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5"/>
  </p:notesMasterIdLst>
  <p:sldIdLst>
    <p:sldId id="283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5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90" d="100"/>
          <a:sy n="90" d="100"/>
        </p:scale>
        <p:origin x="13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752A9D-7397-49AC-9196-F8477AC9851C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6CC856-42AA-4D23-B427-47CBDC0FB256}">
      <dgm:prSet/>
      <dgm:spPr/>
      <dgm:t>
        <a:bodyPr/>
        <a:lstStyle/>
        <a:p>
          <a:pPr algn="l"/>
          <a:r>
            <a:rPr lang="en-US" b="1" dirty="0" err="1"/>
            <a:t>přeměna</a:t>
          </a:r>
          <a:r>
            <a:rPr lang="en-US" b="1" dirty="0"/>
            <a:t> se </a:t>
          </a:r>
          <a:r>
            <a:rPr lang="en-US" b="1" dirty="0" err="1"/>
            <a:t>zachováním</a:t>
          </a:r>
          <a:r>
            <a:rPr lang="en-US" b="1" dirty="0"/>
            <a:t> A, Z </a:t>
          </a:r>
          <a:r>
            <a:rPr lang="en-US" dirty="0"/>
            <a:t>se </a:t>
          </a:r>
          <a:r>
            <a:rPr lang="en-US" dirty="0" err="1"/>
            <a:t>mění</a:t>
          </a:r>
          <a:r>
            <a:rPr lang="en-US" dirty="0"/>
            <a:t>. </a:t>
          </a:r>
          <a:r>
            <a:rPr lang="en-US" dirty="0" err="1"/>
            <a:t>Jde</a:t>
          </a:r>
          <a:r>
            <a:rPr lang="en-US" dirty="0"/>
            <a:t> o </a:t>
          </a:r>
          <a:r>
            <a:rPr lang="en-US" b="1" dirty="0">
              <a:sym typeface="Symbol" panose="05050102010706020507" pitchFamily="18" charset="2"/>
            </a:rPr>
            <a:t></a:t>
          </a:r>
          <a:r>
            <a:rPr lang="en-US" b="1" dirty="0"/>
            <a:t> </a:t>
          </a:r>
          <a:r>
            <a:rPr lang="en-US" b="1" dirty="0" err="1"/>
            <a:t>přeměny</a:t>
          </a:r>
          <a:r>
            <a:rPr lang="en-US" dirty="0"/>
            <a:t>, </a:t>
          </a:r>
          <a:r>
            <a:rPr lang="en-US" dirty="0" err="1"/>
            <a:t>jejichž</a:t>
          </a:r>
          <a:r>
            <a:rPr lang="en-US" dirty="0"/>
            <a:t> </a:t>
          </a:r>
          <a:r>
            <a:rPr lang="en-US" dirty="0" err="1"/>
            <a:t>podstatou</a:t>
          </a:r>
          <a:r>
            <a:rPr lang="en-US" dirty="0"/>
            <a:t> </a:t>
          </a:r>
          <a:r>
            <a:rPr lang="en-US" dirty="0" err="1"/>
            <a:t>jsou</a:t>
          </a:r>
          <a:r>
            <a:rPr lang="en-US" dirty="0"/>
            <a:t> </a:t>
          </a:r>
          <a:r>
            <a:rPr lang="en-US" dirty="0" err="1"/>
            <a:t>slabé</a:t>
          </a:r>
          <a:r>
            <a:rPr lang="en-US" dirty="0"/>
            <a:t> </a:t>
          </a:r>
          <a:r>
            <a:rPr lang="en-US" dirty="0" err="1"/>
            <a:t>interakce</a:t>
          </a:r>
          <a:r>
            <a:rPr lang="en-US" dirty="0"/>
            <a:t> </a:t>
          </a:r>
          <a:r>
            <a:rPr lang="en-US" dirty="0" err="1"/>
            <a:t>působící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  <a:r>
            <a:rPr lang="en-US" dirty="0" err="1"/>
            <a:t>leptonem</a:t>
          </a:r>
          <a:r>
            <a:rPr lang="en-US" dirty="0"/>
            <a:t> a </a:t>
          </a:r>
          <a:r>
            <a:rPr lang="en-US" dirty="0" err="1"/>
            <a:t>hadronem</a:t>
          </a:r>
          <a:endParaRPr lang="en-US" dirty="0"/>
        </a:p>
      </dgm:t>
    </dgm:pt>
    <dgm:pt modelId="{D4EC8841-49F3-4065-823D-A961A9E4B3FC}" type="parTrans" cxnId="{C6E56A24-A639-42D4-870B-2D57663341A1}">
      <dgm:prSet/>
      <dgm:spPr/>
      <dgm:t>
        <a:bodyPr/>
        <a:lstStyle/>
        <a:p>
          <a:endParaRPr lang="en-US"/>
        </a:p>
      </dgm:t>
    </dgm:pt>
    <dgm:pt modelId="{565EA1F3-07DF-4F25-9B24-54547E1D2511}" type="sibTrans" cxnId="{C6E56A24-A639-42D4-870B-2D57663341A1}">
      <dgm:prSet/>
      <dgm:spPr/>
      <dgm:t>
        <a:bodyPr/>
        <a:lstStyle/>
        <a:p>
          <a:endParaRPr lang="en-US"/>
        </a:p>
      </dgm:t>
    </dgm:pt>
    <dgm:pt modelId="{98037298-9AAD-4921-B80B-F11DE91ADE67}">
      <dgm:prSet/>
      <dgm:spPr/>
      <dgm:t>
        <a:bodyPr/>
        <a:lstStyle/>
        <a:p>
          <a:pPr algn="l"/>
          <a:r>
            <a:rPr lang="en-US" b="1" dirty="0" err="1"/>
            <a:t>přeměny</a:t>
          </a:r>
          <a:r>
            <a:rPr lang="en-US" b="1" dirty="0"/>
            <a:t> se </a:t>
          </a:r>
          <a:r>
            <a:rPr lang="en-US" b="1" dirty="0" err="1"/>
            <a:t>současnou</a:t>
          </a:r>
          <a:r>
            <a:rPr lang="en-US" b="1" dirty="0"/>
            <a:t> </a:t>
          </a:r>
          <a:r>
            <a:rPr lang="en-US" b="1" dirty="0" err="1"/>
            <a:t>změnou</a:t>
          </a:r>
          <a:r>
            <a:rPr lang="en-US" b="1" dirty="0"/>
            <a:t> A </a:t>
          </a:r>
          <a:r>
            <a:rPr lang="en-US" b="1" dirty="0" err="1"/>
            <a:t>i</a:t>
          </a:r>
          <a:r>
            <a:rPr lang="en-US" b="1" dirty="0"/>
            <a:t> Z </a:t>
          </a:r>
          <a:r>
            <a:rPr lang="en-US" dirty="0"/>
            <a:t>(</a:t>
          </a:r>
          <a:r>
            <a:rPr lang="en-US" dirty="0" err="1"/>
            <a:t>přeměny</a:t>
          </a:r>
          <a:r>
            <a:rPr lang="en-US" dirty="0"/>
            <a:t> </a:t>
          </a:r>
          <a:r>
            <a:rPr lang="en-US" dirty="0">
              <a:sym typeface="Symbol" panose="05050102010706020507" pitchFamily="18" charset="2"/>
            </a:rPr>
            <a:t></a:t>
          </a:r>
          <a:r>
            <a:rPr lang="en-US" dirty="0"/>
            <a:t>, </a:t>
          </a:r>
          <a:r>
            <a:rPr lang="en-US" dirty="0" err="1"/>
            <a:t>emise</a:t>
          </a:r>
          <a:r>
            <a:rPr lang="en-US" dirty="0"/>
            <a:t> </a:t>
          </a:r>
          <a:r>
            <a:rPr lang="en-US" dirty="0" err="1"/>
            <a:t>nukleonu</a:t>
          </a:r>
          <a:r>
            <a:rPr lang="en-US" dirty="0"/>
            <a:t> </a:t>
          </a:r>
          <a:r>
            <a:rPr lang="en-US" dirty="0" err="1"/>
            <a:t>nebo</a:t>
          </a:r>
          <a:r>
            <a:rPr lang="en-US" dirty="0"/>
            <a:t> </a:t>
          </a:r>
          <a:r>
            <a:rPr lang="en-US" dirty="0" err="1"/>
            <a:t>těžších</a:t>
          </a:r>
          <a:r>
            <a:rPr lang="en-US" dirty="0"/>
            <a:t> </a:t>
          </a:r>
          <a:r>
            <a:rPr lang="en-US" dirty="0" err="1"/>
            <a:t>jader</a:t>
          </a:r>
          <a:r>
            <a:rPr lang="en-US" dirty="0"/>
            <a:t>,  </a:t>
          </a:r>
          <a:r>
            <a:rPr lang="en-US" dirty="0" err="1"/>
            <a:t>samovolné</a:t>
          </a:r>
          <a:r>
            <a:rPr lang="en-US" dirty="0"/>
            <a:t> </a:t>
          </a:r>
          <a:r>
            <a:rPr lang="en-US" dirty="0" err="1"/>
            <a:t>štěpení</a:t>
          </a:r>
          <a:r>
            <a:rPr lang="en-US" dirty="0"/>
            <a:t>)</a:t>
          </a:r>
        </a:p>
      </dgm:t>
    </dgm:pt>
    <dgm:pt modelId="{4F85F2DD-C8BD-400F-8792-B6310F1D7A42}" type="parTrans" cxnId="{649131F7-9F9F-47C9-B3EA-CAD003D58B5F}">
      <dgm:prSet/>
      <dgm:spPr/>
      <dgm:t>
        <a:bodyPr/>
        <a:lstStyle/>
        <a:p>
          <a:endParaRPr lang="en-US"/>
        </a:p>
      </dgm:t>
    </dgm:pt>
    <dgm:pt modelId="{09E2A0A1-D583-4C74-9C5D-B75ADA52001F}" type="sibTrans" cxnId="{649131F7-9F9F-47C9-B3EA-CAD003D58B5F}">
      <dgm:prSet/>
      <dgm:spPr/>
      <dgm:t>
        <a:bodyPr/>
        <a:lstStyle/>
        <a:p>
          <a:endParaRPr lang="en-US"/>
        </a:p>
      </dgm:t>
    </dgm:pt>
    <dgm:pt modelId="{E415EA1E-6F6D-4D6C-A21E-5B30D846CB63}">
      <dgm:prSet/>
      <dgm:spPr/>
      <dgm:t>
        <a:bodyPr/>
        <a:lstStyle/>
        <a:p>
          <a:pPr algn="l"/>
          <a:r>
            <a:rPr lang="en-US" b="1" dirty="0" err="1"/>
            <a:t>přeměny</a:t>
          </a:r>
          <a:r>
            <a:rPr lang="en-US" b="1" dirty="0"/>
            <a:t> </a:t>
          </a:r>
          <a:r>
            <a:rPr lang="en-US" b="1" dirty="0" err="1"/>
            <a:t>spojené</a:t>
          </a:r>
          <a:r>
            <a:rPr lang="en-US" b="1" dirty="0"/>
            <a:t> s </a:t>
          </a:r>
          <a:r>
            <a:rPr lang="en-US" b="1" dirty="0" err="1"/>
            <a:t>pouhou</a:t>
          </a:r>
          <a:r>
            <a:rPr lang="en-US" b="1" dirty="0"/>
            <a:t> </a:t>
          </a:r>
          <a:r>
            <a:rPr lang="en-US" b="1" dirty="0" err="1"/>
            <a:t>deexcitací</a:t>
          </a:r>
          <a:r>
            <a:rPr lang="en-US" b="1" dirty="0"/>
            <a:t> </a:t>
          </a:r>
          <a:r>
            <a:rPr lang="en-US" b="1" dirty="0" err="1"/>
            <a:t>jádra</a:t>
          </a:r>
          <a:r>
            <a:rPr lang="en-US" b="1" dirty="0"/>
            <a:t> </a:t>
          </a:r>
          <a:r>
            <a:rPr lang="en-US" dirty="0"/>
            <a:t>(A </a:t>
          </a:r>
          <a:r>
            <a:rPr lang="en-US" dirty="0" err="1"/>
            <a:t>i</a:t>
          </a:r>
          <a:r>
            <a:rPr lang="en-US" dirty="0"/>
            <a:t> Z </a:t>
          </a:r>
          <a:r>
            <a:rPr lang="en-US" dirty="0" err="1"/>
            <a:t>zůstává</a:t>
          </a:r>
          <a:r>
            <a:rPr lang="en-US" dirty="0"/>
            <a:t> </a:t>
          </a:r>
          <a:r>
            <a:rPr lang="en-US" dirty="0" err="1"/>
            <a:t>zachováno</a:t>
          </a:r>
          <a:r>
            <a:rPr lang="en-US" dirty="0"/>
            <a:t>) – </a:t>
          </a:r>
          <a:r>
            <a:rPr lang="en-US" dirty="0" err="1"/>
            <a:t>přeměny</a:t>
          </a:r>
          <a:r>
            <a:rPr lang="en-US" dirty="0"/>
            <a:t> ƴ,  </a:t>
          </a:r>
          <a:r>
            <a:rPr lang="en-US" dirty="0" err="1"/>
            <a:t>vnitřní</a:t>
          </a:r>
          <a:r>
            <a:rPr lang="en-US" dirty="0"/>
            <a:t> </a:t>
          </a:r>
          <a:r>
            <a:rPr lang="en-US" dirty="0" err="1"/>
            <a:t>konverze</a:t>
          </a:r>
          <a:r>
            <a:rPr lang="en-US" dirty="0"/>
            <a:t> </a:t>
          </a:r>
          <a:r>
            <a:rPr lang="en-US" dirty="0" err="1"/>
            <a:t>kvanta</a:t>
          </a:r>
          <a:r>
            <a:rPr lang="en-US" dirty="0"/>
            <a:t> </a:t>
          </a:r>
          <a:r>
            <a:rPr lang="en-US" dirty="0" err="1"/>
            <a:t>gama</a:t>
          </a:r>
          <a:endParaRPr lang="en-US" dirty="0"/>
        </a:p>
      </dgm:t>
    </dgm:pt>
    <dgm:pt modelId="{461E1DD4-1C01-452E-A71F-B2FECD103A03}" type="parTrans" cxnId="{2E8F8590-87F3-4F0D-905C-179D7B8AF092}">
      <dgm:prSet/>
      <dgm:spPr/>
      <dgm:t>
        <a:bodyPr/>
        <a:lstStyle/>
        <a:p>
          <a:endParaRPr lang="en-US"/>
        </a:p>
      </dgm:t>
    </dgm:pt>
    <dgm:pt modelId="{6BF238A6-F9A1-4D80-849A-CCCDE52FB257}" type="sibTrans" cxnId="{2E8F8590-87F3-4F0D-905C-179D7B8AF092}">
      <dgm:prSet/>
      <dgm:spPr/>
      <dgm:t>
        <a:bodyPr/>
        <a:lstStyle/>
        <a:p>
          <a:endParaRPr lang="en-US"/>
        </a:p>
      </dgm:t>
    </dgm:pt>
    <dgm:pt modelId="{E921359D-3746-4A94-9658-D79A01BFA83F}" type="pres">
      <dgm:prSet presAssocID="{7B752A9D-7397-49AC-9196-F8477AC9851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FB9F739-61CB-4BE4-92DC-9BE6B6E07AAC}" type="pres">
      <dgm:prSet presAssocID="{1D6CC856-42AA-4D23-B427-47CBDC0FB256}" presName="hierRoot1" presStyleCnt="0"/>
      <dgm:spPr/>
    </dgm:pt>
    <dgm:pt modelId="{E0D9320E-FFF5-41C2-B4D1-B31E21AF52D0}" type="pres">
      <dgm:prSet presAssocID="{1D6CC856-42AA-4D23-B427-47CBDC0FB256}" presName="composite" presStyleCnt="0"/>
      <dgm:spPr/>
    </dgm:pt>
    <dgm:pt modelId="{B8E632A5-2BFE-4130-A59B-A447EFF6B10A}" type="pres">
      <dgm:prSet presAssocID="{1D6CC856-42AA-4D23-B427-47CBDC0FB256}" presName="background" presStyleLbl="node0" presStyleIdx="0" presStyleCnt="3"/>
      <dgm:spPr/>
    </dgm:pt>
    <dgm:pt modelId="{5E75AAF1-B131-4A92-9286-4A1D4D636866}" type="pres">
      <dgm:prSet presAssocID="{1D6CC856-42AA-4D23-B427-47CBDC0FB256}" presName="text" presStyleLbl="fgAcc0" presStyleIdx="0" presStyleCnt="3">
        <dgm:presLayoutVars>
          <dgm:chPref val="3"/>
        </dgm:presLayoutVars>
      </dgm:prSet>
      <dgm:spPr/>
    </dgm:pt>
    <dgm:pt modelId="{A903542B-F8C4-4F79-B90E-698668321CA3}" type="pres">
      <dgm:prSet presAssocID="{1D6CC856-42AA-4D23-B427-47CBDC0FB256}" presName="hierChild2" presStyleCnt="0"/>
      <dgm:spPr/>
    </dgm:pt>
    <dgm:pt modelId="{704DBFA6-6191-4815-9024-E8C0BC34258C}" type="pres">
      <dgm:prSet presAssocID="{98037298-9AAD-4921-B80B-F11DE91ADE67}" presName="hierRoot1" presStyleCnt="0"/>
      <dgm:spPr/>
    </dgm:pt>
    <dgm:pt modelId="{8A96DB8D-57FC-45D9-BECC-8426FD0EF205}" type="pres">
      <dgm:prSet presAssocID="{98037298-9AAD-4921-B80B-F11DE91ADE67}" presName="composite" presStyleCnt="0"/>
      <dgm:spPr/>
    </dgm:pt>
    <dgm:pt modelId="{7DBEB826-03DB-41F2-9ADA-AAB80C9D3C48}" type="pres">
      <dgm:prSet presAssocID="{98037298-9AAD-4921-B80B-F11DE91ADE67}" presName="background" presStyleLbl="node0" presStyleIdx="1" presStyleCnt="3"/>
      <dgm:spPr/>
    </dgm:pt>
    <dgm:pt modelId="{001C1111-56FE-4E02-A3E7-C87380BFA6EA}" type="pres">
      <dgm:prSet presAssocID="{98037298-9AAD-4921-B80B-F11DE91ADE67}" presName="text" presStyleLbl="fgAcc0" presStyleIdx="1" presStyleCnt="3">
        <dgm:presLayoutVars>
          <dgm:chPref val="3"/>
        </dgm:presLayoutVars>
      </dgm:prSet>
      <dgm:spPr/>
    </dgm:pt>
    <dgm:pt modelId="{20CB8322-4E7B-491F-B266-56C3FD1B0DBA}" type="pres">
      <dgm:prSet presAssocID="{98037298-9AAD-4921-B80B-F11DE91ADE67}" presName="hierChild2" presStyleCnt="0"/>
      <dgm:spPr/>
    </dgm:pt>
    <dgm:pt modelId="{1A5B1CC8-EE78-4623-B7C0-A4EBEEA59A88}" type="pres">
      <dgm:prSet presAssocID="{E415EA1E-6F6D-4D6C-A21E-5B30D846CB63}" presName="hierRoot1" presStyleCnt="0"/>
      <dgm:spPr/>
    </dgm:pt>
    <dgm:pt modelId="{D8A76B24-041A-41F6-97F7-3ADAC09C6A28}" type="pres">
      <dgm:prSet presAssocID="{E415EA1E-6F6D-4D6C-A21E-5B30D846CB63}" presName="composite" presStyleCnt="0"/>
      <dgm:spPr/>
    </dgm:pt>
    <dgm:pt modelId="{5F0D577B-6972-4FC2-A6D9-98CF79C3653A}" type="pres">
      <dgm:prSet presAssocID="{E415EA1E-6F6D-4D6C-A21E-5B30D846CB63}" presName="background" presStyleLbl="node0" presStyleIdx="2" presStyleCnt="3"/>
      <dgm:spPr/>
    </dgm:pt>
    <dgm:pt modelId="{D6DB3821-D47F-49B0-99DD-89723FAB03CD}" type="pres">
      <dgm:prSet presAssocID="{E415EA1E-6F6D-4D6C-A21E-5B30D846CB63}" presName="text" presStyleLbl="fgAcc0" presStyleIdx="2" presStyleCnt="3">
        <dgm:presLayoutVars>
          <dgm:chPref val="3"/>
        </dgm:presLayoutVars>
      </dgm:prSet>
      <dgm:spPr/>
    </dgm:pt>
    <dgm:pt modelId="{D90B0211-7BBC-4AD4-8B2B-D7B71CF70A4B}" type="pres">
      <dgm:prSet presAssocID="{E415EA1E-6F6D-4D6C-A21E-5B30D846CB63}" presName="hierChild2" presStyleCnt="0"/>
      <dgm:spPr/>
    </dgm:pt>
  </dgm:ptLst>
  <dgm:cxnLst>
    <dgm:cxn modelId="{C6E56A24-A639-42D4-870B-2D57663341A1}" srcId="{7B752A9D-7397-49AC-9196-F8477AC9851C}" destId="{1D6CC856-42AA-4D23-B427-47CBDC0FB256}" srcOrd="0" destOrd="0" parTransId="{D4EC8841-49F3-4065-823D-A961A9E4B3FC}" sibTransId="{565EA1F3-07DF-4F25-9B24-54547E1D2511}"/>
    <dgm:cxn modelId="{8015E07B-BFB7-4A10-A303-D386B60B46F9}" type="presOf" srcId="{E415EA1E-6F6D-4D6C-A21E-5B30D846CB63}" destId="{D6DB3821-D47F-49B0-99DD-89723FAB03CD}" srcOrd="0" destOrd="0" presId="urn:microsoft.com/office/officeart/2005/8/layout/hierarchy1"/>
    <dgm:cxn modelId="{2E8F8590-87F3-4F0D-905C-179D7B8AF092}" srcId="{7B752A9D-7397-49AC-9196-F8477AC9851C}" destId="{E415EA1E-6F6D-4D6C-A21E-5B30D846CB63}" srcOrd="2" destOrd="0" parTransId="{461E1DD4-1C01-452E-A71F-B2FECD103A03}" sibTransId="{6BF238A6-F9A1-4D80-849A-CCCDE52FB257}"/>
    <dgm:cxn modelId="{BDD2ACCD-B562-4E32-892A-2E74328B7F65}" type="presOf" srcId="{98037298-9AAD-4921-B80B-F11DE91ADE67}" destId="{001C1111-56FE-4E02-A3E7-C87380BFA6EA}" srcOrd="0" destOrd="0" presId="urn:microsoft.com/office/officeart/2005/8/layout/hierarchy1"/>
    <dgm:cxn modelId="{098A5BD3-FFB6-4B2E-A2A0-3DA29C5AA1CE}" type="presOf" srcId="{7B752A9D-7397-49AC-9196-F8477AC9851C}" destId="{E921359D-3746-4A94-9658-D79A01BFA83F}" srcOrd="0" destOrd="0" presId="urn:microsoft.com/office/officeart/2005/8/layout/hierarchy1"/>
    <dgm:cxn modelId="{6DF8FDE9-A135-4DE2-A377-05D01D18D881}" type="presOf" srcId="{1D6CC856-42AA-4D23-B427-47CBDC0FB256}" destId="{5E75AAF1-B131-4A92-9286-4A1D4D636866}" srcOrd="0" destOrd="0" presId="urn:microsoft.com/office/officeart/2005/8/layout/hierarchy1"/>
    <dgm:cxn modelId="{649131F7-9F9F-47C9-B3EA-CAD003D58B5F}" srcId="{7B752A9D-7397-49AC-9196-F8477AC9851C}" destId="{98037298-9AAD-4921-B80B-F11DE91ADE67}" srcOrd="1" destOrd="0" parTransId="{4F85F2DD-C8BD-400F-8792-B6310F1D7A42}" sibTransId="{09E2A0A1-D583-4C74-9C5D-B75ADA52001F}"/>
    <dgm:cxn modelId="{27D39A91-7DF3-4405-ADE4-3357493D82AE}" type="presParOf" srcId="{E921359D-3746-4A94-9658-D79A01BFA83F}" destId="{6FB9F739-61CB-4BE4-92DC-9BE6B6E07AAC}" srcOrd="0" destOrd="0" presId="urn:microsoft.com/office/officeart/2005/8/layout/hierarchy1"/>
    <dgm:cxn modelId="{44D6C798-5BD6-4BDD-AB70-1C15C32AD055}" type="presParOf" srcId="{6FB9F739-61CB-4BE4-92DC-9BE6B6E07AAC}" destId="{E0D9320E-FFF5-41C2-B4D1-B31E21AF52D0}" srcOrd="0" destOrd="0" presId="urn:microsoft.com/office/officeart/2005/8/layout/hierarchy1"/>
    <dgm:cxn modelId="{DC110DC0-A0E9-4F0E-ACF7-F1027668BDF9}" type="presParOf" srcId="{E0D9320E-FFF5-41C2-B4D1-B31E21AF52D0}" destId="{B8E632A5-2BFE-4130-A59B-A447EFF6B10A}" srcOrd="0" destOrd="0" presId="urn:microsoft.com/office/officeart/2005/8/layout/hierarchy1"/>
    <dgm:cxn modelId="{4D07814A-104C-499E-8DB9-7BA584AD03AA}" type="presParOf" srcId="{E0D9320E-FFF5-41C2-B4D1-B31E21AF52D0}" destId="{5E75AAF1-B131-4A92-9286-4A1D4D636866}" srcOrd="1" destOrd="0" presId="urn:microsoft.com/office/officeart/2005/8/layout/hierarchy1"/>
    <dgm:cxn modelId="{316F2FA4-F862-48BB-AB43-21A29D1576DC}" type="presParOf" srcId="{6FB9F739-61CB-4BE4-92DC-9BE6B6E07AAC}" destId="{A903542B-F8C4-4F79-B90E-698668321CA3}" srcOrd="1" destOrd="0" presId="urn:microsoft.com/office/officeart/2005/8/layout/hierarchy1"/>
    <dgm:cxn modelId="{41C234E5-8E67-4B09-8CE6-7404130BF35D}" type="presParOf" srcId="{E921359D-3746-4A94-9658-D79A01BFA83F}" destId="{704DBFA6-6191-4815-9024-E8C0BC34258C}" srcOrd="1" destOrd="0" presId="urn:microsoft.com/office/officeart/2005/8/layout/hierarchy1"/>
    <dgm:cxn modelId="{64EFCE5A-B7EE-49B1-B4C5-B0A6421A8E96}" type="presParOf" srcId="{704DBFA6-6191-4815-9024-E8C0BC34258C}" destId="{8A96DB8D-57FC-45D9-BECC-8426FD0EF205}" srcOrd="0" destOrd="0" presId="urn:microsoft.com/office/officeart/2005/8/layout/hierarchy1"/>
    <dgm:cxn modelId="{25C752F8-0BC2-4232-899B-759458AF44BD}" type="presParOf" srcId="{8A96DB8D-57FC-45D9-BECC-8426FD0EF205}" destId="{7DBEB826-03DB-41F2-9ADA-AAB80C9D3C48}" srcOrd="0" destOrd="0" presId="urn:microsoft.com/office/officeart/2005/8/layout/hierarchy1"/>
    <dgm:cxn modelId="{4C12416F-6E5A-4D6E-BBF8-8FCB8F56C804}" type="presParOf" srcId="{8A96DB8D-57FC-45D9-BECC-8426FD0EF205}" destId="{001C1111-56FE-4E02-A3E7-C87380BFA6EA}" srcOrd="1" destOrd="0" presId="urn:microsoft.com/office/officeart/2005/8/layout/hierarchy1"/>
    <dgm:cxn modelId="{A33838A6-3E2F-4478-BC51-1A0267C7C121}" type="presParOf" srcId="{704DBFA6-6191-4815-9024-E8C0BC34258C}" destId="{20CB8322-4E7B-491F-B266-56C3FD1B0DBA}" srcOrd="1" destOrd="0" presId="urn:microsoft.com/office/officeart/2005/8/layout/hierarchy1"/>
    <dgm:cxn modelId="{246643A4-3101-45A0-A6DB-74E6D1726D4A}" type="presParOf" srcId="{E921359D-3746-4A94-9658-D79A01BFA83F}" destId="{1A5B1CC8-EE78-4623-B7C0-A4EBEEA59A88}" srcOrd="2" destOrd="0" presId="urn:microsoft.com/office/officeart/2005/8/layout/hierarchy1"/>
    <dgm:cxn modelId="{84EBD3B0-9804-44A2-BABB-52A81D9AB79E}" type="presParOf" srcId="{1A5B1CC8-EE78-4623-B7C0-A4EBEEA59A88}" destId="{D8A76B24-041A-41F6-97F7-3ADAC09C6A28}" srcOrd="0" destOrd="0" presId="urn:microsoft.com/office/officeart/2005/8/layout/hierarchy1"/>
    <dgm:cxn modelId="{F3FEB236-F54B-4176-844C-1F1D9F7DAE95}" type="presParOf" srcId="{D8A76B24-041A-41F6-97F7-3ADAC09C6A28}" destId="{5F0D577B-6972-4FC2-A6D9-98CF79C3653A}" srcOrd="0" destOrd="0" presId="urn:microsoft.com/office/officeart/2005/8/layout/hierarchy1"/>
    <dgm:cxn modelId="{7A4E20EB-B048-430E-BDF1-721484976A5B}" type="presParOf" srcId="{D8A76B24-041A-41F6-97F7-3ADAC09C6A28}" destId="{D6DB3821-D47F-49B0-99DD-89723FAB03CD}" srcOrd="1" destOrd="0" presId="urn:microsoft.com/office/officeart/2005/8/layout/hierarchy1"/>
    <dgm:cxn modelId="{DD1E29CA-154D-4799-89F0-12EFAB47A983}" type="presParOf" srcId="{1A5B1CC8-EE78-4623-B7C0-A4EBEEA59A88}" destId="{D90B0211-7BBC-4AD4-8B2B-D7B71CF70A4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632A5-2BFE-4130-A59B-A447EFF6B10A}">
      <dsp:nvSpPr>
        <dsp:cNvPr id="0" name=""/>
        <dsp:cNvSpPr/>
      </dsp:nvSpPr>
      <dsp:spPr>
        <a:xfrm>
          <a:off x="0" y="87988"/>
          <a:ext cx="2111814" cy="13410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75AAF1-B131-4A92-9286-4A1D4D636866}">
      <dsp:nvSpPr>
        <dsp:cNvPr id="0" name=""/>
        <dsp:cNvSpPr/>
      </dsp:nvSpPr>
      <dsp:spPr>
        <a:xfrm>
          <a:off x="234646" y="310902"/>
          <a:ext cx="2111814" cy="1341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přeměna</a:t>
          </a:r>
          <a:r>
            <a:rPr lang="en-US" sz="1300" b="1" kern="1200" dirty="0"/>
            <a:t> se </a:t>
          </a:r>
          <a:r>
            <a:rPr lang="en-US" sz="1300" b="1" kern="1200" dirty="0" err="1"/>
            <a:t>zachováním</a:t>
          </a:r>
          <a:r>
            <a:rPr lang="en-US" sz="1300" b="1" kern="1200" dirty="0"/>
            <a:t> A, Z </a:t>
          </a:r>
          <a:r>
            <a:rPr lang="en-US" sz="1300" kern="1200" dirty="0"/>
            <a:t>se </a:t>
          </a:r>
          <a:r>
            <a:rPr lang="en-US" sz="1300" kern="1200" dirty="0" err="1"/>
            <a:t>mění</a:t>
          </a:r>
          <a:r>
            <a:rPr lang="en-US" sz="1300" kern="1200" dirty="0"/>
            <a:t>. </a:t>
          </a:r>
          <a:r>
            <a:rPr lang="en-US" sz="1300" kern="1200" dirty="0" err="1"/>
            <a:t>Jde</a:t>
          </a:r>
          <a:r>
            <a:rPr lang="en-US" sz="1300" kern="1200" dirty="0"/>
            <a:t> o </a:t>
          </a:r>
          <a:r>
            <a:rPr lang="en-US" sz="1300" b="1" kern="1200" dirty="0">
              <a:sym typeface="Symbol" panose="05050102010706020507" pitchFamily="18" charset="2"/>
            </a:rPr>
            <a:t></a:t>
          </a:r>
          <a:r>
            <a:rPr lang="en-US" sz="1300" b="1" kern="1200" dirty="0"/>
            <a:t> </a:t>
          </a:r>
          <a:r>
            <a:rPr lang="en-US" sz="1300" b="1" kern="1200" dirty="0" err="1"/>
            <a:t>přeměny</a:t>
          </a:r>
          <a:r>
            <a:rPr lang="en-US" sz="1300" kern="1200" dirty="0"/>
            <a:t>, </a:t>
          </a:r>
          <a:r>
            <a:rPr lang="en-US" sz="1300" kern="1200" dirty="0" err="1"/>
            <a:t>jejichž</a:t>
          </a:r>
          <a:r>
            <a:rPr lang="en-US" sz="1300" kern="1200" dirty="0"/>
            <a:t> </a:t>
          </a:r>
          <a:r>
            <a:rPr lang="en-US" sz="1300" kern="1200" dirty="0" err="1"/>
            <a:t>podstatou</a:t>
          </a:r>
          <a:r>
            <a:rPr lang="en-US" sz="1300" kern="1200" dirty="0"/>
            <a:t> </a:t>
          </a:r>
          <a:r>
            <a:rPr lang="en-US" sz="1300" kern="1200" dirty="0" err="1"/>
            <a:t>jsou</a:t>
          </a:r>
          <a:r>
            <a:rPr lang="en-US" sz="1300" kern="1200" dirty="0"/>
            <a:t> </a:t>
          </a:r>
          <a:r>
            <a:rPr lang="en-US" sz="1300" kern="1200" dirty="0" err="1"/>
            <a:t>slabé</a:t>
          </a:r>
          <a:r>
            <a:rPr lang="en-US" sz="1300" kern="1200" dirty="0"/>
            <a:t> </a:t>
          </a:r>
          <a:r>
            <a:rPr lang="en-US" sz="1300" kern="1200" dirty="0" err="1"/>
            <a:t>interakce</a:t>
          </a:r>
          <a:r>
            <a:rPr lang="en-US" sz="1300" kern="1200" dirty="0"/>
            <a:t> </a:t>
          </a:r>
          <a:r>
            <a:rPr lang="en-US" sz="1300" kern="1200" dirty="0" err="1"/>
            <a:t>působící</a:t>
          </a:r>
          <a:r>
            <a:rPr lang="en-US" sz="1300" kern="1200" dirty="0"/>
            <a:t> </a:t>
          </a:r>
          <a:r>
            <a:rPr lang="en-US" sz="1300" kern="1200" dirty="0" err="1"/>
            <a:t>mezi</a:t>
          </a:r>
          <a:r>
            <a:rPr lang="en-US" sz="1300" kern="1200" dirty="0"/>
            <a:t> </a:t>
          </a:r>
          <a:r>
            <a:rPr lang="en-US" sz="1300" kern="1200" dirty="0" err="1"/>
            <a:t>leptonem</a:t>
          </a:r>
          <a:r>
            <a:rPr lang="en-US" sz="1300" kern="1200" dirty="0"/>
            <a:t> a </a:t>
          </a:r>
          <a:r>
            <a:rPr lang="en-US" sz="1300" kern="1200" dirty="0" err="1"/>
            <a:t>hadronem</a:t>
          </a:r>
          <a:endParaRPr lang="en-US" sz="1300" kern="1200" dirty="0"/>
        </a:p>
      </dsp:txBody>
      <dsp:txXfrm>
        <a:off x="273923" y="350179"/>
        <a:ext cx="2033260" cy="1262448"/>
      </dsp:txXfrm>
    </dsp:sp>
    <dsp:sp modelId="{7DBEB826-03DB-41F2-9ADA-AAB80C9D3C48}">
      <dsp:nvSpPr>
        <dsp:cNvPr id="0" name=""/>
        <dsp:cNvSpPr/>
      </dsp:nvSpPr>
      <dsp:spPr>
        <a:xfrm>
          <a:off x="2581107" y="87988"/>
          <a:ext cx="2111814" cy="13410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C1111-56FE-4E02-A3E7-C87380BFA6EA}">
      <dsp:nvSpPr>
        <dsp:cNvPr id="0" name=""/>
        <dsp:cNvSpPr/>
      </dsp:nvSpPr>
      <dsp:spPr>
        <a:xfrm>
          <a:off x="2815753" y="310902"/>
          <a:ext cx="2111814" cy="1341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přeměny</a:t>
          </a:r>
          <a:r>
            <a:rPr lang="en-US" sz="1300" b="1" kern="1200" dirty="0"/>
            <a:t> se </a:t>
          </a:r>
          <a:r>
            <a:rPr lang="en-US" sz="1300" b="1" kern="1200" dirty="0" err="1"/>
            <a:t>současnou</a:t>
          </a:r>
          <a:r>
            <a:rPr lang="en-US" sz="1300" b="1" kern="1200" dirty="0"/>
            <a:t> </a:t>
          </a:r>
          <a:r>
            <a:rPr lang="en-US" sz="1300" b="1" kern="1200" dirty="0" err="1"/>
            <a:t>změnou</a:t>
          </a:r>
          <a:r>
            <a:rPr lang="en-US" sz="1300" b="1" kern="1200" dirty="0"/>
            <a:t> A </a:t>
          </a:r>
          <a:r>
            <a:rPr lang="en-US" sz="1300" b="1" kern="1200" dirty="0" err="1"/>
            <a:t>i</a:t>
          </a:r>
          <a:r>
            <a:rPr lang="en-US" sz="1300" b="1" kern="1200" dirty="0"/>
            <a:t> Z </a:t>
          </a:r>
          <a:r>
            <a:rPr lang="en-US" sz="1300" kern="1200" dirty="0"/>
            <a:t>(</a:t>
          </a:r>
          <a:r>
            <a:rPr lang="en-US" sz="1300" kern="1200" dirty="0" err="1"/>
            <a:t>přeměny</a:t>
          </a:r>
          <a:r>
            <a:rPr lang="en-US" sz="1300" kern="1200" dirty="0"/>
            <a:t> </a:t>
          </a:r>
          <a:r>
            <a:rPr lang="en-US" sz="1300" kern="1200" dirty="0">
              <a:sym typeface="Symbol" panose="05050102010706020507" pitchFamily="18" charset="2"/>
            </a:rPr>
            <a:t></a:t>
          </a:r>
          <a:r>
            <a:rPr lang="en-US" sz="1300" kern="1200" dirty="0"/>
            <a:t>, </a:t>
          </a:r>
          <a:r>
            <a:rPr lang="en-US" sz="1300" kern="1200" dirty="0" err="1"/>
            <a:t>emise</a:t>
          </a:r>
          <a:r>
            <a:rPr lang="en-US" sz="1300" kern="1200" dirty="0"/>
            <a:t> </a:t>
          </a:r>
          <a:r>
            <a:rPr lang="en-US" sz="1300" kern="1200" dirty="0" err="1"/>
            <a:t>nukleonu</a:t>
          </a:r>
          <a:r>
            <a:rPr lang="en-US" sz="1300" kern="1200" dirty="0"/>
            <a:t> </a:t>
          </a:r>
          <a:r>
            <a:rPr lang="en-US" sz="1300" kern="1200" dirty="0" err="1"/>
            <a:t>nebo</a:t>
          </a:r>
          <a:r>
            <a:rPr lang="en-US" sz="1300" kern="1200" dirty="0"/>
            <a:t> </a:t>
          </a:r>
          <a:r>
            <a:rPr lang="en-US" sz="1300" kern="1200" dirty="0" err="1"/>
            <a:t>těžších</a:t>
          </a:r>
          <a:r>
            <a:rPr lang="en-US" sz="1300" kern="1200" dirty="0"/>
            <a:t> </a:t>
          </a:r>
          <a:r>
            <a:rPr lang="en-US" sz="1300" kern="1200" dirty="0" err="1"/>
            <a:t>jader</a:t>
          </a:r>
          <a:r>
            <a:rPr lang="en-US" sz="1300" kern="1200" dirty="0"/>
            <a:t>,  </a:t>
          </a:r>
          <a:r>
            <a:rPr lang="en-US" sz="1300" kern="1200" dirty="0" err="1"/>
            <a:t>samovolné</a:t>
          </a:r>
          <a:r>
            <a:rPr lang="en-US" sz="1300" kern="1200" dirty="0"/>
            <a:t> </a:t>
          </a:r>
          <a:r>
            <a:rPr lang="en-US" sz="1300" kern="1200" dirty="0" err="1"/>
            <a:t>štěpení</a:t>
          </a:r>
          <a:r>
            <a:rPr lang="en-US" sz="1300" kern="1200" dirty="0"/>
            <a:t>)</a:t>
          </a:r>
        </a:p>
      </dsp:txBody>
      <dsp:txXfrm>
        <a:off x="2855030" y="350179"/>
        <a:ext cx="2033260" cy="1262448"/>
      </dsp:txXfrm>
    </dsp:sp>
    <dsp:sp modelId="{5F0D577B-6972-4FC2-A6D9-98CF79C3653A}">
      <dsp:nvSpPr>
        <dsp:cNvPr id="0" name=""/>
        <dsp:cNvSpPr/>
      </dsp:nvSpPr>
      <dsp:spPr>
        <a:xfrm>
          <a:off x="5162214" y="87988"/>
          <a:ext cx="2111814" cy="134100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B3821-D47F-49B0-99DD-89723FAB03CD}">
      <dsp:nvSpPr>
        <dsp:cNvPr id="0" name=""/>
        <dsp:cNvSpPr/>
      </dsp:nvSpPr>
      <dsp:spPr>
        <a:xfrm>
          <a:off x="5396860" y="310902"/>
          <a:ext cx="2111814" cy="13410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/>
            <a:t>přeměny</a:t>
          </a:r>
          <a:r>
            <a:rPr lang="en-US" sz="1300" b="1" kern="1200" dirty="0"/>
            <a:t> </a:t>
          </a:r>
          <a:r>
            <a:rPr lang="en-US" sz="1300" b="1" kern="1200" dirty="0" err="1"/>
            <a:t>spojené</a:t>
          </a:r>
          <a:r>
            <a:rPr lang="en-US" sz="1300" b="1" kern="1200" dirty="0"/>
            <a:t> s </a:t>
          </a:r>
          <a:r>
            <a:rPr lang="en-US" sz="1300" b="1" kern="1200" dirty="0" err="1"/>
            <a:t>pouhou</a:t>
          </a:r>
          <a:r>
            <a:rPr lang="en-US" sz="1300" b="1" kern="1200" dirty="0"/>
            <a:t> </a:t>
          </a:r>
          <a:r>
            <a:rPr lang="en-US" sz="1300" b="1" kern="1200" dirty="0" err="1"/>
            <a:t>deexcitací</a:t>
          </a:r>
          <a:r>
            <a:rPr lang="en-US" sz="1300" b="1" kern="1200" dirty="0"/>
            <a:t> </a:t>
          </a:r>
          <a:r>
            <a:rPr lang="en-US" sz="1300" b="1" kern="1200" dirty="0" err="1"/>
            <a:t>jádra</a:t>
          </a:r>
          <a:r>
            <a:rPr lang="en-US" sz="1300" b="1" kern="1200" dirty="0"/>
            <a:t> </a:t>
          </a:r>
          <a:r>
            <a:rPr lang="en-US" sz="1300" kern="1200" dirty="0"/>
            <a:t>(A </a:t>
          </a:r>
          <a:r>
            <a:rPr lang="en-US" sz="1300" kern="1200" dirty="0" err="1"/>
            <a:t>i</a:t>
          </a:r>
          <a:r>
            <a:rPr lang="en-US" sz="1300" kern="1200" dirty="0"/>
            <a:t> Z </a:t>
          </a:r>
          <a:r>
            <a:rPr lang="en-US" sz="1300" kern="1200" dirty="0" err="1"/>
            <a:t>zůstává</a:t>
          </a:r>
          <a:r>
            <a:rPr lang="en-US" sz="1300" kern="1200" dirty="0"/>
            <a:t> </a:t>
          </a:r>
          <a:r>
            <a:rPr lang="en-US" sz="1300" kern="1200" dirty="0" err="1"/>
            <a:t>zachováno</a:t>
          </a:r>
          <a:r>
            <a:rPr lang="en-US" sz="1300" kern="1200" dirty="0"/>
            <a:t>) – </a:t>
          </a:r>
          <a:r>
            <a:rPr lang="en-US" sz="1300" kern="1200" dirty="0" err="1"/>
            <a:t>přeměny</a:t>
          </a:r>
          <a:r>
            <a:rPr lang="en-US" sz="1300" kern="1200" dirty="0"/>
            <a:t> ƴ,  </a:t>
          </a:r>
          <a:r>
            <a:rPr lang="en-US" sz="1300" kern="1200" dirty="0" err="1"/>
            <a:t>vnitřní</a:t>
          </a:r>
          <a:r>
            <a:rPr lang="en-US" sz="1300" kern="1200" dirty="0"/>
            <a:t> </a:t>
          </a:r>
          <a:r>
            <a:rPr lang="en-US" sz="1300" kern="1200" dirty="0" err="1"/>
            <a:t>konverze</a:t>
          </a:r>
          <a:r>
            <a:rPr lang="en-US" sz="1300" kern="1200" dirty="0"/>
            <a:t> </a:t>
          </a:r>
          <a:r>
            <a:rPr lang="en-US" sz="1300" kern="1200" dirty="0" err="1"/>
            <a:t>kvanta</a:t>
          </a:r>
          <a:r>
            <a:rPr lang="en-US" sz="1300" kern="1200" dirty="0"/>
            <a:t> </a:t>
          </a:r>
          <a:r>
            <a:rPr lang="en-US" sz="1300" kern="1200" dirty="0" err="1"/>
            <a:t>gama</a:t>
          </a:r>
          <a:endParaRPr lang="en-US" sz="1300" kern="1200" dirty="0"/>
        </a:p>
      </dsp:txBody>
      <dsp:txXfrm>
        <a:off x="5436137" y="350179"/>
        <a:ext cx="2033260" cy="12624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9409C7-C192-4DDD-9A6A-2B09C8BABB1F}" type="datetimeFigureOut">
              <a:rPr lang="cs-CZ" smtClean="0"/>
              <a:t>31.10.2020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CB76F0-6AD2-4E0E-9DB5-A6D6134FF2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0534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5009D-CD35-49B8-BAC6-793937E14A79}" type="datetime1">
              <a:rPr lang="en-US" smtClean="0"/>
              <a:t>10/31/2020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374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B1D1A-FAF8-457F-95F6-67E524F2AA08}" type="datetime1">
              <a:rPr lang="en-US" smtClean="0"/>
              <a:t>10/31/2020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5587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4BB11-0B09-40F6-B8E9-3F8B5B0FBDB8}" type="datetime1">
              <a:rPr lang="en-US" smtClean="0"/>
              <a:t>10/31/2020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375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B2B09-6D86-4FB6-93D7-424076711B87}" type="datetime1">
              <a:rPr lang="en-US" smtClean="0"/>
              <a:t>10/31/2020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661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27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AD0F3-C300-4D64-AFE7-95EC36064D52}" type="datetime1">
              <a:rPr lang="en-US" smtClean="0"/>
              <a:t>10/31/2020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52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F3A3-40D0-4B9D-BE48-6D3B38AEB55E}" type="datetime1">
              <a:rPr lang="en-US" smtClean="0"/>
              <a:t>10/31/2020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5840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0874B-4E86-4553-9AD0-6F57D25B3D69}" type="datetime1">
              <a:rPr lang="en-US" smtClean="0"/>
              <a:t>10/31/2020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145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FCD96-F0F6-4C34-980E-80FE0B8CA924}" type="datetime1">
              <a:rPr lang="en-US" smtClean="0"/>
              <a:t>10/31/2020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166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D7FF-8786-446D-9F31-050C3FF6DE8C}" type="datetime1">
              <a:rPr lang="en-US" smtClean="0"/>
              <a:t>10/31/2020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32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D3034-4FA5-44DC-8293-36540BBD6233}" type="datetime1">
              <a:rPr lang="en-US" smtClean="0"/>
              <a:t>10/31/2020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501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7E837-7F42-4883-BE07-C03D7EE79BB5}" type="datetime1">
              <a:rPr lang="en-US" smtClean="0"/>
              <a:t>10/31/2020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309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2AB42-3263-485E-8325-C44616DC8A1C}" type="datetime1">
              <a:rPr lang="en-US" smtClean="0"/>
              <a:t>10/31/2020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944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30FA7-721F-4064-BF48-507BAFB19DF6}" type="datetime1">
              <a:rPr lang="en-US" smtClean="0"/>
              <a:t>10/31/2020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9741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D1F72-B9BC-4068-8D19-077686EA8808}" type="datetime1">
              <a:rPr lang="en-US" smtClean="0"/>
              <a:t>10/31/2020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0DD04-C27F-449B-B2D8-DBBF5CE196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18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9.m4a"/><Relationship Id="rId7" Type="http://schemas.openxmlformats.org/officeDocument/2006/relationships/image" Target="../media/image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3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5.m4a"/><Relationship Id="rId7" Type="http://schemas.openxmlformats.org/officeDocument/2006/relationships/slideLayout" Target="../slideLayouts/slideLayout1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audio" Target="../media/media26.m4a"/><Relationship Id="rId5" Type="http://schemas.microsoft.com/office/2007/relationships/media" Target="../media/media26.m4a"/><Relationship Id="rId4" Type="http://schemas.openxmlformats.org/officeDocument/2006/relationships/audio" Target="../media/media25.m4a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1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0.m4a"/><Relationship Id="rId7" Type="http://schemas.openxmlformats.org/officeDocument/2006/relationships/image" Target="../media/image1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7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5.m4a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audio" Target="../media/media36.m4a"/><Relationship Id="rId5" Type="http://schemas.microsoft.com/office/2007/relationships/media" Target="../media/media36.m4a"/><Relationship Id="rId10" Type="http://schemas.openxmlformats.org/officeDocument/2006/relationships/image" Target="../media/image1.png"/><Relationship Id="rId4" Type="http://schemas.openxmlformats.org/officeDocument/2006/relationships/audio" Target="../media/media35.m4a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microsoft.com/office/2007/relationships/media" Target="../media/media6.m4a"/><Relationship Id="rId7" Type="http://schemas.openxmlformats.org/officeDocument/2006/relationships/diagramData" Target="../diagrams/data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11" Type="http://schemas.microsoft.com/office/2007/relationships/diagramDrawing" Target="../diagrams/drawing1.xml"/><Relationship Id="rId5" Type="http://schemas.openxmlformats.org/officeDocument/2006/relationships/slideLayout" Target="../slideLayouts/slideLayout2.xml"/><Relationship Id="rId10" Type="http://schemas.openxmlformats.org/officeDocument/2006/relationships/diagramColors" Target="../diagrams/colors1.xml"/><Relationship Id="rId4" Type="http://schemas.openxmlformats.org/officeDocument/2006/relationships/audio" Target="../media/media6.m4a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9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5" Type="http://schemas.microsoft.com/office/2007/relationships/media" Target="../media/media10.m4a"/><Relationship Id="rId4" Type="http://schemas.openxmlformats.org/officeDocument/2006/relationships/audio" Target="../media/media9.m4a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14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39399" y="1175332"/>
            <a:ext cx="3657600" cy="51394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3264" b="1" dirty="0">
                <a:solidFill>
                  <a:srgbClr val="0000FF"/>
                </a:solidFill>
                <a:latin typeface="Verdana"/>
                <a:cs typeface="Verdana"/>
              </a:rPr>
              <a:t>3.</a:t>
            </a:r>
            <a:r>
              <a:rPr sz="3264" b="1" spc="-258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3264" b="1" spc="-9" dirty="0">
                <a:solidFill>
                  <a:srgbClr val="0000FF"/>
                </a:solidFill>
                <a:latin typeface="Verdana"/>
                <a:cs typeface="Verdana"/>
              </a:rPr>
              <a:t>Radioaktivita</a:t>
            </a:r>
            <a:endParaRPr sz="3264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67262" y="2278169"/>
            <a:ext cx="4349734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9" dirty="0">
                <a:solidFill>
                  <a:srgbClr val="C00000"/>
                </a:solidFill>
                <a:latin typeface="Verdana"/>
                <a:cs typeface="Verdana"/>
              </a:rPr>
              <a:t>nukleárně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stabilní </a:t>
            </a:r>
            <a:r>
              <a:rPr sz="1270" b="1" spc="-9" dirty="0">
                <a:solidFill>
                  <a:srgbClr val="C00000"/>
                </a:solidFill>
                <a:latin typeface="Verdana"/>
                <a:cs typeface="Verdana"/>
              </a:rPr>
              <a:t>(cca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266)….. </a:t>
            </a:r>
            <a:r>
              <a:rPr sz="1270" b="1" spc="-9" dirty="0">
                <a:solidFill>
                  <a:srgbClr val="FF0000"/>
                </a:solidFill>
                <a:latin typeface="Verdana"/>
                <a:cs typeface="Verdana"/>
              </a:rPr>
              <a:t>N/Z </a:t>
            </a:r>
            <a:r>
              <a:rPr sz="1270" b="1" spc="-9" dirty="0">
                <a:solidFill>
                  <a:srgbClr val="FF0000"/>
                </a:solidFill>
                <a:latin typeface="Symbol"/>
                <a:cs typeface="Symbol"/>
              </a:rPr>
              <a:t></a:t>
            </a:r>
            <a:r>
              <a:rPr sz="1270" b="1" spc="-9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270" b="1" spc="-14" dirty="0">
                <a:solidFill>
                  <a:srgbClr val="FF0000"/>
                </a:solidFill>
                <a:latin typeface="Verdana"/>
                <a:cs typeface="Verdana"/>
              </a:rPr>
              <a:t>1:1 </a:t>
            </a:r>
            <a:r>
              <a:rPr sz="1270" b="1" spc="-9" dirty="0">
                <a:solidFill>
                  <a:srgbClr val="FF0000"/>
                </a:solidFill>
                <a:latin typeface="Verdana"/>
                <a:cs typeface="Verdana"/>
              </a:rPr>
              <a:t>–</a:t>
            </a:r>
            <a:r>
              <a:rPr sz="1270" b="1" spc="-63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70" b="1" spc="-5" dirty="0">
                <a:solidFill>
                  <a:srgbClr val="FF0000"/>
                </a:solidFill>
                <a:latin typeface="Verdana"/>
                <a:cs typeface="Verdana"/>
              </a:rPr>
              <a:t>3:2.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78880" y="2278169"/>
            <a:ext cx="1071598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spc="-5" dirty="0">
                <a:latin typeface="Verdana"/>
                <a:cs typeface="Verdana"/>
              </a:rPr>
              <a:t>Výjimky</a:t>
            </a:r>
            <a:r>
              <a:rPr sz="1270" spc="-59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jsou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402956" y="2085271"/>
            <a:ext cx="406527" cy="423227"/>
          </a:xfrm>
          <a:custGeom>
            <a:avLst/>
            <a:gdLst/>
            <a:ahLst/>
            <a:cxnLst/>
            <a:rect l="l" t="t" r="r" b="b"/>
            <a:pathLst>
              <a:path w="448309" h="466725">
                <a:moveTo>
                  <a:pt x="448309" y="0"/>
                </a:moveTo>
                <a:lnTo>
                  <a:pt x="0" y="0"/>
                </a:lnTo>
                <a:lnTo>
                  <a:pt x="0" y="466725"/>
                </a:lnTo>
                <a:lnTo>
                  <a:pt x="448309" y="466725"/>
                </a:lnTo>
                <a:lnTo>
                  <a:pt x="448309" y="0"/>
                </a:lnTo>
                <a:close/>
              </a:path>
            </a:pathLst>
          </a:custGeom>
          <a:solidFill>
            <a:srgbClr val="FFF3CD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6" name="object 6"/>
          <p:cNvSpPr txBox="1"/>
          <p:nvPr/>
        </p:nvSpPr>
        <p:spPr>
          <a:xfrm>
            <a:off x="7407244" y="1970731"/>
            <a:ext cx="371403" cy="35409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23033">
              <a:spcBef>
                <a:spcPts val="95"/>
              </a:spcBef>
            </a:pPr>
            <a:r>
              <a:rPr sz="1270" spc="14" dirty="0">
                <a:latin typeface="Times New Roman"/>
                <a:cs typeface="Times New Roman"/>
              </a:rPr>
              <a:t>1</a:t>
            </a:r>
            <a:r>
              <a:rPr sz="1270" spc="-150" dirty="0">
                <a:latin typeface="Times New Roman"/>
                <a:cs typeface="Times New Roman"/>
              </a:rPr>
              <a:t> </a:t>
            </a:r>
            <a:r>
              <a:rPr sz="3332" baseline="-24943" dirty="0">
                <a:latin typeface="Times New Roman"/>
                <a:cs typeface="Times New Roman"/>
              </a:rPr>
              <a:t>H</a:t>
            </a:r>
            <a:endParaRPr sz="3332" baseline="-24943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30276" y="2284888"/>
            <a:ext cx="94433" cy="210555"/>
          </a:xfrm>
          <a:prstGeom prst="rect">
            <a:avLst/>
          </a:prstGeom>
        </p:spPr>
        <p:txBody>
          <a:bodyPr vert="horz" wrap="square" lIns="0" tIns="14971" rIns="0" bIns="0" rtlCol="0">
            <a:spAutoFit/>
          </a:bodyPr>
          <a:lstStyle/>
          <a:p>
            <a:pPr>
              <a:spcBef>
                <a:spcPts val="118"/>
              </a:spcBef>
            </a:pPr>
            <a:r>
              <a:rPr sz="1270" spc="14" dirty="0">
                <a:latin typeface="Times New Roman"/>
                <a:cs typeface="Times New Roman"/>
              </a:rPr>
              <a:t>1</a:t>
            </a:r>
            <a:endParaRPr sz="127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859002" y="2077209"/>
            <a:ext cx="552786" cy="431288"/>
          </a:xfrm>
          <a:custGeom>
            <a:avLst/>
            <a:gdLst/>
            <a:ahLst/>
            <a:cxnLst/>
            <a:rect l="l" t="t" r="r" b="b"/>
            <a:pathLst>
              <a:path w="609600" h="475614">
                <a:moveTo>
                  <a:pt x="609600" y="0"/>
                </a:moveTo>
                <a:lnTo>
                  <a:pt x="0" y="0"/>
                </a:lnTo>
                <a:lnTo>
                  <a:pt x="0" y="475614"/>
                </a:lnTo>
                <a:lnTo>
                  <a:pt x="609600" y="475614"/>
                </a:lnTo>
                <a:lnTo>
                  <a:pt x="609600" y="0"/>
                </a:lnTo>
                <a:close/>
              </a:path>
            </a:pathLst>
          </a:custGeom>
          <a:solidFill>
            <a:srgbClr val="FFF3CD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9" name="object 9"/>
          <p:cNvSpPr txBox="1"/>
          <p:nvPr/>
        </p:nvSpPr>
        <p:spPr>
          <a:xfrm>
            <a:off x="7887796" y="2089268"/>
            <a:ext cx="500386" cy="36050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3033">
              <a:spcBef>
                <a:spcPts val="91"/>
              </a:spcBef>
            </a:pPr>
            <a:r>
              <a:rPr sz="1972" spc="6" baseline="42145" dirty="0">
                <a:latin typeface="Times New Roman"/>
                <a:cs typeface="Times New Roman"/>
              </a:rPr>
              <a:t>3</a:t>
            </a:r>
            <a:r>
              <a:rPr sz="1972" spc="-74" baseline="42145" dirty="0">
                <a:latin typeface="Times New Roman"/>
                <a:cs typeface="Times New Roman"/>
              </a:rPr>
              <a:t> </a:t>
            </a:r>
            <a:r>
              <a:rPr sz="2267" spc="-77" dirty="0">
                <a:latin typeface="Times New Roman"/>
                <a:cs typeface="Times New Roman"/>
              </a:rPr>
              <a:t>He</a:t>
            </a:r>
            <a:endParaRPr sz="2267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905256" y="2280849"/>
            <a:ext cx="96162" cy="215155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>
              <a:spcBef>
                <a:spcPts val="100"/>
              </a:spcBef>
            </a:pPr>
            <a:r>
              <a:rPr sz="1315" spc="5" dirty="0">
                <a:latin typeface="Times New Roman"/>
                <a:cs typeface="Times New Roman"/>
              </a:rPr>
              <a:t>2</a:t>
            </a:r>
            <a:endParaRPr sz="1315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48642" y="2300281"/>
            <a:ext cx="73129" cy="17904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088" b="1" dirty="0">
                <a:latin typeface="Verdana"/>
                <a:cs typeface="Verdana"/>
              </a:rPr>
              <a:t>.</a:t>
            </a:r>
            <a:endParaRPr sz="1088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7727" y="2499283"/>
            <a:ext cx="8010789" cy="3051884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lnSpc>
                <a:spcPts val="1954"/>
              </a:lnSpc>
              <a:spcBef>
                <a:spcPts val="91"/>
              </a:spcBef>
            </a:pPr>
            <a:r>
              <a:rPr sz="1632" b="1" spc="-5" dirty="0">
                <a:latin typeface="Verdana"/>
                <a:cs typeface="Verdana"/>
              </a:rPr>
              <a:t>Jádra</a:t>
            </a:r>
            <a:endParaRPr sz="1632" dirty="0">
              <a:latin typeface="Verdana"/>
              <a:cs typeface="Verdana"/>
            </a:endParaRPr>
          </a:p>
          <a:p>
            <a:pPr marL="1031290">
              <a:lnSpc>
                <a:spcPts val="1519"/>
              </a:lnSpc>
            </a:pPr>
            <a:r>
              <a:rPr sz="1270" b="1" spc="-9" dirty="0">
                <a:solidFill>
                  <a:srgbClr val="C00000"/>
                </a:solidFill>
                <a:latin typeface="Verdana"/>
                <a:cs typeface="Verdana"/>
              </a:rPr>
              <a:t>nukleárně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labilní </a:t>
            </a:r>
            <a:r>
              <a:rPr sz="1270" spc="-14" dirty="0">
                <a:latin typeface="Verdana"/>
                <a:cs typeface="Verdana"/>
              </a:rPr>
              <a:t>(více </a:t>
            </a:r>
            <a:r>
              <a:rPr sz="1270" spc="-5" dirty="0">
                <a:latin typeface="Verdana"/>
                <a:cs typeface="Verdana"/>
              </a:rPr>
              <a:t>než</a:t>
            </a:r>
            <a:r>
              <a:rPr sz="1270" spc="77" dirty="0">
                <a:latin typeface="Verdana"/>
                <a:cs typeface="Verdana"/>
              </a:rPr>
              <a:t> </a:t>
            </a:r>
            <a:r>
              <a:rPr sz="1270" dirty="0">
                <a:latin typeface="Verdana"/>
                <a:cs typeface="Verdana"/>
              </a:rPr>
              <a:t>1750)</a:t>
            </a:r>
          </a:p>
          <a:p>
            <a:pPr>
              <a:lnSpc>
                <a:spcPct val="100000"/>
              </a:lnSpc>
            </a:pPr>
            <a:endParaRPr sz="1542" dirty="0">
              <a:latin typeface="Verdana"/>
              <a:cs typeface="Verdana"/>
            </a:endParaRPr>
          </a:p>
          <a:p>
            <a:pPr marL="218811" marR="4607" indent="-207294">
              <a:lnSpc>
                <a:spcPct val="101499"/>
              </a:lnSpc>
              <a:spcBef>
                <a:spcPts val="1215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00" spc="-5" dirty="0">
                <a:latin typeface="Verdana"/>
                <a:cs typeface="Verdana"/>
              </a:rPr>
              <a:t>relativní </a:t>
            </a:r>
            <a:r>
              <a:rPr sz="1400" spc="-9" dirty="0">
                <a:latin typeface="Verdana"/>
                <a:cs typeface="Verdana"/>
              </a:rPr>
              <a:t>zvýšení </a:t>
            </a:r>
            <a:r>
              <a:rPr sz="1400" spc="-5" dirty="0">
                <a:latin typeface="Verdana"/>
                <a:cs typeface="Verdana"/>
              </a:rPr>
              <a:t>počtu neutronů </a:t>
            </a:r>
            <a:r>
              <a:rPr sz="1400" spc="-9" dirty="0">
                <a:latin typeface="Verdana"/>
                <a:cs typeface="Verdana"/>
              </a:rPr>
              <a:t>má </a:t>
            </a:r>
            <a:r>
              <a:rPr sz="1400" spc="-5" dirty="0">
                <a:latin typeface="Verdana"/>
                <a:cs typeface="Verdana"/>
              </a:rPr>
              <a:t>příznivý vliv </a:t>
            </a:r>
            <a:r>
              <a:rPr sz="1400" spc="-9" dirty="0">
                <a:latin typeface="Verdana"/>
                <a:cs typeface="Verdana"/>
              </a:rPr>
              <a:t>na </a:t>
            </a:r>
            <a:r>
              <a:rPr sz="1400" spc="-5" dirty="0">
                <a:latin typeface="Verdana"/>
                <a:cs typeface="Verdana"/>
              </a:rPr>
              <a:t>stabilitu jádra, protože </a:t>
            </a:r>
            <a:r>
              <a:rPr sz="1400" spc="-9" dirty="0">
                <a:latin typeface="Verdana"/>
                <a:cs typeface="Verdana"/>
              </a:rPr>
              <a:t>se snižuje  </a:t>
            </a:r>
            <a:r>
              <a:rPr sz="1400" spc="-5" dirty="0">
                <a:latin typeface="Verdana"/>
                <a:cs typeface="Verdana"/>
              </a:rPr>
              <a:t>odpuzování</a:t>
            </a:r>
            <a:r>
              <a:rPr sz="140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protonů</a:t>
            </a:r>
            <a:endParaRPr sz="1400" dirty="0">
              <a:latin typeface="Verdana"/>
              <a:cs typeface="Verdana"/>
            </a:endParaRPr>
          </a:p>
          <a:p>
            <a:pPr>
              <a:spcBef>
                <a:spcPts val="23"/>
              </a:spcBef>
              <a:buFont typeface="Symbol"/>
              <a:buChar char=""/>
            </a:pPr>
            <a:endParaRPr sz="1400" dirty="0">
              <a:latin typeface="Verdana"/>
              <a:cs typeface="Verdana"/>
            </a:endParaRPr>
          </a:p>
          <a:p>
            <a:pPr marL="257391" indent="-246450">
              <a:spcBef>
                <a:spcPts val="5"/>
              </a:spcBef>
              <a:buFont typeface="Symbol"/>
              <a:buChar char=""/>
              <a:tabLst>
                <a:tab pos="257391" algn="l"/>
                <a:tab pos="257966" algn="l"/>
              </a:tabLst>
            </a:pPr>
            <a:r>
              <a:rPr sz="1400" spc="-9" dirty="0">
                <a:latin typeface="Verdana"/>
                <a:cs typeface="Verdana"/>
              </a:rPr>
              <a:t>některá jádra </a:t>
            </a:r>
            <a:r>
              <a:rPr sz="1400" spc="-5" dirty="0">
                <a:latin typeface="Verdana"/>
                <a:cs typeface="Verdana"/>
              </a:rPr>
              <a:t>jsou stabilní </a:t>
            </a:r>
            <a:r>
              <a:rPr sz="1400" spc="-9" dirty="0">
                <a:latin typeface="Verdana"/>
                <a:cs typeface="Verdana"/>
              </a:rPr>
              <a:t>jen </a:t>
            </a:r>
            <a:r>
              <a:rPr sz="1400" spc="-5" dirty="0">
                <a:latin typeface="Verdana"/>
                <a:cs typeface="Verdana"/>
              </a:rPr>
              <a:t>při jediné </a:t>
            </a:r>
            <a:r>
              <a:rPr sz="1400" spc="-9" dirty="0">
                <a:latin typeface="Verdana"/>
                <a:cs typeface="Verdana"/>
              </a:rPr>
              <a:t>kombinaci N a Z </a:t>
            </a:r>
            <a:r>
              <a:rPr sz="1400" spc="-5" dirty="0">
                <a:latin typeface="Verdana"/>
                <a:cs typeface="Verdana"/>
              </a:rPr>
              <a:t>(monoizotopické</a:t>
            </a:r>
            <a:r>
              <a:rPr sz="1400" spc="218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prvky)</a:t>
            </a:r>
            <a:endParaRPr sz="1400" dirty="0">
              <a:latin typeface="Verdana"/>
              <a:cs typeface="Verdana"/>
            </a:endParaRPr>
          </a:p>
          <a:p>
            <a:pPr>
              <a:spcBef>
                <a:spcPts val="14"/>
              </a:spcBef>
              <a:buFont typeface="Symbol"/>
              <a:buChar char=""/>
            </a:pPr>
            <a:endParaRPr sz="1400" dirty="0">
              <a:latin typeface="Verdana"/>
              <a:cs typeface="Verdana"/>
            </a:endParaRPr>
          </a:p>
          <a:p>
            <a:pPr marL="218811" marR="21305" indent="-207294">
              <a:lnSpc>
                <a:spcPct val="102899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00" spc="-9" dirty="0">
                <a:latin typeface="Verdana"/>
                <a:cs typeface="Verdana"/>
              </a:rPr>
              <a:t>většina </a:t>
            </a:r>
            <a:r>
              <a:rPr sz="1400" dirty="0">
                <a:latin typeface="Verdana"/>
                <a:cs typeface="Verdana"/>
              </a:rPr>
              <a:t>prvků </a:t>
            </a:r>
            <a:r>
              <a:rPr sz="1400" spc="-9" dirty="0">
                <a:latin typeface="Verdana"/>
                <a:cs typeface="Verdana"/>
              </a:rPr>
              <a:t>je však </a:t>
            </a:r>
            <a:r>
              <a:rPr sz="1400" spc="-5" dirty="0">
                <a:latin typeface="Verdana"/>
                <a:cs typeface="Verdana"/>
              </a:rPr>
              <a:t>polyizotopických </a:t>
            </a:r>
            <a:r>
              <a:rPr sz="1400" spc="-9" dirty="0">
                <a:latin typeface="Symbol"/>
                <a:cs typeface="Symbol"/>
              </a:rPr>
              <a:t></a:t>
            </a:r>
            <a:r>
              <a:rPr sz="1400" spc="-9" dirty="0">
                <a:latin typeface="Times New Roman"/>
                <a:cs typeface="Times New Roman"/>
              </a:rPr>
              <a:t> </a:t>
            </a:r>
            <a:r>
              <a:rPr sz="1400" spc="-9" dirty="0">
                <a:latin typeface="Verdana"/>
                <a:cs typeface="Verdana"/>
              </a:rPr>
              <a:t>existuje jisté </a:t>
            </a:r>
            <a:r>
              <a:rPr sz="1400" dirty="0">
                <a:latin typeface="Verdana"/>
                <a:cs typeface="Verdana"/>
              </a:rPr>
              <a:t>rozmezí </a:t>
            </a:r>
            <a:r>
              <a:rPr sz="1400" spc="-9" dirty="0">
                <a:latin typeface="Verdana"/>
                <a:cs typeface="Verdana"/>
              </a:rPr>
              <a:t>poměru N/Z, </a:t>
            </a:r>
            <a:r>
              <a:rPr sz="1400" spc="-5" dirty="0">
                <a:latin typeface="Verdana"/>
                <a:cs typeface="Verdana"/>
              </a:rPr>
              <a:t>kdy jsou  </a:t>
            </a:r>
            <a:r>
              <a:rPr sz="1400" spc="-9" dirty="0">
                <a:latin typeface="Verdana"/>
                <a:cs typeface="Verdana"/>
              </a:rPr>
              <a:t>jádra</a:t>
            </a:r>
            <a:r>
              <a:rPr sz="1400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stabilní</a:t>
            </a:r>
            <a:endParaRPr sz="1400" dirty="0">
              <a:latin typeface="Verdana"/>
              <a:cs typeface="Verdana"/>
            </a:endParaRPr>
          </a:p>
          <a:p>
            <a:pPr>
              <a:spcBef>
                <a:spcPts val="32"/>
              </a:spcBef>
              <a:buFont typeface="Symbol"/>
              <a:buChar char=""/>
            </a:pPr>
            <a:endParaRPr sz="1400" dirty="0">
              <a:latin typeface="Verdana"/>
              <a:cs typeface="Verdana"/>
            </a:endParaRPr>
          </a:p>
          <a:p>
            <a:pPr marL="218811" marR="579273" indent="-207294">
              <a:lnSpc>
                <a:spcPct val="103299"/>
              </a:lnSpc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00" spc="-9" dirty="0">
                <a:latin typeface="Verdana"/>
                <a:cs typeface="Verdana"/>
              </a:rPr>
              <a:t>pokud je </a:t>
            </a:r>
            <a:r>
              <a:rPr sz="1400" spc="-5" dirty="0">
                <a:latin typeface="Verdana"/>
                <a:cs typeface="Verdana"/>
              </a:rPr>
              <a:t>poměr </a:t>
            </a:r>
            <a:r>
              <a:rPr sz="1400" dirty="0">
                <a:latin typeface="Verdana"/>
                <a:cs typeface="Verdana"/>
              </a:rPr>
              <a:t>N/Z </a:t>
            </a:r>
            <a:r>
              <a:rPr sz="1400" spc="-5" dirty="0">
                <a:latin typeface="Verdana"/>
                <a:cs typeface="Verdana"/>
              </a:rPr>
              <a:t>mimo </a:t>
            </a:r>
            <a:r>
              <a:rPr sz="1400" spc="-5" dirty="0" err="1">
                <a:latin typeface="Verdana"/>
                <a:cs typeface="Verdana"/>
              </a:rPr>
              <a:t>uvedené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hranice</a:t>
            </a:r>
            <a:r>
              <a:rPr lang="cs-CZ" sz="1400" spc="-9" dirty="0">
                <a:latin typeface="Verdana"/>
                <a:cs typeface="Verdana"/>
              </a:rPr>
              <a:t>, tj. N/Z = 1 -1,5 , </a:t>
            </a:r>
            <a:r>
              <a:rPr sz="1400" spc="-9" dirty="0">
                <a:latin typeface="Verdana"/>
                <a:cs typeface="Verdana"/>
              </a:rPr>
              <a:t>je jádro </a:t>
            </a:r>
            <a:r>
              <a:rPr sz="1400" spc="-5" dirty="0">
                <a:latin typeface="Verdana"/>
                <a:cs typeface="Verdana"/>
              </a:rPr>
              <a:t>s velkou </a:t>
            </a:r>
            <a:r>
              <a:rPr sz="1400" spc="-5" dirty="0" err="1">
                <a:latin typeface="Verdana"/>
                <a:cs typeface="Verdana"/>
              </a:rPr>
              <a:t>pravděpodobností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nestabilní</a:t>
            </a:r>
            <a:r>
              <a:rPr sz="1400" spc="-9" dirty="0">
                <a:latin typeface="Verdana"/>
                <a:cs typeface="Verdana"/>
              </a:rPr>
              <a:t> a </a:t>
            </a:r>
            <a:r>
              <a:rPr b="1" dirty="0">
                <a:solidFill>
                  <a:srgbClr val="FF0000"/>
                </a:solidFill>
                <a:latin typeface="Verdana"/>
                <a:cs typeface="Verdana"/>
              </a:rPr>
              <a:t>je </a:t>
            </a:r>
            <a:r>
              <a:rPr b="1" spc="-9" dirty="0">
                <a:solidFill>
                  <a:srgbClr val="FF0000"/>
                </a:solidFill>
                <a:latin typeface="Verdana"/>
                <a:cs typeface="Verdana"/>
              </a:rPr>
              <a:t>jádrem</a:t>
            </a:r>
            <a:r>
              <a:rPr b="1" spc="41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FF0000"/>
                </a:solidFill>
                <a:latin typeface="Verdana"/>
                <a:cs typeface="Verdana"/>
              </a:rPr>
              <a:t>radioaktivním.</a:t>
            </a:r>
            <a:endParaRPr dirty="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210026" y="2379283"/>
            <a:ext cx="314397" cy="442229"/>
          </a:xfrm>
          <a:custGeom>
            <a:avLst/>
            <a:gdLst/>
            <a:ahLst/>
            <a:cxnLst/>
            <a:rect l="l" t="t" r="r" b="b"/>
            <a:pathLst>
              <a:path w="346710" h="487680">
                <a:moveTo>
                  <a:pt x="346456" y="487680"/>
                </a:moveTo>
                <a:lnTo>
                  <a:pt x="329298" y="457708"/>
                </a:lnTo>
                <a:lnTo>
                  <a:pt x="304165" y="413766"/>
                </a:lnTo>
                <a:lnTo>
                  <a:pt x="286588" y="440105"/>
                </a:lnTo>
                <a:lnTo>
                  <a:pt x="7112" y="253746"/>
                </a:lnTo>
                <a:lnTo>
                  <a:pt x="0" y="264414"/>
                </a:lnTo>
                <a:lnTo>
                  <a:pt x="279527" y="450684"/>
                </a:lnTo>
                <a:lnTo>
                  <a:pt x="261874" y="477139"/>
                </a:lnTo>
                <a:lnTo>
                  <a:pt x="346456" y="487680"/>
                </a:lnTo>
                <a:close/>
              </a:path>
              <a:path w="346710" h="487680">
                <a:moveTo>
                  <a:pt x="346456" y="0"/>
                </a:moveTo>
                <a:lnTo>
                  <a:pt x="261874" y="10541"/>
                </a:lnTo>
                <a:lnTo>
                  <a:pt x="279527" y="37007"/>
                </a:lnTo>
                <a:lnTo>
                  <a:pt x="0" y="223266"/>
                </a:lnTo>
                <a:lnTo>
                  <a:pt x="7112" y="233934"/>
                </a:lnTo>
                <a:lnTo>
                  <a:pt x="286588" y="47586"/>
                </a:lnTo>
                <a:lnTo>
                  <a:pt x="304165" y="73914"/>
                </a:lnTo>
                <a:lnTo>
                  <a:pt x="329298" y="29972"/>
                </a:lnTo>
                <a:lnTo>
                  <a:pt x="3464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pic>
        <p:nvPicPr>
          <p:cNvPr id="14" name="raa1-1">
            <a:hlinkClick r:id="" action="ppaction://media"/>
            <a:extLst>
              <a:ext uri="{FF2B5EF4-FFF2-40B4-BE49-F238E27FC236}">
                <a16:creationId xmlns:a16="http://schemas.microsoft.com/office/drawing/2014/main" id="{FF406481-B20F-4380-90B8-5BDEB31B99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78582" y="651328"/>
            <a:ext cx="609600" cy="609600"/>
          </a:xfrm>
          <a:prstGeom prst="rect">
            <a:avLst/>
          </a:prstGeom>
        </p:spPr>
      </p:pic>
      <p:sp>
        <p:nvSpPr>
          <p:cNvPr id="15" name="Zástupný symbol pro číslo snímku 14">
            <a:extLst>
              <a:ext uri="{FF2B5EF4-FFF2-40B4-BE49-F238E27FC236}">
                <a16:creationId xmlns:a16="http://schemas.microsoft.com/office/drawing/2014/main" id="{E0CDF5BA-85DE-4571-9BBE-36C82DF2C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1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3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3812" y="807182"/>
            <a:ext cx="3504442" cy="225910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Příklad elektronového</a:t>
            </a:r>
            <a:r>
              <a:rPr sz="1400" b="1" spc="-4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záchytu</a:t>
            </a:r>
            <a:r>
              <a:rPr sz="1400" b="1" spc="-9" dirty="0">
                <a:latin typeface="Verdana"/>
                <a:cs typeface="Verdana"/>
              </a:rPr>
              <a:t>: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3811" y="2236710"/>
            <a:ext cx="4130208" cy="225910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lang="cs-CZ" sz="1400" b="1" spc="-9" dirty="0" err="1">
                <a:solidFill>
                  <a:srgbClr val="0070C0"/>
                </a:solidFill>
                <a:latin typeface="Verdana"/>
                <a:cs typeface="Verdana"/>
              </a:rPr>
              <a:t>Dceřinné</a:t>
            </a:r>
            <a:r>
              <a:rPr lang="cs-CZ" sz="1400" b="1" spc="-9" dirty="0">
                <a:solidFill>
                  <a:srgbClr val="0070C0"/>
                </a:solidFill>
                <a:latin typeface="Verdana"/>
                <a:cs typeface="Verdana"/>
              </a:rPr>
              <a:t> jádro lithia </a:t>
            </a:r>
            <a:r>
              <a:rPr sz="1400" b="1" spc="-5" dirty="0" err="1">
                <a:solidFill>
                  <a:srgbClr val="0070C0"/>
                </a:solidFill>
                <a:latin typeface="Verdana"/>
                <a:cs typeface="Verdana"/>
              </a:rPr>
              <a:t>vzniká</a:t>
            </a:r>
            <a:r>
              <a:rPr lang="cs-CZ" sz="1400" b="1" spc="-5" dirty="0">
                <a:solidFill>
                  <a:srgbClr val="0070C0"/>
                </a:solidFill>
                <a:latin typeface="Verdana"/>
                <a:cs typeface="Verdana"/>
              </a:rPr>
              <a:t>:</a:t>
            </a:r>
            <a:endParaRPr sz="1400" dirty="0">
              <a:solidFill>
                <a:srgbClr val="0070C0"/>
              </a:solidFill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6229" y="2950035"/>
            <a:ext cx="6218608" cy="1531395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276393" indent="-207294">
              <a:spcBef>
                <a:spcPts val="82"/>
              </a:spcBef>
              <a:buFont typeface="Symbol"/>
              <a:buChar char=""/>
              <a:tabLst>
                <a:tab pos="275817" algn="l"/>
                <a:tab pos="276393" algn="l"/>
              </a:tabLst>
            </a:pPr>
            <a:r>
              <a:rPr sz="1400" spc="-5" dirty="0">
                <a:latin typeface="Verdana"/>
                <a:cs typeface="Verdana"/>
              </a:rPr>
              <a:t>v </a:t>
            </a:r>
            <a:r>
              <a:rPr sz="1400" spc="-9" dirty="0">
                <a:latin typeface="Verdana"/>
                <a:cs typeface="Verdana"/>
              </a:rPr>
              <a:t>základním </a:t>
            </a:r>
            <a:r>
              <a:rPr sz="1400" spc="-5" dirty="0">
                <a:latin typeface="Verdana"/>
                <a:cs typeface="Verdana"/>
              </a:rPr>
              <a:t>stavu </a:t>
            </a:r>
            <a:r>
              <a:rPr sz="1400" spc="-9" dirty="0">
                <a:latin typeface="Verdana"/>
                <a:cs typeface="Verdana"/>
              </a:rPr>
              <a:t>(přeměny </a:t>
            </a:r>
            <a:r>
              <a:rPr sz="1400" b="1" baseline="30864" dirty="0">
                <a:solidFill>
                  <a:srgbClr val="0000FF"/>
                </a:solidFill>
                <a:latin typeface="Verdana"/>
                <a:cs typeface="Verdana"/>
              </a:rPr>
              <a:t>15</a:t>
            </a:r>
            <a:r>
              <a:rPr sz="1400" b="1" dirty="0">
                <a:solidFill>
                  <a:srgbClr val="0000FF"/>
                </a:solidFill>
                <a:latin typeface="Verdana"/>
                <a:cs typeface="Verdana"/>
              </a:rPr>
              <a:t>O, </a:t>
            </a:r>
            <a:r>
              <a:rPr sz="1400" b="1" baseline="30864" dirty="0">
                <a:solidFill>
                  <a:srgbClr val="0000FF"/>
                </a:solidFill>
                <a:latin typeface="Verdana"/>
                <a:cs typeface="Verdana"/>
              </a:rPr>
              <a:t>17</a:t>
            </a:r>
            <a:r>
              <a:rPr sz="1400" b="1" dirty="0">
                <a:solidFill>
                  <a:srgbClr val="0000FF"/>
                </a:solidFill>
                <a:latin typeface="Verdana"/>
                <a:cs typeface="Verdana"/>
              </a:rPr>
              <a:t>F, </a:t>
            </a:r>
            <a:r>
              <a:rPr sz="14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19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Ne</a:t>
            </a:r>
            <a:r>
              <a:rPr sz="1400" b="1" spc="54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aj.)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Font typeface="Symbol"/>
              <a:buChar char=""/>
            </a:pPr>
            <a:endParaRPr sz="1400" dirty="0">
              <a:latin typeface="Verdana"/>
              <a:cs typeface="Verdana"/>
            </a:endParaRPr>
          </a:p>
          <a:p>
            <a:pPr marL="276393" indent="-207294">
              <a:spcBef>
                <a:spcPts val="5"/>
              </a:spcBef>
              <a:buFont typeface="Symbol"/>
              <a:buChar char=""/>
              <a:tabLst>
                <a:tab pos="275817" algn="l"/>
                <a:tab pos="276393" algn="l"/>
              </a:tabLst>
            </a:pPr>
            <a:r>
              <a:rPr sz="1400" spc="-9" dirty="0">
                <a:latin typeface="Verdana"/>
                <a:cs typeface="Verdana"/>
              </a:rPr>
              <a:t>ve </a:t>
            </a:r>
            <a:r>
              <a:rPr sz="1400" spc="-5" dirty="0">
                <a:latin typeface="Verdana"/>
                <a:cs typeface="Verdana"/>
              </a:rPr>
              <a:t>vzbuzeném </a:t>
            </a:r>
            <a:r>
              <a:rPr sz="1400" spc="-9" dirty="0">
                <a:latin typeface="Verdana"/>
                <a:cs typeface="Verdana"/>
              </a:rPr>
              <a:t>stavu </a:t>
            </a:r>
            <a:r>
              <a:rPr sz="1400" spc="-5" dirty="0">
                <a:latin typeface="Verdana"/>
                <a:cs typeface="Verdana"/>
              </a:rPr>
              <a:t>(přeměny </a:t>
            </a:r>
            <a:r>
              <a:rPr sz="1400" b="1" baseline="30864" dirty="0">
                <a:solidFill>
                  <a:srgbClr val="0000FF"/>
                </a:solidFill>
                <a:latin typeface="Verdana"/>
                <a:cs typeface="Verdana"/>
              </a:rPr>
              <a:t>14</a:t>
            </a:r>
            <a:r>
              <a:rPr sz="1400" b="1" dirty="0">
                <a:solidFill>
                  <a:srgbClr val="0000FF"/>
                </a:solidFill>
                <a:latin typeface="Verdana"/>
                <a:cs typeface="Verdana"/>
              </a:rPr>
              <a:t>O, </a:t>
            </a:r>
            <a:r>
              <a:rPr sz="1400" b="1" spc="-6" baseline="30864" dirty="0">
                <a:solidFill>
                  <a:srgbClr val="0000FF"/>
                </a:solidFill>
                <a:latin typeface="Verdana"/>
                <a:cs typeface="Verdana"/>
              </a:rPr>
              <a:t>23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Mg,</a:t>
            </a:r>
            <a:r>
              <a:rPr sz="1400" b="1" spc="50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b="1" baseline="30864" dirty="0">
                <a:solidFill>
                  <a:srgbClr val="0000FF"/>
                </a:solidFill>
                <a:latin typeface="Verdana"/>
                <a:cs typeface="Verdana"/>
              </a:rPr>
              <a:t>62</a:t>
            </a:r>
            <a:r>
              <a:rPr sz="1400" b="1" dirty="0">
                <a:solidFill>
                  <a:srgbClr val="0000FF"/>
                </a:solidFill>
                <a:latin typeface="Verdana"/>
                <a:cs typeface="Verdana"/>
              </a:rPr>
              <a:t>Cu</a:t>
            </a:r>
            <a:r>
              <a:rPr sz="1400" dirty="0">
                <a:latin typeface="Verdana"/>
                <a:cs typeface="Verdana"/>
              </a:rPr>
              <a:t>)</a:t>
            </a:r>
          </a:p>
          <a:p>
            <a:pPr>
              <a:spcBef>
                <a:spcPts val="23"/>
              </a:spcBef>
              <a:buFont typeface="Symbol"/>
              <a:buChar char=""/>
            </a:pPr>
            <a:endParaRPr sz="1400" dirty="0">
              <a:latin typeface="Verdana"/>
              <a:cs typeface="Verdana"/>
            </a:endParaRPr>
          </a:p>
          <a:p>
            <a:pPr marL="276393" indent="-207294">
              <a:buFont typeface="Symbol"/>
              <a:buChar char=""/>
              <a:tabLst>
                <a:tab pos="275817" algn="l"/>
                <a:tab pos="276393" algn="l"/>
              </a:tabLst>
            </a:pPr>
            <a:r>
              <a:rPr sz="1400" spc="-5" dirty="0">
                <a:latin typeface="Verdana"/>
                <a:cs typeface="Verdana"/>
              </a:rPr>
              <a:t>v </a:t>
            </a:r>
            <a:r>
              <a:rPr sz="1400" spc="-9" dirty="0">
                <a:latin typeface="Verdana"/>
                <a:cs typeface="Verdana"/>
              </a:rPr>
              <a:t>základním </a:t>
            </a:r>
            <a:r>
              <a:rPr sz="1400" spc="-5" dirty="0">
                <a:latin typeface="Verdana"/>
                <a:cs typeface="Verdana"/>
              </a:rPr>
              <a:t>i </a:t>
            </a:r>
            <a:r>
              <a:rPr sz="1400" spc="-9" dirty="0">
                <a:latin typeface="Verdana"/>
                <a:cs typeface="Verdana"/>
              </a:rPr>
              <a:t>vzbuzeném</a:t>
            </a:r>
            <a:r>
              <a:rPr sz="1400" spc="18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stavu</a:t>
            </a:r>
            <a:endParaRPr sz="1400" dirty="0">
              <a:latin typeface="Verdana"/>
              <a:cs typeface="Verdana"/>
            </a:endParaRPr>
          </a:p>
          <a:p>
            <a:pPr>
              <a:spcBef>
                <a:spcPts val="50"/>
              </a:spcBef>
              <a:buFont typeface="Symbol"/>
              <a:buChar char=""/>
            </a:pPr>
            <a:endParaRPr sz="1400" dirty="0">
              <a:latin typeface="Verdana"/>
              <a:cs typeface="Verdana"/>
            </a:endParaRPr>
          </a:p>
          <a:p>
            <a:pPr marL="276393" indent="-207294">
              <a:buFont typeface="Symbol"/>
              <a:buChar char=""/>
              <a:tabLst>
                <a:tab pos="275817" algn="l"/>
                <a:tab pos="276393" algn="l"/>
              </a:tabLst>
            </a:pPr>
            <a:r>
              <a:rPr sz="1400" spc="-9" dirty="0">
                <a:latin typeface="Verdana"/>
                <a:cs typeface="Verdana"/>
              </a:rPr>
              <a:t>pozitronickou přeměnu zpravidla </a:t>
            </a:r>
            <a:r>
              <a:rPr sz="1400" spc="-5" dirty="0">
                <a:latin typeface="Verdana"/>
                <a:cs typeface="Verdana"/>
              </a:rPr>
              <a:t>provází také elektronový</a:t>
            </a:r>
            <a:r>
              <a:rPr sz="1400" spc="122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záchyt</a:t>
            </a:r>
            <a:endParaRPr sz="1400" dirty="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23325" y="1144440"/>
            <a:ext cx="4943403" cy="485991"/>
            <a:chOff x="992187" y="1262062"/>
            <a:chExt cx="5451475" cy="535940"/>
          </a:xfrm>
        </p:grpSpPr>
        <p:sp>
          <p:nvSpPr>
            <p:cNvPr id="6" name="object 6"/>
            <p:cNvSpPr/>
            <p:nvPr/>
          </p:nvSpPr>
          <p:spPr>
            <a:xfrm>
              <a:off x="996950" y="1266825"/>
              <a:ext cx="5441950" cy="526415"/>
            </a:xfrm>
            <a:custGeom>
              <a:avLst/>
              <a:gdLst/>
              <a:ahLst/>
              <a:cxnLst/>
              <a:rect l="l" t="t" r="r" b="b"/>
              <a:pathLst>
                <a:path w="5441950" h="526414">
                  <a:moveTo>
                    <a:pt x="0" y="526414"/>
                  </a:moveTo>
                  <a:lnTo>
                    <a:pt x="5441950" y="526414"/>
                  </a:lnTo>
                  <a:lnTo>
                    <a:pt x="5441950" y="0"/>
                  </a:lnTo>
                  <a:lnTo>
                    <a:pt x="0" y="0"/>
                  </a:lnTo>
                  <a:lnTo>
                    <a:pt x="0" y="52641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7" name="object 7"/>
            <p:cNvSpPr/>
            <p:nvPr/>
          </p:nvSpPr>
          <p:spPr>
            <a:xfrm>
              <a:off x="1094536" y="1317371"/>
              <a:ext cx="5161915" cy="344805"/>
            </a:xfrm>
            <a:custGeom>
              <a:avLst/>
              <a:gdLst/>
              <a:ahLst/>
              <a:cxnLst/>
              <a:rect l="l" t="t" r="r" b="b"/>
              <a:pathLst>
                <a:path w="5161915" h="344805">
                  <a:moveTo>
                    <a:pt x="5161788" y="0"/>
                  </a:moveTo>
                  <a:lnTo>
                    <a:pt x="0" y="0"/>
                  </a:lnTo>
                  <a:lnTo>
                    <a:pt x="0" y="344424"/>
                  </a:lnTo>
                  <a:lnTo>
                    <a:pt x="5161788" y="344424"/>
                  </a:lnTo>
                  <a:lnTo>
                    <a:pt x="5161788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909357" y="1091868"/>
            <a:ext cx="306336" cy="319154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23033">
              <a:spcBef>
                <a:spcPts val="95"/>
              </a:spcBef>
            </a:pPr>
            <a:r>
              <a:rPr sz="2992" b="1" baseline="-20202" dirty="0">
                <a:latin typeface="Verdana"/>
                <a:cs typeface="Verdana"/>
              </a:rPr>
              <a:t>e</a:t>
            </a:r>
            <a:r>
              <a:rPr sz="1315" b="1" dirty="0">
                <a:latin typeface="Verdana"/>
                <a:cs typeface="Verdana"/>
              </a:rPr>
              <a:t>-</a:t>
            </a:r>
            <a:endParaRPr sz="1315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70068" y="1183077"/>
            <a:ext cx="2628612" cy="319217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46065">
              <a:spcBef>
                <a:spcPts val="95"/>
              </a:spcBef>
              <a:tabLst>
                <a:tab pos="784263" algn="l"/>
                <a:tab pos="1771216" algn="l"/>
                <a:tab pos="2215748" algn="l"/>
              </a:tabLst>
            </a:pPr>
            <a:r>
              <a:rPr sz="1972" b="1" baseline="30651" dirty="0">
                <a:latin typeface="Verdana"/>
                <a:cs typeface="Verdana"/>
              </a:rPr>
              <a:t>7</a:t>
            </a:r>
            <a:r>
              <a:rPr sz="1995" b="1" dirty="0">
                <a:latin typeface="Verdana"/>
                <a:cs typeface="Verdana"/>
              </a:rPr>
              <a:t>Be	</a:t>
            </a:r>
            <a:r>
              <a:rPr sz="1995" b="1" spc="5" dirty="0">
                <a:latin typeface="Verdana"/>
                <a:cs typeface="Verdana"/>
              </a:rPr>
              <a:t>+</a:t>
            </a:r>
            <a:r>
              <a:rPr lang="cs-CZ" sz="1995" b="1" spc="5" dirty="0">
                <a:latin typeface="Verdana"/>
                <a:cs typeface="Verdana"/>
              </a:rPr>
              <a:t>	</a:t>
            </a:r>
            <a:r>
              <a:rPr sz="1995" b="1" spc="5" dirty="0">
                <a:latin typeface="Symbol"/>
                <a:cs typeface="Symbol"/>
              </a:rPr>
              <a:t></a:t>
            </a:r>
            <a:r>
              <a:rPr sz="1995" spc="5" dirty="0">
                <a:latin typeface="Times New Roman"/>
                <a:cs typeface="Times New Roman"/>
              </a:rPr>
              <a:t>	</a:t>
            </a:r>
            <a:r>
              <a:rPr sz="1972" b="1" spc="-6" baseline="30651" dirty="0">
                <a:latin typeface="Verdana"/>
                <a:cs typeface="Verdana"/>
              </a:rPr>
              <a:t>7</a:t>
            </a:r>
            <a:r>
              <a:rPr sz="1995" b="1" spc="-5" dirty="0">
                <a:latin typeface="Verdana"/>
                <a:cs typeface="Verdana"/>
              </a:rPr>
              <a:t>Li</a:t>
            </a:r>
            <a:endParaRPr sz="1995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10488" y="1183077"/>
            <a:ext cx="1900202" cy="319217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>
              <a:spcBef>
                <a:spcPts val="95"/>
              </a:spcBef>
              <a:tabLst>
                <a:tab pos="390405" algn="l"/>
                <a:tab pos="785416" algn="l"/>
              </a:tabLst>
            </a:pPr>
            <a:r>
              <a:rPr sz="1995" b="1" spc="5" dirty="0">
                <a:latin typeface="Verdana"/>
                <a:cs typeface="Verdana"/>
              </a:rPr>
              <a:t>+	</a:t>
            </a:r>
            <a:r>
              <a:rPr sz="1995" b="1" dirty="0">
                <a:latin typeface="Symbol"/>
                <a:cs typeface="Symbol"/>
              </a:rPr>
              <a:t></a:t>
            </a:r>
            <a:r>
              <a:rPr sz="1995" dirty="0">
                <a:latin typeface="Times New Roman"/>
                <a:cs typeface="Times New Roman"/>
              </a:rPr>
              <a:t>	</a:t>
            </a:r>
            <a:r>
              <a:rPr sz="1995" spc="-5" dirty="0">
                <a:latin typeface="Verdana"/>
                <a:cs typeface="Verdana"/>
              </a:rPr>
              <a:t>(</a:t>
            </a:r>
            <a:r>
              <a:rPr sz="1632" spc="-5" dirty="0">
                <a:latin typeface="Verdana"/>
                <a:cs typeface="Verdana"/>
              </a:rPr>
              <a:t>neutrino</a:t>
            </a:r>
            <a:r>
              <a:rPr sz="1995" spc="-5" dirty="0">
                <a:latin typeface="Verdana"/>
                <a:cs typeface="Verdana"/>
              </a:rPr>
              <a:t>)</a:t>
            </a:r>
            <a:endParaRPr sz="1995">
              <a:latin typeface="Verdana"/>
              <a:cs typeface="Verdana"/>
            </a:endParaRPr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F3165753-E433-4266-B6DF-6801A3A1E06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10</a:t>
            </a:fld>
            <a:endParaRPr lang="cs-CZ"/>
          </a:p>
        </p:txBody>
      </p:sp>
      <p:pic>
        <p:nvPicPr>
          <p:cNvPr id="12" name="raa10-1">
            <a:hlinkClick r:id="" action="ppaction://media"/>
            <a:extLst>
              <a:ext uri="{FF2B5EF4-FFF2-40B4-BE49-F238E27FC236}">
                <a16:creationId xmlns:a16="http://schemas.microsoft.com/office/drawing/2014/main" id="{019883A5-3A1E-439D-87D0-83558CF86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0550" y="9201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3111" y="818065"/>
            <a:ext cx="5553771" cy="579891"/>
          </a:xfrm>
          <a:prstGeom prst="rect">
            <a:avLst/>
          </a:prstGeom>
        </p:spPr>
        <p:txBody>
          <a:bodyPr vert="horz" wrap="square" lIns="0" tIns="6910" rIns="0" bIns="0" rtlCol="0" anchor="ctr">
            <a:spAutoFit/>
          </a:bodyPr>
          <a:lstStyle/>
          <a:p>
            <a:pPr marL="11516" marR="4607" algn="ctr">
              <a:lnSpc>
                <a:spcPct val="101800"/>
              </a:lnSpc>
              <a:spcBef>
                <a:spcPts val="54"/>
              </a:spcBef>
            </a:pPr>
            <a:r>
              <a:rPr sz="1995" b="1" spc="-5" dirty="0">
                <a:solidFill>
                  <a:srgbClr val="0000FF"/>
                </a:solidFill>
                <a:latin typeface="Verdana"/>
                <a:cs typeface="Verdana"/>
              </a:rPr>
              <a:t>Chemické změny </a:t>
            </a:r>
            <a:r>
              <a:rPr sz="1995" b="1" spc="-9" dirty="0">
                <a:solidFill>
                  <a:srgbClr val="0000FF"/>
                </a:solidFill>
                <a:latin typeface="Verdana"/>
                <a:cs typeface="Verdana"/>
              </a:rPr>
              <a:t>při </a:t>
            </a:r>
            <a:r>
              <a:rPr sz="1995" b="1" dirty="0">
                <a:solidFill>
                  <a:srgbClr val="0000FF"/>
                </a:solidFill>
                <a:latin typeface="Verdana"/>
                <a:cs typeface="Verdana"/>
              </a:rPr>
              <a:t>přeměnách beta </a:t>
            </a:r>
            <a:r>
              <a:rPr sz="1995" b="1" spc="5" dirty="0">
                <a:solidFill>
                  <a:srgbClr val="0000FF"/>
                </a:solidFill>
                <a:latin typeface="Verdana"/>
                <a:cs typeface="Verdana"/>
              </a:rPr>
              <a:t>  </a:t>
            </a:r>
            <a:r>
              <a:rPr sz="1800" b="1" spc="-5" dirty="0">
                <a:solidFill>
                  <a:srgbClr val="FF0000"/>
                </a:solidFill>
                <a:latin typeface="Verdana"/>
                <a:cs typeface="Verdana"/>
              </a:rPr>
              <a:t>Fajans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- </a:t>
            </a:r>
            <a:r>
              <a:rPr sz="1800" b="1" spc="-5" dirty="0">
                <a:solidFill>
                  <a:srgbClr val="FF0000"/>
                </a:solidFill>
                <a:latin typeface="Verdana"/>
                <a:cs typeface="Verdana"/>
              </a:rPr>
              <a:t>Soddyho </a:t>
            </a:r>
            <a:r>
              <a:rPr sz="1800" b="1" dirty="0">
                <a:solidFill>
                  <a:srgbClr val="FF0000"/>
                </a:solidFill>
                <a:latin typeface="Verdana"/>
                <a:cs typeface="Verdana"/>
              </a:rPr>
              <a:t>posunová</a:t>
            </a:r>
            <a:r>
              <a:rPr sz="1800" b="1" spc="-36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800" b="1" spc="-5" dirty="0">
                <a:solidFill>
                  <a:srgbClr val="FF0000"/>
                </a:solidFill>
                <a:latin typeface="Verdana"/>
                <a:cs typeface="Verdana"/>
              </a:rPr>
              <a:t>pravidla</a:t>
            </a:r>
            <a:endParaRPr sz="1995" dirty="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95450" y="3291395"/>
            <a:ext cx="2592212" cy="3084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95931" y="4120170"/>
            <a:ext cx="2703633" cy="30877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96383" y="4790050"/>
            <a:ext cx="2227229" cy="340759"/>
          </a:xfrm>
          <a:prstGeom prst="rect">
            <a:avLst/>
          </a:prstGeom>
        </p:spPr>
      </p:pic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383183"/>
              </p:ext>
            </p:extLst>
          </p:nvPr>
        </p:nvGraphicFramePr>
        <p:xfrm>
          <a:off x="510221" y="2588191"/>
          <a:ext cx="8243486" cy="26875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876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14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4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38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Typ</a:t>
                      </a:r>
                      <a:r>
                        <a:rPr sz="1300" b="1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interakce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22074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90575">
                        <a:lnSpc>
                          <a:spcPct val="100000"/>
                        </a:lnSpc>
                        <a:spcBef>
                          <a:spcPts val="1060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Chemická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 změna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22074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65835" marR="337820" indent="-615950">
                        <a:lnSpc>
                          <a:spcPct val="101499"/>
                        </a:lnSpc>
                        <a:spcBef>
                          <a:spcPts val="195"/>
                        </a:spcBef>
                      </a:pPr>
                      <a:r>
                        <a:rPr sz="1300" b="1" spc="-10" dirty="0">
                          <a:latin typeface="Verdana"/>
                          <a:cs typeface="Verdana"/>
                        </a:rPr>
                        <a:t>Posun v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periodickém 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systému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2245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62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přeměna</a:t>
                      </a: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β</a:t>
                      </a:r>
                      <a:r>
                        <a:rPr sz="1200" b="1" spc="15" baseline="30864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-</a:t>
                      </a:r>
                      <a:endParaRPr sz="1200" baseline="30864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spc="-5" dirty="0">
                          <a:latin typeface="Verdana"/>
                          <a:cs typeface="Verdana"/>
                        </a:rPr>
                        <a:t>o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jedno </a:t>
                      </a:r>
                      <a:r>
                        <a:rPr sz="1400" spc="-15" dirty="0">
                          <a:latin typeface="Verdana"/>
                          <a:cs typeface="Verdana"/>
                        </a:rPr>
                        <a:t>místo</a:t>
                      </a:r>
                      <a:r>
                        <a:rPr sz="140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doprava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1152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12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přeměna</a:t>
                      </a: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10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β</a:t>
                      </a:r>
                      <a:r>
                        <a:rPr sz="1200" b="1" spc="15" baseline="30864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+</a:t>
                      </a:r>
                      <a:endParaRPr sz="1200" baseline="30864">
                        <a:latin typeface="Verdana"/>
                        <a:cs typeface="Verdana"/>
                      </a:endParaRPr>
                    </a:p>
                  </a:txBody>
                  <a:tcPr marL="0" marR="0" marT="4607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Verdana"/>
                          <a:cs typeface="Verdana"/>
                        </a:rPr>
                        <a:t>o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jedno místo</a:t>
                      </a:r>
                      <a:r>
                        <a:rPr sz="1400" spc="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doleva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4031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3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elektronový záchyt </a:t>
                      </a:r>
                      <a:r>
                        <a:rPr sz="11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(EZ)</a:t>
                      </a:r>
                      <a:endParaRPr sz="1100">
                        <a:latin typeface="Verdana"/>
                        <a:cs typeface="Verdana"/>
                      </a:endParaRPr>
                    </a:p>
                  </a:txBody>
                  <a:tcPr marL="0" marR="0" marT="576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dirty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spc="-5" dirty="0">
                          <a:latin typeface="Verdana"/>
                          <a:cs typeface="Verdana"/>
                        </a:rPr>
                        <a:t>o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jedno </a:t>
                      </a:r>
                      <a:r>
                        <a:rPr sz="1400" spc="-15" dirty="0">
                          <a:latin typeface="Verdana"/>
                          <a:cs typeface="Verdana"/>
                        </a:rPr>
                        <a:t>místo</a:t>
                      </a:r>
                      <a:r>
                        <a:rPr sz="140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doleva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0188813-32D9-4A5B-AFFF-B296BE8C0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11</a:t>
            </a:fld>
            <a:endParaRPr lang="cs-CZ"/>
          </a:p>
        </p:txBody>
      </p:sp>
      <p:pic>
        <p:nvPicPr>
          <p:cNvPr id="8" name="raa11-1">
            <a:hlinkClick r:id="" action="ppaction://media"/>
            <a:extLst>
              <a:ext uri="{FF2B5EF4-FFF2-40B4-BE49-F238E27FC236}">
                <a16:creationId xmlns:a16="http://schemas.microsoft.com/office/drawing/2014/main" id="{C9E7C48D-A186-4C6B-A0B0-748BFE3EC4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5750" y="5575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6" y="808641"/>
            <a:ext cx="1809798" cy="373322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358" b="1" spc="-9" dirty="0">
                <a:solidFill>
                  <a:srgbClr val="0000FF"/>
                </a:solidFill>
                <a:latin typeface="Verdana"/>
                <a:cs typeface="Verdana"/>
              </a:rPr>
              <a:t>Přeměna</a:t>
            </a:r>
            <a:r>
              <a:rPr sz="2358" b="1" spc="-36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358" b="1" spc="-9" dirty="0">
                <a:solidFill>
                  <a:srgbClr val="0000FF"/>
                </a:solidFill>
                <a:latin typeface="Symbol"/>
                <a:cs typeface="Symbol"/>
              </a:rPr>
              <a:t></a:t>
            </a:r>
            <a:endParaRPr sz="2358" dirty="0">
              <a:latin typeface="Symbol"/>
              <a:cs typeface="Symbo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16209" y="1335093"/>
            <a:ext cx="8223753" cy="952360"/>
          </a:xfrm>
          <a:prstGeom prst="rect">
            <a:avLst/>
          </a:prstGeom>
        </p:spPr>
        <p:txBody>
          <a:bodyPr vert="horz" wrap="square" lIns="0" tIns="6334" rIns="0" bIns="0" rtlCol="0">
            <a:spAutoFit/>
          </a:bodyPr>
          <a:lstStyle/>
          <a:p>
            <a:pPr marL="23033" marR="16123" indent="115739">
              <a:lnSpc>
                <a:spcPct val="101899"/>
              </a:lnSpc>
              <a:spcBef>
                <a:spcPts val="50"/>
              </a:spcBef>
              <a:tabLst>
                <a:tab pos="1305379" algn="l"/>
              </a:tabLst>
            </a:pPr>
            <a:r>
              <a:rPr sz="1400" b="1" spc="-9" dirty="0" err="1">
                <a:latin typeface="Verdana"/>
                <a:cs typeface="Verdana"/>
              </a:rPr>
              <a:t>Přeměna</a:t>
            </a:r>
            <a:r>
              <a:rPr sz="1400" b="1" spc="-9" dirty="0">
                <a:latin typeface="Verdana"/>
                <a:cs typeface="Verdana"/>
              </a:rPr>
              <a:t> </a:t>
            </a:r>
            <a:r>
              <a:rPr sz="1400" b="1" spc="9" dirty="0"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0000FF"/>
                </a:solidFill>
                <a:latin typeface="Symbol"/>
                <a:cs typeface="Symbol"/>
              </a:rPr>
              <a:t></a:t>
            </a:r>
            <a:r>
              <a:rPr lang="cs-CZ" b="1" spc="-5" dirty="0">
                <a:solidFill>
                  <a:srgbClr val="0000FF"/>
                </a:solidFill>
                <a:latin typeface="Symbol"/>
                <a:cs typeface="Symbol"/>
              </a:rPr>
              <a:t> </a:t>
            </a:r>
            <a:r>
              <a:rPr spc="-5"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1400" b="1" spc="-9" dirty="0">
                <a:latin typeface="Verdana"/>
                <a:cs typeface="Verdana"/>
              </a:rPr>
              <a:t>je typická </a:t>
            </a:r>
            <a:r>
              <a:rPr sz="1400" b="1" spc="-5" dirty="0">
                <a:latin typeface="Verdana"/>
                <a:cs typeface="Verdana"/>
              </a:rPr>
              <a:t>pro těžká přirozená i </a:t>
            </a:r>
            <a:r>
              <a:rPr sz="1400" b="1" spc="-9" dirty="0">
                <a:latin typeface="Verdana"/>
                <a:cs typeface="Verdana"/>
              </a:rPr>
              <a:t>umělá jádra, </a:t>
            </a:r>
            <a:r>
              <a:rPr sz="1400" b="1" spc="-5" dirty="0">
                <a:latin typeface="Verdana"/>
                <a:cs typeface="Verdana"/>
              </a:rPr>
              <a:t>kde </a:t>
            </a:r>
            <a:r>
              <a:rPr sz="1400" b="1" spc="-9" dirty="0">
                <a:latin typeface="Verdana"/>
                <a:cs typeface="Verdana"/>
              </a:rPr>
              <a:t>je silné </a:t>
            </a:r>
            <a:r>
              <a:rPr sz="1400" b="1" spc="-5" dirty="0">
                <a:latin typeface="Verdana"/>
                <a:cs typeface="Verdana"/>
              </a:rPr>
              <a:t>odpuzování  protonů </a:t>
            </a:r>
            <a:r>
              <a:rPr sz="1400" b="1" spc="-9" dirty="0">
                <a:latin typeface="Verdana"/>
                <a:cs typeface="Verdana"/>
              </a:rPr>
              <a:t>v</a:t>
            </a:r>
            <a:r>
              <a:rPr sz="1400" b="1" spc="5" dirty="0">
                <a:latin typeface="Verdana"/>
                <a:cs typeface="Verdana"/>
              </a:rPr>
              <a:t> </a:t>
            </a:r>
            <a:r>
              <a:rPr sz="1400" b="1" spc="-9" dirty="0">
                <a:latin typeface="Verdana"/>
                <a:cs typeface="Verdana"/>
              </a:rPr>
              <a:t>jádrech.</a:t>
            </a:r>
            <a:endParaRPr sz="1400" dirty="0">
              <a:latin typeface="Verdana"/>
              <a:cs typeface="Verdana"/>
            </a:endParaRPr>
          </a:p>
          <a:p>
            <a:pPr marL="23033">
              <a:spcBef>
                <a:spcPts val="1270"/>
              </a:spcBef>
              <a:tabLst>
                <a:tab pos="3752606" algn="l"/>
                <a:tab pos="4144738" algn="l"/>
                <a:tab pos="5722479" algn="l"/>
                <a:tab pos="6115187" algn="l"/>
              </a:tabLst>
            </a:pPr>
            <a:r>
              <a:rPr sz="1400" spc="-5" dirty="0">
                <a:latin typeface="Verdana"/>
                <a:cs typeface="Verdana"/>
              </a:rPr>
              <a:t>Hmotnostní podmínka </a:t>
            </a:r>
            <a:r>
              <a:rPr sz="1400" spc="-9" dirty="0">
                <a:latin typeface="Verdana"/>
                <a:cs typeface="Verdana"/>
              </a:rPr>
              <a:t>pro </a:t>
            </a:r>
            <a:r>
              <a:rPr sz="1400" spc="-5" dirty="0">
                <a:latin typeface="Verdana"/>
                <a:cs typeface="Verdana"/>
              </a:rPr>
              <a:t>jádra:</a:t>
            </a:r>
            <a:r>
              <a:rPr sz="1400" spc="50" dirty="0">
                <a:latin typeface="Verdana"/>
                <a:cs typeface="Verdana"/>
              </a:rPr>
              <a:t> 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M(A,</a:t>
            </a:r>
            <a:r>
              <a:rPr b="1" spc="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Z)	&gt;</a:t>
            </a:r>
            <a:r>
              <a:rPr lang="cs-CZ" b="1" dirty="0">
                <a:solidFill>
                  <a:srgbClr val="C00000"/>
                </a:solidFill>
                <a:latin typeface="Verdana"/>
                <a:cs typeface="Verdana"/>
              </a:rPr>
              <a:t>  </a:t>
            </a:r>
            <a:r>
              <a:rPr b="1" spc="-9" dirty="0">
                <a:solidFill>
                  <a:srgbClr val="C00000"/>
                </a:solidFill>
                <a:latin typeface="Verdana"/>
                <a:cs typeface="Verdana"/>
              </a:rPr>
              <a:t>M(A-4,</a:t>
            </a:r>
            <a:r>
              <a:rPr b="1" spc="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Z-2)	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+	</a:t>
            </a:r>
            <a:r>
              <a:rPr lang="cs-CZ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m</a:t>
            </a:r>
            <a:r>
              <a:rPr sz="1600" b="1" baseline="-7246" dirty="0">
                <a:solidFill>
                  <a:srgbClr val="C00000"/>
                </a:solidFill>
                <a:latin typeface="Symbol"/>
                <a:cs typeface="Symbol"/>
              </a:rPr>
              <a:t></a:t>
            </a:r>
            <a:endParaRPr sz="1600" baseline="-7246" dirty="0">
              <a:latin typeface="Symbol"/>
              <a:cs typeface="Symbol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5F0FD1BB-BB98-4E43-A14C-890F4C6A371E}"/>
              </a:ext>
            </a:extLst>
          </p:cNvPr>
          <p:cNvGrpSpPr/>
          <p:nvPr/>
        </p:nvGrpSpPr>
        <p:grpSpPr>
          <a:xfrm>
            <a:off x="516209" y="5116427"/>
            <a:ext cx="2809286" cy="326924"/>
            <a:chOff x="527725" y="4840433"/>
            <a:chExt cx="2809286" cy="326924"/>
          </a:xfrm>
        </p:grpSpPr>
        <p:sp>
          <p:nvSpPr>
            <p:cNvPr id="4" name="object 4"/>
            <p:cNvSpPr txBox="1"/>
            <p:nvPr/>
          </p:nvSpPr>
          <p:spPr>
            <a:xfrm>
              <a:off x="527725" y="4960216"/>
              <a:ext cx="261422" cy="205904"/>
            </a:xfrm>
            <a:prstGeom prst="rect">
              <a:avLst/>
            </a:prstGeom>
          </p:spPr>
          <p:txBody>
            <a:bodyPr vert="horz" wrap="square" lIns="0" tIns="10365" rIns="0" bIns="0" rtlCol="0">
              <a:spAutoFit/>
            </a:bodyPr>
            <a:lstStyle/>
            <a:p>
              <a:pPr marL="11516">
                <a:spcBef>
                  <a:spcPts val="82"/>
                </a:spcBef>
              </a:pPr>
              <a:r>
                <a:rPr sz="1270" spc="-5" dirty="0">
                  <a:latin typeface="Verdana"/>
                  <a:cs typeface="Verdana"/>
                </a:rPr>
                <a:t>Př:</a:t>
              </a:r>
              <a:endParaRPr sz="1270" dirty="0">
                <a:latin typeface="Verdana"/>
                <a:cs typeface="Verdana"/>
              </a:endParaRPr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2009173" y="4840433"/>
              <a:ext cx="1327838" cy="294296"/>
            </a:xfrm>
            <a:prstGeom prst="rect">
              <a:avLst/>
            </a:prstGeom>
          </p:spPr>
          <p:txBody>
            <a:bodyPr vert="horz" wrap="square" lIns="0" tIns="14971" rIns="0" bIns="0" rtlCol="0">
              <a:spAutoFit/>
            </a:bodyPr>
            <a:lstStyle/>
            <a:p>
              <a:pPr marL="11516">
                <a:spcBef>
                  <a:spcPts val="118"/>
                </a:spcBef>
                <a:tabLst>
                  <a:tab pos="721500" algn="l"/>
                </a:tabLst>
              </a:pPr>
              <a:r>
                <a:rPr sz="1723" i="1" spc="59" dirty="0">
                  <a:latin typeface="Times New Roman"/>
                  <a:cs typeface="Times New Roman"/>
                </a:rPr>
                <a:t>Ra</a:t>
              </a:r>
              <a:r>
                <a:rPr sz="1723" spc="59" dirty="0">
                  <a:latin typeface="Symbol"/>
                  <a:cs typeface="Symbol"/>
                </a:rPr>
                <a:t></a:t>
              </a:r>
              <a:r>
                <a:rPr sz="1723" spc="59" dirty="0">
                  <a:latin typeface="Times New Roman"/>
                  <a:cs typeface="Times New Roman"/>
                </a:rPr>
                <a:t>	</a:t>
              </a:r>
              <a:r>
                <a:rPr sz="1723" i="1" spc="-14" dirty="0">
                  <a:latin typeface="Times New Roman"/>
                  <a:cs typeface="Times New Roman"/>
                </a:rPr>
                <a:t>Rn </a:t>
              </a:r>
              <a:r>
                <a:rPr sz="1723" spc="32" dirty="0">
                  <a:latin typeface="Symbol"/>
                  <a:cs typeface="Symbol"/>
                </a:rPr>
                <a:t></a:t>
              </a:r>
              <a:r>
                <a:rPr sz="1723" spc="-249" dirty="0">
                  <a:latin typeface="Times New Roman"/>
                  <a:cs typeface="Times New Roman"/>
                </a:rPr>
                <a:t> </a:t>
              </a:r>
              <a:r>
                <a:rPr sz="1814" i="1" spc="-18" dirty="0">
                  <a:latin typeface="Symbol"/>
                  <a:cs typeface="Symbol"/>
                </a:rPr>
                <a:t></a:t>
              </a:r>
              <a:endParaRPr sz="1814" dirty="0">
                <a:latin typeface="Symbol"/>
                <a:cs typeface="Symbol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2508060" y="4846525"/>
              <a:ext cx="230327" cy="167395"/>
            </a:xfrm>
            <a:prstGeom prst="rect">
              <a:avLst/>
            </a:prstGeom>
          </p:spPr>
          <p:txBody>
            <a:bodyPr vert="horz" wrap="square" lIns="0" tIns="13820" rIns="0" bIns="0" rtlCol="0">
              <a:spAutoFit/>
            </a:bodyPr>
            <a:lstStyle/>
            <a:p>
              <a:pPr marL="11516">
                <a:spcBef>
                  <a:spcPts val="109"/>
                </a:spcBef>
              </a:pPr>
              <a:r>
                <a:rPr sz="997" spc="54" dirty="0">
                  <a:latin typeface="Times New Roman"/>
                  <a:cs typeface="Times New Roman"/>
                </a:rPr>
                <a:t>2</a:t>
              </a:r>
              <a:r>
                <a:rPr sz="997" spc="50" dirty="0">
                  <a:latin typeface="Times New Roman"/>
                  <a:cs typeface="Times New Roman"/>
                </a:rPr>
                <a:t>2</a:t>
              </a:r>
              <a:r>
                <a:rPr sz="997" spc="18" dirty="0">
                  <a:latin typeface="Times New Roman"/>
                  <a:cs typeface="Times New Roman"/>
                </a:rPr>
                <a:t>2</a:t>
              </a:r>
              <a:endParaRPr sz="997">
                <a:latin typeface="Times New Roman"/>
                <a:cs typeface="Times New Roman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786805" y="4846523"/>
              <a:ext cx="933402" cy="320834"/>
            </a:xfrm>
            <a:prstGeom prst="rect">
              <a:avLst/>
            </a:prstGeom>
          </p:spPr>
          <p:txBody>
            <a:bodyPr vert="horz" wrap="square" lIns="0" tIns="13820" rIns="0" bIns="0" rtlCol="0">
              <a:spAutoFit/>
            </a:bodyPr>
            <a:lstStyle/>
            <a:p>
              <a:pPr marL="11516">
                <a:spcBef>
                  <a:spcPts val="109"/>
                </a:spcBef>
              </a:pPr>
              <a:r>
                <a:rPr sz="997" spc="41" dirty="0">
                  <a:latin typeface="Times New Roman"/>
                  <a:cs typeface="Times New Roman"/>
                </a:rPr>
                <a:t>226</a:t>
              </a:r>
              <a:endParaRPr sz="997" dirty="0">
                <a:latin typeface="Times New Roman"/>
                <a:cs typeface="Times New Roman"/>
              </a:endParaRPr>
            </a:p>
            <a:p>
              <a:pPr marL="59885">
                <a:spcBef>
                  <a:spcPts val="14"/>
                </a:spcBef>
                <a:tabLst>
                  <a:tab pos="779082" algn="l"/>
                </a:tabLst>
              </a:pPr>
              <a:r>
                <a:rPr sz="997" spc="54" dirty="0">
                  <a:latin typeface="Times New Roman"/>
                  <a:cs typeface="Times New Roman"/>
                </a:rPr>
                <a:t>8</a:t>
              </a:r>
              <a:r>
                <a:rPr sz="997" spc="18" dirty="0">
                  <a:latin typeface="Times New Roman"/>
                  <a:cs typeface="Times New Roman"/>
                </a:rPr>
                <a:t>8</a:t>
              </a:r>
              <a:r>
                <a:rPr sz="997" dirty="0">
                  <a:latin typeface="Times New Roman"/>
                  <a:cs typeface="Times New Roman"/>
                </a:rPr>
                <a:t>	</a:t>
              </a:r>
              <a:r>
                <a:rPr sz="997" spc="54" dirty="0">
                  <a:latin typeface="Times New Roman"/>
                  <a:cs typeface="Times New Roman"/>
                </a:rPr>
                <a:t>86</a:t>
              </a:r>
              <a:endParaRPr sz="997" dirty="0">
                <a:latin typeface="Times New Roman"/>
                <a:cs typeface="Times New Roman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65896" y="5645014"/>
            <a:ext cx="8082766" cy="711337"/>
          </a:xfrm>
          <a:prstGeom prst="rect">
            <a:avLst/>
          </a:prstGeom>
        </p:spPr>
        <p:txBody>
          <a:bodyPr vert="horz" wrap="square" lIns="0" tIns="6910" rIns="0" bIns="0" rtlCol="0">
            <a:spAutoFit/>
          </a:bodyPr>
          <a:lstStyle/>
          <a:p>
            <a:pPr marL="11516" marR="4607">
              <a:lnSpc>
                <a:spcPct val="101800"/>
              </a:lnSpc>
              <a:spcBef>
                <a:spcPts val="54"/>
              </a:spcBef>
              <a:tabLst>
                <a:tab pos="5336105" algn="l"/>
              </a:tabLst>
            </a:pPr>
            <a:r>
              <a:rPr sz="1400" spc="-5" dirty="0">
                <a:latin typeface="Verdana"/>
                <a:cs typeface="Verdana"/>
              </a:rPr>
              <a:t>Opět  platí  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Fajans-  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Soddyho</a:t>
            </a:r>
            <a:r>
              <a:rPr b="1" spc="-118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posunové</a:t>
            </a:r>
            <a:r>
              <a:rPr b="1" spc="34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b="1" spc="-5" dirty="0">
                <a:solidFill>
                  <a:srgbClr val="C00000"/>
                </a:solidFill>
                <a:latin typeface="Verdana"/>
                <a:cs typeface="Verdana"/>
              </a:rPr>
              <a:t>pravidlo	</a:t>
            </a:r>
            <a:r>
              <a:rPr sz="1400" spc="-5" dirty="0">
                <a:latin typeface="Verdana"/>
                <a:cs typeface="Verdana"/>
              </a:rPr>
              <a:t>(při </a:t>
            </a:r>
            <a:r>
              <a:rPr sz="1400" spc="-9" dirty="0">
                <a:latin typeface="Verdana"/>
                <a:cs typeface="Verdana"/>
              </a:rPr>
              <a:t>rozpadu </a:t>
            </a:r>
            <a:r>
              <a:rPr sz="1400" dirty="0">
                <a:latin typeface="Verdana"/>
                <a:cs typeface="Verdana"/>
              </a:rPr>
              <a:t>alfa </a:t>
            </a:r>
            <a:r>
              <a:rPr sz="1400" spc="-9" dirty="0">
                <a:latin typeface="Verdana"/>
                <a:cs typeface="Verdana"/>
              </a:rPr>
              <a:t>vzniká </a:t>
            </a:r>
            <a:r>
              <a:rPr sz="1400" spc="-5" dirty="0">
                <a:latin typeface="Verdana"/>
                <a:cs typeface="Verdana"/>
              </a:rPr>
              <a:t>dceřiný  nuklid, </a:t>
            </a:r>
            <a:r>
              <a:rPr sz="1400" spc="-9" dirty="0">
                <a:latin typeface="Verdana"/>
                <a:cs typeface="Verdana"/>
              </a:rPr>
              <a:t>který se </a:t>
            </a:r>
            <a:r>
              <a:rPr sz="1400" spc="-5" dirty="0">
                <a:latin typeface="Verdana"/>
                <a:cs typeface="Verdana"/>
              </a:rPr>
              <a:t>v </a:t>
            </a:r>
            <a:r>
              <a:rPr sz="1400" spc="-9" dirty="0">
                <a:latin typeface="Verdana"/>
                <a:cs typeface="Verdana"/>
              </a:rPr>
              <a:t>periodickém </a:t>
            </a:r>
            <a:r>
              <a:rPr sz="1400" spc="-5" dirty="0">
                <a:latin typeface="Verdana"/>
                <a:cs typeface="Verdana"/>
              </a:rPr>
              <a:t>systému </a:t>
            </a:r>
            <a:r>
              <a:rPr sz="1400" dirty="0">
                <a:latin typeface="Verdana"/>
                <a:cs typeface="Verdana"/>
              </a:rPr>
              <a:t>nachází </a:t>
            </a:r>
            <a:r>
              <a:rPr sz="1400" spc="-5" dirty="0">
                <a:latin typeface="Verdana"/>
                <a:cs typeface="Verdana"/>
              </a:rPr>
              <a:t>o </a:t>
            </a:r>
            <a:r>
              <a:rPr sz="1400" spc="-14" dirty="0">
                <a:latin typeface="Verdana"/>
                <a:cs typeface="Verdana"/>
              </a:rPr>
              <a:t>dvě místa </a:t>
            </a:r>
            <a:r>
              <a:rPr sz="1400" spc="-5" dirty="0">
                <a:latin typeface="Verdana"/>
                <a:cs typeface="Verdana"/>
              </a:rPr>
              <a:t>vlevo </a:t>
            </a:r>
            <a:r>
              <a:rPr sz="1400" dirty="0">
                <a:latin typeface="Verdana"/>
                <a:cs typeface="Verdana"/>
              </a:rPr>
              <a:t>od </a:t>
            </a:r>
            <a:r>
              <a:rPr sz="1400" spc="-9" dirty="0">
                <a:latin typeface="Verdana"/>
                <a:cs typeface="Verdana"/>
              </a:rPr>
              <a:t>mateřského</a:t>
            </a:r>
            <a:r>
              <a:rPr sz="1400" spc="222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nuklidu)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3382" y="2489004"/>
            <a:ext cx="5597632" cy="2230620"/>
          </a:xfrm>
          <a:prstGeom prst="rect">
            <a:avLst/>
          </a:prstGeom>
        </p:spPr>
      </p:pic>
      <p:sp>
        <p:nvSpPr>
          <p:cNvPr id="10" name="Zástupný symbol pro číslo snímku 9">
            <a:extLst>
              <a:ext uri="{FF2B5EF4-FFF2-40B4-BE49-F238E27FC236}">
                <a16:creationId xmlns:a16="http://schemas.microsoft.com/office/drawing/2014/main" id="{C8467728-C544-4059-9406-16EFB02A2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12</a:t>
            </a:fld>
            <a:endParaRPr lang="cs-CZ"/>
          </a:p>
        </p:txBody>
      </p:sp>
      <p:pic>
        <p:nvPicPr>
          <p:cNvPr id="12" name="raa12-1">
            <a:hlinkClick r:id="" action="ppaction://media"/>
            <a:extLst>
              <a:ext uri="{FF2B5EF4-FFF2-40B4-BE49-F238E27FC236}">
                <a16:creationId xmlns:a16="http://schemas.microsoft.com/office/drawing/2014/main" id="{4BEA2F75-0FF5-411E-BED0-AE9DC83675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1627" y="412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5" y="798760"/>
            <a:ext cx="7122011" cy="288627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Vznikající </a:t>
            </a:r>
            <a:r>
              <a:rPr sz="1400" b="1" spc="-9" dirty="0" err="1">
                <a:solidFill>
                  <a:srgbClr val="C00000"/>
                </a:solidFill>
                <a:latin typeface="Verdana"/>
                <a:cs typeface="Verdana"/>
              </a:rPr>
              <a:t>částice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800" b="1" spc="-9" dirty="0">
                <a:solidFill>
                  <a:srgbClr val="0000FF"/>
                </a:solidFill>
                <a:latin typeface="Symbol"/>
                <a:cs typeface="Symbol"/>
              </a:rPr>
              <a:t> </a:t>
            </a:r>
            <a:endParaRPr sz="700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6" y="1219008"/>
            <a:ext cx="8082190" cy="1631423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417468" indent="-199233">
              <a:spcBef>
                <a:spcPts val="82"/>
              </a:spcBef>
              <a:buFont typeface="Symbol"/>
              <a:buChar char=""/>
              <a:tabLst>
                <a:tab pos="417468" algn="l"/>
                <a:tab pos="418043" algn="l"/>
              </a:tabLst>
            </a:pPr>
            <a:r>
              <a:rPr lang="cs-CZ" sz="1400" spc="-9" dirty="0">
                <a:latin typeface="Verdana"/>
                <a:cs typeface="Verdana"/>
              </a:rPr>
              <a:t>má relativně </a:t>
            </a:r>
            <a:r>
              <a:rPr lang="cs-CZ" sz="1400" spc="-5" dirty="0">
                <a:latin typeface="Verdana"/>
                <a:cs typeface="Verdana"/>
              </a:rPr>
              <a:t>nízkou</a:t>
            </a:r>
            <a:r>
              <a:rPr lang="cs-CZ" sz="1400" spc="-9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hmotnost</a:t>
            </a:r>
            <a:endParaRPr lang="cs-CZ" sz="1400" dirty="0">
              <a:latin typeface="Verdana"/>
              <a:cs typeface="Verdana"/>
            </a:endParaRPr>
          </a:p>
          <a:p>
            <a:pPr marL="417468" indent="-199233">
              <a:spcBef>
                <a:spcPts val="82"/>
              </a:spcBef>
              <a:buFont typeface="Symbol"/>
              <a:buChar char=""/>
              <a:tabLst>
                <a:tab pos="417468" algn="l"/>
                <a:tab pos="418043" algn="l"/>
              </a:tabLst>
            </a:pPr>
            <a:r>
              <a:rPr lang="cs-CZ" sz="1400" spc="-14" dirty="0">
                <a:latin typeface="Verdana"/>
                <a:cs typeface="Verdana"/>
              </a:rPr>
              <a:t>a</a:t>
            </a:r>
            <a:r>
              <a:rPr sz="1400" spc="-14" dirty="0">
                <a:latin typeface="Verdana"/>
                <a:cs typeface="Verdana"/>
              </a:rPr>
              <a:t> </a:t>
            </a:r>
            <a:r>
              <a:rPr lang="cs-CZ" sz="1400" spc="-14" dirty="0">
                <a:latin typeface="Verdana"/>
                <a:cs typeface="Verdana"/>
              </a:rPr>
              <a:t>dostatečně </a:t>
            </a:r>
            <a:r>
              <a:rPr lang="cs-CZ" sz="1400" spc="-9" dirty="0">
                <a:latin typeface="Verdana"/>
                <a:cs typeface="Verdana"/>
              </a:rPr>
              <a:t>velkou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vazebnou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energii </a:t>
            </a:r>
            <a:r>
              <a:rPr sz="1400" spc="-5" dirty="0">
                <a:latin typeface="Verdana"/>
                <a:cs typeface="Verdana"/>
              </a:rPr>
              <a:t>(stabilní</a:t>
            </a:r>
            <a:r>
              <a:rPr sz="1400" spc="4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částice)</a:t>
            </a:r>
            <a:endParaRPr sz="1400" dirty="0">
              <a:latin typeface="Verdana"/>
              <a:cs typeface="Verdana"/>
            </a:endParaRPr>
          </a:p>
          <a:p>
            <a:pPr marL="127256">
              <a:spcBef>
                <a:spcPts val="1283"/>
              </a:spcBef>
              <a:tabLst>
                <a:tab pos="423226" algn="l"/>
                <a:tab pos="726682" algn="l"/>
                <a:tab pos="1922656" algn="l"/>
                <a:tab pos="3040895" algn="l"/>
                <a:tab pos="3565465" algn="l"/>
                <a:tab pos="4038212" algn="l"/>
                <a:tab pos="4660095" algn="l"/>
                <a:tab pos="5698295" algn="l"/>
                <a:tab pos="6361061" algn="l"/>
                <a:tab pos="6973731" algn="l"/>
                <a:tab pos="7288128" algn="l"/>
                <a:tab pos="7771240" algn="l"/>
              </a:tabLst>
            </a:pPr>
            <a:r>
              <a:rPr sz="1270" b="1" spc="-9" dirty="0">
                <a:latin typeface="Symbol"/>
                <a:cs typeface="Symbol"/>
              </a:rPr>
              <a:t></a:t>
            </a:r>
            <a:r>
              <a:rPr sz="1270" spc="-9" dirty="0">
                <a:latin typeface="Times New Roman"/>
                <a:cs typeface="Times New Roman"/>
              </a:rPr>
              <a:t>	</a:t>
            </a:r>
            <a:r>
              <a:rPr lang="cs-CZ" sz="1400" spc="-9" dirty="0">
                <a:latin typeface="Verdana"/>
              </a:rPr>
              <a:t>Její tvorba  </a:t>
            </a:r>
            <a:r>
              <a:rPr sz="1400" b="1" spc="-14" dirty="0">
                <a:solidFill>
                  <a:srgbClr val="C00000"/>
                </a:solidFill>
                <a:latin typeface="Verdana"/>
                <a:cs typeface="Verdana"/>
              </a:rPr>
              <a:t>j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lang="cs-CZ" sz="1400" b="1" spc="-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sz="1400" b="1" spc="-18" dirty="0" err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sz="1400" b="1" spc="-9" dirty="0" err="1">
                <a:solidFill>
                  <a:srgbClr val="C00000"/>
                </a:solidFill>
                <a:latin typeface="Verdana"/>
                <a:cs typeface="Verdana"/>
              </a:rPr>
              <a:t>r</a:t>
            </a:r>
            <a:r>
              <a:rPr sz="1400" b="1" dirty="0" err="1">
                <a:solidFill>
                  <a:srgbClr val="C00000"/>
                </a:solidFill>
                <a:latin typeface="Verdana"/>
                <a:cs typeface="Verdana"/>
              </a:rPr>
              <a:t>g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sz="1400" b="1" spc="-18" dirty="0" err="1">
                <a:solidFill>
                  <a:srgbClr val="C00000"/>
                </a:solidFill>
                <a:latin typeface="Verdana"/>
                <a:cs typeface="Verdana"/>
              </a:rPr>
              <a:t>t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icky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v</a:t>
            </a:r>
            <a:r>
              <a:rPr sz="1400" b="1" spc="-9" dirty="0" err="1">
                <a:solidFill>
                  <a:srgbClr val="C00000"/>
                </a:solidFill>
                <a:latin typeface="Verdana"/>
                <a:cs typeface="Verdana"/>
              </a:rPr>
              <a:t>ý</a:t>
            </a:r>
            <a:r>
              <a:rPr sz="1400" b="1" spc="-18" dirty="0" err="1">
                <a:solidFill>
                  <a:srgbClr val="C00000"/>
                </a:solidFill>
                <a:latin typeface="Verdana"/>
                <a:cs typeface="Verdana"/>
              </a:rPr>
              <a:t>h</a:t>
            </a:r>
            <a:r>
              <a:rPr sz="1400" b="1" spc="-9" dirty="0" err="1">
                <a:solidFill>
                  <a:srgbClr val="C00000"/>
                </a:solidFill>
                <a:latin typeface="Verdana"/>
                <a:cs typeface="Verdana"/>
              </a:rPr>
              <a:t>o</a:t>
            </a:r>
            <a:r>
              <a:rPr sz="1400" b="1" dirty="0" err="1">
                <a:solidFill>
                  <a:srgbClr val="C00000"/>
                </a:solidFill>
                <a:latin typeface="Verdana"/>
                <a:cs typeface="Verdana"/>
              </a:rPr>
              <a:t>d</a:t>
            </a:r>
            <a:r>
              <a:rPr sz="1400" b="1" spc="-18" dirty="0" err="1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ě</a:t>
            </a:r>
            <a:r>
              <a:rPr sz="1400" b="1" spc="5" dirty="0" err="1">
                <a:solidFill>
                  <a:srgbClr val="C00000"/>
                </a:solidFill>
                <a:latin typeface="Verdana"/>
                <a:cs typeface="Verdana"/>
              </a:rPr>
              <a:t>j</a:t>
            </a:r>
            <a:r>
              <a:rPr sz="1400" b="1" spc="-18" dirty="0" err="1">
                <a:solidFill>
                  <a:srgbClr val="C00000"/>
                </a:solidFill>
                <a:latin typeface="Verdana"/>
                <a:cs typeface="Verdana"/>
              </a:rPr>
              <a:t>š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í</a:t>
            </a:r>
            <a:r>
              <a:rPr sz="1400" b="1" dirty="0">
                <a:solidFill>
                  <a:srgbClr val="C00000"/>
                </a:solidFill>
                <a:latin typeface="Verdana"/>
                <a:cs typeface="Verdana"/>
              </a:rPr>
              <a:t>	</a:t>
            </a:r>
            <a:r>
              <a:rPr lang="cs-CZ" sz="14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14" dirty="0" err="1">
                <a:solidFill>
                  <a:srgbClr val="C00000"/>
                </a:solidFill>
                <a:latin typeface="Verdana"/>
                <a:cs typeface="Verdana"/>
              </a:rPr>
              <a:t>j</a:t>
            </a:r>
            <a:r>
              <a:rPr sz="1400" b="1" spc="-9" dirty="0" err="1">
                <a:solidFill>
                  <a:srgbClr val="C00000"/>
                </a:solidFill>
                <a:latin typeface="Verdana"/>
                <a:cs typeface="Verdana"/>
              </a:rPr>
              <a:t>ako</a:t>
            </a:r>
            <a:r>
              <a:rPr lang="cs-CZ" sz="1400" b="1" spc="-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14" dirty="0" err="1">
                <a:solidFill>
                  <a:srgbClr val="C00000"/>
                </a:solidFill>
                <a:latin typeface="Verdana"/>
                <a:cs typeface="Verdana"/>
              </a:rPr>
              <a:t>j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iný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18" dirty="0" err="1">
                <a:solidFill>
                  <a:srgbClr val="C00000"/>
                </a:solidFill>
                <a:latin typeface="Verdana"/>
                <a:cs typeface="Verdana"/>
              </a:rPr>
              <a:t>sh</a:t>
            </a:r>
            <a:r>
              <a:rPr sz="1400" b="1" spc="18" dirty="0" err="1">
                <a:solidFill>
                  <a:srgbClr val="C00000"/>
                </a:solidFill>
                <a:latin typeface="Verdana"/>
                <a:cs typeface="Verdana"/>
              </a:rPr>
              <a:t>l</a:t>
            </a:r>
            <a:r>
              <a:rPr sz="1400" b="1" spc="-18" dirty="0" err="1">
                <a:solidFill>
                  <a:srgbClr val="C00000"/>
                </a:solidFill>
                <a:latin typeface="Verdana"/>
                <a:cs typeface="Verdana"/>
              </a:rPr>
              <a:t>u</a:t>
            </a:r>
            <a:r>
              <a:rPr sz="1400" b="1" spc="-9" dirty="0" err="1">
                <a:solidFill>
                  <a:srgbClr val="C00000"/>
                </a:solidFill>
                <a:latin typeface="Verdana"/>
                <a:cs typeface="Verdana"/>
              </a:rPr>
              <a:t>k</a:t>
            </a:r>
            <a:r>
              <a:rPr sz="1400" b="1" dirty="0">
                <a:solidFill>
                  <a:srgbClr val="C00000"/>
                </a:solidFill>
                <a:latin typeface="Verdana"/>
                <a:cs typeface="Verdana"/>
              </a:rPr>
              <a:t>	</a:t>
            </a:r>
            <a:r>
              <a:rPr sz="1400" b="1" spc="-18" dirty="0">
                <a:solidFill>
                  <a:srgbClr val="C00000"/>
                </a:solidFill>
                <a:latin typeface="Verdana"/>
                <a:cs typeface="Verdana"/>
              </a:rPr>
              <a:t>nu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kle</a:t>
            </a:r>
            <a:r>
              <a:rPr sz="1400" b="1" spc="14" dirty="0">
                <a:solidFill>
                  <a:srgbClr val="C00000"/>
                </a:solidFill>
                <a:latin typeface="Verdana"/>
                <a:cs typeface="Verdana"/>
              </a:rPr>
              <a:t>o</a:t>
            </a:r>
            <a:r>
              <a:rPr sz="1400" b="1" spc="-18" dirty="0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sz="1400" b="1" spc="23" dirty="0">
                <a:solidFill>
                  <a:srgbClr val="C00000"/>
                </a:solidFill>
                <a:latin typeface="Verdana"/>
                <a:cs typeface="Verdana"/>
              </a:rPr>
              <a:t>ů</a:t>
            </a:r>
            <a:r>
              <a:rPr sz="1400" spc="-5" dirty="0">
                <a:latin typeface="Verdana"/>
                <a:cs typeface="Verdana"/>
              </a:rPr>
              <a:t>,</a:t>
            </a:r>
            <a:r>
              <a:rPr sz="1400" dirty="0">
                <a:latin typeface="Verdana"/>
                <a:cs typeface="Verdana"/>
              </a:rPr>
              <a:t>	</a:t>
            </a:r>
            <a:endParaRPr lang="cs-CZ" sz="1400" dirty="0">
              <a:latin typeface="Verdana"/>
              <a:cs typeface="Verdana"/>
            </a:endParaRPr>
          </a:p>
          <a:p>
            <a:pPr marL="412750" indent="-231775">
              <a:spcBef>
                <a:spcPts val="1283"/>
              </a:spcBef>
              <a:buFont typeface="Arial" panose="020B0604020202020204" pitchFamily="34" charset="0"/>
              <a:buChar char="•"/>
              <a:tabLst>
                <a:tab pos="423226" algn="l"/>
                <a:tab pos="726682" algn="l"/>
                <a:tab pos="1922656" algn="l"/>
                <a:tab pos="3040895" algn="l"/>
                <a:tab pos="3565465" algn="l"/>
                <a:tab pos="4038212" algn="l"/>
                <a:tab pos="4660095" algn="l"/>
                <a:tab pos="5698295" algn="l"/>
                <a:tab pos="6361061" algn="l"/>
                <a:tab pos="6973731" algn="l"/>
                <a:tab pos="7288128" algn="l"/>
                <a:tab pos="7771240" algn="l"/>
              </a:tabLst>
            </a:pPr>
            <a:r>
              <a:rPr lang="cs-CZ" sz="1400" spc="-9" dirty="0">
                <a:latin typeface="Verdana"/>
                <a:cs typeface="Verdana"/>
              </a:rPr>
              <a:t>p</a:t>
            </a:r>
            <a:r>
              <a:rPr sz="1400" spc="-9" dirty="0" err="1">
                <a:latin typeface="Verdana"/>
                <a:cs typeface="Verdana"/>
              </a:rPr>
              <a:t>ro</a:t>
            </a:r>
            <a:r>
              <a:rPr sz="1400" spc="-14" dirty="0" err="1">
                <a:latin typeface="Verdana"/>
                <a:cs typeface="Verdana"/>
              </a:rPr>
              <a:t>c</a:t>
            </a:r>
            <a:r>
              <a:rPr sz="1400" dirty="0" err="1">
                <a:latin typeface="Verdana"/>
                <a:cs typeface="Verdana"/>
              </a:rPr>
              <a:t>e</a:t>
            </a:r>
            <a:r>
              <a:rPr sz="1400" spc="-5" dirty="0" err="1">
                <a:latin typeface="Verdana"/>
                <a:cs typeface="Verdana"/>
              </a:rPr>
              <a:t>s</a:t>
            </a:r>
            <a:r>
              <a:rPr lang="cs-CZ" sz="1400" dirty="0">
                <a:latin typeface="Verdana"/>
                <a:cs typeface="Verdana"/>
              </a:rPr>
              <a:t> </a:t>
            </a:r>
            <a:r>
              <a:rPr sz="1400" dirty="0" err="1">
                <a:latin typeface="Verdana"/>
                <a:cs typeface="Verdana"/>
              </a:rPr>
              <a:t>em</a:t>
            </a:r>
            <a:r>
              <a:rPr sz="1400" spc="-5" dirty="0" err="1">
                <a:latin typeface="Verdana"/>
                <a:cs typeface="Verdana"/>
              </a:rPr>
              <a:t>i</a:t>
            </a:r>
            <a:r>
              <a:rPr sz="1400" spc="-14" dirty="0" err="1">
                <a:latin typeface="Verdana"/>
                <a:cs typeface="Verdana"/>
              </a:rPr>
              <a:t>s</a:t>
            </a:r>
            <a:r>
              <a:rPr sz="1400" spc="-5" dirty="0" err="1">
                <a:latin typeface="Verdana"/>
                <a:cs typeface="Verdana"/>
              </a:rPr>
              <a:t>e</a:t>
            </a:r>
            <a:r>
              <a:rPr lang="cs-CZ" sz="1400" spc="-5" dirty="0">
                <a:latin typeface="Verdana"/>
                <a:cs typeface="Verdana"/>
              </a:rPr>
              <a:t> </a:t>
            </a:r>
            <a:r>
              <a:rPr lang="cs-CZ" sz="1400" b="1" spc="-9" dirty="0">
                <a:solidFill>
                  <a:srgbClr val="0000FF"/>
                </a:solidFill>
                <a:latin typeface="Symbol"/>
                <a:cs typeface="Symbol"/>
              </a:rPr>
              <a:t>   </a:t>
            </a:r>
            <a:r>
              <a:rPr sz="1400" spc="-14" dirty="0">
                <a:latin typeface="Verdana"/>
                <a:cs typeface="Verdana"/>
              </a:rPr>
              <a:t>s</a:t>
            </a:r>
            <a:r>
              <a:rPr sz="1400" spc="-5" dirty="0">
                <a:latin typeface="Verdana"/>
                <a:cs typeface="Verdana"/>
              </a:rPr>
              <a:t>e</a:t>
            </a:r>
            <a:r>
              <a:rPr lang="cs-CZ" sz="1400" spc="-5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d</a:t>
            </a:r>
            <a:r>
              <a:rPr sz="1400" dirty="0" err="1">
                <a:latin typeface="Verdana"/>
                <a:cs typeface="Verdana"/>
              </a:rPr>
              <a:t>ě</a:t>
            </a:r>
            <a:r>
              <a:rPr sz="1400" spc="-9" dirty="0" err="1">
                <a:latin typeface="Verdana"/>
                <a:cs typeface="Verdana"/>
              </a:rPr>
              <a:t>j</a:t>
            </a:r>
            <a:r>
              <a:rPr sz="1400" spc="-5" dirty="0" err="1">
                <a:latin typeface="Verdana"/>
                <a:cs typeface="Verdana"/>
              </a:rPr>
              <a:t>e</a:t>
            </a:r>
            <a:r>
              <a:rPr lang="cs-CZ" sz="1400" spc="-5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t</a:t>
            </a:r>
            <a:r>
              <a:rPr sz="1400" spc="-14" dirty="0" err="1">
                <a:latin typeface="Verdana"/>
                <a:cs typeface="Verdana"/>
              </a:rPr>
              <a:t>zv</a:t>
            </a:r>
            <a:r>
              <a:rPr sz="1400" spc="-5" dirty="0">
                <a:latin typeface="Verdana"/>
                <a:cs typeface="Verdana"/>
              </a:rPr>
              <a:t>.</a:t>
            </a:r>
            <a:r>
              <a:rPr lang="cs-CZ" sz="1400" spc="-5" dirty="0">
                <a:latin typeface="Verdana"/>
                <a:cs typeface="Verdana"/>
              </a:rPr>
              <a:t> </a:t>
            </a:r>
            <a:r>
              <a:rPr sz="1600" b="1" spc="-5" dirty="0" err="1">
                <a:solidFill>
                  <a:srgbClr val="0000FF"/>
                </a:solidFill>
                <a:latin typeface="Verdana"/>
                <a:cs typeface="Verdana"/>
              </a:rPr>
              <a:t>tunelovým</a:t>
            </a:r>
            <a:r>
              <a:rPr sz="1600" b="1" spc="-23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600" b="1" dirty="0" err="1">
                <a:solidFill>
                  <a:srgbClr val="0000FF"/>
                </a:solidFill>
                <a:latin typeface="Verdana"/>
                <a:cs typeface="Verdana"/>
              </a:rPr>
              <a:t>efektem</a:t>
            </a:r>
            <a:r>
              <a:rPr lang="cs-CZ" sz="1600" dirty="0">
                <a:latin typeface="Verdana"/>
                <a:cs typeface="Verdana"/>
              </a:rPr>
              <a:t>.</a:t>
            </a:r>
            <a:endParaRPr sz="1600" dirty="0">
              <a:latin typeface="Verdana"/>
              <a:cs typeface="Verdana"/>
            </a:endParaRPr>
          </a:p>
          <a:p>
            <a:pPr marL="11516">
              <a:spcBef>
                <a:spcPts val="1274"/>
              </a:spcBef>
            </a:pPr>
            <a:r>
              <a:rPr sz="1400" b="1" spc="-9" dirty="0">
                <a:latin typeface="Verdana"/>
                <a:cs typeface="Verdana"/>
              </a:rPr>
              <a:t>Důkaz </a:t>
            </a:r>
            <a:r>
              <a:rPr sz="1400" b="1" spc="-5" dirty="0">
                <a:latin typeface="Verdana"/>
                <a:cs typeface="Verdana"/>
              </a:rPr>
              <a:t>tunelového</a:t>
            </a:r>
            <a:r>
              <a:rPr sz="1400" b="1" spc="9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efektu:</a:t>
            </a:r>
            <a:endParaRPr sz="1400" dirty="0">
              <a:latin typeface="Verdana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134374"/>
              </p:ext>
            </p:extLst>
          </p:nvPr>
        </p:nvGraphicFramePr>
        <p:xfrm>
          <a:off x="527725" y="3186781"/>
          <a:ext cx="4831083" cy="12027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56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8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64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1808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2600">
                        <a:latin typeface="Times New Roman"/>
                        <a:cs typeface="Times New Roman"/>
                      </a:endParaRPr>
                    </a:p>
                    <a:p>
                      <a:pPr marL="10922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latin typeface="Verdana"/>
                          <a:cs typeface="Verdana"/>
                        </a:rPr>
                        <a:t>226</a:t>
                      </a:r>
                      <a:r>
                        <a:rPr sz="2700" b="1" spc="-15" baseline="-19444" dirty="0">
                          <a:latin typeface="Verdana"/>
                          <a:cs typeface="Verdana"/>
                        </a:rPr>
                        <a:t>Ra</a:t>
                      </a:r>
                      <a:endParaRPr sz="2700" baseline="-19444">
                        <a:latin typeface="Verdana"/>
                        <a:cs typeface="Verdana"/>
                      </a:endParaRPr>
                    </a:p>
                  </a:txBody>
                  <a:tcPr marL="0" marR="0" marT="5758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530225" marR="267335" indent="-256540">
                        <a:lnSpc>
                          <a:spcPct val="101400"/>
                        </a:lnSpc>
                      </a:pPr>
                      <a:r>
                        <a:rPr sz="1300" b="1" spc="-10" dirty="0">
                          <a:latin typeface="Verdana"/>
                          <a:cs typeface="Verdana"/>
                        </a:rPr>
                        <a:t>výška</a:t>
                      </a:r>
                      <a:r>
                        <a:rPr sz="1300" b="1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potenciálové  bariéry</a:t>
                      </a:r>
                      <a:r>
                        <a:rPr sz="1300" b="1" spc="-1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(MeV)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57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lang="cs-CZ" sz="1300" b="1" spc="-5" dirty="0">
                        <a:latin typeface="Verdana"/>
                        <a:cs typeface="Verdana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1300" b="1" spc="-5" dirty="0" err="1">
                          <a:latin typeface="Verdana"/>
                          <a:cs typeface="Verdana"/>
                        </a:rPr>
                        <a:t>energie</a:t>
                      </a:r>
                      <a:r>
                        <a:rPr sz="1300" b="1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10" dirty="0">
                          <a:latin typeface="Symbol"/>
                          <a:cs typeface="Symbol"/>
                        </a:rPr>
                        <a:t></a:t>
                      </a:r>
                      <a:endParaRPr sz="1300" dirty="0">
                        <a:latin typeface="Symbol"/>
                        <a:cs typeface="Symbol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1440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(MeV)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72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6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35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30"/>
                        </a:lnSpc>
                        <a:spcBef>
                          <a:spcPts val="40"/>
                        </a:spcBef>
                      </a:pPr>
                      <a:r>
                        <a:rPr sz="1800" b="1" spc="-1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23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460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454025">
                        <a:lnSpc>
                          <a:spcPts val="2330"/>
                        </a:lnSpc>
                        <a:spcBef>
                          <a:spcPts val="40"/>
                        </a:spcBef>
                      </a:pPr>
                      <a:r>
                        <a:rPr sz="1800" b="1" spc="-5" dirty="0">
                          <a:solidFill>
                            <a:srgbClr val="C00000"/>
                          </a:solidFill>
                          <a:latin typeface="Verdana"/>
                          <a:cs typeface="Verdana"/>
                        </a:rPr>
                        <a:t>4,8</a:t>
                      </a:r>
                      <a:endParaRPr sz="1800" dirty="0">
                        <a:latin typeface="Verdana"/>
                        <a:cs typeface="Verdana"/>
                      </a:endParaRPr>
                    </a:p>
                  </a:txBody>
                  <a:tcPr marL="0" marR="0" marT="4607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143624" y="4725900"/>
            <a:ext cx="8371726" cy="1746070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84838">
              <a:spcBef>
                <a:spcPts val="82"/>
              </a:spcBef>
            </a:pPr>
            <a:endParaRPr lang="cs-CZ" sz="1270" b="1" spc="-9" dirty="0">
              <a:latin typeface="Verdana"/>
              <a:cs typeface="Verdana"/>
            </a:endParaRPr>
          </a:p>
          <a:p>
            <a:pPr marL="184838">
              <a:spcBef>
                <a:spcPts val="82"/>
              </a:spcBef>
            </a:pPr>
            <a:r>
              <a:rPr sz="1400" b="1" spc="-9" dirty="0" err="1">
                <a:latin typeface="Verdana"/>
                <a:cs typeface="Verdana"/>
              </a:rPr>
              <a:t>Poznámka</a:t>
            </a:r>
            <a:endParaRPr sz="1400" dirty="0">
              <a:latin typeface="Verdana"/>
              <a:cs typeface="Verdana"/>
            </a:endParaRPr>
          </a:p>
          <a:p>
            <a:pPr marL="69098" marR="2543388" indent="115739">
              <a:lnSpc>
                <a:spcPct val="101899"/>
              </a:lnSpc>
              <a:spcBef>
                <a:spcPts val="1256"/>
              </a:spcBef>
            </a:pPr>
            <a:r>
              <a:rPr sz="1400" spc="-5" dirty="0">
                <a:latin typeface="Verdana"/>
                <a:cs typeface="Verdana"/>
              </a:rPr>
              <a:t>Hmotnostní </a:t>
            </a:r>
            <a:r>
              <a:rPr sz="1400" spc="-9" dirty="0">
                <a:latin typeface="Verdana"/>
                <a:cs typeface="Verdana"/>
              </a:rPr>
              <a:t>podmínku pro </a:t>
            </a:r>
            <a:r>
              <a:rPr sz="1400" spc="-5" dirty="0">
                <a:latin typeface="Verdana"/>
                <a:cs typeface="Verdana"/>
              </a:rPr>
              <a:t>přeměnu </a:t>
            </a:r>
            <a:r>
              <a:rPr b="1" spc="-5" dirty="0">
                <a:solidFill>
                  <a:srgbClr val="0000FF"/>
                </a:solidFill>
                <a:latin typeface="Symbol"/>
                <a:cs typeface="Symbol"/>
              </a:rPr>
              <a:t>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spc="-5" dirty="0">
                <a:latin typeface="Verdana"/>
                <a:cs typeface="Verdana"/>
              </a:rPr>
              <a:t>splňují i jiná </a:t>
            </a:r>
            <a:r>
              <a:rPr sz="1400" spc="-9" dirty="0">
                <a:latin typeface="Verdana"/>
                <a:cs typeface="Verdana"/>
              </a:rPr>
              <a:t>jádra </a:t>
            </a:r>
            <a:r>
              <a:rPr sz="1400" spc="-5" dirty="0">
                <a:latin typeface="Verdana"/>
                <a:cs typeface="Verdana"/>
              </a:rPr>
              <a:t>s A&gt;140,  </a:t>
            </a:r>
            <a:r>
              <a:rPr sz="1400" spc="-9" dirty="0">
                <a:latin typeface="Verdana"/>
                <a:cs typeface="Verdana"/>
              </a:rPr>
              <a:t>ale </a:t>
            </a:r>
            <a:r>
              <a:rPr sz="1400" spc="-5" dirty="0">
                <a:latin typeface="Verdana"/>
                <a:cs typeface="Verdana"/>
              </a:rPr>
              <a:t>radioaktivita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nepozoruje (výjimky </a:t>
            </a:r>
            <a:r>
              <a:rPr sz="1400" baseline="30864" dirty="0">
                <a:latin typeface="Verdana"/>
                <a:cs typeface="Verdana"/>
              </a:rPr>
              <a:t>153</a:t>
            </a:r>
            <a:r>
              <a:rPr sz="1400" dirty="0">
                <a:latin typeface="Verdana"/>
                <a:cs typeface="Verdana"/>
              </a:rPr>
              <a:t>Dy,</a:t>
            </a:r>
            <a:r>
              <a:rPr lang="cs-CZ" sz="1400" dirty="0">
                <a:latin typeface="Verdana"/>
                <a:cs typeface="Verdana"/>
              </a:rPr>
              <a:t> </a:t>
            </a:r>
            <a:r>
              <a:rPr sz="1400" baseline="30864" dirty="0">
                <a:latin typeface="Verdana"/>
                <a:cs typeface="Verdana"/>
              </a:rPr>
              <a:t>150</a:t>
            </a:r>
            <a:r>
              <a:rPr sz="1400" dirty="0">
                <a:latin typeface="Verdana"/>
                <a:cs typeface="Verdana"/>
              </a:rPr>
              <a:t>Gd)</a:t>
            </a:r>
          </a:p>
          <a:p>
            <a:pPr marL="69098" marR="27639">
              <a:lnSpc>
                <a:spcPct val="103000"/>
              </a:lnSpc>
              <a:spcBef>
                <a:spcPts val="1233"/>
              </a:spcBef>
              <a:tabLst>
                <a:tab pos="832057" algn="l"/>
                <a:tab pos="1509219" algn="l"/>
                <a:tab pos="1780429" algn="l"/>
                <a:tab pos="2158742" algn="l"/>
                <a:tab pos="3317287" algn="l"/>
                <a:tab pos="5090231" algn="l"/>
                <a:tab pos="5714418" algn="l"/>
                <a:tab pos="6360485" algn="l"/>
                <a:tab pos="7096957" algn="l"/>
                <a:tab pos="7486209" algn="l"/>
              </a:tabLst>
            </a:pPr>
            <a:r>
              <a:rPr sz="1400" b="1" spc="-14" dirty="0">
                <a:solidFill>
                  <a:srgbClr val="006FC0"/>
                </a:solidFill>
                <a:latin typeface="Verdana"/>
                <a:cs typeface="Verdana"/>
              </a:rPr>
              <a:t>D</a:t>
            </a:r>
            <a:r>
              <a:rPr sz="1400" b="1" spc="-23" dirty="0">
                <a:solidFill>
                  <a:srgbClr val="006FC0"/>
                </a:solidFill>
                <a:latin typeface="Verdana"/>
                <a:cs typeface="Verdana"/>
              </a:rPr>
              <a:t>ů</a:t>
            </a: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v</a:t>
            </a:r>
            <a:r>
              <a:rPr sz="1400" b="1" spc="-9" dirty="0">
                <a:solidFill>
                  <a:srgbClr val="006FC0"/>
                </a:solidFill>
                <a:latin typeface="Verdana"/>
                <a:cs typeface="Verdana"/>
              </a:rPr>
              <a:t>o</a:t>
            </a:r>
            <a:r>
              <a:rPr sz="1400" b="1" dirty="0">
                <a:solidFill>
                  <a:srgbClr val="006FC0"/>
                </a:solidFill>
                <a:latin typeface="Verdana"/>
                <a:cs typeface="Verdana"/>
              </a:rPr>
              <a:t>d</a:t>
            </a:r>
            <a:r>
              <a:rPr sz="1400" b="1" spc="-5" dirty="0">
                <a:solidFill>
                  <a:srgbClr val="006FC0"/>
                </a:solidFill>
                <a:latin typeface="Verdana"/>
                <a:cs typeface="Verdana"/>
              </a:rPr>
              <a:t>:</a:t>
            </a:r>
            <a:r>
              <a:rPr sz="1400" b="1" dirty="0">
                <a:solidFill>
                  <a:srgbClr val="006FC0"/>
                </a:solidFill>
                <a:latin typeface="Verdana"/>
                <a:cs typeface="Verdana"/>
              </a:rPr>
              <a:t>	</a:t>
            </a:r>
            <a:r>
              <a:rPr sz="1400" spc="9" dirty="0">
                <a:latin typeface="Verdana"/>
                <a:cs typeface="Verdana"/>
              </a:rPr>
              <a:t>č</a:t>
            </a:r>
            <a:r>
              <a:rPr sz="1400" spc="-5" dirty="0">
                <a:latin typeface="Verdana"/>
                <a:cs typeface="Verdana"/>
              </a:rPr>
              <a:t>ás</a:t>
            </a:r>
            <a:r>
              <a:rPr sz="1400" spc="14" dirty="0">
                <a:latin typeface="Verdana"/>
                <a:cs typeface="Verdana"/>
              </a:rPr>
              <a:t>t</a:t>
            </a:r>
            <a:r>
              <a:rPr sz="1400" spc="-27" dirty="0">
                <a:latin typeface="Verdana"/>
                <a:cs typeface="Verdana"/>
              </a:rPr>
              <a:t>i</a:t>
            </a:r>
            <a:r>
              <a:rPr sz="1400" spc="-14" dirty="0">
                <a:latin typeface="Verdana"/>
                <a:cs typeface="Verdana"/>
              </a:rPr>
              <a:t>c</a:t>
            </a:r>
            <a:r>
              <a:rPr sz="1400" spc="-5" dirty="0">
                <a:latin typeface="Verdana"/>
                <a:cs typeface="Verdana"/>
              </a:rPr>
              <a:t>e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b="1" spc="-5" dirty="0">
                <a:solidFill>
                  <a:srgbClr val="0000FF"/>
                </a:solidFill>
                <a:latin typeface="Symbol"/>
                <a:cs typeface="Symbol"/>
              </a:rPr>
              <a:t></a:t>
            </a:r>
            <a:r>
              <a:rPr dirty="0">
                <a:solidFill>
                  <a:srgbClr val="0000FF"/>
                </a:solidFill>
                <a:latin typeface="Times New Roman"/>
                <a:cs typeface="Times New Roman"/>
              </a:rPr>
              <a:t>	</a:t>
            </a:r>
            <a:r>
              <a:rPr sz="1400" spc="-18" dirty="0">
                <a:latin typeface="Verdana"/>
                <a:cs typeface="Verdana"/>
              </a:rPr>
              <a:t>m</a:t>
            </a:r>
            <a:r>
              <a:rPr sz="1400" spc="-5" dirty="0">
                <a:latin typeface="Verdana"/>
                <a:cs typeface="Verdana"/>
              </a:rPr>
              <a:t>á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5" dirty="0">
                <a:latin typeface="Verdana"/>
                <a:cs typeface="Verdana"/>
              </a:rPr>
              <a:t>v</a:t>
            </a:r>
            <a:r>
              <a:rPr sz="1400" spc="-23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p</a:t>
            </a:r>
            <a:r>
              <a:rPr sz="1400" spc="18" dirty="0">
                <a:latin typeface="Verdana"/>
                <a:cs typeface="Verdana"/>
              </a:rPr>
              <a:t>ř</a:t>
            </a:r>
            <a:r>
              <a:rPr sz="1400" spc="-5" dirty="0">
                <a:latin typeface="Verdana"/>
                <a:cs typeface="Verdana"/>
              </a:rPr>
              <a:t>í</a:t>
            </a:r>
            <a:r>
              <a:rPr sz="1400" spc="9" dirty="0">
                <a:latin typeface="Verdana"/>
                <a:cs typeface="Verdana"/>
              </a:rPr>
              <a:t>s</a:t>
            </a:r>
            <a:r>
              <a:rPr sz="1400" spc="-27" dirty="0">
                <a:latin typeface="Verdana"/>
                <a:cs typeface="Verdana"/>
              </a:rPr>
              <a:t>l</a:t>
            </a:r>
            <a:r>
              <a:rPr sz="1400" spc="-5" dirty="0">
                <a:latin typeface="Verdana"/>
                <a:cs typeface="Verdana"/>
              </a:rPr>
              <a:t>u</a:t>
            </a:r>
            <a:r>
              <a:rPr sz="1400" spc="9" dirty="0">
                <a:latin typeface="Verdana"/>
                <a:cs typeface="Verdana"/>
              </a:rPr>
              <a:t>š</a:t>
            </a:r>
            <a:r>
              <a:rPr sz="1400" dirty="0">
                <a:latin typeface="Verdana"/>
                <a:cs typeface="Verdana"/>
              </a:rPr>
              <a:t>né</a:t>
            </a:r>
            <a:r>
              <a:rPr sz="1400" spc="-9" dirty="0">
                <a:latin typeface="Verdana"/>
                <a:cs typeface="Verdana"/>
              </a:rPr>
              <a:t>m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b="1" spc="-9" dirty="0" err="1">
                <a:solidFill>
                  <a:srgbClr val="0000FF"/>
                </a:solidFill>
                <a:latin typeface="Verdana"/>
                <a:cs typeface="Verdana"/>
              </a:rPr>
              <a:t>k</a:t>
            </a:r>
            <a:r>
              <a:rPr sz="1400" b="1" spc="-5" dirty="0" err="1">
                <a:solidFill>
                  <a:srgbClr val="0000FF"/>
                </a:solidFill>
                <a:latin typeface="Verdana"/>
                <a:cs typeface="Verdana"/>
              </a:rPr>
              <a:t>v</a:t>
            </a:r>
            <a:r>
              <a:rPr sz="1400" b="1" spc="-9" dirty="0" err="1">
                <a:solidFill>
                  <a:srgbClr val="0000FF"/>
                </a:solidFill>
                <a:latin typeface="Verdana"/>
                <a:cs typeface="Verdana"/>
              </a:rPr>
              <a:t>a</a:t>
            </a:r>
            <a:r>
              <a:rPr sz="1400" b="1" dirty="0" err="1">
                <a:solidFill>
                  <a:srgbClr val="0000FF"/>
                </a:solidFill>
                <a:latin typeface="Verdana"/>
                <a:cs typeface="Verdana"/>
              </a:rPr>
              <a:t>z</a:t>
            </a:r>
            <a:r>
              <a:rPr sz="1400" b="1" spc="-5" dirty="0" err="1">
                <a:solidFill>
                  <a:srgbClr val="0000FF"/>
                </a:solidFill>
                <a:latin typeface="Verdana"/>
                <a:cs typeface="Verdana"/>
              </a:rPr>
              <a:t>i</a:t>
            </a:r>
            <a:r>
              <a:rPr sz="1400" b="1" spc="-14" dirty="0" err="1">
                <a:solidFill>
                  <a:srgbClr val="0000FF"/>
                </a:solidFill>
                <a:latin typeface="Verdana"/>
                <a:cs typeface="Verdana"/>
              </a:rPr>
              <a:t>s</a:t>
            </a:r>
            <a:r>
              <a:rPr sz="1400" b="1" spc="-18" dirty="0" err="1">
                <a:solidFill>
                  <a:srgbClr val="0000FF"/>
                </a:solidFill>
                <a:latin typeface="Verdana"/>
                <a:cs typeface="Verdana"/>
              </a:rPr>
              <a:t>t</a:t>
            </a:r>
            <a:r>
              <a:rPr sz="1400" b="1" spc="14" dirty="0" err="1">
                <a:solidFill>
                  <a:srgbClr val="0000FF"/>
                </a:solidFill>
                <a:latin typeface="Verdana"/>
                <a:cs typeface="Verdana"/>
              </a:rPr>
              <a:t>a</a:t>
            </a:r>
            <a:r>
              <a:rPr sz="1400" b="1" spc="-9" dirty="0" err="1">
                <a:solidFill>
                  <a:srgbClr val="0000FF"/>
                </a:solidFill>
                <a:latin typeface="Verdana"/>
                <a:cs typeface="Verdana"/>
              </a:rPr>
              <a:t>cio</a:t>
            </a:r>
            <a:r>
              <a:rPr sz="1400" b="1" spc="-18" dirty="0" err="1">
                <a:solidFill>
                  <a:srgbClr val="0000FF"/>
                </a:solidFill>
                <a:latin typeface="Verdana"/>
                <a:cs typeface="Verdana"/>
              </a:rPr>
              <a:t>n</a:t>
            </a:r>
            <a:r>
              <a:rPr sz="1400" b="1" spc="-9" dirty="0" err="1">
                <a:solidFill>
                  <a:srgbClr val="0000FF"/>
                </a:solidFill>
                <a:latin typeface="Verdana"/>
                <a:cs typeface="Verdana"/>
              </a:rPr>
              <a:t>á</a:t>
            </a:r>
            <a:r>
              <a:rPr sz="1400" b="1" spc="18" dirty="0" err="1">
                <a:solidFill>
                  <a:srgbClr val="0000FF"/>
                </a:solidFill>
                <a:latin typeface="Verdana"/>
                <a:cs typeface="Verdana"/>
              </a:rPr>
              <a:t>r</a:t>
            </a:r>
            <a:r>
              <a:rPr sz="1400" b="1" spc="-18" dirty="0" err="1">
                <a:solidFill>
                  <a:srgbClr val="0000FF"/>
                </a:solidFill>
                <a:latin typeface="Verdana"/>
                <a:cs typeface="Verdana"/>
              </a:rPr>
              <a:t>n</a:t>
            </a:r>
            <a:r>
              <a:rPr sz="1400" b="1" spc="-9" dirty="0" err="1">
                <a:solidFill>
                  <a:srgbClr val="0000FF"/>
                </a:solidFill>
                <a:latin typeface="Verdana"/>
                <a:cs typeface="Verdana"/>
              </a:rPr>
              <a:t>ím</a:t>
            </a:r>
            <a:r>
              <a:rPr lang="cs-CZ" sz="1400" b="1" spc="-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b="1" spc="5" dirty="0" err="1">
                <a:solidFill>
                  <a:srgbClr val="0000FF"/>
                </a:solidFill>
                <a:latin typeface="Verdana"/>
                <a:cs typeface="Verdana"/>
              </a:rPr>
              <a:t>s</a:t>
            </a:r>
            <a:r>
              <a:rPr sz="1400" b="1" spc="-18" dirty="0" err="1">
                <a:solidFill>
                  <a:srgbClr val="0000FF"/>
                </a:solidFill>
                <a:latin typeface="Verdana"/>
                <a:cs typeface="Verdana"/>
              </a:rPr>
              <a:t>t</a:t>
            </a:r>
            <a:r>
              <a:rPr sz="1400" b="1" spc="-9" dirty="0" err="1">
                <a:solidFill>
                  <a:srgbClr val="0000FF"/>
                </a:solidFill>
                <a:latin typeface="Verdana"/>
                <a:cs typeface="Verdana"/>
              </a:rPr>
              <a:t>a</a:t>
            </a:r>
            <a:r>
              <a:rPr sz="1400" b="1" spc="-5" dirty="0" err="1">
                <a:solidFill>
                  <a:srgbClr val="0000FF"/>
                </a:solidFill>
                <a:latin typeface="Verdana"/>
                <a:cs typeface="Verdana"/>
              </a:rPr>
              <a:t>v</a:t>
            </a:r>
            <a:r>
              <a:rPr sz="1400" b="1" spc="-9" dirty="0" err="1">
                <a:solidFill>
                  <a:srgbClr val="0000FF"/>
                </a:solidFill>
                <a:latin typeface="Verdana"/>
                <a:cs typeface="Verdana"/>
              </a:rPr>
              <a:t>u</a:t>
            </a:r>
            <a:r>
              <a:rPr lang="cs-CZ" sz="1400" b="1" spc="-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ní</a:t>
            </a:r>
            <a:r>
              <a:rPr sz="1400" spc="-18" dirty="0" err="1">
                <a:latin typeface="Verdana"/>
                <a:cs typeface="Verdana"/>
              </a:rPr>
              <a:t>z</a:t>
            </a:r>
            <a:r>
              <a:rPr sz="1400" spc="-14" dirty="0" err="1">
                <a:latin typeface="Verdana"/>
                <a:cs typeface="Verdana"/>
              </a:rPr>
              <a:t>ko</a:t>
            </a:r>
            <a:r>
              <a:rPr sz="1400" spc="-9" dirty="0" err="1">
                <a:latin typeface="Verdana"/>
                <a:cs typeface="Verdana"/>
              </a:rPr>
              <a:t>u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lang="cs-CZ" sz="1400" dirty="0">
                <a:latin typeface="Verdana"/>
                <a:cs typeface="Verdana"/>
              </a:rPr>
              <a:t> </a:t>
            </a:r>
            <a:r>
              <a:rPr sz="1400" dirty="0" err="1">
                <a:latin typeface="Verdana"/>
                <a:cs typeface="Verdana"/>
              </a:rPr>
              <a:t>ene</a:t>
            </a:r>
            <a:r>
              <a:rPr sz="1400" spc="-5" dirty="0" err="1">
                <a:latin typeface="Verdana"/>
                <a:cs typeface="Verdana"/>
              </a:rPr>
              <a:t>r</a:t>
            </a:r>
            <a:r>
              <a:rPr sz="1400" spc="9" dirty="0" err="1">
                <a:latin typeface="Verdana"/>
                <a:cs typeface="Verdana"/>
              </a:rPr>
              <a:t>g</a:t>
            </a:r>
            <a:r>
              <a:rPr sz="1400" spc="-5" dirty="0" err="1">
                <a:latin typeface="Verdana"/>
                <a:cs typeface="Verdana"/>
              </a:rPr>
              <a:t>i</a:t>
            </a:r>
            <a:r>
              <a:rPr sz="1400" spc="-27" dirty="0" err="1">
                <a:latin typeface="Verdana"/>
                <a:cs typeface="Verdana"/>
              </a:rPr>
              <a:t>i</a:t>
            </a:r>
            <a:r>
              <a:rPr sz="1400" spc="-5" dirty="0">
                <a:latin typeface="Verdana"/>
                <a:cs typeface="Verdana"/>
              </a:rPr>
              <a:t>,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lang="cs-CZ" sz="1400" dirty="0">
                <a:latin typeface="Verdana"/>
                <a:cs typeface="Verdana"/>
              </a:rPr>
              <a:t> </a:t>
            </a:r>
            <a:r>
              <a:rPr sz="1400" spc="-27" dirty="0" err="1">
                <a:latin typeface="Verdana"/>
                <a:cs typeface="Verdana"/>
              </a:rPr>
              <a:t>l</a:t>
            </a:r>
            <a:r>
              <a:rPr sz="1400" dirty="0" err="1">
                <a:latin typeface="Verdana"/>
                <a:cs typeface="Verdana"/>
              </a:rPr>
              <a:t>e</a:t>
            </a:r>
            <a:r>
              <a:rPr sz="1400" spc="5" dirty="0" err="1">
                <a:latin typeface="Verdana"/>
                <a:cs typeface="Verdana"/>
              </a:rPr>
              <a:t>ž</a:t>
            </a:r>
            <a:r>
              <a:rPr sz="1400" spc="-5" dirty="0" err="1">
                <a:latin typeface="Verdana"/>
                <a:cs typeface="Verdana"/>
              </a:rPr>
              <a:t>í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14" dirty="0" err="1">
                <a:latin typeface="Verdana"/>
                <a:cs typeface="Verdana"/>
              </a:rPr>
              <a:t>h</a:t>
            </a:r>
            <a:r>
              <a:rPr sz="1400" spc="-27" dirty="0" err="1">
                <a:latin typeface="Verdana"/>
                <a:cs typeface="Verdana"/>
              </a:rPr>
              <a:t>l</a:t>
            </a:r>
            <a:r>
              <a:rPr sz="1400" spc="14" dirty="0" err="1">
                <a:latin typeface="Verdana"/>
                <a:cs typeface="Verdana"/>
              </a:rPr>
              <a:t>u</a:t>
            </a:r>
            <a:r>
              <a:rPr sz="1400" spc="-9" dirty="0" err="1">
                <a:latin typeface="Verdana"/>
                <a:cs typeface="Verdana"/>
              </a:rPr>
              <a:t>b</a:t>
            </a:r>
            <a:r>
              <a:rPr sz="1400" spc="-14" dirty="0" err="1">
                <a:latin typeface="Verdana"/>
                <a:cs typeface="Verdana"/>
              </a:rPr>
              <a:t>o</a:t>
            </a:r>
            <a:r>
              <a:rPr sz="1400" spc="5" dirty="0" err="1">
                <a:latin typeface="Verdana"/>
                <a:cs typeface="Verdana"/>
              </a:rPr>
              <a:t>k</a:t>
            </a:r>
            <a:r>
              <a:rPr sz="1400" spc="-5" dirty="0" err="1">
                <a:latin typeface="Verdana"/>
                <a:cs typeface="Verdana"/>
              </a:rPr>
              <a:t>o</a:t>
            </a:r>
            <a:r>
              <a:rPr sz="1400" spc="-5" dirty="0">
                <a:latin typeface="Verdana"/>
                <a:cs typeface="Verdana"/>
              </a:rPr>
              <a:t> v potenciálové jámě a tunelový efekt nemůže</a:t>
            </a:r>
            <a:r>
              <a:rPr sz="1400" spc="-23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nastat.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799390" y="2717838"/>
            <a:ext cx="2954935" cy="3055458"/>
          </a:xfrm>
          <a:prstGeom prst="rect">
            <a:avLst/>
          </a:prstGeom>
        </p:spPr>
      </p:pic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0445DBC-4DF9-4C0B-8456-93755835F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13</a:t>
            </a:fld>
            <a:endParaRPr lang="cs-CZ"/>
          </a:p>
        </p:txBody>
      </p:sp>
      <p:pic>
        <p:nvPicPr>
          <p:cNvPr id="8" name="raa13-1">
            <a:hlinkClick r:id="" action="ppaction://media"/>
            <a:extLst>
              <a:ext uri="{FF2B5EF4-FFF2-40B4-BE49-F238E27FC236}">
                <a16:creationId xmlns:a16="http://schemas.microsoft.com/office/drawing/2014/main" id="{D13A9CAC-9EB4-4F89-AF0D-02E9B799B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7699" y="609408"/>
            <a:ext cx="609600" cy="609600"/>
          </a:xfrm>
          <a:prstGeom prst="rect">
            <a:avLst/>
          </a:prstGeom>
        </p:spPr>
      </p:pic>
      <p:pic>
        <p:nvPicPr>
          <p:cNvPr id="11" name="raa13-2">
            <a:hlinkClick r:id="" action="ppaction://media"/>
            <a:extLst>
              <a:ext uri="{FF2B5EF4-FFF2-40B4-BE49-F238E27FC236}">
                <a16:creationId xmlns:a16="http://schemas.microsoft.com/office/drawing/2014/main" id="{8425119C-BA11-4A68-81A1-6E9F682369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37699" y="25323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7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8258" y="1042565"/>
            <a:ext cx="8626253" cy="28862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400" spc="-5" dirty="0">
                <a:latin typeface="Verdana"/>
                <a:cs typeface="Verdana"/>
              </a:rPr>
              <a:t>Přeměna </a:t>
            </a:r>
            <a:r>
              <a:rPr b="1" spc="-5" dirty="0">
                <a:solidFill>
                  <a:srgbClr val="0000FF"/>
                </a:solidFill>
                <a:latin typeface="Symbol"/>
                <a:cs typeface="Symbol"/>
              </a:rPr>
              <a:t></a:t>
            </a:r>
            <a:r>
              <a:rPr b="1" spc="-5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spc="-9" dirty="0">
                <a:latin typeface="Verdana"/>
                <a:cs typeface="Verdana"/>
              </a:rPr>
              <a:t>může </a:t>
            </a:r>
            <a:r>
              <a:rPr sz="1400" spc="-5" dirty="0">
                <a:latin typeface="Verdana"/>
                <a:cs typeface="Verdana"/>
              </a:rPr>
              <a:t>probíhat </a:t>
            </a:r>
            <a:r>
              <a:rPr sz="1400" spc="-14" dirty="0">
                <a:latin typeface="Verdana"/>
                <a:cs typeface="Verdana"/>
              </a:rPr>
              <a:t>za </a:t>
            </a:r>
            <a:r>
              <a:rPr sz="1400" spc="-5" dirty="0">
                <a:latin typeface="Verdana"/>
                <a:cs typeface="Verdana"/>
              </a:rPr>
              <a:t>vzniku dceřiného </a:t>
            </a:r>
            <a:r>
              <a:rPr sz="1400" spc="-9" dirty="0">
                <a:latin typeface="Verdana"/>
                <a:cs typeface="Verdana"/>
              </a:rPr>
              <a:t>jádra </a:t>
            </a:r>
            <a:r>
              <a:rPr sz="1400" spc="-5" dirty="0">
                <a:latin typeface="Verdana"/>
                <a:cs typeface="Verdana"/>
              </a:rPr>
              <a:t>v </a:t>
            </a:r>
            <a:r>
              <a:rPr sz="1400" spc="-5" dirty="0" err="1">
                <a:latin typeface="Verdana"/>
                <a:cs typeface="Verdana"/>
              </a:rPr>
              <a:t>základním</a:t>
            </a:r>
            <a:r>
              <a:rPr sz="1400" spc="-5" dirty="0">
                <a:latin typeface="Verdana"/>
                <a:cs typeface="Verdana"/>
              </a:rPr>
              <a:t> (</a:t>
            </a:r>
            <a:r>
              <a:rPr lang="cs-CZ" sz="1400" spc="-5" dirty="0">
                <a:latin typeface="Verdana"/>
                <a:cs typeface="Verdana"/>
              </a:rPr>
              <a:t>a</a:t>
            </a:r>
            <a:r>
              <a:rPr sz="1400" spc="-5" dirty="0">
                <a:latin typeface="Verdana"/>
                <a:cs typeface="Verdana"/>
              </a:rPr>
              <a:t>) nebo vzbuzeném </a:t>
            </a:r>
            <a:r>
              <a:rPr sz="1400" spc="-9" dirty="0" err="1">
                <a:latin typeface="Verdana"/>
                <a:cs typeface="Verdana"/>
              </a:rPr>
              <a:t>stavu</a:t>
            </a:r>
            <a:r>
              <a:rPr sz="1400" spc="172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(</a:t>
            </a:r>
            <a:r>
              <a:rPr lang="cs-CZ" sz="1400" dirty="0">
                <a:latin typeface="Verdana"/>
                <a:cs typeface="Verdana"/>
              </a:rPr>
              <a:t>b</a:t>
            </a:r>
            <a:r>
              <a:rPr sz="1400" dirty="0">
                <a:latin typeface="Verdana"/>
                <a:cs typeface="Verdana"/>
              </a:rPr>
              <a:t>)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42930" y="2023082"/>
            <a:ext cx="5162560" cy="30677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88055" y="5794743"/>
            <a:ext cx="7927295" cy="493115"/>
          </a:xfrm>
          <a:prstGeom prst="rect">
            <a:avLst/>
          </a:prstGeom>
        </p:spPr>
        <p:txBody>
          <a:bodyPr vert="horz" wrap="square" lIns="0" tIns="4031" rIns="0" bIns="0" rtlCol="0">
            <a:spAutoFit/>
          </a:bodyPr>
          <a:lstStyle/>
          <a:p>
            <a:pPr marL="11516" marR="4607">
              <a:lnSpc>
                <a:spcPct val="103000"/>
              </a:lnSpc>
              <a:spcBef>
                <a:spcPts val="32"/>
              </a:spcBef>
            </a:pPr>
            <a:r>
              <a:rPr sz="1400" b="1" spc="-9" dirty="0">
                <a:latin typeface="Verdana"/>
                <a:cs typeface="Verdana"/>
              </a:rPr>
              <a:t>Často </a:t>
            </a:r>
            <a:r>
              <a:rPr sz="1400" b="1" spc="-14" dirty="0">
                <a:latin typeface="Verdana"/>
                <a:cs typeface="Verdana"/>
              </a:rPr>
              <a:t>se </a:t>
            </a:r>
            <a:r>
              <a:rPr sz="1400" b="1" spc="-5" dirty="0">
                <a:latin typeface="Verdana"/>
                <a:cs typeface="Verdana"/>
              </a:rPr>
              <a:t>pozoruje emise více skupin </a:t>
            </a:r>
            <a:r>
              <a:rPr b="1" spc="-5" dirty="0">
                <a:latin typeface="Symbol"/>
                <a:cs typeface="Symbol"/>
              </a:rPr>
              <a:t></a:t>
            </a:r>
            <a:r>
              <a:rPr b="1" spc="-5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Verdana"/>
                <a:cs typeface="Verdana"/>
              </a:rPr>
              <a:t>částic </a:t>
            </a:r>
            <a:r>
              <a:rPr sz="1400" b="1" spc="-9" dirty="0">
                <a:latin typeface="Symbol"/>
                <a:cs typeface="Symbol"/>
              </a:rPr>
              <a:t></a:t>
            </a:r>
            <a:r>
              <a:rPr sz="1400" b="1" spc="-9" dirty="0">
                <a:latin typeface="Times New Roman"/>
                <a:cs typeface="Times New Roman"/>
              </a:rPr>
              <a:t>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musí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existovat více excitovaných </a:t>
            </a:r>
            <a:r>
              <a:rPr sz="1400" b="1" spc="-9" dirty="0" err="1">
                <a:solidFill>
                  <a:srgbClr val="C00000"/>
                </a:solidFill>
                <a:latin typeface="Verdana"/>
                <a:cs typeface="Verdana"/>
              </a:rPr>
              <a:t>stavů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9" dirty="0" err="1">
                <a:solidFill>
                  <a:srgbClr val="C00000"/>
                </a:solidFill>
                <a:latin typeface="Verdana"/>
                <a:cs typeface="Verdana"/>
              </a:rPr>
              <a:t>dceřiných</a:t>
            </a:r>
            <a:r>
              <a:rPr sz="1400" b="1" spc="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jader.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8055" y="2822278"/>
            <a:ext cx="2065965" cy="1877312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594714-9F66-427E-A82F-3D006EAC703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14</a:t>
            </a:fld>
            <a:endParaRPr lang="cs-CZ"/>
          </a:p>
        </p:txBody>
      </p:sp>
      <p:pic>
        <p:nvPicPr>
          <p:cNvPr id="7" name="raa14-1">
            <a:hlinkClick r:id="" action="ppaction://media"/>
            <a:extLst>
              <a:ext uri="{FF2B5EF4-FFF2-40B4-BE49-F238E27FC236}">
                <a16:creationId xmlns:a16="http://schemas.microsoft.com/office/drawing/2014/main" id="{B161C7FD-B087-4944-980E-C1DCC4CF4F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0493" y="3644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3810" y="807182"/>
            <a:ext cx="8065291" cy="225910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Platnost </a:t>
            </a:r>
            <a:r>
              <a:rPr sz="1400" b="1" spc="-9" dirty="0">
                <a:solidFill>
                  <a:srgbClr val="0000FF"/>
                </a:solidFill>
                <a:latin typeface="Verdana"/>
                <a:cs typeface="Verdana"/>
              </a:rPr>
              <a:t>zákona 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zachování hybnosti při </a:t>
            </a:r>
            <a:r>
              <a:rPr sz="1400" b="1" spc="-9" dirty="0">
                <a:solidFill>
                  <a:srgbClr val="0000FF"/>
                </a:solidFill>
                <a:latin typeface="Verdana"/>
                <a:cs typeface="Verdana"/>
              </a:rPr>
              <a:t>emisi 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alfa </a:t>
            </a:r>
            <a:r>
              <a:rPr sz="1400" b="1" spc="-9" dirty="0">
                <a:solidFill>
                  <a:srgbClr val="0000FF"/>
                </a:solidFill>
                <a:latin typeface="Verdana"/>
                <a:cs typeface="Verdana"/>
              </a:rPr>
              <a:t>částice –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dochází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k tzv.</a:t>
            </a:r>
            <a:r>
              <a:rPr sz="1400" b="1" spc="227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odrazu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92638" y="2236710"/>
            <a:ext cx="671405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9" dirty="0">
                <a:solidFill>
                  <a:srgbClr val="FF0000"/>
                </a:solidFill>
                <a:latin typeface="Verdana"/>
                <a:cs typeface="Verdana"/>
              </a:rPr>
              <a:t>jádro</a:t>
            </a:r>
            <a:r>
              <a:rPr sz="1270" b="1" spc="-59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70" b="1" spc="-9" dirty="0">
                <a:solidFill>
                  <a:srgbClr val="FF0000"/>
                </a:solidFill>
                <a:latin typeface="Verdana"/>
                <a:cs typeface="Verdana"/>
              </a:rPr>
              <a:t>Y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86388" y="2236710"/>
            <a:ext cx="675435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9" dirty="0">
                <a:solidFill>
                  <a:srgbClr val="FF0000"/>
                </a:solidFill>
                <a:latin typeface="Verdana"/>
                <a:cs typeface="Verdana"/>
              </a:rPr>
              <a:t>jádro</a:t>
            </a:r>
            <a:r>
              <a:rPr sz="1270" b="1" spc="-59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70" b="1" spc="-9" dirty="0">
                <a:solidFill>
                  <a:srgbClr val="FF0000"/>
                </a:solidFill>
                <a:latin typeface="Verdana"/>
                <a:cs typeface="Verdana"/>
              </a:rPr>
              <a:t>X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0350" y="4698243"/>
            <a:ext cx="2415677" cy="225910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Odrazová</a:t>
            </a:r>
            <a:r>
              <a:rPr sz="1270" b="1" spc="-50" dirty="0"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energie:</a:t>
            </a:r>
            <a:endParaRPr sz="1270" dirty="0">
              <a:solidFill>
                <a:srgbClr val="C00000"/>
              </a:solidFill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71989" y="3231083"/>
            <a:ext cx="1081387" cy="0"/>
          </a:xfrm>
          <a:custGeom>
            <a:avLst/>
            <a:gdLst/>
            <a:ahLst/>
            <a:cxnLst/>
            <a:rect l="l" t="t" r="r" b="b"/>
            <a:pathLst>
              <a:path w="1192529">
                <a:moveTo>
                  <a:pt x="0" y="0"/>
                </a:moveTo>
                <a:lnTo>
                  <a:pt x="1192010" y="0"/>
                </a:lnTo>
              </a:path>
            </a:pathLst>
          </a:custGeom>
          <a:ln w="138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7" name="object 7"/>
          <p:cNvSpPr txBox="1"/>
          <p:nvPr/>
        </p:nvSpPr>
        <p:spPr>
          <a:xfrm>
            <a:off x="4255017" y="3423593"/>
            <a:ext cx="137045" cy="241239"/>
          </a:xfrm>
          <a:prstGeom prst="rect">
            <a:avLst/>
          </a:prstGeom>
        </p:spPr>
        <p:txBody>
          <a:bodyPr vert="horz" wrap="square" lIns="0" tIns="10941" rIns="0" bIns="0" rtlCol="0">
            <a:spAutoFit/>
          </a:bodyPr>
          <a:lstStyle/>
          <a:p>
            <a:pPr marL="11516">
              <a:spcBef>
                <a:spcPts val="86"/>
              </a:spcBef>
            </a:pPr>
            <a:r>
              <a:rPr sz="1496" i="1" spc="-50" dirty="0">
                <a:latin typeface="Symbol"/>
                <a:cs typeface="Symbol"/>
              </a:rPr>
              <a:t></a:t>
            </a:r>
            <a:endParaRPr sz="1496">
              <a:latin typeface="Symbol"/>
              <a:cs typeface="Symbo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087346" y="2784525"/>
            <a:ext cx="1324383" cy="383800"/>
          </a:xfrm>
          <a:prstGeom prst="rect">
            <a:avLst/>
          </a:prstGeom>
        </p:spPr>
        <p:txBody>
          <a:bodyPr vert="horz" wrap="square" lIns="0" tIns="13820" rIns="0" bIns="0" rtlCol="0">
            <a:spAutoFit/>
          </a:bodyPr>
          <a:lstStyle/>
          <a:p>
            <a:pPr marL="34549">
              <a:spcBef>
                <a:spcPts val="109"/>
              </a:spcBef>
              <a:tabLst>
                <a:tab pos="749139" algn="l"/>
              </a:tabLst>
            </a:pPr>
            <a:r>
              <a:rPr sz="3605" spc="20" baseline="-36687" dirty="0">
                <a:latin typeface="Symbol"/>
                <a:cs typeface="Symbol"/>
              </a:rPr>
              <a:t></a:t>
            </a:r>
            <a:r>
              <a:rPr sz="3605" spc="333" baseline="-36687" dirty="0">
                <a:latin typeface="Times New Roman"/>
                <a:cs typeface="Times New Roman"/>
              </a:rPr>
              <a:t> </a:t>
            </a:r>
            <a:r>
              <a:rPr sz="2403" i="1" spc="-73" dirty="0">
                <a:latin typeface="Times New Roman"/>
                <a:cs typeface="Times New Roman"/>
              </a:rPr>
              <a:t>m</a:t>
            </a:r>
            <a:r>
              <a:rPr sz="2244" i="1" spc="-109" baseline="-21885" dirty="0">
                <a:latin typeface="Symbol"/>
                <a:cs typeface="Symbol"/>
              </a:rPr>
              <a:t></a:t>
            </a:r>
            <a:r>
              <a:rPr sz="2244" spc="-109" baseline="-21885" dirty="0">
                <a:latin typeface="Times New Roman"/>
                <a:cs typeface="Times New Roman"/>
              </a:rPr>
              <a:t>	</a:t>
            </a:r>
            <a:r>
              <a:rPr sz="2403" spc="14" dirty="0">
                <a:latin typeface="Symbol"/>
                <a:cs typeface="Symbol"/>
              </a:rPr>
              <a:t></a:t>
            </a:r>
            <a:r>
              <a:rPr sz="2403" spc="-245" dirty="0">
                <a:latin typeface="Times New Roman"/>
                <a:cs typeface="Times New Roman"/>
              </a:rPr>
              <a:t> </a:t>
            </a:r>
            <a:r>
              <a:rPr sz="2403" i="1" spc="-86" dirty="0">
                <a:latin typeface="Times New Roman"/>
                <a:cs typeface="Times New Roman"/>
              </a:rPr>
              <a:t>Q</a:t>
            </a:r>
            <a:r>
              <a:rPr sz="2244" i="1" spc="-129" baseline="-21885" dirty="0">
                <a:latin typeface="Symbol"/>
                <a:cs typeface="Symbol"/>
              </a:rPr>
              <a:t></a:t>
            </a:r>
            <a:endParaRPr sz="2244" baseline="-21885">
              <a:latin typeface="Symbol"/>
              <a:cs typeface="Symbo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84127" y="2988404"/>
            <a:ext cx="211900" cy="383736"/>
          </a:xfrm>
          <a:prstGeom prst="rect">
            <a:avLst/>
          </a:prstGeom>
        </p:spPr>
        <p:txBody>
          <a:bodyPr vert="horz" wrap="square" lIns="0" tIns="13820" rIns="0" bIns="0" rtlCol="0">
            <a:spAutoFit/>
          </a:bodyPr>
          <a:lstStyle/>
          <a:p>
            <a:pPr marL="11516">
              <a:spcBef>
                <a:spcPts val="109"/>
              </a:spcBef>
            </a:pPr>
            <a:r>
              <a:rPr sz="2403" i="1" spc="18" dirty="0">
                <a:latin typeface="Times New Roman"/>
                <a:cs typeface="Times New Roman"/>
              </a:rPr>
              <a:t>E</a:t>
            </a:r>
            <a:endParaRPr sz="2403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94915" y="3433387"/>
            <a:ext cx="123801" cy="229133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06" i="1" spc="5" dirty="0">
                <a:latin typeface="Times New Roman"/>
                <a:cs typeface="Times New Roman"/>
              </a:rPr>
              <a:t>Y</a:t>
            </a:r>
            <a:endParaRPr sz="1406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80893" y="3228146"/>
            <a:ext cx="912097" cy="383736"/>
          </a:xfrm>
          <a:prstGeom prst="rect">
            <a:avLst/>
          </a:prstGeom>
        </p:spPr>
        <p:txBody>
          <a:bodyPr vert="horz" wrap="square" lIns="0" tIns="13820" rIns="0" bIns="0" rtlCol="0">
            <a:spAutoFit/>
          </a:bodyPr>
          <a:lstStyle/>
          <a:p>
            <a:pPr marL="11516">
              <a:spcBef>
                <a:spcPts val="109"/>
              </a:spcBef>
              <a:tabLst>
                <a:tab pos="445683" algn="l"/>
              </a:tabLst>
            </a:pPr>
            <a:r>
              <a:rPr sz="2403" i="1" spc="18" dirty="0">
                <a:latin typeface="Times New Roman"/>
                <a:cs typeface="Times New Roman"/>
              </a:rPr>
              <a:t>m	</a:t>
            </a:r>
            <a:r>
              <a:rPr sz="2403" spc="14" dirty="0">
                <a:latin typeface="Symbol"/>
                <a:cs typeface="Symbol"/>
              </a:rPr>
              <a:t></a:t>
            </a:r>
            <a:r>
              <a:rPr sz="2403" spc="-195" dirty="0">
                <a:latin typeface="Times New Roman"/>
                <a:cs typeface="Times New Roman"/>
              </a:rPr>
              <a:t> </a:t>
            </a:r>
            <a:r>
              <a:rPr sz="2403" i="1" spc="18" dirty="0">
                <a:latin typeface="Times New Roman"/>
                <a:cs typeface="Times New Roman"/>
              </a:rPr>
              <a:t>m</a:t>
            </a:r>
            <a:endParaRPr sz="2403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71096" y="3193029"/>
            <a:ext cx="123801" cy="229133"/>
          </a:xfrm>
          <a:prstGeom prst="rect">
            <a:avLst/>
          </a:prstGeom>
        </p:spPr>
        <p:txBody>
          <a:bodyPr vert="horz" wrap="square" lIns="0" tIns="12668" rIns="0" bIns="0" rtlCol="0">
            <a:spAutoFit/>
          </a:bodyPr>
          <a:lstStyle/>
          <a:p>
            <a:pPr marL="11516">
              <a:spcBef>
                <a:spcPts val="100"/>
              </a:spcBef>
            </a:pPr>
            <a:r>
              <a:rPr sz="1406" i="1" spc="5" dirty="0">
                <a:latin typeface="Times New Roman"/>
                <a:cs typeface="Times New Roman"/>
              </a:rPr>
              <a:t>Y</a:t>
            </a:r>
            <a:endParaRPr sz="1406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89976" y="5125209"/>
            <a:ext cx="7715394" cy="460987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 marR="4607">
              <a:lnSpc>
                <a:spcPct val="105000"/>
              </a:lnSpc>
              <a:spcBef>
                <a:spcPts val="1483"/>
              </a:spcBef>
            </a:pPr>
            <a:r>
              <a:rPr sz="1451" b="1" spc="5" dirty="0">
                <a:latin typeface="Symbol"/>
                <a:cs typeface="Symbol"/>
              </a:rPr>
              <a:t></a:t>
            </a:r>
            <a:r>
              <a:rPr sz="1451" b="1" spc="5" dirty="0">
                <a:latin typeface="Times New Roman"/>
                <a:cs typeface="Times New Roman"/>
              </a:rPr>
              <a:t> </a:t>
            </a:r>
            <a:r>
              <a:rPr sz="1451" b="1" dirty="0">
                <a:latin typeface="Verdana"/>
                <a:cs typeface="Verdana"/>
              </a:rPr>
              <a:t>při </a:t>
            </a:r>
            <a:r>
              <a:rPr sz="1451" b="1" spc="-9" dirty="0">
                <a:latin typeface="Verdana"/>
                <a:cs typeface="Verdana"/>
              </a:rPr>
              <a:t>odrazu </a:t>
            </a:r>
            <a:r>
              <a:rPr sz="1451" b="1" spc="-5" dirty="0">
                <a:latin typeface="Verdana"/>
                <a:cs typeface="Verdana"/>
              </a:rPr>
              <a:t>dochází </a:t>
            </a:r>
            <a:r>
              <a:rPr sz="1451" b="1" spc="5" dirty="0">
                <a:latin typeface="Verdana"/>
                <a:cs typeface="Verdana"/>
              </a:rPr>
              <a:t>k </a:t>
            </a:r>
            <a:r>
              <a:rPr sz="1451" b="1" spc="-5" dirty="0">
                <a:latin typeface="Verdana"/>
                <a:cs typeface="Verdana"/>
              </a:rPr>
              <a:t>excitaci elektronů </a:t>
            </a:r>
            <a:r>
              <a:rPr sz="1451" b="1" spc="5" dirty="0">
                <a:latin typeface="Verdana"/>
                <a:cs typeface="Verdana"/>
              </a:rPr>
              <a:t>a </a:t>
            </a:r>
            <a:r>
              <a:rPr sz="1451" b="1" spc="-5" dirty="0">
                <a:latin typeface="Verdana"/>
                <a:cs typeface="Verdana"/>
              </a:rPr>
              <a:t>dceřiné jádro vzniká ve </a:t>
            </a:r>
            <a:r>
              <a:rPr sz="1451" b="1" dirty="0">
                <a:latin typeface="Verdana"/>
                <a:cs typeface="Verdana"/>
              </a:rPr>
              <a:t>vysoce  </a:t>
            </a:r>
            <a:r>
              <a:rPr sz="1451" b="1" spc="-5" dirty="0">
                <a:latin typeface="Verdana"/>
                <a:cs typeface="Verdana"/>
              </a:rPr>
              <a:t>ionizovaném stavu </a:t>
            </a:r>
            <a:r>
              <a:rPr sz="1451" b="1" spc="5" dirty="0">
                <a:latin typeface="Verdana"/>
                <a:cs typeface="Verdana"/>
              </a:rPr>
              <a:t>a </a:t>
            </a:r>
            <a:r>
              <a:rPr sz="1451" b="1" spc="-5" dirty="0">
                <a:solidFill>
                  <a:srgbClr val="C00000"/>
                </a:solidFill>
                <a:latin typeface="Verdana"/>
                <a:cs typeface="Verdana"/>
              </a:rPr>
              <a:t>zpřetrhání chemických 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vazeb.</a:t>
            </a:r>
            <a:endParaRPr sz="1451" dirty="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44729" y="1440124"/>
            <a:ext cx="535511" cy="535511"/>
          </a:xfrm>
          <a:custGeom>
            <a:avLst/>
            <a:gdLst/>
            <a:ahLst/>
            <a:cxnLst/>
            <a:rect l="l" t="t" r="r" b="b"/>
            <a:pathLst>
              <a:path w="590550" h="590550">
                <a:moveTo>
                  <a:pt x="295275" y="0"/>
                </a:moveTo>
                <a:lnTo>
                  <a:pt x="247381" y="3864"/>
                </a:lnTo>
                <a:lnTo>
                  <a:pt x="201948" y="15054"/>
                </a:lnTo>
                <a:lnTo>
                  <a:pt x="159582" y="32959"/>
                </a:lnTo>
                <a:lnTo>
                  <a:pt x="120892" y="56973"/>
                </a:lnTo>
                <a:lnTo>
                  <a:pt x="86487" y="86486"/>
                </a:lnTo>
                <a:lnTo>
                  <a:pt x="56973" y="120892"/>
                </a:lnTo>
                <a:lnTo>
                  <a:pt x="32959" y="159582"/>
                </a:lnTo>
                <a:lnTo>
                  <a:pt x="15054" y="201948"/>
                </a:lnTo>
                <a:lnTo>
                  <a:pt x="3864" y="247381"/>
                </a:lnTo>
                <a:lnTo>
                  <a:pt x="0" y="295275"/>
                </a:lnTo>
                <a:lnTo>
                  <a:pt x="3864" y="343168"/>
                </a:lnTo>
                <a:lnTo>
                  <a:pt x="15054" y="388601"/>
                </a:lnTo>
                <a:lnTo>
                  <a:pt x="32959" y="430967"/>
                </a:lnTo>
                <a:lnTo>
                  <a:pt x="56973" y="469657"/>
                </a:lnTo>
                <a:lnTo>
                  <a:pt x="86487" y="504063"/>
                </a:lnTo>
                <a:lnTo>
                  <a:pt x="120892" y="533576"/>
                </a:lnTo>
                <a:lnTo>
                  <a:pt x="159582" y="557590"/>
                </a:lnTo>
                <a:lnTo>
                  <a:pt x="201948" y="575495"/>
                </a:lnTo>
                <a:lnTo>
                  <a:pt x="247381" y="586685"/>
                </a:lnTo>
                <a:lnTo>
                  <a:pt x="295275" y="590550"/>
                </a:lnTo>
                <a:lnTo>
                  <a:pt x="343168" y="586685"/>
                </a:lnTo>
                <a:lnTo>
                  <a:pt x="388601" y="575495"/>
                </a:lnTo>
                <a:lnTo>
                  <a:pt x="430967" y="557590"/>
                </a:lnTo>
                <a:lnTo>
                  <a:pt x="469657" y="533576"/>
                </a:lnTo>
                <a:lnTo>
                  <a:pt x="504063" y="504063"/>
                </a:lnTo>
                <a:lnTo>
                  <a:pt x="533576" y="469657"/>
                </a:lnTo>
                <a:lnTo>
                  <a:pt x="557590" y="430967"/>
                </a:lnTo>
                <a:lnTo>
                  <a:pt x="575495" y="388601"/>
                </a:lnTo>
                <a:lnTo>
                  <a:pt x="586685" y="343168"/>
                </a:lnTo>
                <a:lnTo>
                  <a:pt x="590550" y="295275"/>
                </a:lnTo>
                <a:lnTo>
                  <a:pt x="586685" y="247381"/>
                </a:lnTo>
                <a:lnTo>
                  <a:pt x="575495" y="201948"/>
                </a:lnTo>
                <a:lnTo>
                  <a:pt x="557590" y="159582"/>
                </a:lnTo>
                <a:lnTo>
                  <a:pt x="533576" y="120892"/>
                </a:lnTo>
                <a:lnTo>
                  <a:pt x="504063" y="86487"/>
                </a:lnTo>
                <a:lnTo>
                  <a:pt x="469657" y="56973"/>
                </a:lnTo>
                <a:lnTo>
                  <a:pt x="430967" y="32959"/>
                </a:lnTo>
                <a:lnTo>
                  <a:pt x="388601" y="15054"/>
                </a:lnTo>
                <a:lnTo>
                  <a:pt x="343168" y="3864"/>
                </a:lnTo>
                <a:lnTo>
                  <a:pt x="295275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15" name="object 15"/>
          <p:cNvSpPr txBox="1"/>
          <p:nvPr/>
        </p:nvSpPr>
        <p:spPr>
          <a:xfrm>
            <a:off x="4315416" y="1467993"/>
            <a:ext cx="190596" cy="333195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2086" b="1" dirty="0">
                <a:latin typeface="Symbol"/>
                <a:cs typeface="Symbol"/>
              </a:rPr>
              <a:t></a:t>
            </a:r>
            <a:endParaRPr sz="2086">
              <a:latin typeface="Symbol"/>
              <a:cs typeface="Symbo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2081585" y="1255433"/>
            <a:ext cx="2174291" cy="818607"/>
            <a:chOff x="2600325" y="1384461"/>
            <a:chExt cx="2397760" cy="902741"/>
          </a:xfrm>
        </p:grpSpPr>
        <p:sp>
          <p:nvSpPr>
            <p:cNvPr id="17" name="object 17"/>
            <p:cNvSpPr/>
            <p:nvPr/>
          </p:nvSpPr>
          <p:spPr>
            <a:xfrm>
              <a:off x="2600325" y="1845944"/>
              <a:ext cx="2397760" cy="76835"/>
            </a:xfrm>
            <a:custGeom>
              <a:avLst/>
              <a:gdLst/>
              <a:ahLst/>
              <a:cxnLst/>
              <a:rect l="l" t="t" r="r" b="b"/>
              <a:pathLst>
                <a:path w="2397760" h="76835">
                  <a:moveTo>
                    <a:pt x="757555" y="31750"/>
                  </a:moveTo>
                  <a:lnTo>
                    <a:pt x="76200" y="32385"/>
                  </a:lnTo>
                  <a:lnTo>
                    <a:pt x="76200" y="508"/>
                  </a:lnTo>
                  <a:lnTo>
                    <a:pt x="0" y="38735"/>
                  </a:lnTo>
                  <a:lnTo>
                    <a:pt x="76200" y="76708"/>
                  </a:lnTo>
                  <a:lnTo>
                    <a:pt x="76200" y="45085"/>
                  </a:lnTo>
                  <a:lnTo>
                    <a:pt x="757555" y="44450"/>
                  </a:lnTo>
                  <a:lnTo>
                    <a:pt x="757555" y="31750"/>
                  </a:lnTo>
                  <a:close/>
                </a:path>
                <a:path w="2397760" h="76835">
                  <a:moveTo>
                    <a:pt x="2397760" y="38100"/>
                  </a:moveTo>
                  <a:lnTo>
                    <a:pt x="2385060" y="31750"/>
                  </a:lnTo>
                  <a:lnTo>
                    <a:pt x="2321560" y="0"/>
                  </a:lnTo>
                  <a:lnTo>
                    <a:pt x="2321560" y="31750"/>
                  </a:lnTo>
                  <a:lnTo>
                    <a:pt x="1807845" y="31750"/>
                  </a:lnTo>
                  <a:lnTo>
                    <a:pt x="1807845" y="44450"/>
                  </a:lnTo>
                  <a:lnTo>
                    <a:pt x="2321560" y="44450"/>
                  </a:lnTo>
                  <a:lnTo>
                    <a:pt x="2321560" y="76200"/>
                  </a:lnTo>
                  <a:lnTo>
                    <a:pt x="2385060" y="44450"/>
                  </a:lnTo>
                  <a:lnTo>
                    <a:pt x="2397760" y="381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8" name="object 18"/>
            <p:cNvSpPr/>
            <p:nvPr/>
          </p:nvSpPr>
          <p:spPr>
            <a:xfrm>
              <a:off x="3374390" y="1736725"/>
              <a:ext cx="1033780" cy="443230"/>
            </a:xfrm>
            <a:custGeom>
              <a:avLst/>
              <a:gdLst/>
              <a:ahLst/>
              <a:cxnLst/>
              <a:rect l="l" t="t" r="r" b="b"/>
              <a:pathLst>
                <a:path w="1033779" h="443230">
                  <a:moveTo>
                    <a:pt x="0" y="147319"/>
                  </a:moveTo>
                  <a:lnTo>
                    <a:pt x="1033780" y="147319"/>
                  </a:lnTo>
                </a:path>
                <a:path w="1033779" h="443230">
                  <a:moveTo>
                    <a:pt x="443230" y="0"/>
                  </a:moveTo>
                  <a:lnTo>
                    <a:pt x="443230" y="443229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19" name="object 19"/>
            <p:cNvSpPr/>
            <p:nvPr/>
          </p:nvSpPr>
          <p:spPr>
            <a:xfrm>
              <a:off x="3374390" y="1384461"/>
              <a:ext cx="894802" cy="902741"/>
            </a:xfrm>
            <a:custGeom>
              <a:avLst/>
              <a:gdLst/>
              <a:ahLst/>
              <a:cxnLst/>
              <a:rect l="l" t="t" r="r" b="b"/>
              <a:pathLst>
                <a:path w="324485" h="323850">
                  <a:moveTo>
                    <a:pt x="162179" y="0"/>
                  </a:moveTo>
                  <a:lnTo>
                    <a:pt x="119077" y="5785"/>
                  </a:lnTo>
                  <a:lnTo>
                    <a:pt x="80339" y="22112"/>
                  </a:lnTo>
                  <a:lnTo>
                    <a:pt x="47513" y="47434"/>
                  </a:lnTo>
                  <a:lnTo>
                    <a:pt x="22149" y="80207"/>
                  </a:lnTo>
                  <a:lnTo>
                    <a:pt x="5795" y="118886"/>
                  </a:lnTo>
                  <a:lnTo>
                    <a:pt x="0" y="161925"/>
                  </a:lnTo>
                  <a:lnTo>
                    <a:pt x="5795" y="204963"/>
                  </a:lnTo>
                  <a:lnTo>
                    <a:pt x="22149" y="243642"/>
                  </a:lnTo>
                  <a:lnTo>
                    <a:pt x="47513" y="276415"/>
                  </a:lnTo>
                  <a:lnTo>
                    <a:pt x="80339" y="301737"/>
                  </a:lnTo>
                  <a:lnTo>
                    <a:pt x="119077" y="318064"/>
                  </a:lnTo>
                  <a:lnTo>
                    <a:pt x="162179" y="323850"/>
                  </a:lnTo>
                  <a:lnTo>
                    <a:pt x="205334" y="318064"/>
                  </a:lnTo>
                  <a:lnTo>
                    <a:pt x="244108" y="301737"/>
                  </a:lnTo>
                  <a:lnTo>
                    <a:pt x="276955" y="276415"/>
                  </a:lnTo>
                  <a:lnTo>
                    <a:pt x="302330" y="243642"/>
                  </a:lnTo>
                  <a:lnTo>
                    <a:pt x="318688" y="204963"/>
                  </a:lnTo>
                  <a:lnTo>
                    <a:pt x="324485" y="161925"/>
                  </a:lnTo>
                  <a:lnTo>
                    <a:pt x="318688" y="118886"/>
                  </a:lnTo>
                  <a:lnTo>
                    <a:pt x="302330" y="80207"/>
                  </a:lnTo>
                  <a:lnTo>
                    <a:pt x="276955" y="47434"/>
                  </a:lnTo>
                  <a:lnTo>
                    <a:pt x="244108" y="22112"/>
                  </a:lnTo>
                  <a:lnTo>
                    <a:pt x="205334" y="5785"/>
                  </a:lnTo>
                  <a:lnTo>
                    <a:pt x="1621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2"/>
            </a:p>
          </p:txBody>
        </p:sp>
        <p:sp>
          <p:nvSpPr>
            <p:cNvPr id="20" name="object 20"/>
            <p:cNvSpPr/>
            <p:nvPr/>
          </p:nvSpPr>
          <p:spPr>
            <a:xfrm>
              <a:off x="3498474" y="1587887"/>
              <a:ext cx="623946" cy="633514"/>
            </a:xfrm>
            <a:custGeom>
              <a:avLst/>
              <a:gdLst/>
              <a:ahLst/>
              <a:cxnLst/>
              <a:rect l="l" t="t" r="r" b="b"/>
              <a:pathLst>
                <a:path w="324485" h="323850">
                  <a:moveTo>
                    <a:pt x="162179" y="0"/>
                  </a:moveTo>
                  <a:lnTo>
                    <a:pt x="119077" y="5785"/>
                  </a:lnTo>
                  <a:lnTo>
                    <a:pt x="80339" y="22112"/>
                  </a:lnTo>
                  <a:lnTo>
                    <a:pt x="47513" y="47434"/>
                  </a:lnTo>
                  <a:lnTo>
                    <a:pt x="22149" y="80207"/>
                  </a:lnTo>
                  <a:lnTo>
                    <a:pt x="5795" y="118886"/>
                  </a:lnTo>
                  <a:lnTo>
                    <a:pt x="0" y="161925"/>
                  </a:lnTo>
                  <a:lnTo>
                    <a:pt x="5795" y="204963"/>
                  </a:lnTo>
                  <a:lnTo>
                    <a:pt x="22149" y="243642"/>
                  </a:lnTo>
                  <a:lnTo>
                    <a:pt x="47513" y="276415"/>
                  </a:lnTo>
                  <a:lnTo>
                    <a:pt x="80339" y="301737"/>
                  </a:lnTo>
                  <a:lnTo>
                    <a:pt x="119077" y="318064"/>
                  </a:lnTo>
                  <a:lnTo>
                    <a:pt x="162179" y="323850"/>
                  </a:lnTo>
                  <a:lnTo>
                    <a:pt x="205334" y="318064"/>
                  </a:lnTo>
                  <a:lnTo>
                    <a:pt x="244108" y="301737"/>
                  </a:lnTo>
                  <a:lnTo>
                    <a:pt x="276955" y="276415"/>
                  </a:lnTo>
                  <a:lnTo>
                    <a:pt x="302330" y="243642"/>
                  </a:lnTo>
                  <a:lnTo>
                    <a:pt x="318688" y="204963"/>
                  </a:lnTo>
                  <a:lnTo>
                    <a:pt x="324485" y="161925"/>
                  </a:lnTo>
                  <a:lnTo>
                    <a:pt x="318688" y="118886"/>
                  </a:lnTo>
                  <a:lnTo>
                    <a:pt x="302330" y="80207"/>
                  </a:lnTo>
                  <a:lnTo>
                    <a:pt x="276955" y="47434"/>
                  </a:lnTo>
                  <a:lnTo>
                    <a:pt x="244108" y="22112"/>
                  </a:lnTo>
                  <a:lnTo>
                    <a:pt x="205334" y="5785"/>
                  </a:lnTo>
                  <a:lnTo>
                    <a:pt x="162179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632"/>
            </a:p>
          </p:txBody>
        </p:sp>
      </p:grp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1914F1D-36ED-4CF8-A332-BA3356BEB5EC}"/>
              </a:ext>
            </a:extLst>
          </p:cNvPr>
          <p:cNvSpPr txBox="1"/>
          <p:nvPr/>
        </p:nvSpPr>
        <p:spPr>
          <a:xfrm>
            <a:off x="2286846" y="4575710"/>
            <a:ext cx="64111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16">
              <a:spcBef>
                <a:spcPts val="95"/>
              </a:spcBef>
            </a:pPr>
            <a:r>
              <a:rPr lang="cs-CZ" sz="1400" spc="-9" dirty="0">
                <a:latin typeface="Verdana"/>
                <a:cs typeface="Verdana"/>
              </a:rPr>
              <a:t>představuje </a:t>
            </a:r>
            <a:r>
              <a:rPr lang="cs-CZ" sz="1400" spc="-14" dirty="0">
                <a:latin typeface="Verdana"/>
                <a:cs typeface="Verdana"/>
              </a:rPr>
              <a:t>cca </a:t>
            </a:r>
            <a:r>
              <a:rPr lang="cs-CZ" sz="2000" b="1" spc="5" dirty="0">
                <a:solidFill>
                  <a:srgbClr val="C00000"/>
                </a:solidFill>
                <a:latin typeface="Verdana"/>
                <a:cs typeface="Verdana"/>
              </a:rPr>
              <a:t>2 </a:t>
            </a:r>
            <a:r>
              <a:rPr lang="cs-CZ" sz="2000" b="1" spc="9" dirty="0">
                <a:solidFill>
                  <a:srgbClr val="C00000"/>
                </a:solidFill>
                <a:latin typeface="Verdana"/>
                <a:cs typeface="Verdana"/>
              </a:rPr>
              <a:t>% </a:t>
            </a:r>
            <a:r>
              <a:rPr lang="cs-CZ" sz="1400" spc="-9" dirty="0">
                <a:latin typeface="Verdana"/>
                <a:cs typeface="Verdana"/>
              </a:rPr>
              <a:t>celkové </a:t>
            </a:r>
            <a:r>
              <a:rPr lang="cs-CZ" sz="1400" spc="-5" dirty="0" err="1">
                <a:latin typeface="Verdana"/>
                <a:cs typeface="Verdana"/>
              </a:rPr>
              <a:t>přeměnové</a:t>
            </a:r>
            <a:r>
              <a:rPr lang="cs-CZ" sz="1400" spc="-5" dirty="0">
                <a:latin typeface="Verdana"/>
                <a:cs typeface="Verdana"/>
              </a:rPr>
              <a:t> energie (desítky</a:t>
            </a:r>
            <a:r>
              <a:rPr lang="cs-CZ" sz="1400" spc="-150" dirty="0">
                <a:latin typeface="Verdana"/>
                <a:cs typeface="Verdana"/>
              </a:rPr>
              <a:t> </a:t>
            </a:r>
            <a:r>
              <a:rPr lang="cs-CZ" sz="1400" spc="-5" dirty="0" err="1">
                <a:latin typeface="Verdana"/>
                <a:cs typeface="Verdana"/>
              </a:rPr>
              <a:t>keV</a:t>
            </a:r>
            <a:r>
              <a:rPr lang="cs-CZ" sz="1800" spc="-5" dirty="0">
                <a:latin typeface="Verdana"/>
                <a:cs typeface="Verdana"/>
              </a:rPr>
              <a:t>)</a:t>
            </a:r>
            <a:endParaRPr lang="cs-CZ" sz="1800" dirty="0">
              <a:latin typeface="Verdana"/>
              <a:cs typeface="Verdana"/>
            </a:endParaRPr>
          </a:p>
        </p:txBody>
      </p:sp>
      <p:sp>
        <p:nvSpPr>
          <p:cNvPr id="21" name="Zástupný symbol pro číslo snímku 20">
            <a:extLst>
              <a:ext uri="{FF2B5EF4-FFF2-40B4-BE49-F238E27FC236}">
                <a16:creationId xmlns:a16="http://schemas.microsoft.com/office/drawing/2014/main" id="{D4DCD1A2-09AA-4864-ADFB-2EBBE47B05D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15</a:t>
            </a:fld>
            <a:endParaRPr lang="cs-CZ"/>
          </a:p>
        </p:txBody>
      </p:sp>
      <p:pic>
        <p:nvPicPr>
          <p:cNvPr id="23" name="raa15-1">
            <a:hlinkClick r:id="" action="ppaction://media"/>
            <a:extLst>
              <a:ext uri="{FF2B5EF4-FFF2-40B4-BE49-F238E27FC236}">
                <a16:creationId xmlns:a16="http://schemas.microsoft.com/office/drawing/2014/main" id="{FA6F20AC-7B06-495C-9622-21ADF5C329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9501" y="1663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7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6" y="807729"/>
            <a:ext cx="4533996" cy="513945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358" b="1" spc="-9" dirty="0" err="1">
                <a:solidFill>
                  <a:srgbClr val="0000FF"/>
                </a:solidFill>
                <a:latin typeface="Verdana"/>
                <a:cs typeface="Verdana"/>
              </a:rPr>
              <a:t>Přeměna</a:t>
            </a:r>
            <a:r>
              <a:rPr sz="2358" b="1" spc="-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3264" b="1" spc="-5" dirty="0">
                <a:solidFill>
                  <a:srgbClr val="0000FF"/>
                </a:solidFill>
                <a:latin typeface="Symbol"/>
                <a:cs typeface="Symbol"/>
              </a:rPr>
              <a:t></a:t>
            </a:r>
            <a:endParaRPr sz="1995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726" y="1655223"/>
            <a:ext cx="8263053" cy="1164930"/>
          </a:xfrm>
          <a:prstGeom prst="rect">
            <a:avLst/>
          </a:prstGeom>
          <a:solidFill>
            <a:srgbClr val="FCE9D9"/>
          </a:solidFill>
          <a:ln w="9525">
            <a:solidFill>
              <a:srgbClr val="000000"/>
            </a:solidFill>
          </a:ln>
        </p:spPr>
        <p:txBody>
          <a:bodyPr vert="horz" wrap="square" lIns="0" tIns="58733" rIns="0" bIns="0" rtlCol="0">
            <a:spAutoFit/>
          </a:bodyPr>
          <a:lstStyle/>
          <a:p>
            <a:pPr marL="501537" marR="463533" indent="-207294">
              <a:lnSpc>
                <a:spcPct val="95600"/>
              </a:lnSpc>
              <a:spcBef>
                <a:spcPts val="462"/>
              </a:spcBef>
              <a:buFont typeface="Symbol"/>
              <a:buChar char=""/>
              <a:tabLst>
                <a:tab pos="493476" algn="l"/>
              </a:tabLst>
            </a:pPr>
            <a:r>
              <a:rPr sz="1400" b="1" spc="-9" dirty="0">
                <a:latin typeface="Verdana Pro" panose="020B0604030504040204" pitchFamily="34" charset="0"/>
                <a:cs typeface="Times New Roman"/>
              </a:rPr>
              <a:t>Záření </a:t>
            </a:r>
            <a:r>
              <a:rPr sz="1400" b="1" spc="-5" dirty="0">
                <a:latin typeface="Verdana Pro" panose="020B0604030504040204" pitchFamily="34" charset="0"/>
                <a:cs typeface="Times New Roman"/>
              </a:rPr>
              <a:t>gama </a:t>
            </a:r>
            <a:r>
              <a:rPr sz="1400" b="1" dirty="0">
                <a:latin typeface="Verdana Pro" panose="020B0604030504040204" pitchFamily="34" charset="0"/>
                <a:cs typeface="Times New Roman"/>
              </a:rPr>
              <a:t>je </a:t>
            </a:r>
            <a:r>
              <a:rPr sz="1400" b="1" spc="-5" dirty="0">
                <a:latin typeface="Verdana Pro" panose="020B0604030504040204" pitchFamily="34" charset="0"/>
                <a:cs typeface="Times New Roman"/>
              </a:rPr>
              <a:t>vysokoenergetické elektromagnetické </a:t>
            </a:r>
            <a:r>
              <a:rPr sz="1400" b="1" spc="-5" dirty="0" err="1">
                <a:latin typeface="Verdana Pro" panose="020B0604030504040204" pitchFamily="34" charset="0"/>
                <a:cs typeface="Times New Roman"/>
              </a:rPr>
              <a:t>záření</a:t>
            </a:r>
            <a:r>
              <a:rPr sz="1400" b="1" spc="-5" dirty="0">
                <a:latin typeface="Verdana Pro" panose="020B0604030504040204" pitchFamily="34" charset="0"/>
                <a:cs typeface="Times New Roman"/>
              </a:rPr>
              <a:t> </a:t>
            </a:r>
            <a:r>
              <a:rPr sz="1400" b="1" spc="-5" dirty="0" err="1">
                <a:latin typeface="Verdana Pro" panose="020B0604030504040204" pitchFamily="34" charset="0"/>
                <a:cs typeface="Times New Roman"/>
              </a:rPr>
              <a:t>vznikající</a:t>
            </a:r>
            <a:r>
              <a:rPr sz="1400" b="1" spc="-5" dirty="0">
                <a:latin typeface="Verdana Pro" panose="020B0604030504040204" pitchFamily="34" charset="0"/>
                <a:cs typeface="Times New Roman"/>
              </a:rPr>
              <a:t> deexcitací vzbuzených hladin </a:t>
            </a:r>
            <a:r>
              <a:rPr sz="1400" b="1" spc="-9" dirty="0">
                <a:latin typeface="Verdana Pro" panose="020B0604030504040204" pitchFamily="34" charset="0"/>
                <a:cs typeface="Times New Roman"/>
              </a:rPr>
              <a:t>mateřského </a:t>
            </a:r>
            <a:r>
              <a:rPr sz="1400" b="1" spc="-5" dirty="0">
                <a:latin typeface="Verdana Pro" panose="020B0604030504040204" pitchFamily="34" charset="0"/>
                <a:cs typeface="Times New Roman"/>
              </a:rPr>
              <a:t>atomového  </a:t>
            </a:r>
            <a:r>
              <a:rPr sz="1400" b="1" spc="-9" dirty="0">
                <a:latin typeface="Verdana Pro" panose="020B0604030504040204" pitchFamily="34" charset="0"/>
                <a:cs typeface="Times New Roman"/>
              </a:rPr>
              <a:t>jádra</a:t>
            </a:r>
            <a:endParaRPr sz="1400" dirty="0">
              <a:latin typeface="Verdana Pro" panose="020B0604030504040204" pitchFamily="34" charset="0"/>
              <a:cs typeface="Times New Roman"/>
            </a:endParaRPr>
          </a:p>
          <a:p>
            <a:pPr>
              <a:spcBef>
                <a:spcPts val="50"/>
              </a:spcBef>
              <a:buFont typeface="Symbol"/>
              <a:buChar char=""/>
            </a:pPr>
            <a:endParaRPr sz="1400" dirty="0">
              <a:latin typeface="Verdana Pro" panose="020B0604030504040204" pitchFamily="34" charset="0"/>
              <a:cs typeface="Times New Roman"/>
            </a:endParaRPr>
          </a:p>
          <a:p>
            <a:pPr marL="501537" marR="789446" indent="-207294">
              <a:lnSpc>
                <a:spcPts val="1895"/>
              </a:lnSpc>
              <a:buFont typeface="Symbol"/>
              <a:buChar char=""/>
              <a:tabLst>
                <a:tab pos="493476" algn="l"/>
              </a:tabLst>
            </a:pPr>
            <a:r>
              <a:rPr sz="1400" b="1" dirty="0">
                <a:latin typeface="Verdana Pro" panose="020B0604030504040204" pitchFamily="34" charset="0"/>
                <a:cs typeface="Times New Roman"/>
              </a:rPr>
              <a:t>U </a:t>
            </a:r>
            <a:r>
              <a:rPr sz="1400" b="1" spc="-5" dirty="0" err="1">
                <a:latin typeface="Verdana Pro" panose="020B0604030504040204" pitchFamily="34" charset="0"/>
                <a:cs typeface="Times New Roman"/>
              </a:rPr>
              <a:t>dceřiného</a:t>
            </a:r>
            <a:r>
              <a:rPr sz="1400" b="1" spc="-5" dirty="0">
                <a:latin typeface="Verdana Pro" panose="020B0604030504040204" pitchFamily="34" charset="0"/>
                <a:cs typeface="Times New Roman"/>
              </a:rPr>
              <a:t> </a:t>
            </a:r>
            <a:r>
              <a:rPr sz="1400" b="1" dirty="0">
                <a:latin typeface="Verdana Pro" panose="020B0604030504040204" pitchFamily="34" charset="0"/>
                <a:cs typeface="Times New Roman"/>
              </a:rPr>
              <a:t>jádra </a:t>
            </a:r>
            <a:r>
              <a:rPr sz="1400" b="1" spc="-5" dirty="0">
                <a:latin typeface="Verdana Pro" panose="020B0604030504040204" pitchFamily="34" charset="0"/>
                <a:cs typeface="Times New Roman"/>
              </a:rPr>
              <a:t>se </a:t>
            </a:r>
            <a:r>
              <a:rPr sz="1400" b="1" dirty="0">
                <a:latin typeface="Verdana Pro" panose="020B0604030504040204" pitchFamily="34" charset="0"/>
                <a:cs typeface="Times New Roman"/>
              </a:rPr>
              <a:t>jedná o </a:t>
            </a:r>
            <a:r>
              <a:rPr sz="1400" b="1" spc="-5" dirty="0">
                <a:latin typeface="Verdana Pro" panose="020B0604030504040204" pitchFamily="34" charset="0"/>
                <a:cs typeface="Times New Roman"/>
              </a:rPr>
              <a:t>deexcitaci </a:t>
            </a:r>
            <a:r>
              <a:rPr sz="1400" b="1" spc="-9" dirty="0">
                <a:latin typeface="Verdana Pro" panose="020B0604030504040204" pitchFamily="34" charset="0"/>
                <a:cs typeface="Times New Roman"/>
              </a:rPr>
              <a:t>vzbuzených </a:t>
            </a:r>
            <a:r>
              <a:rPr sz="1400" b="1" spc="-5" dirty="0" err="1">
                <a:latin typeface="Verdana Pro" panose="020B0604030504040204" pitchFamily="34" charset="0"/>
                <a:cs typeface="Times New Roman"/>
              </a:rPr>
              <a:t>hladin</a:t>
            </a:r>
            <a:r>
              <a:rPr sz="1400" b="1" spc="-5" dirty="0">
                <a:latin typeface="Verdana Pro" panose="020B0604030504040204" pitchFamily="34" charset="0"/>
                <a:cs typeface="Times New Roman"/>
              </a:rPr>
              <a:t> </a:t>
            </a:r>
            <a:r>
              <a:rPr sz="1400" b="1" spc="-5" dirty="0" err="1">
                <a:latin typeface="Verdana Pro" panose="020B0604030504040204" pitchFamily="34" charset="0"/>
                <a:cs typeface="Times New Roman"/>
              </a:rPr>
              <a:t>vznikl</a:t>
            </a:r>
            <a:r>
              <a:rPr lang="cs-CZ" sz="1400" b="1" spc="-5" dirty="0" err="1">
                <a:latin typeface="Verdana Pro" panose="020B0604030504040204" pitchFamily="34" charset="0"/>
                <a:cs typeface="Times New Roman"/>
              </a:rPr>
              <a:t>ých</a:t>
            </a:r>
            <a:r>
              <a:rPr sz="1400" b="1" spc="-5" dirty="0">
                <a:latin typeface="Verdana Pro" panose="020B0604030504040204" pitchFamily="34" charset="0"/>
                <a:cs typeface="Times New Roman"/>
              </a:rPr>
              <a:t> </a:t>
            </a:r>
            <a:r>
              <a:rPr sz="1400" b="1" spc="-9" dirty="0">
                <a:latin typeface="Verdana Pro" panose="020B0604030504040204" pitchFamily="34" charset="0"/>
                <a:cs typeface="Times New Roman"/>
              </a:rPr>
              <a:t>po </a:t>
            </a:r>
            <a:r>
              <a:rPr sz="1400" b="1" spc="-5" dirty="0">
                <a:latin typeface="Verdana Pro" panose="020B0604030504040204" pitchFamily="34" charset="0"/>
                <a:cs typeface="Times New Roman"/>
              </a:rPr>
              <a:t>radioaktivní</a:t>
            </a:r>
            <a:r>
              <a:rPr sz="1400" b="1" spc="18" dirty="0">
                <a:latin typeface="Verdana Pro" panose="020B0604030504040204" pitchFamily="34" charset="0"/>
                <a:cs typeface="Times New Roman"/>
              </a:rPr>
              <a:t> </a:t>
            </a:r>
            <a:r>
              <a:rPr sz="1400" b="1" spc="-9" dirty="0">
                <a:latin typeface="Verdana Pro" panose="020B0604030504040204" pitchFamily="34" charset="0"/>
                <a:cs typeface="Times New Roman"/>
              </a:rPr>
              <a:t>přeměně.</a:t>
            </a:r>
            <a:endParaRPr sz="1400" dirty="0">
              <a:latin typeface="Verdana Pro" panose="020B0604030504040204" pitchFamily="34" charset="0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82751" y="3668751"/>
            <a:ext cx="6099717" cy="2496687"/>
          </a:xfrm>
          <a:prstGeom prst="rect">
            <a:avLst/>
          </a:prstGeom>
        </p:spPr>
      </p:pic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F8002AE-766F-40BF-8B42-6CE4C53A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16</a:t>
            </a:fld>
            <a:endParaRPr lang="cs-CZ"/>
          </a:p>
        </p:txBody>
      </p:sp>
      <p:pic>
        <p:nvPicPr>
          <p:cNvPr id="9" name="raa16-1">
            <a:hlinkClick r:id="" action="ppaction://media"/>
            <a:extLst>
              <a:ext uri="{FF2B5EF4-FFF2-40B4-BE49-F238E27FC236}">
                <a16:creationId xmlns:a16="http://schemas.microsoft.com/office/drawing/2014/main" id="{E382DC3C-14C0-44A0-8867-99557D8391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74" y="645367"/>
            <a:ext cx="609600" cy="609600"/>
          </a:xfrm>
          <a:prstGeom prst="rect">
            <a:avLst/>
          </a:prstGeom>
        </p:spPr>
      </p:pic>
      <p:pic>
        <p:nvPicPr>
          <p:cNvPr id="10" name="raa16-2">
            <a:hlinkClick r:id="" action="ppaction://media"/>
            <a:extLst>
              <a:ext uri="{FF2B5EF4-FFF2-40B4-BE49-F238E27FC236}">
                <a16:creationId xmlns:a16="http://schemas.microsoft.com/office/drawing/2014/main" id="{F98C473E-5916-4E47-88B9-09E189E785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68943" y="38578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2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687" y="358552"/>
            <a:ext cx="8478051" cy="2965121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452017" indent="-199233">
              <a:spcBef>
                <a:spcPts val="82"/>
              </a:spcBef>
              <a:buFont typeface="Symbol"/>
              <a:buChar char=""/>
              <a:tabLst>
                <a:tab pos="452017" algn="l"/>
                <a:tab pos="452592" algn="l"/>
              </a:tabLst>
            </a:pPr>
            <a:r>
              <a:rPr sz="1400" b="1" spc="-9" dirty="0" err="1">
                <a:solidFill>
                  <a:srgbClr val="FF0000"/>
                </a:solidFill>
                <a:latin typeface="Verdana"/>
                <a:cs typeface="Verdana"/>
              </a:rPr>
              <a:t>deexcitace</a:t>
            </a:r>
            <a:r>
              <a:rPr sz="1400" b="1" spc="-9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cs-CZ" sz="1400" b="1" spc="-9" dirty="0">
                <a:solidFill>
                  <a:srgbClr val="FF0000"/>
                </a:solidFill>
                <a:latin typeface="Verdana"/>
                <a:cs typeface="Verdana"/>
              </a:rPr>
              <a:t>vzbuzeného jádra </a:t>
            </a:r>
            <a:r>
              <a:rPr sz="1400" spc="-9" dirty="0" err="1">
                <a:latin typeface="Verdana"/>
                <a:cs typeface="Verdana"/>
              </a:rPr>
              <a:t>probíhá</a:t>
            </a:r>
            <a:r>
              <a:rPr sz="1400" spc="-9" dirty="0">
                <a:latin typeface="Verdana"/>
                <a:cs typeface="Verdana"/>
              </a:rPr>
              <a:t> vyzářením </a:t>
            </a:r>
            <a:r>
              <a:rPr sz="1400" spc="-5" dirty="0">
                <a:latin typeface="Verdana"/>
                <a:cs typeface="Verdana"/>
              </a:rPr>
              <a:t>jednoho </a:t>
            </a:r>
            <a:r>
              <a:rPr sz="1400" dirty="0">
                <a:latin typeface="Verdana"/>
                <a:cs typeface="Verdana"/>
              </a:rPr>
              <a:t>nebo </a:t>
            </a:r>
            <a:r>
              <a:rPr sz="1400" spc="-14" dirty="0">
                <a:latin typeface="Verdana"/>
                <a:cs typeface="Verdana"/>
              </a:rPr>
              <a:t>více </a:t>
            </a:r>
            <a:r>
              <a:rPr sz="1400" spc="-5" dirty="0">
                <a:latin typeface="Verdana"/>
                <a:cs typeface="Verdana"/>
              </a:rPr>
              <a:t>fotonů </a:t>
            </a:r>
            <a:r>
              <a:rPr sz="1400" spc="-5" dirty="0" err="1">
                <a:latin typeface="Verdana"/>
                <a:cs typeface="Verdana"/>
              </a:rPr>
              <a:t>elektromagnetického</a:t>
            </a:r>
            <a:r>
              <a:rPr sz="1400" spc="154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záření</a:t>
            </a:r>
            <a:r>
              <a:rPr lang="cs-CZ" sz="1400" spc="-5" dirty="0">
                <a:latin typeface="Verdana"/>
                <a:cs typeface="Verdana"/>
              </a:rPr>
              <a:t> najednou nebo postupně</a:t>
            </a:r>
            <a:endParaRPr sz="1400" dirty="0">
              <a:latin typeface="Verdana"/>
              <a:cs typeface="Verdana"/>
            </a:endParaRPr>
          </a:p>
          <a:p>
            <a:pPr marL="452017" indent="-199233">
              <a:spcBef>
                <a:spcPts val="23"/>
              </a:spcBef>
              <a:buFont typeface="Symbol"/>
              <a:buChar char=""/>
              <a:tabLst>
                <a:tab pos="452017" algn="l"/>
                <a:tab pos="452592" algn="l"/>
              </a:tabLst>
            </a:pPr>
            <a:r>
              <a:rPr sz="1400" spc="-9" dirty="0">
                <a:latin typeface="Verdana"/>
                <a:cs typeface="Verdana"/>
              </a:rPr>
              <a:t>emise fotonů je </a:t>
            </a:r>
            <a:r>
              <a:rPr sz="1400" dirty="0">
                <a:latin typeface="Verdana"/>
                <a:cs typeface="Verdana"/>
              </a:rPr>
              <a:t>dějem </a:t>
            </a:r>
            <a:r>
              <a:rPr sz="1400" spc="-5" dirty="0">
                <a:latin typeface="Verdana"/>
                <a:cs typeface="Verdana"/>
              </a:rPr>
              <a:t>mezi diskrétními energetickými stavy o </a:t>
            </a:r>
            <a:r>
              <a:rPr sz="1400" spc="-9" dirty="0">
                <a:latin typeface="Verdana"/>
                <a:cs typeface="Verdana"/>
              </a:rPr>
              <a:t>určité</a:t>
            </a:r>
            <a:r>
              <a:rPr sz="1400" spc="36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energii</a:t>
            </a:r>
            <a:endParaRPr sz="1400" dirty="0">
              <a:latin typeface="Verdana"/>
              <a:cs typeface="Verdana"/>
            </a:endParaRPr>
          </a:p>
          <a:p>
            <a:pPr marL="460079">
              <a:spcBef>
                <a:spcPts val="27"/>
              </a:spcBef>
            </a:pPr>
            <a:r>
              <a:rPr sz="1400" spc="-9" dirty="0">
                <a:latin typeface="Symbol"/>
                <a:cs typeface="Symbol"/>
              </a:rPr>
              <a:t></a:t>
            </a:r>
            <a:r>
              <a:rPr sz="1400" spc="-9" dirty="0">
                <a:latin typeface="Times New Roman"/>
                <a:cs typeface="Times New Roman"/>
              </a:rPr>
              <a:t> </a:t>
            </a:r>
            <a:r>
              <a:rPr b="1" spc="-9" dirty="0" err="1">
                <a:latin typeface="Verdana"/>
                <a:cs typeface="Verdana"/>
              </a:rPr>
              <a:t>spektrum</a:t>
            </a:r>
            <a:r>
              <a:rPr b="1" spc="-9" dirty="0">
                <a:latin typeface="Verdana"/>
                <a:cs typeface="Verdana"/>
              </a:rPr>
              <a:t> </a:t>
            </a:r>
            <a:r>
              <a:rPr lang="cs-CZ" b="1" spc="-9" dirty="0">
                <a:latin typeface="Verdana"/>
                <a:cs typeface="Verdana"/>
              </a:rPr>
              <a:t>fotonů </a:t>
            </a:r>
            <a:r>
              <a:rPr sz="2400" b="1" spc="-5" dirty="0">
                <a:latin typeface="Symbol"/>
                <a:cs typeface="Symbol"/>
              </a:rPr>
              <a:t></a:t>
            </a:r>
            <a:r>
              <a:rPr sz="2400" b="1" spc="-5" dirty="0">
                <a:latin typeface="Times New Roman"/>
                <a:cs typeface="Times New Roman"/>
              </a:rPr>
              <a:t> </a:t>
            </a:r>
            <a:r>
              <a:rPr b="1" spc="-9" dirty="0">
                <a:latin typeface="Verdana"/>
                <a:cs typeface="Verdana"/>
              </a:rPr>
              <a:t>je</a:t>
            </a:r>
            <a:r>
              <a:rPr b="1" spc="-103" dirty="0">
                <a:latin typeface="Verdana"/>
                <a:cs typeface="Verdana"/>
              </a:rPr>
              <a:t> </a:t>
            </a:r>
            <a:r>
              <a:rPr b="1" spc="-5" dirty="0">
                <a:latin typeface="Verdana"/>
                <a:cs typeface="Verdana"/>
              </a:rPr>
              <a:t>čárové</a:t>
            </a:r>
            <a:endParaRPr sz="1400" dirty="0">
              <a:latin typeface="Verdana"/>
              <a:cs typeface="Verdana"/>
            </a:endParaRPr>
          </a:p>
          <a:p>
            <a:pPr marL="452017" indent="-199233">
              <a:spcBef>
                <a:spcPts val="41"/>
              </a:spcBef>
              <a:buFont typeface="Symbol"/>
              <a:buChar char=""/>
              <a:tabLst>
                <a:tab pos="452017" algn="l"/>
                <a:tab pos="452592" algn="l"/>
              </a:tabLst>
            </a:pPr>
            <a:r>
              <a:rPr sz="1400" spc="-9" dirty="0">
                <a:latin typeface="Verdana"/>
                <a:cs typeface="Verdana"/>
              </a:rPr>
              <a:t>emise </a:t>
            </a:r>
            <a:r>
              <a:rPr sz="1400" spc="-5" dirty="0">
                <a:latin typeface="Verdana"/>
                <a:cs typeface="Verdana"/>
              </a:rPr>
              <a:t>fotonu </a:t>
            </a:r>
            <a:r>
              <a:rPr sz="1400" spc="-9" dirty="0">
                <a:latin typeface="Verdana"/>
                <a:cs typeface="Verdana"/>
              </a:rPr>
              <a:t>je </a:t>
            </a:r>
            <a:r>
              <a:rPr sz="1400" spc="-5" dirty="0">
                <a:latin typeface="Verdana"/>
                <a:cs typeface="Verdana"/>
              </a:rPr>
              <a:t>vždy provázena </a:t>
            </a:r>
            <a:r>
              <a:rPr sz="1400" spc="-9" dirty="0">
                <a:latin typeface="Verdana"/>
                <a:cs typeface="Verdana"/>
              </a:rPr>
              <a:t>změnou jaderného spinu </a:t>
            </a:r>
            <a:r>
              <a:rPr sz="1400" spc="-5" dirty="0">
                <a:latin typeface="Verdana"/>
                <a:cs typeface="Verdana"/>
              </a:rPr>
              <a:t>I (foton </a:t>
            </a:r>
            <a:r>
              <a:rPr sz="1400" spc="-14" dirty="0">
                <a:latin typeface="Verdana"/>
                <a:cs typeface="Verdana"/>
              </a:rPr>
              <a:t>má </a:t>
            </a:r>
            <a:r>
              <a:rPr sz="1400" spc="-5" dirty="0">
                <a:latin typeface="Verdana"/>
                <a:cs typeface="Verdana"/>
              </a:rPr>
              <a:t>spin</a:t>
            </a:r>
            <a:r>
              <a:rPr sz="1400" spc="249" dirty="0">
                <a:latin typeface="Verdana"/>
                <a:cs typeface="Verdana"/>
              </a:rPr>
              <a:t> </a:t>
            </a:r>
            <a:r>
              <a:rPr sz="1400" spc="-14" dirty="0">
                <a:latin typeface="Verdana"/>
                <a:cs typeface="Verdana"/>
              </a:rPr>
              <a:t>1)</a:t>
            </a:r>
            <a:endParaRPr lang="cs-CZ" sz="1400" spc="-14" dirty="0">
              <a:latin typeface="Verdana"/>
              <a:cs typeface="Verdana"/>
            </a:endParaRPr>
          </a:p>
          <a:p>
            <a:pPr marL="452017" indent="-199233">
              <a:spcBef>
                <a:spcPts val="41"/>
              </a:spcBef>
              <a:buFont typeface="Symbol"/>
              <a:buChar char=""/>
              <a:tabLst>
                <a:tab pos="452017" algn="l"/>
                <a:tab pos="452592" algn="l"/>
              </a:tabLst>
            </a:pPr>
            <a:endParaRPr sz="1400" dirty="0">
              <a:latin typeface="Verdana"/>
              <a:cs typeface="Verdana"/>
            </a:endParaRPr>
          </a:p>
          <a:p>
            <a:pPr marL="252784">
              <a:spcBef>
                <a:spcPts val="23"/>
              </a:spcBef>
              <a:buClr>
                <a:srgbClr val="0000FF"/>
              </a:buClr>
              <a:tabLst>
                <a:tab pos="452017" algn="l"/>
                <a:tab pos="452592" algn="l"/>
              </a:tabLst>
            </a:pPr>
            <a:r>
              <a:rPr lang="cs-CZ" sz="1400" spc="-5" dirty="0">
                <a:latin typeface="Verdana"/>
                <a:cs typeface="Verdana"/>
              </a:rPr>
              <a:t>Je-li změna jaderného spinu |</a:t>
            </a:r>
            <a:r>
              <a:rPr lang="cs-CZ" sz="1400" spc="-5" dirty="0">
                <a:latin typeface="Symbol"/>
                <a:cs typeface="Symbol"/>
              </a:rPr>
              <a:t></a:t>
            </a:r>
            <a:r>
              <a:rPr lang="cs-CZ" sz="1400" spc="-5" dirty="0">
                <a:latin typeface="Verdana"/>
                <a:cs typeface="Verdana"/>
              </a:rPr>
              <a:t>I| </a:t>
            </a:r>
            <a:r>
              <a:rPr lang="cs-CZ" sz="1400" spc="-9" dirty="0">
                <a:latin typeface="Verdana"/>
                <a:cs typeface="Verdana"/>
              </a:rPr>
              <a:t>= 1 </a:t>
            </a:r>
            <a:r>
              <a:rPr lang="cs-CZ" sz="1400" spc="-5" dirty="0">
                <a:latin typeface="Verdana"/>
                <a:cs typeface="Verdana"/>
              </a:rPr>
              <a:t>nebo </a:t>
            </a:r>
            <a:r>
              <a:rPr lang="cs-CZ" sz="1400" spc="-9" dirty="0">
                <a:latin typeface="Verdana"/>
                <a:cs typeface="Verdana"/>
              </a:rPr>
              <a:t>2 (</a:t>
            </a:r>
            <a:r>
              <a:rPr lang="cs-CZ" sz="1400" spc="-5" dirty="0">
                <a:latin typeface="Verdana"/>
                <a:cs typeface="Verdana"/>
              </a:rPr>
              <a:t>jsou nejpravděpodobnější), pak jde přechody s okamžitou emisí kvanta gama (tzv. </a:t>
            </a:r>
            <a:r>
              <a:rPr lang="cs-CZ" sz="1400" b="1" spc="-5" dirty="0">
                <a:solidFill>
                  <a:srgbClr val="FF0000"/>
                </a:solidFill>
                <a:latin typeface="Verdana"/>
                <a:cs typeface="Verdana"/>
              </a:rPr>
              <a:t>dovolené</a:t>
            </a:r>
            <a:r>
              <a:rPr lang="cs-CZ" sz="1400" b="1" spc="45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cs-CZ" sz="1400" b="1" spc="-5" dirty="0">
                <a:solidFill>
                  <a:srgbClr val="FF0000"/>
                </a:solidFill>
                <a:latin typeface="Verdana"/>
                <a:cs typeface="Verdana"/>
              </a:rPr>
              <a:t>přechody</a:t>
            </a:r>
            <a:r>
              <a:rPr lang="cs-CZ" sz="1400" spc="-5" dirty="0">
                <a:latin typeface="Verdana"/>
                <a:cs typeface="Verdana"/>
              </a:rPr>
              <a:t>)</a:t>
            </a:r>
          </a:p>
          <a:p>
            <a:pPr marL="252784">
              <a:spcBef>
                <a:spcPts val="23"/>
              </a:spcBef>
              <a:buClr>
                <a:srgbClr val="0000FF"/>
              </a:buClr>
              <a:tabLst>
                <a:tab pos="452017" algn="l"/>
                <a:tab pos="452592" algn="l"/>
              </a:tabLst>
            </a:pPr>
            <a:r>
              <a:rPr lang="cs-CZ" sz="1400" b="1" spc="-5" dirty="0">
                <a:solidFill>
                  <a:srgbClr val="FF0000"/>
                </a:solidFill>
                <a:latin typeface="Verdana"/>
                <a:cs typeface="Verdana"/>
              </a:rPr>
              <a:t>Zakázané</a:t>
            </a:r>
            <a:r>
              <a:rPr lang="cs-CZ" sz="1400" b="1" spc="190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cs-CZ" sz="1400" b="1" spc="-9" dirty="0">
                <a:solidFill>
                  <a:srgbClr val="FF0000"/>
                </a:solidFill>
                <a:latin typeface="Verdana"/>
                <a:cs typeface="Verdana"/>
              </a:rPr>
              <a:t>přechody</a:t>
            </a:r>
            <a:r>
              <a:rPr lang="cs-CZ" sz="1400" spc="-9" dirty="0">
                <a:latin typeface="Verdana"/>
                <a:cs typeface="Verdana"/>
              </a:rPr>
              <a:t> jsou ty, kde </a:t>
            </a:r>
            <a:r>
              <a:rPr lang="cs-CZ" sz="1400" dirty="0">
                <a:latin typeface="Verdana"/>
                <a:cs typeface="Verdana"/>
              </a:rPr>
              <a:t>|</a:t>
            </a:r>
            <a:r>
              <a:rPr lang="cs-CZ" sz="1400" dirty="0">
                <a:latin typeface="Symbol"/>
                <a:cs typeface="Symbol"/>
              </a:rPr>
              <a:t></a:t>
            </a:r>
            <a:r>
              <a:rPr lang="cs-CZ" sz="1400" dirty="0">
                <a:latin typeface="Verdana"/>
                <a:cs typeface="Verdana"/>
              </a:rPr>
              <a:t>I| </a:t>
            </a:r>
            <a:r>
              <a:rPr lang="cs-CZ" sz="1400" spc="-9" dirty="0">
                <a:latin typeface="Verdana"/>
                <a:cs typeface="Verdana"/>
              </a:rPr>
              <a:t>&gt; </a:t>
            </a:r>
            <a:r>
              <a:rPr lang="cs-CZ" sz="1400" spc="5" dirty="0">
                <a:latin typeface="Verdana"/>
                <a:cs typeface="Verdana"/>
              </a:rPr>
              <a:t>2, </a:t>
            </a:r>
            <a:r>
              <a:rPr lang="cs-CZ" sz="1400" spc="-5" dirty="0">
                <a:latin typeface="Verdana"/>
                <a:cs typeface="Verdana"/>
              </a:rPr>
              <a:t>jsou méně </a:t>
            </a:r>
            <a:r>
              <a:rPr lang="cs-CZ" sz="1400" spc="-9" dirty="0">
                <a:latin typeface="Verdana"/>
                <a:cs typeface="Verdana"/>
              </a:rPr>
              <a:t>pravděpodobné.</a:t>
            </a:r>
          </a:p>
          <a:p>
            <a:pPr marL="252784">
              <a:spcBef>
                <a:spcPts val="23"/>
              </a:spcBef>
              <a:buClr>
                <a:srgbClr val="0000FF"/>
              </a:buClr>
              <a:tabLst>
                <a:tab pos="452017" algn="l"/>
                <a:tab pos="452592" algn="l"/>
              </a:tabLst>
            </a:pPr>
            <a:endParaRPr lang="cs-CZ" sz="1400" b="1" spc="-9" dirty="0">
              <a:solidFill>
                <a:srgbClr val="300DB3"/>
              </a:solidFill>
              <a:latin typeface="Verdana Pro" panose="020B0604030504040204" pitchFamily="34" charset="0"/>
              <a:cs typeface="Calibri"/>
            </a:endParaRPr>
          </a:p>
          <a:p>
            <a:pPr marL="252784">
              <a:spcBef>
                <a:spcPts val="23"/>
              </a:spcBef>
              <a:buClr>
                <a:srgbClr val="0000FF"/>
              </a:buClr>
              <a:tabLst>
                <a:tab pos="452017" algn="l"/>
                <a:tab pos="452592" algn="l"/>
              </a:tabLst>
            </a:pPr>
            <a:r>
              <a:rPr lang="cs-CZ" sz="1400" b="1" spc="-9" dirty="0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O</a:t>
            </a:r>
            <a:r>
              <a:rPr lang="en-US" sz="1400" b="1" spc="-9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ka</a:t>
            </a:r>
            <a:r>
              <a:rPr lang="en-US" sz="1400" b="1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m</a:t>
            </a:r>
            <a:r>
              <a:rPr lang="en-US" sz="1400" b="1" spc="-9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ž</a:t>
            </a:r>
            <a:r>
              <a:rPr lang="en-US" sz="1400" b="1" spc="-14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i</a:t>
            </a:r>
            <a:r>
              <a:rPr lang="en-US" sz="1400" b="1" spc="-5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t</a:t>
            </a:r>
            <a:r>
              <a:rPr lang="cs-CZ" sz="1400" b="1" spc="-5" dirty="0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á</a:t>
            </a:r>
            <a:r>
              <a:rPr lang="en-US" sz="1400" b="1" spc="5" dirty="0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n-US" sz="1400" b="1" spc="-5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em</a:t>
            </a:r>
            <a:r>
              <a:rPr lang="en-US" sz="1400" b="1" spc="-14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i</a:t>
            </a:r>
            <a:r>
              <a:rPr lang="en-US" sz="1400" b="1" spc="-5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s</a:t>
            </a:r>
            <a:r>
              <a:rPr lang="cs-CZ" sz="1400" b="1" spc="-5" dirty="0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e kvanta</a:t>
            </a:r>
            <a:r>
              <a:rPr lang="en-US" sz="1400" b="1" spc="5" dirty="0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 </a:t>
            </a:r>
            <a:r>
              <a:rPr lang="en-US" sz="1400" b="1" spc="5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g</a:t>
            </a:r>
            <a:r>
              <a:rPr lang="en-US" sz="1400" b="1" spc="-5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a</a:t>
            </a:r>
            <a:r>
              <a:rPr lang="en-US" sz="1400" b="1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m</a:t>
            </a:r>
            <a:r>
              <a:rPr lang="en-US" sz="1400" b="1" spc="-5" dirty="0" err="1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a</a:t>
            </a:r>
            <a:r>
              <a:rPr lang="cs-CZ" sz="1400" spc="-14" dirty="0">
                <a:solidFill>
                  <a:srgbClr val="300DB3"/>
                </a:solidFill>
                <a:latin typeface="Verdana Pro" panose="020B0604030504040204" pitchFamily="34" charset="0"/>
                <a:cs typeface="Calibri"/>
              </a:rPr>
              <a:t>:</a:t>
            </a:r>
            <a:r>
              <a:rPr lang="en-US" sz="1400" b="1" spc="-18" dirty="0">
                <a:latin typeface="Verdana"/>
                <a:cs typeface="Verdana"/>
              </a:rPr>
              <a:t>10</a:t>
            </a:r>
            <a:r>
              <a:rPr lang="en-US" sz="1400" b="1" spc="27" baseline="30864" dirty="0">
                <a:latin typeface="Verdana"/>
                <a:cs typeface="Verdana"/>
              </a:rPr>
              <a:t>-</a:t>
            </a:r>
            <a:r>
              <a:rPr lang="en-US" sz="1400" b="1" baseline="30864" dirty="0">
                <a:latin typeface="Verdana"/>
                <a:cs typeface="Verdana"/>
              </a:rPr>
              <a:t>16</a:t>
            </a:r>
            <a:r>
              <a:rPr lang="en-US" sz="1400" b="1" spc="-5" dirty="0">
                <a:latin typeface="Verdana"/>
                <a:cs typeface="Verdana"/>
              </a:rPr>
              <a:t>-</a:t>
            </a:r>
            <a:r>
              <a:rPr lang="en-US" sz="1400" b="1" spc="-18" dirty="0">
                <a:latin typeface="Verdana"/>
                <a:cs typeface="Verdana"/>
              </a:rPr>
              <a:t>10</a:t>
            </a:r>
            <a:r>
              <a:rPr lang="en-US" sz="1400" b="1" spc="-6" baseline="30864" dirty="0">
                <a:latin typeface="Verdana"/>
                <a:cs typeface="Verdana"/>
              </a:rPr>
              <a:t>-</a:t>
            </a:r>
            <a:r>
              <a:rPr lang="en-US" sz="1400" b="1" baseline="30864" dirty="0">
                <a:latin typeface="Verdana"/>
                <a:cs typeface="Verdana"/>
              </a:rPr>
              <a:t>1</a:t>
            </a:r>
            <a:r>
              <a:rPr lang="en-US" sz="1400" b="1" spc="6" baseline="30864" dirty="0">
                <a:latin typeface="Verdana"/>
                <a:cs typeface="Verdana"/>
              </a:rPr>
              <a:t>0</a:t>
            </a:r>
            <a:r>
              <a:rPr lang="en-US" sz="1400" b="1" baseline="30864" dirty="0">
                <a:latin typeface="Verdana"/>
                <a:cs typeface="Verdana"/>
              </a:rPr>
              <a:t> </a:t>
            </a:r>
            <a:r>
              <a:rPr lang="en-US" sz="1400" b="1" spc="-183" baseline="30864" dirty="0">
                <a:latin typeface="Verdana"/>
                <a:cs typeface="Verdana"/>
              </a:rPr>
              <a:t> </a:t>
            </a:r>
            <a:r>
              <a:rPr lang="en-US" sz="1400" b="1" spc="-5" dirty="0">
                <a:latin typeface="Verdana"/>
                <a:cs typeface="Verdana"/>
              </a:rPr>
              <a:t>s</a:t>
            </a:r>
            <a:r>
              <a:rPr lang="en-US" sz="1400" b="1" spc="-9" dirty="0">
                <a:latin typeface="Verdana"/>
                <a:cs typeface="Verdana"/>
              </a:rPr>
              <a:t> </a:t>
            </a:r>
            <a:r>
              <a:rPr lang="en-US" sz="1400" spc="-9" dirty="0">
                <a:latin typeface="Verdana"/>
                <a:cs typeface="Verdana"/>
              </a:rPr>
              <a:t>pr</a:t>
            </a:r>
            <a:r>
              <a:rPr lang="en-US" sz="1400" spc="-5" dirty="0">
                <a:latin typeface="Verdana"/>
                <a:cs typeface="Verdana"/>
              </a:rPr>
              <a:t>o</a:t>
            </a:r>
            <a:r>
              <a:rPr lang="en-US" sz="1400" dirty="0">
                <a:latin typeface="Verdana"/>
                <a:cs typeface="Verdana"/>
              </a:rPr>
              <a:t> </a:t>
            </a:r>
            <a:r>
              <a:rPr lang="en-US" sz="1400" spc="-27" dirty="0">
                <a:latin typeface="Verdana"/>
                <a:cs typeface="Verdana"/>
              </a:rPr>
              <a:t> </a:t>
            </a:r>
            <a:r>
              <a:rPr lang="en-US" sz="1400" b="1" spc="5" dirty="0">
                <a:solidFill>
                  <a:srgbClr val="C00000"/>
                </a:solidFill>
                <a:latin typeface="Verdana"/>
                <a:cs typeface="Verdana"/>
              </a:rPr>
              <a:t>|</a:t>
            </a:r>
            <a:r>
              <a:rPr lang="en-US" sz="1400" b="1" dirty="0">
                <a:solidFill>
                  <a:srgbClr val="C00000"/>
                </a:solidFill>
                <a:latin typeface="Symbol"/>
                <a:cs typeface="Symbol"/>
              </a:rPr>
              <a:t></a:t>
            </a:r>
            <a:r>
              <a:rPr lang="en-US" sz="1400" b="1" dirty="0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lang="en-US" sz="1400" b="1" spc="-5" dirty="0">
                <a:solidFill>
                  <a:srgbClr val="C00000"/>
                </a:solidFill>
                <a:latin typeface="Verdana"/>
                <a:cs typeface="Verdana"/>
              </a:rPr>
              <a:t>|</a:t>
            </a:r>
            <a:r>
              <a:rPr lang="en-US" sz="1400" b="1" spc="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en-US" sz="1400" b="1" spc="-14" dirty="0">
                <a:solidFill>
                  <a:srgbClr val="C00000"/>
                </a:solidFill>
                <a:latin typeface="Verdana"/>
                <a:cs typeface="Verdana"/>
              </a:rPr>
              <a:t>=</a:t>
            </a:r>
            <a:r>
              <a:rPr lang="en-US" sz="1400" b="1" spc="-9" dirty="0">
                <a:solidFill>
                  <a:srgbClr val="C00000"/>
                </a:solidFill>
                <a:latin typeface="Verdana"/>
                <a:cs typeface="Verdana"/>
              </a:rPr>
              <a:t>1</a:t>
            </a:r>
            <a:r>
              <a:rPr lang="en-US" sz="14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a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en-US" sz="1400" b="1" spc="5" dirty="0">
                <a:latin typeface="Verdana"/>
                <a:cs typeface="Verdana"/>
              </a:rPr>
              <a:t>1</a:t>
            </a:r>
            <a:r>
              <a:rPr lang="en-US" sz="1400" b="1" spc="-18" dirty="0">
                <a:latin typeface="Verdana"/>
                <a:cs typeface="Verdana"/>
              </a:rPr>
              <a:t>0</a:t>
            </a:r>
            <a:r>
              <a:rPr lang="en-US" sz="1400" b="1" spc="-6" baseline="30864" dirty="0">
                <a:latin typeface="Verdana"/>
                <a:cs typeface="Verdana"/>
              </a:rPr>
              <a:t>-</a:t>
            </a:r>
            <a:r>
              <a:rPr lang="en-US" sz="1400" b="1" baseline="30864" dirty="0">
                <a:latin typeface="Verdana"/>
                <a:cs typeface="Verdana"/>
              </a:rPr>
              <a:t>11</a:t>
            </a:r>
            <a:r>
              <a:rPr lang="en-US" sz="1400" b="1" spc="-5" dirty="0">
                <a:latin typeface="Verdana"/>
                <a:cs typeface="Verdana"/>
              </a:rPr>
              <a:t>-</a:t>
            </a:r>
            <a:r>
              <a:rPr lang="en-US" sz="1400" b="1" spc="-18" dirty="0">
                <a:latin typeface="Verdana"/>
                <a:cs typeface="Verdana"/>
              </a:rPr>
              <a:t>1</a:t>
            </a:r>
            <a:r>
              <a:rPr lang="en-US" sz="1400" b="1" spc="-14" dirty="0">
                <a:latin typeface="Verdana"/>
                <a:cs typeface="Verdana"/>
              </a:rPr>
              <a:t>0</a:t>
            </a:r>
            <a:r>
              <a:rPr lang="en-US" sz="1400" b="1" spc="-6" baseline="30864" dirty="0">
                <a:latin typeface="Verdana"/>
                <a:cs typeface="Verdana"/>
              </a:rPr>
              <a:t>-</a:t>
            </a:r>
            <a:r>
              <a:rPr lang="en-US" sz="1400" b="1" spc="6" baseline="30864" dirty="0">
                <a:latin typeface="Verdana"/>
                <a:cs typeface="Verdana"/>
              </a:rPr>
              <a:t>4</a:t>
            </a:r>
            <a:r>
              <a:rPr lang="en-US" sz="1400" b="1" baseline="30864" dirty="0">
                <a:latin typeface="Verdana"/>
                <a:cs typeface="Verdana"/>
              </a:rPr>
              <a:t> </a:t>
            </a:r>
            <a:r>
              <a:rPr lang="en-US" sz="1400" b="1" spc="-156" baseline="30864" dirty="0">
                <a:latin typeface="Verdana"/>
                <a:cs typeface="Verdana"/>
              </a:rPr>
              <a:t> </a:t>
            </a:r>
            <a:r>
              <a:rPr lang="en-US" sz="1400" b="1" spc="-5" dirty="0">
                <a:latin typeface="Verdana"/>
                <a:cs typeface="Verdana"/>
              </a:rPr>
              <a:t>s</a:t>
            </a:r>
            <a:r>
              <a:rPr lang="en-US" sz="1400" b="1" spc="-9" dirty="0">
                <a:latin typeface="Verdana"/>
                <a:cs typeface="Verdana"/>
              </a:rPr>
              <a:t> </a:t>
            </a:r>
            <a:r>
              <a:rPr lang="en-US" sz="1400" spc="-9" dirty="0">
                <a:latin typeface="Verdana"/>
                <a:cs typeface="Verdana"/>
              </a:rPr>
              <a:t>p</a:t>
            </a:r>
            <a:r>
              <a:rPr lang="en-US" sz="1400" spc="18" dirty="0">
                <a:latin typeface="Verdana"/>
                <a:cs typeface="Verdana"/>
              </a:rPr>
              <a:t>r</a:t>
            </a:r>
            <a:r>
              <a:rPr lang="en-US" sz="1400" spc="-5" dirty="0">
                <a:latin typeface="Verdana"/>
                <a:cs typeface="Verdana"/>
              </a:rPr>
              <a:t>o</a:t>
            </a:r>
            <a:r>
              <a:rPr lang="en-US" sz="1400" spc="-18" dirty="0">
                <a:latin typeface="Verdana"/>
                <a:cs typeface="Verdana"/>
              </a:rPr>
              <a:t> </a:t>
            </a:r>
            <a:r>
              <a:rPr lang="en-US" sz="1400" b="1" spc="5" dirty="0">
                <a:solidFill>
                  <a:srgbClr val="C00000"/>
                </a:solidFill>
                <a:latin typeface="Verdana"/>
                <a:cs typeface="Verdana"/>
              </a:rPr>
              <a:t>|</a:t>
            </a:r>
            <a:r>
              <a:rPr lang="en-US" sz="1400" b="1" dirty="0">
                <a:solidFill>
                  <a:srgbClr val="C00000"/>
                </a:solidFill>
                <a:latin typeface="Symbol"/>
                <a:cs typeface="Symbol"/>
              </a:rPr>
              <a:t></a:t>
            </a:r>
            <a:r>
              <a:rPr lang="en-US" sz="1400" b="1" dirty="0">
                <a:solidFill>
                  <a:srgbClr val="C00000"/>
                </a:solidFill>
                <a:latin typeface="Verdana"/>
                <a:cs typeface="Verdana"/>
              </a:rPr>
              <a:t>I</a:t>
            </a:r>
            <a:r>
              <a:rPr lang="en-US" sz="1400" b="1" spc="-5" dirty="0">
                <a:solidFill>
                  <a:srgbClr val="C00000"/>
                </a:solidFill>
                <a:latin typeface="Verdana"/>
                <a:cs typeface="Verdana"/>
              </a:rPr>
              <a:t>|</a:t>
            </a:r>
            <a:r>
              <a:rPr lang="en-US" sz="1400" b="1" spc="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en-US" sz="1400" b="1" spc="-9" dirty="0">
                <a:solidFill>
                  <a:srgbClr val="C00000"/>
                </a:solidFill>
                <a:latin typeface="Verdana"/>
                <a:cs typeface="Verdana"/>
              </a:rPr>
              <a:t>=</a:t>
            </a:r>
            <a:r>
              <a:rPr lang="en-US" sz="14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en-US" sz="1400" b="1" spc="-9" dirty="0">
                <a:solidFill>
                  <a:srgbClr val="C00000"/>
                </a:solidFill>
                <a:latin typeface="Verdana"/>
                <a:cs typeface="Verdana"/>
              </a:rPr>
              <a:t>2</a:t>
            </a:r>
            <a:endParaRPr lang="en-US" sz="1270" dirty="0">
              <a:latin typeface="Verdana"/>
              <a:cs typeface="Verdana"/>
            </a:endParaRPr>
          </a:p>
          <a:p>
            <a:pPr marL="252784">
              <a:spcBef>
                <a:spcPts val="23"/>
              </a:spcBef>
              <a:tabLst>
                <a:tab pos="452017" algn="l"/>
                <a:tab pos="452592" algn="l"/>
              </a:tabLst>
            </a:pPr>
            <a:endParaRPr lang="cs-CZ" sz="1400" b="1" spc="-5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252784">
              <a:spcBef>
                <a:spcPts val="23"/>
              </a:spcBef>
              <a:tabLst>
                <a:tab pos="452017" algn="l"/>
                <a:tab pos="452592" algn="l"/>
              </a:tabLst>
            </a:pPr>
            <a:r>
              <a:rPr lang="cs-CZ" sz="1400" spc="-5" dirty="0">
                <a:latin typeface="Verdana"/>
                <a:cs typeface="Verdana"/>
              </a:rPr>
              <a:t> 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54197" y="2900648"/>
            <a:ext cx="8161153" cy="534661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11516">
              <a:spcBef>
                <a:spcPts val="95"/>
              </a:spcBef>
            </a:pP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Zpožděná emise </a:t>
            </a:r>
            <a:r>
              <a:rPr sz="1995" b="1" dirty="0">
                <a:solidFill>
                  <a:srgbClr val="0000FF"/>
                </a:solidFill>
                <a:latin typeface="Symbol"/>
                <a:cs typeface="Symbol"/>
              </a:rPr>
              <a:t></a:t>
            </a:r>
            <a:r>
              <a:rPr sz="1995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sz="1400" b="1" spc="-5" dirty="0" err="1">
                <a:solidFill>
                  <a:srgbClr val="0000FF"/>
                </a:solidFill>
                <a:latin typeface="Verdana"/>
                <a:cs typeface="Verdana"/>
              </a:rPr>
              <a:t>záření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cs-CZ" sz="1200" spc="-5" dirty="0">
                <a:latin typeface="Verdana"/>
                <a:cs typeface="Verdana"/>
              </a:rPr>
              <a:t>nastává po základné přeměně </a:t>
            </a:r>
            <a:r>
              <a:rPr lang="cs-CZ" sz="1200" spc="-5" dirty="0" err="1">
                <a:latin typeface="Verdana"/>
                <a:cs typeface="Verdana"/>
              </a:rPr>
              <a:t>podstaně</a:t>
            </a:r>
            <a:r>
              <a:rPr lang="cs-CZ" sz="1200" spc="-5" dirty="0">
                <a:latin typeface="Verdana"/>
                <a:cs typeface="Verdana"/>
              </a:rPr>
              <a:t> později a </a:t>
            </a:r>
            <a:r>
              <a:rPr lang="cs-CZ" sz="1270" spc="-9" dirty="0">
                <a:latin typeface="Verdana"/>
                <a:cs typeface="Verdana"/>
              </a:rPr>
              <a:t>vede ke </a:t>
            </a:r>
            <a:r>
              <a:rPr sz="1270" b="1" spc="-9" dirty="0" err="1">
                <a:solidFill>
                  <a:srgbClr val="FF0000"/>
                </a:solidFill>
                <a:latin typeface="Verdana"/>
                <a:cs typeface="Verdana"/>
              </a:rPr>
              <a:t>vznik</a:t>
            </a:r>
            <a:r>
              <a:rPr lang="cs-CZ" sz="1270" b="1" spc="-9" dirty="0">
                <a:solidFill>
                  <a:srgbClr val="FF0000"/>
                </a:solidFill>
                <a:latin typeface="Verdana"/>
                <a:cs typeface="Verdana"/>
              </a:rPr>
              <a:t>u</a:t>
            </a:r>
            <a:r>
              <a:rPr sz="1270" b="1" spc="-9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70" b="1" spc="-5" dirty="0">
                <a:solidFill>
                  <a:srgbClr val="FF0000"/>
                </a:solidFill>
                <a:latin typeface="Verdana"/>
                <a:cs typeface="Verdana"/>
              </a:rPr>
              <a:t>jaderných</a:t>
            </a:r>
            <a:r>
              <a:rPr sz="1270" b="1" spc="-236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270" b="1" dirty="0">
                <a:solidFill>
                  <a:srgbClr val="FF0000"/>
                </a:solidFill>
                <a:latin typeface="Verdana"/>
                <a:cs typeface="Verdana"/>
              </a:rPr>
              <a:t>izomerů</a:t>
            </a:r>
            <a:r>
              <a:rPr sz="1270" dirty="0">
                <a:solidFill>
                  <a:srgbClr val="0000FF"/>
                </a:solidFill>
                <a:latin typeface="Verdana"/>
                <a:cs typeface="Verdana"/>
              </a:rPr>
              <a:t>)</a:t>
            </a:r>
            <a:endParaRPr sz="1270" dirty="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54519" y="3559150"/>
            <a:ext cx="4276699" cy="232884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231218" y="3446885"/>
            <a:ext cx="3668264" cy="293318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6641" rIns="0" bIns="0" rtlCol="0">
            <a:spAutoFit/>
          </a:bodyPr>
          <a:lstStyle/>
          <a:p>
            <a:pPr marL="88100">
              <a:spcBef>
                <a:spcPts val="367"/>
              </a:spcBef>
              <a:tabLst>
                <a:tab pos="1876590" algn="l"/>
              </a:tabLst>
            </a:pPr>
            <a:r>
              <a:rPr sz="2400" b="1" spc="-6" baseline="2777" dirty="0">
                <a:solidFill>
                  <a:srgbClr val="300DB3"/>
                </a:solidFill>
                <a:latin typeface="Calibri"/>
                <a:cs typeface="Calibri"/>
              </a:rPr>
              <a:t>Jaderná</a:t>
            </a:r>
            <a:r>
              <a:rPr sz="2400" b="1" baseline="2777" dirty="0">
                <a:solidFill>
                  <a:srgbClr val="300DB3"/>
                </a:solidFill>
                <a:latin typeface="Calibri"/>
                <a:cs typeface="Calibri"/>
              </a:rPr>
              <a:t> </a:t>
            </a:r>
            <a:r>
              <a:rPr sz="2400" b="1" spc="-6" baseline="2777" dirty="0">
                <a:solidFill>
                  <a:srgbClr val="300DB3"/>
                </a:solidFill>
                <a:latin typeface="Calibri"/>
                <a:cs typeface="Calibri"/>
              </a:rPr>
              <a:t>izomerie	</a:t>
            </a:r>
            <a:r>
              <a:rPr sz="1904" b="1" spc="-14" baseline="3968" dirty="0">
                <a:latin typeface="Verdana"/>
                <a:cs typeface="Verdana"/>
              </a:rPr>
              <a:t>T </a:t>
            </a:r>
            <a:r>
              <a:rPr sz="816" b="1" spc="9" dirty="0">
                <a:latin typeface="Verdana"/>
                <a:cs typeface="Verdana"/>
              </a:rPr>
              <a:t>½ </a:t>
            </a:r>
            <a:r>
              <a:rPr sz="1904" b="1" spc="-14" baseline="3968" dirty="0">
                <a:latin typeface="Verdana"/>
                <a:cs typeface="Verdana"/>
              </a:rPr>
              <a:t>=10</a:t>
            </a:r>
            <a:r>
              <a:rPr sz="1224" b="1" spc="-14" baseline="37037" dirty="0">
                <a:latin typeface="Verdana"/>
                <a:cs typeface="Verdana"/>
              </a:rPr>
              <a:t>-3 </a:t>
            </a:r>
            <a:r>
              <a:rPr sz="1904" b="1" spc="-6" baseline="3968" dirty="0">
                <a:latin typeface="Verdana"/>
                <a:cs typeface="Verdana"/>
              </a:rPr>
              <a:t>s </a:t>
            </a:r>
            <a:r>
              <a:rPr sz="1904" b="1" spc="-14" baseline="3968" dirty="0">
                <a:latin typeface="Verdana"/>
                <a:cs typeface="Verdana"/>
              </a:rPr>
              <a:t>až</a:t>
            </a:r>
            <a:r>
              <a:rPr sz="1904" b="1" spc="-422" baseline="3968" dirty="0">
                <a:latin typeface="Verdana"/>
                <a:cs typeface="Verdana"/>
              </a:rPr>
              <a:t> </a:t>
            </a:r>
            <a:r>
              <a:rPr sz="1904" b="1" spc="-6" baseline="3968" dirty="0">
                <a:latin typeface="Verdana"/>
                <a:cs typeface="Verdana"/>
              </a:rPr>
              <a:t>roky</a:t>
            </a:r>
            <a:endParaRPr sz="1904" baseline="3968" dirty="0">
              <a:latin typeface="Verdana"/>
              <a:cs typeface="Verdana"/>
            </a:endParaRP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73BF172-F82A-48D5-BC46-EE109D8A734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17</a:t>
            </a:fld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8469064-ACBC-488E-AE77-363EA15B0912}"/>
              </a:ext>
            </a:extLst>
          </p:cNvPr>
          <p:cNvSpPr txBox="1"/>
          <p:nvPr/>
        </p:nvSpPr>
        <p:spPr>
          <a:xfrm>
            <a:off x="354197" y="5887996"/>
            <a:ext cx="84356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2784">
              <a:spcBef>
                <a:spcPts val="23"/>
              </a:spcBef>
              <a:tabLst>
                <a:tab pos="452017" algn="l"/>
                <a:tab pos="452592" algn="l"/>
              </a:tabLst>
            </a:pPr>
            <a:r>
              <a:rPr lang="cs-CZ" sz="1800" b="1" spc="-9" dirty="0">
                <a:latin typeface="Verdana"/>
                <a:cs typeface="Verdana"/>
              </a:rPr>
              <a:t>Emise </a:t>
            </a:r>
            <a:r>
              <a:rPr lang="cs-CZ" sz="1800" b="1" spc="-5" dirty="0">
                <a:latin typeface="Symbol"/>
                <a:cs typeface="Symbol"/>
              </a:rPr>
              <a:t></a:t>
            </a:r>
            <a:r>
              <a:rPr lang="cs-CZ" sz="1800" b="1" spc="-5" dirty="0">
                <a:latin typeface="Times New Roman"/>
                <a:cs typeface="Times New Roman"/>
              </a:rPr>
              <a:t> </a:t>
            </a:r>
            <a:r>
              <a:rPr lang="cs-CZ" sz="1800" b="1" spc="-5" dirty="0">
                <a:latin typeface="Verdana"/>
                <a:cs typeface="Verdana"/>
              </a:rPr>
              <a:t>záření </a:t>
            </a:r>
            <a:r>
              <a:rPr lang="cs-CZ" sz="1800" b="1" spc="-9" dirty="0">
                <a:latin typeface="Verdana"/>
                <a:cs typeface="Verdana"/>
              </a:rPr>
              <a:t>je </a:t>
            </a:r>
            <a:r>
              <a:rPr lang="cs-CZ" sz="1800" b="1" spc="-5" dirty="0">
                <a:latin typeface="Verdana"/>
                <a:cs typeface="Verdana"/>
              </a:rPr>
              <a:t>velmi </a:t>
            </a:r>
            <a:r>
              <a:rPr lang="cs-CZ" sz="1800" b="1" spc="-9" dirty="0">
                <a:latin typeface="Verdana"/>
                <a:cs typeface="Verdana"/>
              </a:rPr>
              <a:t>významná – </a:t>
            </a:r>
            <a:r>
              <a:rPr lang="cs-CZ" sz="1800" b="1" spc="-5" dirty="0">
                <a:latin typeface="Verdana"/>
                <a:cs typeface="Verdana"/>
              </a:rPr>
              <a:t>umožňuje </a:t>
            </a:r>
            <a:r>
              <a:rPr lang="cs-CZ" sz="1800" b="1" spc="-9" dirty="0">
                <a:latin typeface="Verdana"/>
                <a:cs typeface="Verdana"/>
              </a:rPr>
              <a:t>měření </a:t>
            </a:r>
            <a:r>
              <a:rPr lang="cs-CZ" sz="1800" b="1" spc="-5" dirty="0">
                <a:latin typeface="Verdana"/>
                <a:cs typeface="Verdana"/>
              </a:rPr>
              <a:t>aktivity nuklidů, slouží  </a:t>
            </a:r>
            <a:r>
              <a:rPr lang="cs-CZ" sz="1800" b="1" spc="-9" dirty="0">
                <a:latin typeface="Verdana"/>
                <a:cs typeface="Verdana"/>
              </a:rPr>
              <a:t>k </a:t>
            </a:r>
            <a:r>
              <a:rPr lang="cs-CZ" sz="1800" b="1" spc="-5" dirty="0">
                <a:latin typeface="Verdana"/>
                <a:cs typeface="Verdana"/>
              </a:rPr>
              <a:t>jejich identifikaci</a:t>
            </a:r>
            <a:endParaRPr lang="cs-CZ" sz="1800" dirty="0">
              <a:latin typeface="Verdana"/>
              <a:cs typeface="Verdana"/>
            </a:endParaRPr>
          </a:p>
        </p:txBody>
      </p:sp>
      <p:pic>
        <p:nvPicPr>
          <p:cNvPr id="10" name="raa17-1">
            <a:hlinkClick r:id="" action="ppaction://media"/>
            <a:extLst>
              <a:ext uri="{FF2B5EF4-FFF2-40B4-BE49-F238E27FC236}">
                <a16:creationId xmlns:a16="http://schemas.microsoft.com/office/drawing/2014/main" id="{127B3BBD-4087-4D2E-B4DA-841BDE30E5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80202" y="315797"/>
            <a:ext cx="609600" cy="609600"/>
          </a:xfrm>
          <a:prstGeom prst="rect">
            <a:avLst/>
          </a:prstGeom>
        </p:spPr>
      </p:pic>
      <p:pic>
        <p:nvPicPr>
          <p:cNvPr id="11" name="raa17-2">
            <a:hlinkClick r:id="" action="ppaction://media"/>
            <a:extLst>
              <a:ext uri="{FF2B5EF4-FFF2-40B4-BE49-F238E27FC236}">
                <a16:creationId xmlns:a16="http://schemas.microsoft.com/office/drawing/2014/main" id="{037CDBEA-476D-4B14-95C2-F123780CC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7726" y="4644655"/>
            <a:ext cx="609600" cy="609600"/>
          </a:xfrm>
          <a:prstGeom prst="rect">
            <a:avLst/>
          </a:prstGeom>
        </p:spPr>
      </p:pic>
      <p:pic>
        <p:nvPicPr>
          <p:cNvPr id="12" name="raa17-3">
            <a:hlinkClick r:id="" action="ppaction://media"/>
            <a:extLst>
              <a:ext uri="{FF2B5EF4-FFF2-40B4-BE49-F238E27FC236}">
                <a16:creationId xmlns:a16="http://schemas.microsoft.com/office/drawing/2014/main" id="{6E6A7BCB-538C-437C-9EFE-8D7E1DDD289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58011" y="44187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760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5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5" y="808641"/>
            <a:ext cx="5081024" cy="373322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358" b="1" spc="-9" dirty="0">
                <a:solidFill>
                  <a:srgbClr val="0000FF"/>
                </a:solidFill>
                <a:latin typeface="Verdana"/>
                <a:cs typeface="Verdana"/>
              </a:rPr>
              <a:t>Vnitřní konverze kvanta</a:t>
            </a:r>
            <a:r>
              <a:rPr sz="2358" b="1" spc="32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358" b="1" spc="-5" dirty="0">
                <a:solidFill>
                  <a:srgbClr val="0000FF"/>
                </a:solidFill>
                <a:latin typeface="Verdana"/>
                <a:cs typeface="Verdana"/>
              </a:rPr>
              <a:t>gama</a:t>
            </a:r>
            <a:endParaRPr sz="2358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5022" y="1448644"/>
            <a:ext cx="7617505" cy="225910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218235" indent="-207294">
              <a:spcBef>
                <a:spcPts val="82"/>
              </a:spcBef>
              <a:buFont typeface="Symbol"/>
              <a:buChar char=""/>
              <a:tabLst>
                <a:tab pos="218235" algn="l"/>
                <a:tab pos="218811" algn="l"/>
              </a:tabLst>
            </a:pPr>
            <a:r>
              <a:rPr sz="1400" spc="-9" dirty="0">
                <a:latin typeface="Verdana"/>
                <a:cs typeface="Verdana"/>
              </a:rPr>
              <a:t>je</a:t>
            </a:r>
            <a:r>
              <a:rPr sz="1270" spc="-9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alternativním způsobem deexcitace </a:t>
            </a:r>
            <a:r>
              <a:rPr sz="1270" spc="-9" dirty="0">
                <a:latin typeface="Verdana"/>
                <a:cs typeface="Verdana"/>
              </a:rPr>
              <a:t>jádra </a:t>
            </a:r>
            <a:r>
              <a:rPr sz="1270" spc="-5" dirty="0">
                <a:latin typeface="Verdana"/>
                <a:cs typeface="Verdana"/>
              </a:rPr>
              <a:t>(nezářivý </a:t>
            </a:r>
            <a:r>
              <a:rPr sz="1270" spc="-9" dirty="0">
                <a:latin typeface="Verdana"/>
                <a:cs typeface="Verdana"/>
              </a:rPr>
              <a:t>přenos </a:t>
            </a:r>
            <a:r>
              <a:rPr sz="1270" dirty="0">
                <a:latin typeface="Verdana"/>
                <a:cs typeface="Verdana"/>
              </a:rPr>
              <a:t>energie </a:t>
            </a:r>
            <a:r>
              <a:rPr sz="1270" spc="-5" dirty="0">
                <a:latin typeface="Verdana"/>
                <a:cs typeface="Verdana"/>
              </a:rPr>
              <a:t>na orbitální</a:t>
            </a:r>
            <a:r>
              <a:rPr sz="1270" spc="50" dirty="0">
                <a:latin typeface="Verdana"/>
                <a:cs typeface="Verdana"/>
              </a:rPr>
              <a:t> </a:t>
            </a:r>
            <a:r>
              <a:rPr sz="1270" spc="-5" dirty="0">
                <a:latin typeface="Verdana"/>
                <a:cs typeface="Verdana"/>
              </a:rPr>
              <a:t>elektron)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0798" y="4780562"/>
            <a:ext cx="8252480" cy="1535756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262573" indent="-207870">
              <a:spcBef>
                <a:spcPts val="82"/>
              </a:spcBef>
              <a:buFont typeface="Symbol"/>
              <a:buChar char=""/>
              <a:tabLst>
                <a:tab pos="262573" algn="l"/>
                <a:tab pos="263149" algn="l"/>
              </a:tabLst>
            </a:pPr>
            <a:r>
              <a:rPr sz="1400" spc="-9" dirty="0">
                <a:latin typeface="Verdana"/>
                <a:cs typeface="Verdana"/>
              </a:rPr>
              <a:t>proces je </a:t>
            </a:r>
            <a:r>
              <a:rPr sz="1400" spc="-5" dirty="0">
                <a:latin typeface="Verdana"/>
                <a:cs typeface="Verdana"/>
              </a:rPr>
              <a:t>umožněn překryvem </a:t>
            </a:r>
            <a:r>
              <a:rPr sz="1400" spc="-9" dirty="0">
                <a:latin typeface="Verdana"/>
                <a:cs typeface="Verdana"/>
              </a:rPr>
              <a:t>vlnových </a:t>
            </a:r>
            <a:r>
              <a:rPr sz="1400" spc="-5" dirty="0">
                <a:latin typeface="Verdana"/>
                <a:cs typeface="Verdana"/>
              </a:rPr>
              <a:t>funkcí orbitálního elektronu a </a:t>
            </a:r>
            <a:r>
              <a:rPr sz="1400" spc="-5" dirty="0" err="1">
                <a:latin typeface="Verdana"/>
                <a:cs typeface="Verdana"/>
              </a:rPr>
              <a:t>excitovaného</a:t>
            </a:r>
            <a:r>
              <a:rPr sz="1400" spc="100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jádra</a:t>
            </a:r>
            <a:endParaRPr lang="cs-CZ" sz="1400" spc="-9" dirty="0">
              <a:latin typeface="Verdana"/>
              <a:cs typeface="Verdana"/>
            </a:endParaRPr>
          </a:p>
          <a:p>
            <a:pPr marL="262573" indent="-207870">
              <a:spcBef>
                <a:spcPts val="82"/>
              </a:spcBef>
              <a:buFont typeface="Symbol"/>
              <a:buChar char=""/>
              <a:tabLst>
                <a:tab pos="262573" algn="l"/>
                <a:tab pos="263149" algn="l"/>
              </a:tabLst>
            </a:pPr>
            <a:endParaRPr sz="1400" dirty="0">
              <a:latin typeface="Verdana"/>
              <a:cs typeface="Verdana"/>
            </a:endParaRPr>
          </a:p>
          <a:p>
            <a:pPr marL="254000" indent="-165100">
              <a:spcBef>
                <a:spcPts val="23"/>
              </a:spcBef>
              <a:buClr>
                <a:srgbClr val="FF0000"/>
              </a:buClr>
              <a:buFont typeface="Symbol"/>
              <a:buChar char=""/>
              <a:tabLst>
                <a:tab pos="254512" algn="l"/>
                <a:tab pos="255087" algn="l"/>
              </a:tabLst>
            </a:pPr>
            <a:r>
              <a:rPr sz="1400" spc="-9" dirty="0">
                <a:latin typeface="Verdana"/>
                <a:cs typeface="Verdana"/>
              </a:rPr>
              <a:t>uvolňuje se </a:t>
            </a:r>
            <a:r>
              <a:rPr sz="1400" spc="-5" dirty="0">
                <a:latin typeface="Verdana"/>
                <a:cs typeface="Verdana"/>
              </a:rPr>
              <a:t>tzv. </a:t>
            </a:r>
            <a:r>
              <a:rPr sz="1400" b="1" spc="-5" dirty="0" err="1">
                <a:solidFill>
                  <a:srgbClr val="FF0000"/>
                </a:solidFill>
                <a:latin typeface="Verdana"/>
                <a:cs typeface="Verdana"/>
              </a:rPr>
              <a:t>konver</a:t>
            </a:r>
            <a:r>
              <a:rPr lang="cs-CZ" sz="1400" b="1" spc="-5" dirty="0">
                <a:solidFill>
                  <a:srgbClr val="FF0000"/>
                </a:solidFill>
                <a:latin typeface="Verdana"/>
                <a:cs typeface="Verdana"/>
              </a:rPr>
              <a:t>zní</a:t>
            </a:r>
            <a:r>
              <a:rPr sz="1400" b="1" spc="-5" dirty="0">
                <a:solidFill>
                  <a:srgbClr val="FF0000"/>
                </a:solidFill>
                <a:latin typeface="Verdana"/>
                <a:cs typeface="Verdana"/>
              </a:rPr>
              <a:t> elektron </a:t>
            </a:r>
            <a:r>
              <a:rPr sz="1400" spc="-5" dirty="0">
                <a:latin typeface="Verdana"/>
                <a:cs typeface="Verdana"/>
              </a:rPr>
              <a:t>(má diskrétní</a:t>
            </a:r>
            <a:r>
              <a:rPr sz="1400" spc="95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energii</a:t>
            </a:r>
            <a:r>
              <a:rPr sz="1400" spc="-5" dirty="0">
                <a:latin typeface="Verdana"/>
                <a:cs typeface="Verdana"/>
              </a:rPr>
              <a:t>)</a:t>
            </a:r>
            <a:endParaRPr lang="cs-CZ" sz="1400" spc="-5" dirty="0">
              <a:latin typeface="Verdana"/>
              <a:cs typeface="Verdana"/>
            </a:endParaRPr>
          </a:p>
          <a:p>
            <a:pPr marL="254512" indent="-243571">
              <a:spcBef>
                <a:spcPts val="23"/>
              </a:spcBef>
              <a:buClr>
                <a:srgbClr val="FF0000"/>
              </a:buClr>
              <a:buFont typeface="Symbol"/>
              <a:buChar char=""/>
              <a:tabLst>
                <a:tab pos="254512" algn="l"/>
                <a:tab pos="255087" algn="l"/>
              </a:tabLst>
            </a:pPr>
            <a:endParaRPr sz="1400" dirty="0">
              <a:latin typeface="Verdana"/>
              <a:cs typeface="Verdana"/>
            </a:endParaRPr>
          </a:p>
          <a:p>
            <a:pPr marL="301153" marR="27639" lvl="1" indent="-207294">
              <a:lnSpc>
                <a:spcPct val="101400"/>
              </a:lnSpc>
              <a:buFont typeface="Symbol"/>
              <a:buChar char=""/>
              <a:tabLst>
                <a:tab pos="255087" algn="l"/>
              </a:tabLst>
            </a:pPr>
            <a:r>
              <a:rPr sz="1400" spc="-9" dirty="0">
                <a:latin typeface="Verdana"/>
                <a:cs typeface="Verdana"/>
              </a:rPr>
              <a:t>po </a:t>
            </a:r>
            <a:r>
              <a:rPr sz="1400" dirty="0">
                <a:latin typeface="Verdana"/>
                <a:cs typeface="Verdana"/>
              </a:rPr>
              <a:t>uvolnění </a:t>
            </a:r>
            <a:r>
              <a:rPr sz="1400" spc="-5" dirty="0">
                <a:latin typeface="Verdana"/>
                <a:cs typeface="Verdana"/>
              </a:rPr>
              <a:t>konvertovaného elektronu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vakance v elektronovém </a:t>
            </a:r>
            <a:r>
              <a:rPr sz="1400" spc="-9" dirty="0">
                <a:latin typeface="Verdana"/>
                <a:cs typeface="Verdana"/>
              </a:rPr>
              <a:t>orbitalu </a:t>
            </a:r>
            <a:r>
              <a:rPr sz="1400" spc="-5" dirty="0">
                <a:latin typeface="Verdana"/>
                <a:cs typeface="Verdana"/>
              </a:rPr>
              <a:t>zaplňuje  elektronem z vyšší hladiny a dochází </a:t>
            </a:r>
            <a:r>
              <a:rPr sz="1400" spc="-9" dirty="0">
                <a:latin typeface="Verdana"/>
                <a:cs typeface="Verdana"/>
              </a:rPr>
              <a:t>ke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vzniku charakteristického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rtg. </a:t>
            </a:r>
            <a:r>
              <a:rPr sz="1400" b="1" dirty="0">
                <a:solidFill>
                  <a:srgbClr val="C00000"/>
                </a:solidFill>
                <a:latin typeface="Verdana"/>
                <a:cs typeface="Verdana"/>
              </a:rPr>
              <a:t>záření</a:t>
            </a:r>
            <a:r>
              <a:rPr sz="1400" dirty="0">
                <a:latin typeface="Verdana"/>
                <a:cs typeface="Verdana"/>
              </a:rPr>
              <a:t>, </a:t>
            </a:r>
            <a:r>
              <a:rPr sz="1400" spc="-5" dirty="0">
                <a:latin typeface="Verdana"/>
                <a:cs typeface="Verdana"/>
              </a:rPr>
              <a:t>příp.</a:t>
            </a:r>
            <a:r>
              <a:rPr sz="1400" spc="9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i</a:t>
            </a:r>
            <a:endParaRPr sz="1400" dirty="0">
              <a:latin typeface="Verdana"/>
              <a:cs typeface="Verdana"/>
            </a:endParaRPr>
          </a:p>
          <a:p>
            <a:pPr marL="301153">
              <a:spcBef>
                <a:spcPts val="23"/>
              </a:spcBef>
            </a:pPr>
            <a:r>
              <a:rPr sz="1400" b="1" spc="-9" dirty="0">
                <a:latin typeface="Verdana"/>
                <a:cs typeface="Verdana"/>
              </a:rPr>
              <a:t>Augerova </a:t>
            </a:r>
            <a:r>
              <a:rPr sz="1400" b="1" spc="-5" dirty="0">
                <a:latin typeface="Verdana"/>
                <a:cs typeface="Verdana"/>
              </a:rPr>
              <a:t>elektronu </a:t>
            </a:r>
            <a:r>
              <a:rPr sz="1400" spc="-5" dirty="0">
                <a:latin typeface="Verdana"/>
                <a:cs typeface="Verdana"/>
              </a:rPr>
              <a:t>(jako </a:t>
            </a:r>
            <a:r>
              <a:rPr sz="1400" spc="-9" dirty="0">
                <a:latin typeface="Verdana"/>
                <a:cs typeface="Verdana"/>
              </a:rPr>
              <a:t>u</a:t>
            </a:r>
            <a:r>
              <a:rPr sz="1400" spc="41" dirty="0">
                <a:latin typeface="Verdana"/>
                <a:cs typeface="Verdana"/>
              </a:rPr>
              <a:t> </a:t>
            </a:r>
            <a:r>
              <a:rPr sz="1400" spc="5" dirty="0">
                <a:latin typeface="Verdana"/>
                <a:cs typeface="Verdana"/>
              </a:rPr>
              <a:t>EZ)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91360" y="1827256"/>
            <a:ext cx="6530084" cy="2463076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EE540B-5978-438D-B5DD-5A99A5EE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18</a:t>
            </a:fld>
            <a:endParaRPr lang="cs-CZ"/>
          </a:p>
        </p:txBody>
      </p:sp>
      <p:pic>
        <p:nvPicPr>
          <p:cNvPr id="7" name="raa18-1">
            <a:hlinkClick r:id="" action="ppaction://media"/>
            <a:extLst>
              <a:ext uri="{FF2B5EF4-FFF2-40B4-BE49-F238E27FC236}">
                <a16:creationId xmlns:a16="http://schemas.microsoft.com/office/drawing/2014/main" id="{86012B20-C1BD-437B-9BC7-589719A43A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3678" y="385702"/>
            <a:ext cx="609600" cy="609600"/>
          </a:xfrm>
          <a:prstGeom prst="rect">
            <a:avLst/>
          </a:prstGeom>
        </p:spPr>
      </p:pic>
      <p:pic>
        <p:nvPicPr>
          <p:cNvPr id="9" name="raa18-2">
            <a:hlinkClick r:id="" action="ppaction://media"/>
            <a:extLst>
              <a:ext uri="{FF2B5EF4-FFF2-40B4-BE49-F238E27FC236}">
                <a16:creationId xmlns:a16="http://schemas.microsoft.com/office/drawing/2014/main" id="{0B3C6BF3-D02C-42DC-87DA-D945CFD246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2527" y="415094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2788" y="551438"/>
            <a:ext cx="5921143" cy="373322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2176" b="1" spc="-5" dirty="0">
                <a:solidFill>
                  <a:srgbClr val="0000FF"/>
                </a:solidFill>
                <a:latin typeface="Verdana"/>
                <a:cs typeface="Verdana"/>
              </a:rPr>
              <a:t>Samovolné </a:t>
            </a:r>
            <a:r>
              <a:rPr sz="2358" b="1" spc="-9" dirty="0">
                <a:solidFill>
                  <a:srgbClr val="0000FF"/>
                </a:solidFill>
                <a:latin typeface="Verdana"/>
                <a:cs typeface="Verdana"/>
              </a:rPr>
              <a:t>štěpení </a:t>
            </a:r>
            <a:r>
              <a:rPr sz="1632" spc="-5" dirty="0"/>
              <a:t>(SF </a:t>
            </a:r>
            <a:r>
              <a:rPr sz="1632" dirty="0"/>
              <a:t>– </a:t>
            </a:r>
            <a:r>
              <a:rPr sz="1632" spc="-5" dirty="0"/>
              <a:t>spontaneous</a:t>
            </a:r>
            <a:r>
              <a:rPr sz="1632" spc="-172" dirty="0"/>
              <a:t> </a:t>
            </a:r>
            <a:r>
              <a:rPr sz="1632" dirty="0"/>
              <a:t>fission)</a:t>
            </a:r>
            <a:endParaRPr sz="1632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0196" y="1214403"/>
            <a:ext cx="7233989" cy="135205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b="1" spc="-9" dirty="0">
                <a:latin typeface="Verdana"/>
                <a:cs typeface="Verdana"/>
              </a:rPr>
              <a:t>se vyskytuje u</a:t>
            </a:r>
            <a:r>
              <a:rPr sz="1400" b="1" spc="18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jader:</a:t>
            </a:r>
            <a:endParaRPr sz="1400" b="1" dirty="0">
              <a:latin typeface="Verdana"/>
              <a:cs typeface="Verdana"/>
            </a:endParaRPr>
          </a:p>
          <a:p>
            <a:pPr marL="417468" indent="-199233">
              <a:spcBef>
                <a:spcPts val="59"/>
              </a:spcBef>
              <a:buFont typeface="Symbol"/>
              <a:buChar char=""/>
              <a:tabLst>
                <a:tab pos="418043" algn="l"/>
              </a:tabLst>
            </a:pPr>
            <a:r>
              <a:rPr sz="1451" dirty="0">
                <a:latin typeface="Verdana"/>
                <a:cs typeface="Verdana"/>
              </a:rPr>
              <a:t>s </a:t>
            </a:r>
            <a:r>
              <a:rPr sz="1451" spc="-5" dirty="0">
                <a:latin typeface="Verdana"/>
                <a:cs typeface="Verdana"/>
              </a:rPr>
              <a:t>vysokým </a:t>
            </a:r>
            <a:r>
              <a:rPr sz="1451" dirty="0">
                <a:latin typeface="Verdana"/>
                <a:cs typeface="Verdana"/>
              </a:rPr>
              <a:t>počtem</a:t>
            </a:r>
            <a:r>
              <a:rPr sz="1451" spc="-23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protonů</a:t>
            </a:r>
          </a:p>
          <a:p>
            <a:pPr marL="417468" indent="-199233">
              <a:spcBef>
                <a:spcPts val="23"/>
              </a:spcBef>
              <a:buFont typeface="Symbol"/>
              <a:buChar char=""/>
              <a:tabLst>
                <a:tab pos="418043" algn="l"/>
              </a:tabLst>
            </a:pPr>
            <a:r>
              <a:rPr sz="1451" dirty="0">
                <a:latin typeface="Verdana"/>
                <a:cs typeface="Verdana"/>
              </a:rPr>
              <a:t>s </a:t>
            </a:r>
            <a:r>
              <a:rPr sz="1451" spc="-5" dirty="0">
                <a:latin typeface="Verdana"/>
                <a:cs typeface="Verdana"/>
              </a:rPr>
              <a:t>elipsoidním </a:t>
            </a:r>
            <a:r>
              <a:rPr sz="1451" spc="-9" dirty="0">
                <a:latin typeface="Verdana"/>
                <a:cs typeface="Verdana"/>
              </a:rPr>
              <a:t>tvarem </a:t>
            </a:r>
            <a:r>
              <a:rPr sz="1451" spc="-5" dirty="0">
                <a:latin typeface="Verdana"/>
                <a:cs typeface="Verdana"/>
              </a:rPr>
              <a:t>jádra, </a:t>
            </a:r>
            <a:r>
              <a:rPr sz="1451" dirty="0">
                <a:latin typeface="Verdana"/>
                <a:cs typeface="Verdana"/>
              </a:rPr>
              <a:t>které se </a:t>
            </a:r>
            <a:r>
              <a:rPr sz="1451" spc="-5" dirty="0">
                <a:latin typeface="Verdana"/>
                <a:cs typeface="Verdana"/>
              </a:rPr>
              <a:t>zaškrtí </a:t>
            </a:r>
            <a:r>
              <a:rPr sz="1451" dirty="0">
                <a:latin typeface="Verdana"/>
                <a:cs typeface="Verdana"/>
              </a:rPr>
              <a:t>a</a:t>
            </a:r>
            <a:r>
              <a:rPr sz="1451" spc="5" dirty="0">
                <a:latin typeface="Verdana"/>
                <a:cs typeface="Verdana"/>
              </a:rPr>
              <a:t> </a:t>
            </a:r>
            <a:r>
              <a:rPr sz="1451" dirty="0">
                <a:latin typeface="Verdana"/>
                <a:cs typeface="Verdana"/>
              </a:rPr>
              <a:t>rozdělí</a:t>
            </a:r>
          </a:p>
          <a:p>
            <a:pPr marL="417468" indent="-199233">
              <a:spcBef>
                <a:spcPts val="23"/>
              </a:spcBef>
              <a:buFont typeface="Symbol"/>
              <a:buChar char=""/>
              <a:tabLst>
                <a:tab pos="418043" algn="l"/>
              </a:tabLst>
            </a:pPr>
            <a:r>
              <a:rPr sz="1451" dirty="0">
                <a:latin typeface="Verdana"/>
                <a:cs typeface="Verdana"/>
              </a:rPr>
              <a:t>musí </a:t>
            </a:r>
            <a:r>
              <a:rPr sz="1451" spc="-5" dirty="0">
                <a:latin typeface="Verdana"/>
                <a:cs typeface="Verdana"/>
              </a:rPr>
              <a:t>platit </a:t>
            </a:r>
            <a:r>
              <a:rPr sz="1451" dirty="0">
                <a:latin typeface="Verdana"/>
                <a:cs typeface="Verdana"/>
              </a:rPr>
              <a:t>hmotnostní</a:t>
            </a:r>
            <a:r>
              <a:rPr sz="1451" spc="-18" dirty="0">
                <a:latin typeface="Verdana"/>
                <a:cs typeface="Verdana"/>
              </a:rPr>
              <a:t> </a:t>
            </a:r>
            <a:r>
              <a:rPr sz="1451" spc="-5" dirty="0">
                <a:latin typeface="Verdana"/>
                <a:cs typeface="Verdana"/>
              </a:rPr>
              <a:t>podmínka</a:t>
            </a:r>
            <a:endParaRPr sz="1451" dirty="0">
              <a:latin typeface="Verdana"/>
              <a:cs typeface="Verdana"/>
            </a:endParaRPr>
          </a:p>
          <a:p>
            <a:pPr marL="425530" marR="954706" indent="-207294">
              <a:lnSpc>
                <a:spcPct val="101299"/>
              </a:lnSpc>
              <a:buFont typeface="Symbol"/>
              <a:buChar char=""/>
              <a:tabLst>
                <a:tab pos="418043" algn="l"/>
              </a:tabLst>
            </a:pPr>
            <a:r>
              <a:rPr sz="1451" spc="-5" dirty="0">
                <a:latin typeface="Verdana"/>
                <a:cs typeface="Verdana"/>
              </a:rPr>
              <a:t>vznikají přitom </a:t>
            </a:r>
            <a:r>
              <a:rPr sz="1451" b="1" spc="5" dirty="0">
                <a:solidFill>
                  <a:srgbClr val="FF0000"/>
                </a:solidFill>
                <a:latin typeface="Verdana"/>
                <a:cs typeface="Verdana"/>
              </a:rPr>
              <a:t>2 </a:t>
            </a:r>
            <a:r>
              <a:rPr sz="1451" b="1" dirty="0">
                <a:latin typeface="Verdana"/>
                <a:cs typeface="Verdana"/>
              </a:rPr>
              <a:t>tzv. </a:t>
            </a:r>
            <a:r>
              <a:rPr sz="1451" b="1" dirty="0">
                <a:solidFill>
                  <a:srgbClr val="FF0000"/>
                </a:solidFill>
                <a:latin typeface="Verdana"/>
                <a:cs typeface="Verdana"/>
              </a:rPr>
              <a:t>trosky </a:t>
            </a:r>
            <a:r>
              <a:rPr sz="1451" b="1" spc="5" dirty="0">
                <a:latin typeface="Verdana"/>
                <a:cs typeface="Verdana"/>
              </a:rPr>
              <a:t>a </a:t>
            </a:r>
            <a:r>
              <a:rPr sz="1451" b="1" spc="-5" dirty="0">
                <a:latin typeface="Verdana"/>
                <a:cs typeface="Verdana"/>
              </a:rPr>
              <a:t>zpravidla  </a:t>
            </a:r>
            <a:r>
              <a:rPr sz="1451" b="1" spc="5" dirty="0">
                <a:solidFill>
                  <a:srgbClr val="FF0000"/>
                </a:solidFill>
                <a:latin typeface="Verdana"/>
                <a:cs typeface="Verdana"/>
              </a:rPr>
              <a:t>2-3</a:t>
            </a:r>
            <a:r>
              <a:rPr sz="1451" b="1" spc="-18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51" b="1" spc="-5" dirty="0">
                <a:solidFill>
                  <a:srgbClr val="FF0000"/>
                </a:solidFill>
                <a:latin typeface="Verdana"/>
                <a:cs typeface="Verdana"/>
              </a:rPr>
              <a:t>neutrony</a:t>
            </a:r>
            <a:endParaRPr sz="1451" dirty="0">
              <a:latin typeface="Verdana"/>
              <a:cs typeface="Verdana"/>
            </a:endParaRPr>
          </a:p>
          <a:p>
            <a:pPr marL="417468" indent="-199233">
              <a:lnSpc>
                <a:spcPts val="1723"/>
              </a:lnSpc>
              <a:buFont typeface="Symbol"/>
              <a:buChar char=""/>
              <a:tabLst>
                <a:tab pos="418043" algn="l"/>
              </a:tabLst>
            </a:pPr>
            <a:r>
              <a:rPr sz="1451" dirty="0">
                <a:latin typeface="Verdana"/>
                <a:cs typeface="Verdana"/>
              </a:rPr>
              <a:t>jde </a:t>
            </a:r>
            <a:r>
              <a:rPr sz="1451" spc="-5" dirty="0">
                <a:latin typeface="Verdana"/>
                <a:cs typeface="Verdana"/>
              </a:rPr>
              <a:t>zpravidla </a:t>
            </a:r>
            <a:r>
              <a:rPr sz="1451" dirty="0">
                <a:latin typeface="Verdana"/>
                <a:cs typeface="Verdana"/>
              </a:rPr>
              <a:t>o </a:t>
            </a:r>
            <a:r>
              <a:rPr sz="1451" spc="-5" dirty="0">
                <a:latin typeface="Verdana"/>
                <a:cs typeface="Verdana"/>
              </a:rPr>
              <a:t>konkurenční reakci </a:t>
            </a:r>
            <a:r>
              <a:rPr sz="1451" dirty="0">
                <a:latin typeface="Verdana"/>
                <a:cs typeface="Verdana"/>
              </a:rPr>
              <a:t>k </a:t>
            </a:r>
            <a:r>
              <a:rPr sz="1451" spc="-5" dirty="0">
                <a:latin typeface="Verdana"/>
                <a:cs typeface="Verdana"/>
              </a:rPr>
              <a:t>procesu</a:t>
            </a:r>
            <a:r>
              <a:rPr sz="1451" spc="14" dirty="0">
                <a:latin typeface="Verdana"/>
                <a:cs typeface="Verdana"/>
              </a:rPr>
              <a:t> </a:t>
            </a:r>
            <a:r>
              <a:rPr sz="1451" spc="5" dirty="0">
                <a:latin typeface="Symbol"/>
                <a:cs typeface="Symbol"/>
              </a:rPr>
              <a:t></a:t>
            </a:r>
            <a:endParaRPr sz="1451" dirty="0">
              <a:latin typeface="Symbol"/>
              <a:cs typeface="Symbo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4694" y="3693761"/>
            <a:ext cx="8349374" cy="108884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34549">
              <a:spcBef>
                <a:spcPts val="91"/>
              </a:spcBef>
            </a:pPr>
            <a:r>
              <a:rPr sz="1400" spc="-5" dirty="0">
                <a:latin typeface="Verdana"/>
                <a:cs typeface="Verdana"/>
              </a:rPr>
              <a:t>Zavádí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tzv. </a:t>
            </a:r>
            <a:r>
              <a:rPr sz="1400" spc="-5" dirty="0">
                <a:solidFill>
                  <a:srgbClr val="FF0000"/>
                </a:solidFill>
                <a:latin typeface="Verdana"/>
                <a:cs typeface="Verdana"/>
              </a:rPr>
              <a:t>parametr štěpení</a:t>
            </a:r>
            <a:r>
              <a:rPr sz="1400" spc="1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spc="5" dirty="0">
                <a:solidFill>
                  <a:srgbClr val="0000FF"/>
                </a:solidFill>
                <a:latin typeface="Verdana"/>
                <a:cs typeface="Verdana"/>
              </a:rPr>
              <a:t>Z</a:t>
            </a:r>
            <a:r>
              <a:rPr sz="1400" b="1" spc="6" baseline="28985" dirty="0">
                <a:solidFill>
                  <a:srgbClr val="0000FF"/>
                </a:solidFill>
                <a:latin typeface="Verdana"/>
                <a:cs typeface="Verdana"/>
              </a:rPr>
              <a:t>2</a:t>
            </a:r>
            <a:r>
              <a:rPr sz="1400" b="1" spc="5" dirty="0">
                <a:solidFill>
                  <a:srgbClr val="0000FF"/>
                </a:solidFill>
                <a:latin typeface="Verdana"/>
                <a:cs typeface="Verdana"/>
              </a:rPr>
              <a:t>/A</a:t>
            </a:r>
            <a:r>
              <a:rPr lang="cs-CZ" sz="1400" b="1" spc="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(vychází z kapkového </a:t>
            </a:r>
            <a:r>
              <a:rPr sz="1400" spc="-9" dirty="0">
                <a:latin typeface="Verdana"/>
                <a:cs typeface="Verdana"/>
              </a:rPr>
              <a:t>modelu </a:t>
            </a:r>
            <a:r>
              <a:rPr sz="1400" spc="-5" dirty="0">
                <a:latin typeface="Verdana"/>
                <a:cs typeface="Verdana"/>
              </a:rPr>
              <a:t>jádra </a:t>
            </a:r>
            <a:r>
              <a:rPr sz="1400" spc="-9" dirty="0">
                <a:latin typeface="Verdana"/>
                <a:cs typeface="Verdana"/>
              </a:rPr>
              <a:t>– </a:t>
            </a:r>
            <a:r>
              <a:rPr sz="1400" dirty="0">
                <a:latin typeface="Verdana"/>
                <a:cs typeface="Verdana"/>
              </a:rPr>
              <a:t>jde </a:t>
            </a:r>
            <a:r>
              <a:rPr sz="1400" spc="-5" dirty="0">
                <a:latin typeface="Verdana"/>
                <a:cs typeface="Verdana"/>
              </a:rPr>
              <a:t>o </a:t>
            </a:r>
            <a:r>
              <a:rPr sz="1400" spc="-9" dirty="0">
                <a:latin typeface="Verdana"/>
                <a:cs typeface="Verdana"/>
              </a:rPr>
              <a:t>poměr </a:t>
            </a:r>
            <a:r>
              <a:rPr sz="1400" spc="-5" dirty="0">
                <a:latin typeface="Verdana"/>
                <a:cs typeface="Verdana"/>
              </a:rPr>
              <a:t>energie </a:t>
            </a:r>
            <a:r>
              <a:rPr sz="1400" spc="-5" dirty="0" err="1">
                <a:latin typeface="Verdana"/>
                <a:cs typeface="Verdana"/>
              </a:rPr>
              <a:t>odpuzování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nukleonů v jádře a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energie</a:t>
            </a:r>
            <a:r>
              <a:rPr sz="1400" spc="95" dirty="0">
                <a:latin typeface="Verdana"/>
                <a:cs typeface="Verdana"/>
              </a:rPr>
              <a:t> </a:t>
            </a:r>
            <a:r>
              <a:rPr sz="1400" dirty="0" err="1">
                <a:latin typeface="Verdana"/>
                <a:cs typeface="Verdana"/>
              </a:rPr>
              <a:t>povrchové</a:t>
            </a:r>
            <a:r>
              <a:rPr lang="cs-CZ" sz="1400" dirty="0">
                <a:latin typeface="Verdana"/>
                <a:cs typeface="Verdana"/>
              </a:rPr>
              <a:t>, která naopak drží jádro pohromadě.</a:t>
            </a:r>
            <a:endParaRPr sz="1400" dirty="0">
              <a:latin typeface="Verdana"/>
              <a:cs typeface="Verdana"/>
            </a:endParaRPr>
          </a:p>
          <a:p>
            <a:pPr marL="34549">
              <a:spcBef>
                <a:spcPts val="23"/>
              </a:spcBef>
            </a:pPr>
            <a:r>
              <a:rPr sz="1400" b="1" spc="-9" dirty="0">
                <a:latin typeface="Verdana"/>
                <a:cs typeface="Verdana"/>
              </a:rPr>
              <a:t>S </a:t>
            </a:r>
            <a:r>
              <a:rPr sz="1400" b="1" spc="-5" dirty="0">
                <a:latin typeface="Verdana"/>
                <a:cs typeface="Verdana"/>
              </a:rPr>
              <a:t>rostoucím parametrem štěpení </a:t>
            </a:r>
            <a:r>
              <a:rPr sz="1400" b="1" spc="-9" dirty="0">
                <a:latin typeface="Verdana"/>
                <a:cs typeface="Verdana"/>
              </a:rPr>
              <a:t>klesá </a:t>
            </a:r>
            <a:r>
              <a:rPr sz="1400" b="1" spc="-5" dirty="0">
                <a:latin typeface="Verdana"/>
                <a:cs typeface="Verdana"/>
              </a:rPr>
              <a:t>poločas rozpadu </a:t>
            </a:r>
            <a:r>
              <a:rPr sz="1400" b="1" spc="-9" dirty="0">
                <a:latin typeface="Verdana"/>
                <a:cs typeface="Verdana"/>
              </a:rPr>
              <a:t>samovolného </a:t>
            </a:r>
            <a:r>
              <a:rPr sz="1400" b="1" spc="-5" dirty="0">
                <a:latin typeface="Verdana"/>
                <a:cs typeface="Verdana"/>
              </a:rPr>
              <a:t>štěpení</a:t>
            </a:r>
            <a:r>
              <a:rPr sz="1400" b="1" spc="150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nuklidu</a:t>
            </a:r>
            <a:r>
              <a:rPr sz="1270" b="1" spc="-5" dirty="0">
                <a:latin typeface="Verdana"/>
                <a:cs typeface="Verdana"/>
              </a:rPr>
              <a:t>:</a:t>
            </a:r>
            <a:endParaRPr sz="1270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00196" y="3145697"/>
            <a:ext cx="3439556" cy="392708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5846564" y="2797634"/>
            <a:ext cx="2648799" cy="87903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61632" y="4782607"/>
            <a:ext cx="3420735" cy="1957572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13C2D65-FDED-4F57-B0CF-10D1B6A67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19</a:t>
            </a:fld>
            <a:endParaRPr lang="cs-CZ"/>
          </a:p>
        </p:txBody>
      </p:sp>
      <p:pic>
        <p:nvPicPr>
          <p:cNvPr id="9" name="raa19-1">
            <a:hlinkClick r:id="" action="ppaction://media"/>
            <a:extLst>
              <a:ext uri="{FF2B5EF4-FFF2-40B4-BE49-F238E27FC236}">
                <a16:creationId xmlns:a16="http://schemas.microsoft.com/office/drawing/2014/main" id="{B13DEC21-E9F9-4907-95B8-AFF1A65C49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45230" y="1576504"/>
            <a:ext cx="609600" cy="609600"/>
          </a:xfrm>
          <a:prstGeom prst="rect">
            <a:avLst/>
          </a:prstGeom>
        </p:spPr>
      </p:pic>
      <p:pic>
        <p:nvPicPr>
          <p:cNvPr id="10" name="raa19-2">
            <a:hlinkClick r:id="" action="ppaction://media"/>
            <a:extLst>
              <a:ext uri="{FF2B5EF4-FFF2-40B4-BE49-F238E27FC236}">
                <a16:creationId xmlns:a16="http://schemas.microsoft.com/office/drawing/2014/main" id="{5008C5CF-7E63-4E1C-9D59-8412EEBA82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45230" y="542954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7" y="807183"/>
            <a:ext cx="7991806" cy="842305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</a:pPr>
            <a:r>
              <a:rPr sz="1632" b="1" spc="-5" dirty="0">
                <a:solidFill>
                  <a:srgbClr val="0000FF"/>
                </a:solidFill>
                <a:latin typeface="Verdana"/>
                <a:cs typeface="Verdana"/>
              </a:rPr>
              <a:t>Radioaktivita </a:t>
            </a:r>
            <a:r>
              <a:rPr sz="1400" b="1" spc="-9" dirty="0">
                <a:latin typeface="Verdana"/>
                <a:cs typeface="Verdana"/>
              </a:rPr>
              <a:t>je </a:t>
            </a:r>
            <a:r>
              <a:rPr sz="1400" b="1" spc="-5" dirty="0">
                <a:latin typeface="Verdana"/>
                <a:cs typeface="Verdana"/>
              </a:rPr>
              <a:t>projevem </a:t>
            </a:r>
            <a:r>
              <a:rPr sz="1400" b="1" spc="-9" dirty="0">
                <a:latin typeface="Verdana"/>
                <a:cs typeface="Verdana"/>
              </a:rPr>
              <a:t>nukleární nestability</a:t>
            </a:r>
            <a:r>
              <a:rPr sz="1400" b="1" spc="-54" dirty="0">
                <a:latin typeface="Verdana"/>
                <a:cs typeface="Verdana"/>
              </a:rPr>
              <a:t> </a:t>
            </a:r>
            <a:r>
              <a:rPr sz="1400" b="1" dirty="0">
                <a:latin typeface="Verdana"/>
                <a:cs typeface="Verdana"/>
              </a:rPr>
              <a:t>jader.</a:t>
            </a:r>
          </a:p>
          <a:p>
            <a:pPr marL="11516" marR="4607">
              <a:lnSpc>
                <a:spcPct val="102899"/>
              </a:lnSpc>
              <a:spcBef>
                <a:spcPts val="1233"/>
              </a:spcBef>
              <a:tabLst>
                <a:tab pos="765262" algn="l"/>
                <a:tab pos="985800" algn="l"/>
                <a:tab pos="1549526" algn="l"/>
                <a:tab pos="2391372" algn="l"/>
                <a:tab pos="2717285" algn="l"/>
                <a:tab pos="3139935" algn="l"/>
                <a:tab pos="3810764" algn="l"/>
                <a:tab pos="4570843" algn="l"/>
                <a:tab pos="5307890" algn="l"/>
                <a:tab pos="6180255" algn="l"/>
                <a:tab pos="6401369" algn="l"/>
              </a:tabLst>
            </a:pPr>
            <a:r>
              <a:rPr sz="1400" spc="-5" dirty="0">
                <a:latin typeface="Verdana"/>
                <a:cs typeface="Verdana"/>
              </a:rPr>
              <a:t>S</a:t>
            </a:r>
            <a:r>
              <a:rPr sz="1400" spc="-9" dirty="0">
                <a:latin typeface="Verdana"/>
                <a:cs typeface="Verdana"/>
              </a:rPr>
              <a:t>p</a:t>
            </a:r>
            <a:r>
              <a:rPr sz="1400" spc="-14" dirty="0">
                <a:latin typeface="Verdana"/>
                <a:cs typeface="Verdana"/>
              </a:rPr>
              <a:t>o</a:t>
            </a:r>
            <a:r>
              <a:rPr sz="1400" spc="9" dirty="0">
                <a:latin typeface="Verdana"/>
                <a:cs typeface="Verdana"/>
              </a:rPr>
              <a:t>č</a:t>
            </a:r>
            <a:r>
              <a:rPr sz="1400" spc="-5" dirty="0">
                <a:latin typeface="Verdana"/>
                <a:cs typeface="Verdana"/>
              </a:rPr>
              <a:t>í</a:t>
            </a:r>
            <a:r>
              <a:rPr sz="1400" spc="-14" dirty="0">
                <a:latin typeface="Verdana"/>
                <a:cs typeface="Verdana"/>
              </a:rPr>
              <a:t>v</a:t>
            </a:r>
            <a:r>
              <a:rPr sz="1400" spc="-5" dirty="0">
                <a:latin typeface="Verdana"/>
                <a:cs typeface="Verdana"/>
              </a:rPr>
              <a:t>á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5" dirty="0">
                <a:latin typeface="Verdana"/>
                <a:cs typeface="Verdana"/>
              </a:rPr>
              <a:t>v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9" dirty="0">
                <a:latin typeface="Verdana"/>
                <a:cs typeface="Verdana"/>
              </a:rPr>
              <a:t>j</a:t>
            </a:r>
            <a:r>
              <a:rPr sz="1400" dirty="0">
                <a:latin typeface="Verdana"/>
                <a:cs typeface="Verdana"/>
              </a:rPr>
              <a:t>e</a:t>
            </a:r>
            <a:r>
              <a:rPr sz="1400" spc="-9" dirty="0">
                <a:latin typeface="Verdana"/>
                <a:cs typeface="Verdana"/>
              </a:rPr>
              <a:t>j</a:t>
            </a:r>
            <a:r>
              <a:rPr sz="1400" dirty="0">
                <a:latin typeface="Verdana"/>
                <a:cs typeface="Verdana"/>
              </a:rPr>
              <a:t>i</a:t>
            </a:r>
            <a:r>
              <a:rPr sz="1400" spc="-14" dirty="0">
                <a:latin typeface="Verdana"/>
                <a:cs typeface="Verdana"/>
              </a:rPr>
              <a:t>c</a:t>
            </a:r>
            <a:r>
              <a:rPr sz="1400" spc="-9" dirty="0">
                <a:latin typeface="Verdana"/>
                <a:cs typeface="Verdana"/>
              </a:rPr>
              <a:t>h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9" dirty="0">
                <a:latin typeface="Verdana"/>
                <a:cs typeface="Verdana"/>
              </a:rPr>
              <a:t>př</a:t>
            </a:r>
            <a:r>
              <a:rPr sz="1400" spc="5" dirty="0">
                <a:latin typeface="Verdana"/>
                <a:cs typeface="Verdana"/>
              </a:rPr>
              <a:t>e</a:t>
            </a:r>
            <a:r>
              <a:rPr sz="1400" spc="-18" dirty="0">
                <a:latin typeface="Verdana"/>
                <a:cs typeface="Verdana"/>
              </a:rPr>
              <a:t>m</a:t>
            </a:r>
            <a:r>
              <a:rPr sz="1400" dirty="0">
                <a:latin typeface="Verdana"/>
                <a:cs typeface="Verdana"/>
              </a:rPr>
              <a:t>ěn</a:t>
            </a:r>
            <a:r>
              <a:rPr sz="1400" spc="-5" dirty="0">
                <a:latin typeface="Verdana"/>
                <a:cs typeface="Verdana"/>
              </a:rPr>
              <a:t>ě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5" dirty="0">
                <a:latin typeface="Verdana"/>
                <a:cs typeface="Verdana"/>
              </a:rPr>
              <a:t>na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9" dirty="0">
                <a:latin typeface="Verdana"/>
                <a:cs typeface="Verdana"/>
              </a:rPr>
              <a:t>j</a:t>
            </a:r>
            <a:r>
              <a:rPr sz="1400" dirty="0">
                <a:latin typeface="Verdana"/>
                <a:cs typeface="Verdana"/>
              </a:rPr>
              <a:t>in</a:t>
            </a:r>
            <a:r>
              <a:rPr sz="1400" spc="-5" dirty="0">
                <a:latin typeface="Verdana"/>
                <a:cs typeface="Verdana"/>
              </a:rPr>
              <a:t>ý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5" dirty="0">
                <a:latin typeface="Verdana"/>
                <a:cs typeface="Verdana"/>
              </a:rPr>
              <a:t>nu</a:t>
            </a:r>
            <a:r>
              <a:rPr sz="1400" spc="-14" dirty="0">
                <a:latin typeface="Verdana"/>
                <a:cs typeface="Verdana"/>
              </a:rPr>
              <a:t>k</a:t>
            </a:r>
            <a:r>
              <a:rPr sz="1400" spc="-5" dirty="0">
                <a:latin typeface="Verdana"/>
                <a:cs typeface="Verdana"/>
              </a:rPr>
              <a:t>li</a:t>
            </a:r>
            <a:r>
              <a:rPr sz="1400" spc="-9" dirty="0">
                <a:latin typeface="Verdana"/>
                <a:cs typeface="Verdana"/>
              </a:rPr>
              <a:t>d</a:t>
            </a:r>
            <a:r>
              <a:rPr sz="1400" spc="-5" dirty="0">
                <a:latin typeface="Verdana"/>
                <a:cs typeface="Verdana"/>
              </a:rPr>
              <a:t>,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9" dirty="0">
                <a:latin typeface="Verdana"/>
                <a:cs typeface="Verdana"/>
              </a:rPr>
              <a:t>p</a:t>
            </a:r>
            <a:r>
              <a:rPr sz="1400" spc="18" dirty="0">
                <a:latin typeface="Verdana"/>
                <a:cs typeface="Verdana"/>
              </a:rPr>
              <a:t>ř</a:t>
            </a:r>
            <a:r>
              <a:rPr sz="1400" spc="-27" dirty="0">
                <a:latin typeface="Verdana"/>
                <a:cs typeface="Verdana"/>
              </a:rPr>
              <a:t>i</a:t>
            </a:r>
            <a:r>
              <a:rPr sz="1400" spc="-14" dirty="0">
                <a:latin typeface="Verdana"/>
                <a:cs typeface="Verdana"/>
              </a:rPr>
              <a:t>č</a:t>
            </a:r>
            <a:r>
              <a:rPr sz="1400" spc="23" dirty="0">
                <a:latin typeface="Verdana"/>
                <a:cs typeface="Verdana"/>
              </a:rPr>
              <a:t>e</a:t>
            </a:r>
            <a:r>
              <a:rPr sz="1400" spc="-18" dirty="0">
                <a:latin typeface="Verdana"/>
                <a:cs typeface="Verdana"/>
              </a:rPr>
              <a:t>m</a:t>
            </a:r>
            <a:r>
              <a:rPr sz="1400" spc="-5" dirty="0">
                <a:latin typeface="Verdana"/>
                <a:cs typeface="Verdana"/>
              </a:rPr>
              <a:t>ž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9" dirty="0">
                <a:latin typeface="Verdana"/>
                <a:cs typeface="Verdana"/>
              </a:rPr>
              <a:t>d</a:t>
            </a:r>
            <a:r>
              <a:rPr sz="1400" spc="-14" dirty="0">
                <a:latin typeface="Verdana"/>
                <a:cs typeface="Verdana"/>
              </a:rPr>
              <a:t>oc</a:t>
            </a:r>
            <a:r>
              <a:rPr sz="1400" spc="-5" dirty="0">
                <a:latin typeface="Verdana"/>
                <a:cs typeface="Verdana"/>
              </a:rPr>
              <a:t>h</a:t>
            </a:r>
            <a:r>
              <a:rPr sz="1400" spc="18" dirty="0">
                <a:latin typeface="Verdana"/>
                <a:cs typeface="Verdana"/>
              </a:rPr>
              <a:t>á</a:t>
            </a:r>
            <a:r>
              <a:rPr sz="1400" spc="5" dirty="0">
                <a:latin typeface="Verdana"/>
                <a:cs typeface="Verdana"/>
              </a:rPr>
              <a:t>z</a:t>
            </a:r>
            <a:r>
              <a:rPr sz="1400" spc="-5" dirty="0">
                <a:latin typeface="Verdana"/>
                <a:cs typeface="Verdana"/>
              </a:rPr>
              <a:t>í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14" dirty="0">
                <a:latin typeface="Verdana"/>
                <a:cs typeface="Verdana"/>
              </a:rPr>
              <a:t>so</a:t>
            </a:r>
            <a:r>
              <a:rPr sz="1400" spc="14" dirty="0">
                <a:latin typeface="Verdana"/>
                <a:cs typeface="Verdana"/>
              </a:rPr>
              <a:t>u</a:t>
            </a:r>
            <a:r>
              <a:rPr sz="1400" spc="-14" dirty="0">
                <a:latin typeface="Verdana"/>
                <a:cs typeface="Verdana"/>
              </a:rPr>
              <a:t>č</a:t>
            </a:r>
            <a:r>
              <a:rPr sz="1400" spc="-5" dirty="0">
                <a:latin typeface="Verdana"/>
                <a:cs typeface="Verdana"/>
              </a:rPr>
              <a:t>asně</a:t>
            </a:r>
            <a:r>
              <a:rPr sz="1400" dirty="0">
                <a:latin typeface="Verdana"/>
                <a:cs typeface="Verdana"/>
              </a:rPr>
              <a:t>	</a:t>
            </a:r>
            <a:r>
              <a:rPr sz="1400" spc="-5" dirty="0">
                <a:latin typeface="Verdana"/>
                <a:cs typeface="Verdana"/>
              </a:rPr>
              <a:t>k</a:t>
            </a:r>
            <a:r>
              <a:rPr lang="cs-CZ" sz="1400" spc="-5" dirty="0">
                <a:latin typeface="Verdana"/>
                <a:cs typeface="Verdana"/>
              </a:rPr>
              <a:t> </a:t>
            </a:r>
            <a:r>
              <a:rPr sz="1400" dirty="0" err="1">
                <a:latin typeface="Verdana"/>
                <a:cs typeface="Verdana"/>
              </a:rPr>
              <a:t>e</a:t>
            </a:r>
            <a:r>
              <a:rPr sz="1400" spc="-5" dirty="0" err="1">
                <a:latin typeface="Verdana"/>
                <a:cs typeface="Verdana"/>
              </a:rPr>
              <a:t>li</a:t>
            </a:r>
            <a:r>
              <a:rPr sz="1400" dirty="0" err="1">
                <a:latin typeface="Verdana"/>
                <a:cs typeface="Verdana"/>
              </a:rPr>
              <a:t>m</a:t>
            </a:r>
            <a:r>
              <a:rPr sz="1400" spc="-27" dirty="0" err="1">
                <a:latin typeface="Verdana"/>
                <a:cs typeface="Verdana"/>
              </a:rPr>
              <a:t>i</a:t>
            </a:r>
            <a:r>
              <a:rPr sz="1400" spc="-5" dirty="0" err="1">
                <a:latin typeface="Verdana"/>
                <a:cs typeface="Verdana"/>
              </a:rPr>
              <a:t>na</a:t>
            </a:r>
            <a:r>
              <a:rPr sz="1400" spc="14" dirty="0" err="1">
                <a:latin typeface="Verdana"/>
                <a:cs typeface="Verdana"/>
              </a:rPr>
              <a:t>c</a:t>
            </a:r>
            <a:r>
              <a:rPr sz="1400" spc="-5" dirty="0" err="1">
                <a:latin typeface="Verdana"/>
                <a:cs typeface="Verdana"/>
              </a:rPr>
              <a:t>i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některé z </a:t>
            </a:r>
            <a:r>
              <a:rPr sz="1400" spc="-9" dirty="0" err="1">
                <a:latin typeface="Verdana"/>
                <a:cs typeface="Verdana"/>
              </a:rPr>
              <a:t>elementárních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částic, </a:t>
            </a:r>
            <a:r>
              <a:rPr sz="1400" dirty="0">
                <a:latin typeface="Verdana"/>
                <a:cs typeface="Verdana"/>
              </a:rPr>
              <a:t>ev. </a:t>
            </a:r>
            <a:r>
              <a:rPr sz="1400" spc="-5" dirty="0">
                <a:latin typeface="Verdana"/>
                <a:cs typeface="Verdana"/>
              </a:rPr>
              <a:t>jejich skupin, z </a:t>
            </a:r>
            <a:r>
              <a:rPr sz="1400" spc="-9" dirty="0">
                <a:latin typeface="Verdana"/>
                <a:cs typeface="Verdana"/>
              </a:rPr>
              <a:t>prostoru </a:t>
            </a:r>
            <a:r>
              <a:rPr sz="1400" spc="-5" dirty="0">
                <a:latin typeface="Verdana"/>
                <a:cs typeface="Verdana"/>
              </a:rPr>
              <a:t>rozpadajícího </a:t>
            </a:r>
            <a:r>
              <a:rPr sz="1400" spc="-9" dirty="0">
                <a:latin typeface="Verdana"/>
                <a:cs typeface="Verdana"/>
              </a:rPr>
              <a:t>se</a:t>
            </a:r>
            <a:r>
              <a:rPr sz="1400" spc="5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jádra.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727" y="1823894"/>
            <a:ext cx="9393484" cy="2968199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34549">
              <a:spcBef>
                <a:spcPts val="82"/>
              </a:spcBef>
            </a:pPr>
            <a:r>
              <a:rPr sz="1270" b="1" spc="-9" dirty="0">
                <a:latin typeface="Verdana"/>
                <a:cs typeface="Verdana"/>
              </a:rPr>
              <a:t>Pro </a:t>
            </a:r>
            <a:r>
              <a:rPr sz="1270" b="1" spc="-5" dirty="0" err="1">
                <a:latin typeface="Verdana"/>
                <a:cs typeface="Verdana"/>
              </a:rPr>
              <a:t>radioaktivní</a:t>
            </a:r>
            <a:r>
              <a:rPr sz="1270" b="1" spc="-5" dirty="0">
                <a:latin typeface="Verdana"/>
                <a:cs typeface="Verdana"/>
              </a:rPr>
              <a:t> </a:t>
            </a:r>
            <a:r>
              <a:rPr lang="cs-CZ" sz="1270" b="1" spc="-5" dirty="0" err="1">
                <a:latin typeface="Verdana"/>
                <a:cs typeface="Verdana"/>
              </a:rPr>
              <a:t>přem+nu</a:t>
            </a:r>
            <a:r>
              <a:rPr sz="1270" b="1" spc="-5" dirty="0">
                <a:latin typeface="Verdana"/>
                <a:cs typeface="Verdana"/>
              </a:rPr>
              <a:t> platí </a:t>
            </a:r>
            <a:r>
              <a:rPr sz="1270" b="1" spc="-9" dirty="0">
                <a:latin typeface="Verdana"/>
                <a:cs typeface="Verdana"/>
              </a:rPr>
              <a:t>následující</a:t>
            </a:r>
            <a:r>
              <a:rPr sz="1270" b="1" spc="36" dirty="0">
                <a:latin typeface="Verdana"/>
                <a:cs typeface="Verdana"/>
              </a:rPr>
              <a:t> </a:t>
            </a:r>
            <a:r>
              <a:rPr sz="1270" b="1" spc="-5" dirty="0">
                <a:latin typeface="Verdana"/>
                <a:cs typeface="Verdana"/>
              </a:rPr>
              <a:t>charakteristiky:</a:t>
            </a:r>
            <a:endParaRPr sz="1270" dirty="0">
              <a:latin typeface="Verdana"/>
              <a:cs typeface="Verdana"/>
            </a:endParaRPr>
          </a:p>
          <a:p>
            <a:pPr marL="324186" indent="-199233">
              <a:spcBef>
                <a:spcPts val="1283"/>
              </a:spcBef>
              <a:buFont typeface="Symbol"/>
              <a:buChar char=""/>
              <a:tabLst>
                <a:tab pos="324186" algn="l"/>
                <a:tab pos="324761" algn="l"/>
              </a:tabLst>
            </a:pPr>
            <a:r>
              <a:rPr sz="1400" spc="-9" dirty="0">
                <a:latin typeface="Verdana"/>
                <a:cs typeface="Verdana"/>
              </a:rPr>
              <a:t>přeměna je </a:t>
            </a:r>
            <a:r>
              <a:rPr sz="1400" spc="-5" dirty="0">
                <a:latin typeface="Verdana"/>
                <a:cs typeface="Verdana"/>
              </a:rPr>
              <a:t>děj samovolný</a:t>
            </a:r>
            <a:r>
              <a:rPr sz="1400" spc="9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(spontánní)</a:t>
            </a:r>
            <a:endParaRPr sz="1400" dirty="0">
              <a:latin typeface="Verdana"/>
              <a:cs typeface="Verdana"/>
            </a:endParaRPr>
          </a:p>
          <a:p>
            <a:pPr marL="324186" indent="-199233">
              <a:spcBef>
                <a:spcPts val="807"/>
              </a:spcBef>
              <a:buFont typeface="Symbol"/>
              <a:buChar char=""/>
              <a:tabLst>
                <a:tab pos="324186" algn="l"/>
                <a:tab pos="324761" algn="l"/>
              </a:tabLst>
            </a:pPr>
            <a:r>
              <a:rPr sz="1400" spc="-5" dirty="0">
                <a:latin typeface="Verdana"/>
                <a:cs typeface="Verdana"/>
              </a:rPr>
              <a:t>nezávisí na </a:t>
            </a:r>
            <a:r>
              <a:rPr sz="1400" spc="-9" dirty="0">
                <a:latin typeface="Verdana"/>
                <a:cs typeface="Verdana"/>
              </a:rPr>
              <a:t>chemickém </a:t>
            </a:r>
            <a:r>
              <a:rPr sz="1400" spc="-5" dirty="0">
                <a:latin typeface="Verdana"/>
                <a:cs typeface="Verdana"/>
              </a:rPr>
              <a:t>stavu</a:t>
            </a:r>
            <a:r>
              <a:rPr sz="1400" spc="5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atomu</a:t>
            </a:r>
          </a:p>
          <a:p>
            <a:pPr marL="324186" indent="-199233">
              <a:spcBef>
                <a:spcPts val="784"/>
              </a:spcBef>
              <a:buFont typeface="Symbol"/>
              <a:buChar char=""/>
              <a:tabLst>
                <a:tab pos="324186" algn="l"/>
                <a:tab pos="324761" algn="l"/>
              </a:tabLst>
            </a:pPr>
            <a:r>
              <a:rPr sz="1400" spc="-5" dirty="0">
                <a:latin typeface="Verdana"/>
                <a:cs typeface="Verdana"/>
              </a:rPr>
              <a:t>platí </a:t>
            </a:r>
            <a:r>
              <a:rPr sz="1400" spc="-14" dirty="0">
                <a:latin typeface="Verdana"/>
                <a:cs typeface="Verdana"/>
              </a:rPr>
              <a:t>zákon </a:t>
            </a:r>
            <a:r>
              <a:rPr sz="1400" spc="-5" dirty="0">
                <a:latin typeface="Verdana"/>
                <a:cs typeface="Verdana"/>
              </a:rPr>
              <a:t>zachování hmotnosti a</a:t>
            </a:r>
            <a:r>
              <a:rPr sz="1400" spc="36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energie</a:t>
            </a:r>
            <a:endParaRPr sz="1400" dirty="0">
              <a:latin typeface="Verdana"/>
              <a:cs typeface="Verdana"/>
            </a:endParaRPr>
          </a:p>
          <a:p>
            <a:pPr marL="324186" indent="-199233">
              <a:spcBef>
                <a:spcPts val="784"/>
              </a:spcBef>
              <a:buFont typeface="Symbol"/>
              <a:buChar char=""/>
              <a:tabLst>
                <a:tab pos="324186" algn="l"/>
                <a:tab pos="324761" algn="l"/>
              </a:tabLst>
            </a:pPr>
            <a:r>
              <a:rPr sz="1400" spc="-5" dirty="0">
                <a:latin typeface="Verdana"/>
                <a:cs typeface="Verdana"/>
              </a:rPr>
              <a:t>platí </a:t>
            </a:r>
            <a:r>
              <a:rPr sz="1400" spc="-14" dirty="0">
                <a:latin typeface="Verdana"/>
                <a:cs typeface="Verdana"/>
              </a:rPr>
              <a:t>zákon </a:t>
            </a:r>
            <a:r>
              <a:rPr sz="1400" spc="-5" dirty="0">
                <a:latin typeface="Verdana"/>
                <a:cs typeface="Verdana"/>
              </a:rPr>
              <a:t>zachování nukleonového a atomového</a:t>
            </a:r>
            <a:r>
              <a:rPr sz="1400" spc="18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čísla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Char char=""/>
            </a:pPr>
            <a:endParaRPr dirty="0">
              <a:latin typeface="Verdana"/>
              <a:cs typeface="Verdana"/>
            </a:endParaRPr>
          </a:p>
          <a:p>
            <a:pPr marR="184838" algn="ctr">
              <a:tabLst>
                <a:tab pos="1075052" algn="l"/>
                <a:tab pos="1555860" algn="l"/>
                <a:tab pos="3342048" algn="l"/>
                <a:tab pos="4378520" algn="l"/>
                <a:tab pos="4771228" algn="l"/>
              </a:tabLst>
            </a:pPr>
            <a:r>
              <a:rPr sz="2000" b="1" spc="5" dirty="0">
                <a:latin typeface="Verdana"/>
                <a:cs typeface="Verdana"/>
              </a:rPr>
              <a:t>A</a:t>
            </a:r>
            <a:r>
              <a:rPr sz="2000" b="1" spc="-18" dirty="0">
                <a:latin typeface="Verdana"/>
                <a:cs typeface="Verdana"/>
              </a:rPr>
              <a:t> </a:t>
            </a:r>
            <a:r>
              <a:rPr sz="2000" b="1" spc="5" dirty="0">
                <a:latin typeface="Verdana"/>
                <a:cs typeface="Verdana"/>
              </a:rPr>
              <a:t>=</a:t>
            </a:r>
            <a:r>
              <a:rPr sz="2000" b="1" dirty="0">
                <a:latin typeface="Verdana"/>
                <a:cs typeface="Verdana"/>
              </a:rPr>
              <a:t> </a:t>
            </a:r>
            <a:r>
              <a:rPr sz="2000" b="1" spc="-9" dirty="0">
                <a:latin typeface="Verdana"/>
                <a:cs typeface="Verdana"/>
              </a:rPr>
              <a:t>A</a:t>
            </a:r>
            <a:r>
              <a:rPr sz="2000" b="1" spc="-14" baseline="-7662" dirty="0">
                <a:latin typeface="Verdana"/>
                <a:cs typeface="Verdana"/>
              </a:rPr>
              <a:t>1	</a:t>
            </a:r>
            <a:r>
              <a:rPr sz="2000" b="1" spc="5" dirty="0">
                <a:latin typeface="Verdana"/>
                <a:cs typeface="Verdana"/>
              </a:rPr>
              <a:t>+	</a:t>
            </a:r>
            <a:r>
              <a:rPr sz="2000" b="1" spc="-9" dirty="0">
                <a:latin typeface="Verdana"/>
                <a:cs typeface="Verdana"/>
              </a:rPr>
              <a:t>A</a:t>
            </a:r>
            <a:r>
              <a:rPr sz="2000" b="1" spc="-14" baseline="-7662" dirty="0">
                <a:latin typeface="Verdana"/>
                <a:cs typeface="Verdana"/>
              </a:rPr>
              <a:t>2	</a:t>
            </a:r>
            <a:r>
              <a:rPr sz="2000" b="1" spc="5" dirty="0">
                <a:latin typeface="Verdana"/>
                <a:cs typeface="Verdana"/>
              </a:rPr>
              <a:t>Z</a:t>
            </a:r>
            <a:r>
              <a:rPr sz="2000" b="1" dirty="0">
                <a:latin typeface="Verdana"/>
                <a:cs typeface="Verdana"/>
              </a:rPr>
              <a:t> </a:t>
            </a:r>
            <a:r>
              <a:rPr sz="2000" b="1" spc="5" dirty="0">
                <a:latin typeface="Verdana"/>
                <a:cs typeface="Verdana"/>
              </a:rPr>
              <a:t>=</a:t>
            </a:r>
            <a:r>
              <a:rPr sz="2000" b="1" dirty="0">
                <a:latin typeface="Verdana"/>
                <a:cs typeface="Verdana"/>
              </a:rPr>
              <a:t> Z</a:t>
            </a:r>
            <a:r>
              <a:rPr sz="2000" b="1" baseline="-7662" dirty="0">
                <a:latin typeface="Verdana"/>
                <a:cs typeface="Verdana"/>
              </a:rPr>
              <a:t>1	</a:t>
            </a:r>
            <a:r>
              <a:rPr sz="2000" b="1" spc="5" dirty="0">
                <a:latin typeface="Verdana"/>
                <a:cs typeface="Verdana"/>
              </a:rPr>
              <a:t>+	</a:t>
            </a:r>
            <a:r>
              <a:rPr sz="2000" b="1" dirty="0">
                <a:latin typeface="Verdana"/>
                <a:cs typeface="Verdana"/>
              </a:rPr>
              <a:t>Z</a:t>
            </a:r>
            <a:r>
              <a:rPr sz="2000" b="1" baseline="-7662" dirty="0">
                <a:latin typeface="Verdana"/>
                <a:cs typeface="Verdana"/>
              </a:rPr>
              <a:t>2</a:t>
            </a:r>
            <a:endParaRPr sz="2000" baseline="-7662" dirty="0">
              <a:latin typeface="Verdana"/>
              <a:cs typeface="Verdana"/>
            </a:endParaRPr>
          </a:p>
          <a:p>
            <a:pPr marL="324186" indent="-199233">
              <a:spcBef>
                <a:spcPts val="1577"/>
              </a:spcBef>
              <a:buClr>
                <a:srgbClr val="0000FF"/>
              </a:buClr>
              <a:buFont typeface="Symbol"/>
              <a:buChar char=""/>
              <a:tabLst>
                <a:tab pos="324186" algn="l"/>
                <a:tab pos="324761" algn="l"/>
              </a:tabLst>
            </a:pPr>
            <a:r>
              <a:rPr sz="1400" spc="-9" dirty="0">
                <a:latin typeface="Verdana"/>
                <a:cs typeface="Verdana"/>
              </a:rPr>
              <a:t>při </a:t>
            </a:r>
            <a:r>
              <a:rPr sz="1400" spc="-5" dirty="0">
                <a:latin typeface="Verdana"/>
                <a:cs typeface="Verdana"/>
              </a:rPr>
              <a:t>samovolné radioaktivní přeměně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b="1" spc="-5" dirty="0">
                <a:solidFill>
                  <a:srgbClr val="FF0000"/>
                </a:solidFill>
                <a:latin typeface="Verdana"/>
                <a:cs typeface="Verdana"/>
              </a:rPr>
              <a:t>vždy </a:t>
            </a:r>
            <a:r>
              <a:rPr sz="1400" spc="-5" dirty="0">
                <a:latin typeface="Verdana"/>
                <a:cs typeface="Verdana"/>
              </a:rPr>
              <a:t>uvolňuje </a:t>
            </a:r>
            <a:r>
              <a:rPr sz="1400" spc="-9" dirty="0">
                <a:latin typeface="Verdana"/>
                <a:cs typeface="Verdana"/>
              </a:rPr>
              <a:t>energie </a:t>
            </a:r>
            <a:r>
              <a:rPr sz="1400" dirty="0">
                <a:latin typeface="Verdana"/>
                <a:cs typeface="Verdana"/>
              </a:rPr>
              <a:t>(</a:t>
            </a:r>
            <a:r>
              <a:rPr sz="1400" b="1" dirty="0">
                <a:solidFill>
                  <a:srgbClr val="FF0000"/>
                </a:solidFill>
                <a:latin typeface="Verdana"/>
                <a:cs typeface="Verdana"/>
              </a:rPr>
              <a:t>exoergický</a:t>
            </a:r>
            <a:r>
              <a:rPr sz="1400" b="1" spc="113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400" b="1" spc="-5" dirty="0" err="1">
                <a:solidFill>
                  <a:srgbClr val="FF0000"/>
                </a:solidFill>
                <a:latin typeface="Verdana"/>
                <a:cs typeface="Verdana"/>
              </a:rPr>
              <a:t>děj</a:t>
            </a:r>
            <a:r>
              <a:rPr sz="1400" spc="-5" dirty="0">
                <a:latin typeface="Verdana"/>
                <a:cs typeface="Verdana"/>
              </a:rPr>
              <a:t>)</a:t>
            </a:r>
            <a:endParaRPr lang="cs-CZ" sz="1400" spc="-5" dirty="0">
              <a:latin typeface="Verdana"/>
              <a:cs typeface="Verdana"/>
            </a:endParaRPr>
          </a:p>
          <a:p>
            <a:pPr marL="324186" indent="-199233">
              <a:spcBef>
                <a:spcPts val="1577"/>
              </a:spcBef>
              <a:buClr>
                <a:srgbClr val="0000FF"/>
              </a:buClr>
              <a:buFont typeface="Symbol"/>
              <a:buChar char=""/>
              <a:tabLst>
                <a:tab pos="324186" algn="l"/>
                <a:tab pos="324761" algn="l"/>
              </a:tabLst>
            </a:pPr>
            <a:endParaRPr sz="1400" dirty="0">
              <a:latin typeface="Verdana"/>
              <a:cs typeface="Verdana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C45A0015-2B74-47F6-946C-210F8284842B}"/>
              </a:ext>
            </a:extLst>
          </p:cNvPr>
          <p:cNvGrpSpPr/>
          <p:nvPr/>
        </p:nvGrpSpPr>
        <p:grpSpPr>
          <a:xfrm>
            <a:off x="1386851" y="4768599"/>
            <a:ext cx="543573" cy="739406"/>
            <a:chOff x="1140414" y="3472734"/>
            <a:chExt cx="543573" cy="739406"/>
          </a:xfrm>
        </p:grpSpPr>
        <p:sp>
          <p:nvSpPr>
            <p:cNvPr id="7" name="object 7"/>
            <p:cNvSpPr txBox="1"/>
            <p:nvPr/>
          </p:nvSpPr>
          <p:spPr>
            <a:xfrm>
              <a:off x="1140414" y="3472734"/>
              <a:ext cx="543573" cy="534913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23033">
                <a:spcBef>
                  <a:spcPts val="91"/>
                </a:spcBef>
              </a:pPr>
              <a:r>
                <a:rPr sz="1950" i="1" spc="91" dirty="0">
                  <a:latin typeface="Times New Roman"/>
                  <a:cs typeface="Times New Roman"/>
                </a:rPr>
                <a:t>A</a:t>
              </a:r>
              <a:r>
                <a:rPr sz="1950" i="1" spc="-195" dirty="0">
                  <a:latin typeface="Times New Roman"/>
                  <a:cs typeface="Times New Roman"/>
                </a:rPr>
                <a:t> </a:t>
              </a:r>
              <a:r>
                <a:rPr sz="5101" i="1" spc="177" baseline="-25185" dirty="0">
                  <a:latin typeface="Times New Roman"/>
                  <a:cs typeface="Times New Roman"/>
                </a:rPr>
                <a:t>X</a:t>
              </a:r>
              <a:endParaRPr sz="5101" baseline="-25185" dirty="0">
                <a:latin typeface="Times New Roman"/>
                <a:cs typeface="Times New Roman"/>
              </a:endParaRPr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140414" y="3896359"/>
              <a:ext cx="160078" cy="315781"/>
            </a:xfrm>
            <a:prstGeom prst="rect">
              <a:avLst/>
            </a:prstGeom>
          </p:spPr>
          <p:txBody>
            <a:bodyPr vert="horz" wrap="square" lIns="0" tIns="15547" rIns="0" bIns="0" rtlCol="0">
              <a:spAutoFit/>
            </a:bodyPr>
            <a:lstStyle/>
            <a:p>
              <a:pPr>
                <a:spcBef>
                  <a:spcPts val="122"/>
                </a:spcBef>
              </a:pPr>
              <a:r>
                <a:rPr sz="1950" i="1" spc="82" dirty="0">
                  <a:latin typeface="Times New Roman"/>
                  <a:cs typeface="Times New Roman"/>
                </a:rPr>
                <a:t>Z</a:t>
              </a:r>
              <a:endParaRPr sz="1950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D53BB1AA-129C-44ED-BE4E-C09CC4511327}"/>
              </a:ext>
            </a:extLst>
          </p:cNvPr>
          <p:cNvGrpSpPr/>
          <p:nvPr/>
        </p:nvGrpSpPr>
        <p:grpSpPr>
          <a:xfrm>
            <a:off x="1282547" y="4904451"/>
            <a:ext cx="8290860" cy="1058325"/>
            <a:chOff x="850009" y="2173075"/>
            <a:chExt cx="6389283" cy="1058325"/>
          </a:xfrm>
        </p:grpSpPr>
        <p:sp>
          <p:nvSpPr>
            <p:cNvPr id="4" name="object 4"/>
            <p:cNvSpPr txBox="1"/>
            <p:nvPr/>
          </p:nvSpPr>
          <p:spPr>
            <a:xfrm>
              <a:off x="850009" y="3001345"/>
              <a:ext cx="6389283" cy="205904"/>
            </a:xfrm>
            <a:prstGeom prst="rect">
              <a:avLst/>
            </a:prstGeom>
          </p:spPr>
          <p:txBody>
            <a:bodyPr vert="horz" wrap="square" lIns="0" tIns="10365" rIns="0" bIns="0" rtlCol="0">
              <a:spAutoFit/>
            </a:bodyPr>
            <a:lstStyle/>
            <a:p>
              <a:pPr marL="11516">
                <a:spcBef>
                  <a:spcPts val="82"/>
                </a:spcBef>
                <a:tabLst>
                  <a:tab pos="1520735" algn="l"/>
                  <a:tab pos="3997904" algn="l"/>
                </a:tabLst>
              </a:pPr>
              <a:r>
                <a:rPr sz="1270" b="1" spc="-9" dirty="0">
                  <a:solidFill>
                    <a:srgbClr val="C00000"/>
                  </a:solidFill>
                  <a:latin typeface="Verdana"/>
                  <a:cs typeface="Verdana"/>
                </a:rPr>
                <a:t>mateřské	</a:t>
              </a:r>
              <a:r>
                <a:rPr lang="cs-CZ" sz="1270" b="1" spc="-9" dirty="0">
                  <a:solidFill>
                    <a:srgbClr val="C00000"/>
                  </a:solidFill>
                  <a:latin typeface="Verdana"/>
                  <a:cs typeface="Verdana"/>
                </a:rPr>
                <a:t>     </a:t>
              </a:r>
              <a:r>
                <a:rPr sz="1270" b="1" spc="-9" dirty="0" err="1">
                  <a:solidFill>
                    <a:srgbClr val="C00000"/>
                  </a:solidFill>
                  <a:latin typeface="Verdana"/>
                  <a:cs typeface="Verdana"/>
                </a:rPr>
                <a:t>dceřin</a:t>
              </a:r>
              <a:r>
                <a:rPr lang="cs-CZ" sz="1270" b="1" spc="-9" dirty="0">
                  <a:solidFill>
                    <a:srgbClr val="C00000"/>
                  </a:solidFill>
                  <a:latin typeface="Verdana"/>
                  <a:cs typeface="Verdana"/>
                </a:rPr>
                <a:t>n</a:t>
              </a:r>
              <a:r>
                <a:rPr sz="1270" b="1" spc="-9" dirty="0">
                  <a:solidFill>
                    <a:srgbClr val="C00000"/>
                  </a:solidFill>
                  <a:latin typeface="Verdana"/>
                  <a:cs typeface="Verdana"/>
                </a:rPr>
                <a:t>é</a:t>
              </a:r>
              <a:r>
                <a:rPr sz="1270" b="1" spc="18" dirty="0">
                  <a:solidFill>
                    <a:srgbClr val="C00000"/>
                  </a:solidFill>
                  <a:latin typeface="Verdana"/>
                  <a:cs typeface="Verdana"/>
                </a:rPr>
                <a:t> </a:t>
              </a:r>
              <a:r>
                <a:rPr sz="1270" b="1" spc="-5" dirty="0">
                  <a:solidFill>
                    <a:srgbClr val="C00000"/>
                  </a:solidFill>
                  <a:latin typeface="Verdana"/>
                  <a:cs typeface="Verdana"/>
                </a:rPr>
                <a:t>jádro	</a:t>
              </a:r>
              <a:r>
                <a:rPr sz="1270" b="1" spc="-9" dirty="0">
                  <a:solidFill>
                    <a:srgbClr val="C00000"/>
                  </a:solidFill>
                  <a:latin typeface="Verdana"/>
                  <a:cs typeface="Verdana"/>
                </a:rPr>
                <a:t>vysokoenergetická</a:t>
              </a:r>
              <a:r>
                <a:rPr sz="1270" b="1" spc="9" dirty="0">
                  <a:solidFill>
                    <a:srgbClr val="C00000"/>
                  </a:solidFill>
                  <a:latin typeface="Verdana"/>
                  <a:cs typeface="Verdana"/>
                </a:rPr>
                <a:t> </a:t>
              </a:r>
              <a:r>
                <a:rPr sz="1270" b="1" spc="-9" dirty="0">
                  <a:solidFill>
                    <a:srgbClr val="C00000"/>
                  </a:solidFill>
                  <a:latin typeface="Verdana"/>
                  <a:cs typeface="Verdana"/>
                </a:rPr>
                <a:t>částice</a:t>
              </a:r>
              <a:endParaRPr sz="1270" dirty="0">
                <a:latin typeface="Verdana"/>
                <a:cs typeface="Verdana"/>
              </a:endParaRPr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429671" y="2173075"/>
              <a:ext cx="5457609" cy="1058325"/>
            </a:xfrm>
            <a:prstGeom prst="rect">
              <a:avLst/>
            </a:prstGeom>
          </p:spPr>
          <p:txBody>
            <a:bodyPr vert="horz" wrap="square" lIns="0" tIns="11516" rIns="0" bIns="0" rtlCol="0">
              <a:spAutoFit/>
            </a:bodyPr>
            <a:lstStyle/>
            <a:p>
              <a:pPr marL="23033">
                <a:spcBef>
                  <a:spcPts val="91"/>
                </a:spcBef>
              </a:pPr>
              <a:r>
                <a:rPr sz="3401" b="1" spc="-45" dirty="0">
                  <a:latin typeface="Symbol"/>
                  <a:cs typeface="Symbol"/>
                </a:rPr>
                <a:t></a:t>
              </a:r>
              <a:r>
                <a:rPr sz="3401" spc="-45" dirty="0">
                  <a:latin typeface="Symbol"/>
                  <a:cs typeface="Symbol"/>
                </a:rPr>
                <a:t></a:t>
              </a:r>
              <a:r>
                <a:rPr lang="cs-CZ" sz="3401" spc="-45" dirty="0">
                  <a:latin typeface="Symbol"/>
                  <a:cs typeface="Symbol"/>
                </a:rPr>
                <a:t> </a:t>
              </a:r>
              <a:r>
                <a:rPr sz="3401" spc="-45" dirty="0">
                  <a:latin typeface="Times New Roman"/>
                  <a:cs typeface="Times New Roman"/>
                </a:rPr>
                <a:t>(</a:t>
              </a:r>
              <a:r>
                <a:rPr sz="3401" spc="-535" dirty="0">
                  <a:latin typeface="Times New Roman"/>
                  <a:cs typeface="Times New Roman"/>
                </a:rPr>
                <a:t> </a:t>
              </a:r>
              <a:r>
                <a:rPr sz="3401" i="1" spc="-50" dirty="0">
                  <a:latin typeface="Times New Roman"/>
                  <a:cs typeface="Times New Roman"/>
                </a:rPr>
                <a:t>A</a:t>
              </a:r>
              <a:r>
                <a:rPr sz="2924" spc="-74" baseline="-24547" dirty="0">
                  <a:latin typeface="Times New Roman"/>
                  <a:cs typeface="Times New Roman"/>
                </a:rPr>
                <a:t>1</a:t>
              </a:r>
              <a:r>
                <a:rPr sz="3401" spc="-50" dirty="0">
                  <a:latin typeface="Times New Roman"/>
                  <a:cs typeface="Times New Roman"/>
                </a:rPr>
                <a:t>,</a:t>
              </a:r>
              <a:r>
                <a:rPr sz="3401" spc="-394" dirty="0">
                  <a:latin typeface="Times New Roman"/>
                  <a:cs typeface="Times New Roman"/>
                </a:rPr>
                <a:t> </a:t>
              </a:r>
              <a:r>
                <a:rPr sz="3401" i="1" spc="63" dirty="0">
                  <a:latin typeface="Times New Roman"/>
                  <a:cs typeface="Times New Roman"/>
                </a:rPr>
                <a:t>Z</a:t>
              </a:r>
              <a:r>
                <a:rPr sz="2924" spc="94" baseline="-24547" dirty="0">
                  <a:latin typeface="Times New Roman"/>
                  <a:cs typeface="Times New Roman"/>
                </a:rPr>
                <a:t>1</a:t>
              </a:r>
              <a:r>
                <a:rPr sz="2924" spc="-435" baseline="-24547" dirty="0">
                  <a:latin typeface="Times New Roman"/>
                  <a:cs typeface="Times New Roman"/>
                </a:rPr>
                <a:t> </a:t>
              </a:r>
              <a:r>
                <a:rPr sz="3401" spc="5" dirty="0">
                  <a:latin typeface="Times New Roman"/>
                  <a:cs typeface="Times New Roman"/>
                </a:rPr>
                <a:t>)</a:t>
              </a:r>
              <a:r>
                <a:rPr sz="3401" i="1" spc="5" dirty="0">
                  <a:latin typeface="Times New Roman"/>
                  <a:cs typeface="Times New Roman"/>
                </a:rPr>
                <a:t>Y</a:t>
              </a:r>
              <a:r>
                <a:rPr sz="3401" i="1" spc="73" dirty="0">
                  <a:latin typeface="Times New Roman"/>
                  <a:cs typeface="Times New Roman"/>
                </a:rPr>
                <a:t> </a:t>
              </a:r>
              <a:r>
                <a:rPr sz="3401" spc="109" dirty="0">
                  <a:latin typeface="Symbol"/>
                  <a:cs typeface="Symbol"/>
                </a:rPr>
                <a:t></a:t>
              </a:r>
              <a:r>
                <a:rPr sz="3401" spc="-336" dirty="0">
                  <a:latin typeface="Times New Roman"/>
                  <a:cs typeface="Times New Roman"/>
                </a:rPr>
                <a:t> </a:t>
              </a:r>
              <a:r>
                <a:rPr sz="3401" spc="63" dirty="0">
                  <a:latin typeface="Times New Roman"/>
                  <a:cs typeface="Times New Roman"/>
                </a:rPr>
                <a:t>(</a:t>
              </a:r>
              <a:r>
                <a:rPr sz="3401" spc="-535" dirty="0">
                  <a:latin typeface="Times New Roman"/>
                  <a:cs typeface="Times New Roman"/>
                </a:rPr>
                <a:t> </a:t>
              </a:r>
              <a:r>
                <a:rPr sz="3401" i="1" spc="-54" dirty="0">
                  <a:latin typeface="Times New Roman"/>
                  <a:cs typeface="Times New Roman"/>
                </a:rPr>
                <a:t>A</a:t>
              </a:r>
              <a:r>
                <a:rPr sz="2924" spc="-81" baseline="-24547" dirty="0">
                  <a:latin typeface="Times New Roman"/>
                  <a:cs typeface="Times New Roman"/>
                </a:rPr>
                <a:t>2</a:t>
              </a:r>
              <a:r>
                <a:rPr sz="2924" spc="-278" baseline="-24547" dirty="0">
                  <a:latin typeface="Times New Roman"/>
                  <a:cs typeface="Times New Roman"/>
                </a:rPr>
                <a:t> </a:t>
              </a:r>
              <a:r>
                <a:rPr sz="3401" spc="50" dirty="0">
                  <a:latin typeface="Times New Roman"/>
                  <a:cs typeface="Times New Roman"/>
                </a:rPr>
                <a:t>,</a:t>
              </a:r>
              <a:r>
                <a:rPr sz="3401" spc="-404" dirty="0">
                  <a:latin typeface="Times New Roman"/>
                  <a:cs typeface="Times New Roman"/>
                </a:rPr>
                <a:t> </a:t>
              </a:r>
              <a:r>
                <a:rPr sz="3401" i="1" spc="177" dirty="0">
                  <a:latin typeface="Times New Roman"/>
                  <a:cs typeface="Times New Roman"/>
                </a:rPr>
                <a:t>Z</a:t>
              </a:r>
              <a:r>
                <a:rPr sz="2924" spc="265" baseline="-24547" dirty="0">
                  <a:latin typeface="Times New Roman"/>
                  <a:cs typeface="Times New Roman"/>
                </a:rPr>
                <a:t>2</a:t>
              </a:r>
              <a:r>
                <a:rPr sz="2924" spc="-210" baseline="-24547" dirty="0">
                  <a:latin typeface="Times New Roman"/>
                  <a:cs typeface="Times New Roman"/>
                </a:rPr>
                <a:t> </a:t>
              </a:r>
              <a:r>
                <a:rPr sz="3401" spc="27" dirty="0">
                  <a:latin typeface="Times New Roman"/>
                  <a:cs typeface="Times New Roman"/>
                </a:rPr>
                <a:t>)</a:t>
              </a:r>
              <a:r>
                <a:rPr sz="3401" i="1" spc="27" dirty="0">
                  <a:latin typeface="Times New Roman"/>
                  <a:cs typeface="Times New Roman"/>
                </a:rPr>
                <a:t>částice</a:t>
              </a:r>
              <a:endParaRPr sz="3401" dirty="0">
                <a:latin typeface="Times New Roman"/>
                <a:cs typeface="Times New Roman"/>
              </a:endParaRPr>
            </a:p>
          </p:txBody>
        </p:sp>
      </p:grp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E12624-98DD-44AE-860A-16D53B3FBC1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2</a:t>
            </a:fld>
            <a:endParaRPr lang="cs-CZ"/>
          </a:p>
        </p:txBody>
      </p:sp>
      <p:pic>
        <p:nvPicPr>
          <p:cNvPr id="10" name="raa2-1">
            <a:hlinkClick r:id="" action="ppaction://media"/>
            <a:extLst>
              <a:ext uri="{FF2B5EF4-FFF2-40B4-BE49-F238E27FC236}">
                <a16:creationId xmlns:a16="http://schemas.microsoft.com/office/drawing/2014/main" id="{8373D358-02F9-4482-9422-1BF0AECBD3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1101" y="4751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726" y="804420"/>
            <a:ext cx="4389962" cy="845247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2358" b="1" spc="-9" dirty="0">
                <a:solidFill>
                  <a:srgbClr val="0000FF"/>
                </a:solidFill>
                <a:latin typeface="Verdana"/>
                <a:cs typeface="Verdana"/>
              </a:rPr>
              <a:t>Emise </a:t>
            </a:r>
            <a:r>
              <a:rPr sz="2358" b="1" spc="-5" dirty="0">
                <a:solidFill>
                  <a:srgbClr val="0000FF"/>
                </a:solidFill>
                <a:latin typeface="Verdana"/>
                <a:cs typeface="Verdana"/>
              </a:rPr>
              <a:t>nukleonů</a:t>
            </a:r>
            <a:endParaRPr sz="2358" dirty="0">
              <a:latin typeface="Verdana"/>
              <a:cs typeface="Verdana"/>
            </a:endParaRPr>
          </a:p>
          <a:p>
            <a:pPr marL="218236">
              <a:spcBef>
                <a:spcPts val="2022"/>
              </a:spcBef>
              <a:tabLst>
                <a:tab pos="426105" algn="l"/>
              </a:tabLst>
            </a:pPr>
            <a:r>
              <a:rPr sz="1400" spc="-9" dirty="0">
                <a:latin typeface="Verdana"/>
                <a:cs typeface="Verdana"/>
              </a:rPr>
              <a:t>jev, kdy se </a:t>
            </a:r>
            <a:r>
              <a:rPr sz="1400" spc="-5" dirty="0">
                <a:latin typeface="Verdana"/>
                <a:cs typeface="Verdana"/>
              </a:rPr>
              <a:t>z mateřského </a:t>
            </a:r>
            <a:r>
              <a:rPr sz="1400" spc="-9" dirty="0">
                <a:latin typeface="Verdana"/>
                <a:cs typeface="Verdana"/>
              </a:rPr>
              <a:t>jádra</a:t>
            </a:r>
            <a:r>
              <a:rPr sz="1400" spc="18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uvolňuje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0298" y="1813483"/>
            <a:ext cx="1071955" cy="225910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proton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91576" y="1875853"/>
            <a:ext cx="2158168" cy="691302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82918">
              <a:lnSpc>
                <a:spcPts val="3364"/>
              </a:lnSpc>
              <a:spcBef>
                <a:spcPts val="91"/>
              </a:spcBef>
            </a:pPr>
            <a:r>
              <a:rPr sz="1678" i="1" spc="36" dirty="0">
                <a:latin typeface="Times New Roman"/>
                <a:cs typeface="Times New Roman"/>
              </a:rPr>
              <a:t>A</a:t>
            </a:r>
            <a:r>
              <a:rPr sz="1678" i="1" spc="-63" dirty="0">
                <a:latin typeface="Times New Roman"/>
                <a:cs typeface="Times New Roman"/>
              </a:rPr>
              <a:t> </a:t>
            </a:r>
            <a:r>
              <a:rPr sz="4353" i="1" spc="74" baseline="-25173" dirty="0">
                <a:latin typeface="Times New Roman"/>
                <a:cs typeface="Times New Roman"/>
              </a:rPr>
              <a:t>X</a:t>
            </a:r>
            <a:r>
              <a:rPr sz="4353" i="1" spc="-448" baseline="-25173" dirty="0">
                <a:latin typeface="Times New Roman"/>
                <a:cs typeface="Times New Roman"/>
              </a:rPr>
              <a:t> </a:t>
            </a:r>
            <a:r>
              <a:rPr sz="4353" spc="109" baseline="-25173" dirty="0">
                <a:latin typeface="Symbol"/>
                <a:cs typeface="Symbol"/>
              </a:rPr>
              <a:t></a:t>
            </a:r>
            <a:r>
              <a:rPr sz="1678" i="1" spc="73" dirty="0">
                <a:latin typeface="Times New Roman"/>
                <a:cs typeface="Times New Roman"/>
              </a:rPr>
              <a:t>A</a:t>
            </a:r>
            <a:r>
              <a:rPr sz="1678" spc="73" dirty="0">
                <a:latin typeface="Symbol"/>
                <a:cs typeface="Symbol"/>
              </a:rPr>
              <a:t></a:t>
            </a:r>
            <a:r>
              <a:rPr sz="1678" spc="73" dirty="0">
                <a:latin typeface="Times New Roman"/>
                <a:cs typeface="Times New Roman"/>
              </a:rPr>
              <a:t>1</a:t>
            </a:r>
            <a:r>
              <a:rPr sz="4353" i="1" spc="109" baseline="-25173" dirty="0">
                <a:latin typeface="Times New Roman"/>
                <a:cs typeface="Times New Roman"/>
              </a:rPr>
              <a:t>Y</a:t>
            </a:r>
            <a:r>
              <a:rPr sz="4353" i="1" spc="-537" baseline="-25173" dirty="0">
                <a:latin typeface="Times New Roman"/>
                <a:cs typeface="Times New Roman"/>
              </a:rPr>
              <a:t> </a:t>
            </a:r>
            <a:r>
              <a:rPr sz="4353" spc="170" baseline="-25173" dirty="0">
                <a:latin typeface="Symbol"/>
                <a:cs typeface="Symbol"/>
              </a:rPr>
              <a:t></a:t>
            </a:r>
            <a:r>
              <a:rPr sz="1678" spc="113" dirty="0">
                <a:latin typeface="Times New Roman"/>
                <a:cs typeface="Times New Roman"/>
              </a:rPr>
              <a:t>1</a:t>
            </a:r>
            <a:r>
              <a:rPr sz="4353" i="1" spc="170" baseline="-25173" dirty="0">
                <a:latin typeface="Times New Roman"/>
                <a:cs typeface="Times New Roman"/>
              </a:rPr>
              <a:t>p</a:t>
            </a:r>
            <a:endParaRPr sz="4353" baseline="-25173">
              <a:latin typeface="Times New Roman"/>
              <a:cs typeface="Times New Roman"/>
            </a:endParaRPr>
          </a:p>
          <a:p>
            <a:pPr marL="34549">
              <a:lnSpc>
                <a:spcPts val="1895"/>
              </a:lnSpc>
              <a:tabLst>
                <a:tab pos="956434" algn="l"/>
                <a:tab pos="1789642" algn="l"/>
              </a:tabLst>
            </a:pPr>
            <a:r>
              <a:rPr sz="1678" i="1" spc="36" dirty="0">
                <a:latin typeface="Times New Roman"/>
                <a:cs typeface="Times New Roman"/>
              </a:rPr>
              <a:t>Z	Z</a:t>
            </a:r>
            <a:r>
              <a:rPr sz="1678" i="1" spc="-177" dirty="0">
                <a:latin typeface="Times New Roman"/>
                <a:cs typeface="Times New Roman"/>
              </a:rPr>
              <a:t> </a:t>
            </a:r>
            <a:r>
              <a:rPr sz="1678" spc="-27" dirty="0">
                <a:latin typeface="Symbol"/>
                <a:cs typeface="Symbol"/>
              </a:rPr>
              <a:t></a:t>
            </a:r>
            <a:r>
              <a:rPr sz="1678" spc="-27" dirty="0">
                <a:latin typeface="Times New Roman"/>
                <a:cs typeface="Times New Roman"/>
              </a:rPr>
              <a:t>1	</a:t>
            </a:r>
            <a:r>
              <a:rPr sz="1678" spc="32" dirty="0">
                <a:latin typeface="Times New Roman"/>
                <a:cs typeface="Times New Roman"/>
              </a:rPr>
              <a:t>1</a:t>
            </a:r>
            <a:endParaRPr sz="1678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09647" y="2759323"/>
            <a:ext cx="952246" cy="225910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400" b="1" spc="-18" dirty="0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r>
              <a:rPr sz="1400" b="1" dirty="0">
                <a:solidFill>
                  <a:srgbClr val="C00000"/>
                </a:solidFill>
                <a:latin typeface="Verdana"/>
                <a:cs typeface="Verdana"/>
              </a:rPr>
              <a:t>u</a:t>
            </a:r>
            <a:r>
              <a:rPr sz="1400" b="1" spc="-18" dirty="0">
                <a:solidFill>
                  <a:srgbClr val="C00000"/>
                </a:solidFill>
                <a:latin typeface="Verdana"/>
                <a:cs typeface="Verdana"/>
              </a:rPr>
              <a:t>t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r</a:t>
            </a:r>
            <a:r>
              <a:rPr sz="1400" b="1" spc="18" dirty="0">
                <a:solidFill>
                  <a:srgbClr val="C00000"/>
                </a:solidFill>
                <a:latin typeface="Verdana"/>
                <a:cs typeface="Verdana"/>
              </a:rPr>
              <a:t>o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n</a:t>
            </a:r>
            <a:endParaRPr sz="127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26544" y="2825633"/>
            <a:ext cx="2121892" cy="657482"/>
          </a:xfrm>
          <a:prstGeom prst="rect">
            <a:avLst/>
          </a:prstGeom>
        </p:spPr>
        <p:txBody>
          <a:bodyPr vert="horz" wrap="square" lIns="0" tIns="16123" rIns="0" bIns="0" rtlCol="0">
            <a:spAutoFit/>
          </a:bodyPr>
          <a:lstStyle/>
          <a:p>
            <a:pPr marL="81766">
              <a:lnSpc>
                <a:spcPts val="3200"/>
              </a:lnSpc>
              <a:spcBef>
                <a:spcPts val="127"/>
              </a:spcBef>
            </a:pPr>
            <a:r>
              <a:rPr sz="1632" i="1" spc="14" dirty="0">
                <a:latin typeface="Times New Roman"/>
                <a:cs typeface="Times New Roman"/>
              </a:rPr>
              <a:t>A</a:t>
            </a:r>
            <a:r>
              <a:rPr sz="1632" i="1" spc="-68" dirty="0">
                <a:latin typeface="Times New Roman"/>
                <a:cs typeface="Times New Roman"/>
              </a:rPr>
              <a:t> </a:t>
            </a:r>
            <a:r>
              <a:rPr sz="4149" i="1" spc="74" baseline="-25500" dirty="0">
                <a:latin typeface="Times New Roman"/>
                <a:cs typeface="Times New Roman"/>
              </a:rPr>
              <a:t>X</a:t>
            </a:r>
            <a:r>
              <a:rPr sz="4149" i="1" spc="-313" baseline="-25500" dirty="0">
                <a:latin typeface="Times New Roman"/>
                <a:cs typeface="Times New Roman"/>
              </a:rPr>
              <a:t> </a:t>
            </a:r>
            <a:r>
              <a:rPr sz="4149" spc="122" baseline="-25500" dirty="0">
                <a:latin typeface="Symbol"/>
                <a:cs typeface="Symbol"/>
              </a:rPr>
              <a:t></a:t>
            </a:r>
            <a:r>
              <a:rPr sz="4149" spc="-659" baseline="-25500" dirty="0">
                <a:latin typeface="Times New Roman"/>
                <a:cs typeface="Times New Roman"/>
              </a:rPr>
              <a:t> </a:t>
            </a:r>
            <a:r>
              <a:rPr sz="1632" i="1" spc="14" dirty="0">
                <a:latin typeface="Times New Roman"/>
                <a:cs typeface="Times New Roman"/>
              </a:rPr>
              <a:t>A</a:t>
            </a:r>
            <a:r>
              <a:rPr sz="1632" spc="14" dirty="0">
                <a:latin typeface="Symbol"/>
                <a:cs typeface="Symbol"/>
              </a:rPr>
              <a:t></a:t>
            </a:r>
            <a:r>
              <a:rPr sz="1632" spc="14" dirty="0">
                <a:latin typeface="Times New Roman"/>
                <a:cs typeface="Times New Roman"/>
              </a:rPr>
              <a:t>1</a:t>
            </a:r>
            <a:r>
              <a:rPr sz="4149" i="1" spc="20" baseline="-25500" dirty="0">
                <a:latin typeface="Times New Roman"/>
                <a:cs typeface="Times New Roman"/>
              </a:rPr>
              <a:t>Y</a:t>
            </a:r>
            <a:r>
              <a:rPr sz="4149" i="1" spc="-414" baseline="-25500" dirty="0">
                <a:latin typeface="Times New Roman"/>
                <a:cs typeface="Times New Roman"/>
              </a:rPr>
              <a:t> </a:t>
            </a:r>
            <a:r>
              <a:rPr sz="4149" spc="68" baseline="-25500" dirty="0">
                <a:latin typeface="Symbol"/>
                <a:cs typeface="Symbol"/>
              </a:rPr>
              <a:t></a:t>
            </a:r>
            <a:r>
              <a:rPr sz="4149" spc="-333" baseline="-25500" dirty="0">
                <a:latin typeface="Times New Roman"/>
                <a:cs typeface="Times New Roman"/>
              </a:rPr>
              <a:t> </a:t>
            </a:r>
            <a:r>
              <a:rPr sz="1632" spc="5" dirty="0">
                <a:latin typeface="Times New Roman"/>
                <a:cs typeface="Times New Roman"/>
              </a:rPr>
              <a:t>1</a:t>
            </a:r>
            <a:r>
              <a:rPr sz="4149" i="1" spc="6" baseline="-25500" dirty="0">
                <a:latin typeface="Times New Roman"/>
                <a:cs typeface="Times New Roman"/>
              </a:rPr>
              <a:t>n</a:t>
            </a:r>
            <a:endParaRPr sz="4149" baseline="-25500">
              <a:latin typeface="Times New Roman"/>
              <a:cs typeface="Times New Roman"/>
            </a:endParaRPr>
          </a:p>
          <a:p>
            <a:pPr marL="34549">
              <a:lnSpc>
                <a:spcPts val="1841"/>
              </a:lnSpc>
              <a:tabLst>
                <a:tab pos="1136665" algn="l"/>
                <a:tab pos="1756821" algn="l"/>
              </a:tabLst>
            </a:pPr>
            <a:r>
              <a:rPr sz="1632" i="1" spc="14" dirty="0">
                <a:latin typeface="Times New Roman"/>
                <a:cs typeface="Times New Roman"/>
              </a:rPr>
              <a:t>Z	Z	</a:t>
            </a:r>
            <a:r>
              <a:rPr sz="1632" spc="14" dirty="0">
                <a:latin typeface="Times New Roman"/>
                <a:cs typeface="Times New Roman"/>
              </a:rPr>
              <a:t>0</a:t>
            </a:r>
            <a:endParaRPr sz="1632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11988" y="3721401"/>
            <a:ext cx="7626142" cy="2675790"/>
          </a:xfrm>
          <a:prstGeom prst="rect">
            <a:avLst/>
          </a:prstGeom>
        </p:spPr>
        <p:txBody>
          <a:bodyPr vert="horz" wrap="square" lIns="0" tIns="7486" rIns="0" bIns="0" rtlCol="0">
            <a:spAutoFit/>
          </a:bodyPr>
          <a:lstStyle/>
          <a:p>
            <a:pPr marL="241268" marR="459503" indent="-207294">
              <a:lnSpc>
                <a:spcPct val="101400"/>
              </a:lnSpc>
              <a:spcBef>
                <a:spcPts val="59"/>
              </a:spcBef>
              <a:buFont typeface="Wingdings"/>
              <a:buChar char=""/>
              <a:tabLst>
                <a:tab pos="241844" algn="l"/>
              </a:tabLst>
            </a:pPr>
            <a:r>
              <a:rPr sz="1400" spc="-9" dirty="0">
                <a:latin typeface="Verdana"/>
                <a:cs typeface="Verdana"/>
              </a:rPr>
              <a:t>vzácný typ </a:t>
            </a:r>
            <a:r>
              <a:rPr sz="1400" spc="-5" dirty="0">
                <a:latin typeface="Verdana"/>
                <a:cs typeface="Verdana"/>
              </a:rPr>
              <a:t>rozpadu, neboť </a:t>
            </a:r>
            <a:r>
              <a:rPr sz="1400" spc="-9" dirty="0">
                <a:latin typeface="Verdana"/>
                <a:cs typeface="Verdana"/>
              </a:rPr>
              <a:t>zpravidla </a:t>
            </a:r>
            <a:r>
              <a:rPr sz="1400" spc="-5" dirty="0">
                <a:latin typeface="Verdana"/>
                <a:cs typeface="Verdana"/>
              </a:rPr>
              <a:t>není </a:t>
            </a:r>
            <a:r>
              <a:rPr sz="1400" spc="-9" dirty="0">
                <a:latin typeface="Verdana"/>
                <a:cs typeface="Verdana"/>
              </a:rPr>
              <a:t>splněna </a:t>
            </a:r>
            <a:r>
              <a:rPr sz="1400" spc="-5" dirty="0">
                <a:latin typeface="Verdana"/>
                <a:cs typeface="Verdana"/>
              </a:rPr>
              <a:t>hmotnostní podmínka (jádro </a:t>
            </a:r>
            <a:r>
              <a:rPr sz="1400" spc="-9" dirty="0">
                <a:latin typeface="Verdana"/>
                <a:cs typeface="Verdana"/>
              </a:rPr>
              <a:t>X je </a:t>
            </a:r>
            <a:r>
              <a:rPr sz="1400" spc="-5" dirty="0">
                <a:latin typeface="Verdana"/>
                <a:cs typeface="Verdana"/>
              </a:rPr>
              <a:t>v  </a:t>
            </a:r>
            <a:r>
              <a:rPr sz="1400" spc="-9" dirty="0">
                <a:latin typeface="Verdana"/>
                <a:cs typeface="Verdana"/>
              </a:rPr>
              <a:t>základním </a:t>
            </a:r>
            <a:r>
              <a:rPr sz="1400" spc="-5" dirty="0">
                <a:latin typeface="Verdana"/>
                <a:cs typeface="Verdana"/>
              </a:rPr>
              <a:t>energetickém</a:t>
            </a:r>
            <a:r>
              <a:rPr sz="1400" spc="18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stavu)</a:t>
            </a:r>
            <a:endParaRPr sz="1400" dirty="0">
              <a:latin typeface="Verdana"/>
              <a:cs typeface="Verdana"/>
            </a:endParaRPr>
          </a:p>
          <a:p>
            <a:pPr marL="241268" marR="468140" indent="-207294">
              <a:lnSpc>
                <a:spcPts val="1542"/>
              </a:lnSpc>
              <a:spcBef>
                <a:spcPts val="41"/>
              </a:spcBef>
              <a:buFont typeface="Wingdings"/>
              <a:buChar char=""/>
              <a:tabLst>
                <a:tab pos="241844" algn="l"/>
              </a:tabLst>
            </a:pPr>
            <a:r>
              <a:rPr sz="1400" spc="-9" dirty="0">
                <a:latin typeface="Verdana"/>
                <a:cs typeface="Verdana"/>
              </a:rPr>
              <a:t>nastává </a:t>
            </a:r>
            <a:r>
              <a:rPr sz="1400" dirty="0">
                <a:latin typeface="Verdana"/>
                <a:cs typeface="Verdana"/>
              </a:rPr>
              <a:t>při </a:t>
            </a:r>
            <a:r>
              <a:rPr sz="1400" spc="-5" dirty="0">
                <a:latin typeface="Verdana"/>
                <a:cs typeface="Verdana"/>
              </a:rPr>
              <a:t>extrémním relativním nadbytku protonů </a:t>
            </a:r>
            <a:r>
              <a:rPr sz="1400" dirty="0">
                <a:latin typeface="Verdana"/>
                <a:cs typeface="Verdana"/>
              </a:rPr>
              <a:t>nebo </a:t>
            </a:r>
            <a:r>
              <a:rPr sz="1400" spc="-5" dirty="0">
                <a:latin typeface="Verdana"/>
                <a:cs typeface="Verdana"/>
              </a:rPr>
              <a:t>neutronů </a:t>
            </a:r>
            <a:r>
              <a:rPr sz="1400" spc="-9" dirty="0">
                <a:latin typeface="Verdana"/>
                <a:cs typeface="Verdana"/>
              </a:rPr>
              <a:t>(vazebná energie  nukleonů je</a:t>
            </a:r>
            <a:r>
              <a:rPr sz="1400" spc="32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malá)</a:t>
            </a:r>
            <a:endParaRPr sz="1400" dirty="0">
              <a:latin typeface="Verdana"/>
              <a:cs typeface="Verdana"/>
            </a:endParaRPr>
          </a:p>
          <a:p>
            <a:pPr marL="2197321">
              <a:lnSpc>
                <a:spcPts val="2122"/>
              </a:lnSpc>
              <a:spcBef>
                <a:spcPts val="190"/>
              </a:spcBef>
            </a:pPr>
            <a:r>
              <a:rPr sz="2000" spc="81" baseline="44061" dirty="0">
                <a:latin typeface="Times New Roman"/>
                <a:cs typeface="Times New Roman"/>
              </a:rPr>
              <a:t>151</a:t>
            </a:r>
            <a:r>
              <a:rPr sz="2400" i="1" spc="54" dirty="0">
                <a:latin typeface="Times New Roman"/>
                <a:cs typeface="Times New Roman"/>
              </a:rPr>
              <a:t>Lu</a:t>
            </a:r>
            <a:r>
              <a:rPr sz="2400" spc="54" dirty="0">
                <a:latin typeface="Times New Roman"/>
                <a:cs typeface="Times New Roman"/>
              </a:rPr>
              <a:t>(</a:t>
            </a:r>
            <a:r>
              <a:rPr sz="2400" i="1" spc="54" dirty="0">
                <a:latin typeface="Times New Roman"/>
                <a:cs typeface="Times New Roman"/>
              </a:rPr>
              <a:t>T </a:t>
            </a:r>
            <a:r>
              <a:rPr sz="2400" spc="50" dirty="0">
                <a:latin typeface="Symbol"/>
                <a:cs typeface="Symbol"/>
              </a:rPr>
              <a:t></a:t>
            </a:r>
            <a:r>
              <a:rPr sz="2400" spc="50" dirty="0">
                <a:latin typeface="Times New Roman"/>
                <a:cs typeface="Times New Roman"/>
              </a:rPr>
              <a:t> </a:t>
            </a:r>
            <a:r>
              <a:rPr sz="2400" spc="41" dirty="0">
                <a:latin typeface="Times New Roman"/>
                <a:cs typeface="Times New Roman"/>
              </a:rPr>
              <a:t>85</a:t>
            </a:r>
            <a:r>
              <a:rPr sz="2400" i="1" spc="41" dirty="0">
                <a:latin typeface="Times New Roman"/>
                <a:cs typeface="Times New Roman"/>
              </a:rPr>
              <a:t>ms</a:t>
            </a:r>
            <a:r>
              <a:rPr sz="2400" spc="41" dirty="0">
                <a:latin typeface="Times New Roman"/>
                <a:cs typeface="Times New Roman"/>
              </a:rPr>
              <a:t>)</a:t>
            </a:r>
            <a:r>
              <a:rPr sz="2400" spc="41" dirty="0">
                <a:latin typeface="Symbol"/>
                <a:cs typeface="Symbol"/>
              </a:rPr>
              <a:t></a:t>
            </a:r>
            <a:r>
              <a:rPr sz="2000" spc="61" baseline="44061" dirty="0">
                <a:latin typeface="Times New Roman"/>
                <a:cs typeface="Times New Roman"/>
              </a:rPr>
              <a:t>150</a:t>
            </a:r>
            <a:r>
              <a:rPr sz="2400" i="1" spc="41" dirty="0">
                <a:latin typeface="Times New Roman"/>
                <a:cs typeface="Times New Roman"/>
              </a:rPr>
              <a:t>Yb </a:t>
            </a:r>
            <a:r>
              <a:rPr sz="2400" spc="50" dirty="0">
                <a:latin typeface="Symbol"/>
                <a:cs typeface="Symbol"/>
              </a:rPr>
              <a:t></a:t>
            </a:r>
            <a:r>
              <a:rPr sz="2400" spc="281" dirty="0">
                <a:latin typeface="Times New Roman"/>
                <a:cs typeface="Times New Roman"/>
              </a:rPr>
              <a:t> </a:t>
            </a:r>
            <a:r>
              <a:rPr sz="2400" i="1" spc="45" dirty="0">
                <a:latin typeface="Times New Roman"/>
                <a:cs typeface="Times New Roman"/>
              </a:rPr>
              <a:t>p</a:t>
            </a:r>
            <a:endParaRPr sz="2400" dirty="0">
              <a:latin typeface="Times New Roman"/>
              <a:cs typeface="Times New Roman"/>
            </a:endParaRPr>
          </a:p>
          <a:p>
            <a:pPr marL="2258358">
              <a:lnSpc>
                <a:spcPts val="979"/>
              </a:lnSpc>
              <a:tabLst>
                <a:tab pos="4532263" algn="l"/>
              </a:tabLst>
            </a:pPr>
            <a:r>
              <a:rPr sz="1400" spc="50" dirty="0">
                <a:latin typeface="Times New Roman"/>
                <a:cs typeface="Times New Roman"/>
              </a:rPr>
              <a:t>71	</a:t>
            </a:r>
            <a:r>
              <a:rPr sz="1400" spc="68" dirty="0">
                <a:latin typeface="Times New Roman"/>
                <a:cs typeface="Times New Roman"/>
              </a:rPr>
              <a:t>70</a:t>
            </a:r>
            <a:endParaRPr sz="1400" dirty="0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dirty="0">
              <a:latin typeface="Times New Roman"/>
              <a:cs typeface="Times New Roman"/>
            </a:endParaRPr>
          </a:p>
          <a:p>
            <a:pPr marL="84069" algn="ctr"/>
            <a:r>
              <a:rPr sz="1400" spc="-9" dirty="0">
                <a:solidFill>
                  <a:srgbClr val="0000FF"/>
                </a:solidFill>
                <a:latin typeface="Verdana"/>
                <a:cs typeface="Verdana"/>
              </a:rPr>
              <a:t>Pozn. </a:t>
            </a:r>
            <a:r>
              <a:rPr sz="1400" i="1" spc="-5" dirty="0">
                <a:solidFill>
                  <a:srgbClr val="0000FF"/>
                </a:solidFill>
                <a:latin typeface="Verdana"/>
                <a:cs typeface="Verdana"/>
              </a:rPr>
              <a:t>stabilní </a:t>
            </a:r>
            <a:r>
              <a:rPr sz="1400" i="1" dirty="0">
                <a:solidFill>
                  <a:srgbClr val="0000FF"/>
                </a:solidFill>
                <a:latin typeface="Verdana"/>
                <a:cs typeface="Verdana"/>
              </a:rPr>
              <a:t>nuklidy </a:t>
            </a:r>
            <a:r>
              <a:rPr sz="1400" i="1" spc="-9" dirty="0">
                <a:solidFill>
                  <a:srgbClr val="0000FF"/>
                </a:solidFill>
                <a:latin typeface="Verdana"/>
                <a:cs typeface="Verdana"/>
              </a:rPr>
              <a:t>lutecia mají A=175 </a:t>
            </a:r>
            <a:r>
              <a:rPr sz="1400" i="1" spc="-5" dirty="0">
                <a:solidFill>
                  <a:srgbClr val="0000FF"/>
                </a:solidFill>
                <a:latin typeface="Verdana"/>
                <a:cs typeface="Verdana"/>
              </a:rPr>
              <a:t>a</a:t>
            </a:r>
            <a:r>
              <a:rPr sz="1400" i="1" spc="59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400" i="1" spc="-9" dirty="0">
                <a:solidFill>
                  <a:srgbClr val="0000FF"/>
                </a:solidFill>
                <a:latin typeface="Verdana"/>
                <a:cs typeface="Verdana"/>
              </a:rPr>
              <a:t>176</a:t>
            </a:r>
            <a:endParaRPr sz="1400" dirty="0">
              <a:latin typeface="Verdana"/>
              <a:cs typeface="Verdana"/>
            </a:endParaRPr>
          </a:p>
          <a:p>
            <a:pPr>
              <a:spcBef>
                <a:spcPts val="54"/>
              </a:spcBef>
            </a:pPr>
            <a:endParaRPr sz="1400" dirty="0">
              <a:latin typeface="Verdana"/>
              <a:cs typeface="Verdana"/>
            </a:endParaRPr>
          </a:p>
          <a:p>
            <a:pPr marL="319724" marR="16123" indent="-285750">
              <a:lnSpc>
                <a:spcPct val="101899"/>
              </a:lnSpc>
              <a:buFont typeface="Wingdings" panose="05000000000000000000" pitchFamily="2" charset="2"/>
              <a:buChar char="Ø"/>
              <a:tabLst>
                <a:tab pos="233206" algn="l"/>
                <a:tab pos="233782" algn="l"/>
              </a:tabLst>
            </a:pPr>
            <a:r>
              <a:rPr sz="1400" spc="-9" dirty="0">
                <a:latin typeface="Verdana"/>
                <a:cs typeface="Verdana"/>
              </a:rPr>
              <a:t>emise </a:t>
            </a:r>
            <a:r>
              <a:rPr sz="1400" spc="-5" dirty="0">
                <a:latin typeface="Verdana"/>
                <a:cs typeface="Verdana"/>
              </a:rPr>
              <a:t>nukleonů </a:t>
            </a:r>
            <a:r>
              <a:rPr sz="1400" spc="-9" dirty="0">
                <a:latin typeface="Verdana"/>
                <a:cs typeface="Verdana"/>
              </a:rPr>
              <a:t>se pozoruje u vysoce </a:t>
            </a:r>
            <a:r>
              <a:rPr sz="1400" spc="-5" dirty="0">
                <a:latin typeface="Verdana"/>
                <a:cs typeface="Verdana"/>
              </a:rPr>
              <a:t>excitovaných stavů jader s nadbytkem protonů nebo  neutronů, kdy </a:t>
            </a:r>
            <a:r>
              <a:rPr sz="1400" dirty="0">
                <a:latin typeface="Verdana"/>
                <a:cs typeface="Verdana"/>
              </a:rPr>
              <a:t>emisi </a:t>
            </a:r>
            <a:r>
              <a:rPr sz="1400" spc="-9" dirty="0">
                <a:latin typeface="Verdana"/>
                <a:cs typeface="Verdana"/>
              </a:rPr>
              <a:t>nukleonu </a:t>
            </a:r>
            <a:r>
              <a:rPr sz="1400" spc="-5" dirty="0">
                <a:latin typeface="Verdana"/>
                <a:cs typeface="Verdana"/>
              </a:rPr>
              <a:t>předchází přeměna </a:t>
            </a:r>
            <a:r>
              <a:rPr b="1" spc="27" dirty="0">
                <a:solidFill>
                  <a:srgbClr val="0000FF"/>
                </a:solidFill>
                <a:latin typeface="Symbol"/>
                <a:cs typeface="Symbol"/>
              </a:rPr>
              <a:t></a:t>
            </a:r>
            <a:r>
              <a:rPr spc="27" dirty="0">
                <a:solidFill>
                  <a:srgbClr val="0000FF"/>
                </a:solidFill>
                <a:latin typeface="Verdana"/>
                <a:cs typeface="Verdana"/>
              </a:rPr>
              <a:t>, </a:t>
            </a:r>
            <a:r>
              <a:rPr sz="1400" spc="-9" dirty="0">
                <a:latin typeface="Verdana"/>
                <a:cs typeface="Verdana"/>
              </a:rPr>
              <a:t>která je </a:t>
            </a:r>
            <a:r>
              <a:rPr sz="1400" spc="-5" dirty="0">
                <a:latin typeface="Verdana"/>
                <a:cs typeface="Verdana"/>
              </a:rPr>
              <a:t>relativně</a:t>
            </a:r>
            <a:r>
              <a:rPr sz="1400" spc="-18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pomalá.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AA65A6F6-053E-4CAE-A6B3-2FED03F8EE4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20</a:t>
            </a:fld>
            <a:endParaRPr lang="cs-CZ"/>
          </a:p>
        </p:txBody>
      </p:sp>
      <p:pic>
        <p:nvPicPr>
          <p:cNvPr id="9" name="raa20-1">
            <a:hlinkClick r:id="" action="ppaction://media"/>
            <a:extLst>
              <a:ext uri="{FF2B5EF4-FFF2-40B4-BE49-F238E27FC236}">
                <a16:creationId xmlns:a16="http://schemas.microsoft.com/office/drawing/2014/main" id="{8D1B7BB4-DA83-42AE-A34D-6546F05C62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28530" y="82036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5021" y="1003423"/>
            <a:ext cx="4837452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10174" indent="-199233">
              <a:spcBef>
                <a:spcPts val="91"/>
              </a:spcBef>
              <a:buSzPct val="128571"/>
              <a:buFont typeface="Symbol"/>
              <a:buChar char=""/>
              <a:tabLst>
                <a:tab pos="210749" algn="l"/>
              </a:tabLst>
            </a:pPr>
            <a:r>
              <a:rPr sz="1270" spc="-9" dirty="0">
                <a:latin typeface="Verdana"/>
                <a:cs typeface="Verdana"/>
              </a:rPr>
              <a:t>následně vzniklé </a:t>
            </a:r>
            <a:r>
              <a:rPr sz="1270" spc="-5" dirty="0">
                <a:latin typeface="Verdana"/>
                <a:cs typeface="Verdana"/>
              </a:rPr>
              <a:t>nukleony </a:t>
            </a:r>
            <a:r>
              <a:rPr sz="1270" spc="-9" dirty="0">
                <a:latin typeface="Verdana"/>
                <a:cs typeface="Verdana"/>
              </a:rPr>
              <a:t>se </a:t>
            </a:r>
            <a:r>
              <a:rPr sz="1270" spc="5" dirty="0">
                <a:latin typeface="Verdana"/>
                <a:cs typeface="Verdana"/>
              </a:rPr>
              <a:t>nazývají </a:t>
            </a:r>
            <a:r>
              <a:rPr sz="1270" spc="-5" dirty="0">
                <a:latin typeface="Verdana"/>
                <a:cs typeface="Verdana"/>
              </a:rPr>
              <a:t>jako</a:t>
            </a:r>
            <a:r>
              <a:rPr sz="1270" spc="27" dirty="0">
                <a:latin typeface="Verdana"/>
                <a:cs typeface="Verdana"/>
              </a:rPr>
              <a:t> </a:t>
            </a:r>
            <a:r>
              <a:rPr sz="1451" b="1" dirty="0">
                <a:solidFill>
                  <a:srgbClr val="C00000"/>
                </a:solidFill>
                <a:latin typeface="Verdana"/>
                <a:cs typeface="Verdana"/>
              </a:rPr>
              <a:t>zpožděné</a:t>
            </a:r>
            <a:r>
              <a:rPr sz="1632" dirty="0">
                <a:latin typeface="Verdana"/>
                <a:cs typeface="Verdana"/>
              </a:rPr>
              <a:t>.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7426" y="1582935"/>
            <a:ext cx="6103858" cy="380311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23033">
              <a:lnSpc>
                <a:spcPct val="100000"/>
              </a:lnSpc>
              <a:spcBef>
                <a:spcPts val="82"/>
              </a:spcBef>
            </a:pPr>
            <a:r>
              <a:rPr sz="1315" spc="18" dirty="0">
                <a:latin typeface="Times New Roman"/>
                <a:cs typeface="Times New Roman"/>
              </a:rPr>
              <a:t>25</a:t>
            </a:r>
            <a:r>
              <a:rPr sz="3401" i="1" spc="27" baseline="-24444" dirty="0">
                <a:latin typeface="Times New Roman"/>
                <a:cs typeface="Times New Roman"/>
              </a:rPr>
              <a:t>Si </a:t>
            </a:r>
            <a:r>
              <a:rPr sz="3401" spc="-632" baseline="-24444" dirty="0">
                <a:latin typeface="Symbol"/>
                <a:cs typeface="Symbol"/>
              </a:rPr>
              <a:t></a:t>
            </a:r>
            <a:r>
              <a:rPr sz="3401" spc="-632" baseline="-24444" dirty="0">
                <a:latin typeface="Times New Roman"/>
                <a:cs typeface="Times New Roman"/>
              </a:rPr>
              <a:t> </a:t>
            </a:r>
            <a:r>
              <a:rPr sz="3605" i="1" spc="68" baseline="-23060" dirty="0">
                <a:latin typeface="Symbol"/>
                <a:cs typeface="Symbol"/>
              </a:rPr>
              <a:t></a:t>
            </a:r>
            <a:r>
              <a:rPr sz="1972" spc="68" baseline="-67049" dirty="0">
                <a:latin typeface="Symbol"/>
                <a:cs typeface="Symbol"/>
              </a:rPr>
              <a:t></a:t>
            </a:r>
            <a:r>
              <a:rPr sz="1972" spc="68" baseline="-67049" dirty="0">
                <a:latin typeface="Times New Roman"/>
                <a:cs typeface="Times New Roman"/>
              </a:rPr>
              <a:t> </a:t>
            </a:r>
            <a:r>
              <a:rPr sz="3401" spc="27" baseline="-24444" dirty="0">
                <a:latin typeface="Symbol"/>
                <a:cs typeface="Symbol"/>
              </a:rPr>
              <a:t></a:t>
            </a:r>
            <a:r>
              <a:rPr sz="1315" spc="18" dirty="0">
                <a:latin typeface="Times New Roman"/>
                <a:cs typeface="Times New Roman"/>
              </a:rPr>
              <a:t>25</a:t>
            </a:r>
            <a:r>
              <a:rPr sz="3401" i="1" spc="27" baseline="-24444" dirty="0">
                <a:latin typeface="Times New Roman"/>
                <a:cs typeface="Times New Roman"/>
              </a:rPr>
              <a:t>Al</a:t>
            </a:r>
            <a:r>
              <a:rPr sz="1315" i="1" spc="18" dirty="0">
                <a:latin typeface="Times New Roman"/>
                <a:cs typeface="Times New Roman"/>
              </a:rPr>
              <a:t>excit </a:t>
            </a:r>
            <a:r>
              <a:rPr sz="3401" spc="-469" baseline="-24444" dirty="0">
                <a:latin typeface="Symbol"/>
                <a:cs typeface="Symbol"/>
              </a:rPr>
              <a:t></a:t>
            </a:r>
            <a:r>
              <a:rPr sz="1315" spc="-313" dirty="0">
                <a:latin typeface="Times New Roman"/>
                <a:cs typeface="Times New Roman"/>
              </a:rPr>
              <a:t>24</a:t>
            </a:r>
            <a:r>
              <a:rPr lang="cs-CZ" sz="1315" spc="-313" dirty="0">
                <a:latin typeface="Times New Roman"/>
                <a:cs typeface="Times New Roman"/>
              </a:rPr>
              <a:t>     </a:t>
            </a:r>
            <a:r>
              <a:rPr sz="3401" i="1" spc="-469" baseline="-24444" dirty="0">
                <a:latin typeface="Times New Roman"/>
                <a:cs typeface="Times New Roman"/>
              </a:rPr>
              <a:t>M</a:t>
            </a:r>
            <a:r>
              <a:rPr lang="cs-CZ" sz="3401" i="1" spc="-469" baseline="-24444" dirty="0">
                <a:latin typeface="Times New Roman"/>
                <a:cs typeface="Times New Roman"/>
              </a:rPr>
              <a:t> </a:t>
            </a:r>
            <a:r>
              <a:rPr sz="3401" i="1" spc="-469" baseline="-24444" dirty="0">
                <a:latin typeface="Times New Roman"/>
                <a:cs typeface="Times New Roman"/>
              </a:rPr>
              <a:t>g </a:t>
            </a:r>
            <a:r>
              <a:rPr lang="cs-CZ" sz="3401" i="1" spc="-469" baseline="-24444" dirty="0">
                <a:latin typeface="Times New Roman"/>
                <a:cs typeface="Times New Roman"/>
              </a:rPr>
              <a:t>  </a:t>
            </a:r>
            <a:r>
              <a:rPr sz="3401" spc="54" baseline="-24444" dirty="0">
                <a:latin typeface="Symbol"/>
                <a:cs typeface="Symbol"/>
              </a:rPr>
              <a:t></a:t>
            </a:r>
            <a:r>
              <a:rPr sz="3401" spc="-68" baseline="-24444" dirty="0">
                <a:latin typeface="Times New Roman"/>
                <a:cs typeface="Times New Roman"/>
              </a:rPr>
              <a:t> </a:t>
            </a:r>
            <a:r>
              <a:rPr sz="3401" i="1" spc="54" baseline="-24444" dirty="0">
                <a:latin typeface="Times New Roman"/>
                <a:cs typeface="Times New Roman"/>
              </a:rPr>
              <a:t>p</a:t>
            </a:r>
            <a:endParaRPr sz="3401" baseline="-24444" dirty="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3504" y="2216347"/>
            <a:ext cx="7639386" cy="2685148"/>
          </a:xfrm>
          <a:prstGeom prst="rect">
            <a:avLst/>
          </a:prstGeom>
        </p:spPr>
        <p:txBody>
          <a:bodyPr vert="horz" wrap="square" lIns="0" tIns="15547" rIns="0" bIns="0" rtlCol="0">
            <a:spAutoFit/>
          </a:bodyPr>
          <a:lstStyle/>
          <a:p>
            <a:pPr marL="265452">
              <a:spcBef>
                <a:spcPts val="122"/>
              </a:spcBef>
            </a:pPr>
            <a:r>
              <a:rPr sz="1224" spc="18" dirty="0">
                <a:latin typeface="Times New Roman"/>
                <a:cs typeface="Times New Roman"/>
              </a:rPr>
              <a:t>87 </a:t>
            </a:r>
            <a:r>
              <a:rPr sz="3128" i="1" spc="-74" baseline="-25362" dirty="0">
                <a:latin typeface="Times New Roman"/>
                <a:cs typeface="Times New Roman"/>
              </a:rPr>
              <a:t>Br </a:t>
            </a:r>
            <a:r>
              <a:rPr sz="3128" spc="-612" baseline="-25362" dirty="0">
                <a:latin typeface="Symbol"/>
                <a:cs typeface="Symbol"/>
              </a:rPr>
              <a:t></a:t>
            </a:r>
            <a:r>
              <a:rPr sz="3264" i="1" spc="129" baseline="-24305" dirty="0">
                <a:latin typeface="Symbol"/>
                <a:cs typeface="Symbol"/>
              </a:rPr>
              <a:t></a:t>
            </a:r>
            <a:r>
              <a:rPr sz="1836" spc="129" baseline="-65843" dirty="0">
                <a:latin typeface="Symbol"/>
                <a:cs typeface="Symbol"/>
              </a:rPr>
              <a:t></a:t>
            </a:r>
            <a:r>
              <a:rPr sz="1836" spc="129" baseline="-65843" dirty="0">
                <a:latin typeface="Times New Roman"/>
                <a:cs typeface="Times New Roman"/>
              </a:rPr>
              <a:t> </a:t>
            </a:r>
            <a:r>
              <a:rPr sz="3128" spc="54" baseline="-25362" dirty="0">
                <a:latin typeface="Symbol"/>
                <a:cs typeface="Symbol"/>
              </a:rPr>
              <a:t></a:t>
            </a:r>
            <a:r>
              <a:rPr sz="1224" spc="36" dirty="0">
                <a:latin typeface="Times New Roman"/>
                <a:cs typeface="Times New Roman"/>
              </a:rPr>
              <a:t>87</a:t>
            </a:r>
            <a:r>
              <a:rPr sz="3128" i="1" spc="54" baseline="-25362" dirty="0">
                <a:latin typeface="Times New Roman"/>
                <a:cs typeface="Times New Roman"/>
              </a:rPr>
              <a:t>Kr</a:t>
            </a:r>
            <a:r>
              <a:rPr sz="1224" i="1" spc="36" dirty="0">
                <a:latin typeface="Times New Roman"/>
                <a:cs typeface="Times New Roman"/>
              </a:rPr>
              <a:t>excit </a:t>
            </a:r>
            <a:r>
              <a:rPr sz="3128" spc="-523" baseline="-25362" dirty="0">
                <a:latin typeface="Symbol"/>
                <a:cs typeface="Symbol"/>
              </a:rPr>
              <a:t></a:t>
            </a:r>
            <a:r>
              <a:rPr lang="cs-CZ" sz="3128" spc="-523" baseline="-25362" dirty="0">
                <a:latin typeface="Symbol"/>
                <a:cs typeface="Symbol"/>
              </a:rPr>
              <a:t>   </a:t>
            </a:r>
            <a:r>
              <a:rPr sz="1224" spc="-349" dirty="0">
                <a:latin typeface="Times New Roman"/>
                <a:cs typeface="Times New Roman"/>
              </a:rPr>
              <a:t>86</a:t>
            </a:r>
            <a:r>
              <a:rPr lang="cs-CZ" sz="1224" spc="-349" dirty="0">
                <a:latin typeface="Times New Roman"/>
                <a:cs typeface="Times New Roman"/>
              </a:rPr>
              <a:t>    </a:t>
            </a:r>
            <a:r>
              <a:rPr sz="1224" spc="-163" dirty="0">
                <a:latin typeface="Times New Roman"/>
                <a:cs typeface="Times New Roman"/>
              </a:rPr>
              <a:t> </a:t>
            </a:r>
            <a:r>
              <a:rPr lang="cs-CZ" sz="1224" spc="-163" dirty="0">
                <a:latin typeface="Times New Roman"/>
                <a:cs typeface="Times New Roman"/>
              </a:rPr>
              <a:t>   </a:t>
            </a:r>
            <a:r>
              <a:rPr sz="3128" i="1" spc="34" baseline="-25362" dirty="0">
                <a:latin typeface="Times New Roman"/>
                <a:cs typeface="Times New Roman"/>
              </a:rPr>
              <a:t>Kr </a:t>
            </a:r>
            <a:r>
              <a:rPr sz="3128" spc="40" baseline="-25362" dirty="0">
                <a:latin typeface="Symbol"/>
                <a:cs typeface="Symbol"/>
              </a:rPr>
              <a:t></a:t>
            </a:r>
            <a:r>
              <a:rPr sz="3128" spc="-346" baseline="-25362" dirty="0">
                <a:latin typeface="Times New Roman"/>
                <a:cs typeface="Times New Roman"/>
              </a:rPr>
              <a:t> </a:t>
            </a:r>
            <a:r>
              <a:rPr sz="3128" i="1" spc="40" baseline="-25362" dirty="0">
                <a:latin typeface="Times New Roman"/>
                <a:cs typeface="Times New Roman"/>
              </a:rPr>
              <a:t>n</a:t>
            </a:r>
            <a:endParaRPr sz="3128" baseline="-25362" dirty="0">
              <a:latin typeface="Times New Roman"/>
              <a:cs typeface="Times New Roman"/>
            </a:endParaRPr>
          </a:p>
          <a:p>
            <a:pPr marL="22457" marR="16123">
              <a:lnSpc>
                <a:spcPct val="116399"/>
              </a:lnSpc>
              <a:spcBef>
                <a:spcPts val="2657"/>
              </a:spcBef>
              <a:tabLst>
                <a:tab pos="221690" algn="l"/>
                <a:tab pos="222266" algn="l"/>
              </a:tabLst>
            </a:pPr>
            <a:endParaRPr lang="cs-CZ" sz="1400" spc="-5" dirty="0">
              <a:latin typeface="Verdana"/>
              <a:cs typeface="Verdana"/>
            </a:endParaRPr>
          </a:p>
          <a:p>
            <a:pPr marL="22457" marR="16123">
              <a:lnSpc>
                <a:spcPct val="116399"/>
              </a:lnSpc>
              <a:spcBef>
                <a:spcPts val="2657"/>
              </a:spcBef>
              <a:tabLst>
                <a:tab pos="221690" algn="l"/>
                <a:tab pos="222266" algn="l"/>
              </a:tabLst>
            </a:pP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Poznámka:</a:t>
            </a:r>
          </a:p>
          <a:p>
            <a:pPr marL="229751" marR="16123" indent="-207294">
              <a:lnSpc>
                <a:spcPct val="116399"/>
              </a:lnSpc>
              <a:spcBef>
                <a:spcPts val="2657"/>
              </a:spcBef>
              <a:buFont typeface="Symbol"/>
              <a:buChar char=""/>
              <a:tabLst>
                <a:tab pos="221690" algn="l"/>
                <a:tab pos="222266" algn="l"/>
              </a:tabLst>
            </a:pPr>
            <a:r>
              <a:rPr sz="1400" spc="-5" dirty="0" err="1">
                <a:latin typeface="Verdana"/>
                <a:cs typeface="Verdana"/>
              </a:rPr>
              <a:t>excitovaná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jádra </a:t>
            </a:r>
            <a:r>
              <a:rPr sz="1400" spc="-5" dirty="0">
                <a:latin typeface="Verdana"/>
                <a:cs typeface="Verdana"/>
              </a:rPr>
              <a:t>s velkým nadbytkem neutronů a emitující zpožděné neutrony jsou mezi  štěpnými produkty </a:t>
            </a:r>
            <a:r>
              <a:rPr sz="1400" spc="-9" dirty="0">
                <a:latin typeface="Verdana"/>
                <a:cs typeface="Verdana"/>
              </a:rPr>
              <a:t>u </a:t>
            </a:r>
            <a:r>
              <a:rPr sz="1600" spc="6" baseline="28985" dirty="0">
                <a:solidFill>
                  <a:srgbClr val="0000FF"/>
                </a:solidFill>
                <a:latin typeface="Verdana"/>
                <a:cs typeface="Verdana"/>
              </a:rPr>
              <a:t>235</a:t>
            </a:r>
            <a:r>
              <a:rPr spc="5" dirty="0">
                <a:solidFill>
                  <a:srgbClr val="0000FF"/>
                </a:solidFill>
                <a:latin typeface="Verdana"/>
                <a:cs typeface="Verdana"/>
              </a:rPr>
              <a:t>U </a:t>
            </a:r>
            <a:r>
              <a:rPr sz="1400" spc="-5" dirty="0">
                <a:latin typeface="Verdana"/>
                <a:cs typeface="Verdana"/>
              </a:rPr>
              <a:t>a </a:t>
            </a:r>
            <a:r>
              <a:rPr sz="1600" baseline="28985" dirty="0">
                <a:solidFill>
                  <a:srgbClr val="0000FF"/>
                </a:solidFill>
                <a:latin typeface="Verdana"/>
                <a:cs typeface="Verdana"/>
              </a:rPr>
              <a:t>239</a:t>
            </a:r>
            <a:r>
              <a:rPr dirty="0">
                <a:solidFill>
                  <a:srgbClr val="0000FF"/>
                </a:solidFill>
                <a:latin typeface="Verdana"/>
                <a:cs typeface="Verdana"/>
              </a:rPr>
              <a:t>Pu </a:t>
            </a:r>
            <a:r>
              <a:rPr sz="1400" spc="-9" dirty="0">
                <a:solidFill>
                  <a:srgbClr val="0000FF"/>
                </a:solidFill>
                <a:latin typeface="Verdana"/>
                <a:cs typeface="Verdana"/>
              </a:rPr>
              <a:t>(</a:t>
            </a:r>
            <a:r>
              <a:rPr sz="1400" spc="-9" dirty="0">
                <a:latin typeface="Verdana"/>
                <a:cs typeface="Verdana"/>
              </a:rPr>
              <a:t>cca </a:t>
            </a:r>
            <a:r>
              <a:rPr sz="1400" spc="-5" dirty="0">
                <a:latin typeface="Verdana"/>
                <a:cs typeface="Verdana"/>
              </a:rPr>
              <a:t>0,65 </a:t>
            </a:r>
            <a:r>
              <a:rPr sz="1400" spc="-9" dirty="0">
                <a:latin typeface="Verdana"/>
                <a:cs typeface="Verdana"/>
              </a:rPr>
              <a:t>% </a:t>
            </a:r>
            <a:r>
              <a:rPr sz="1400" spc="-5" dirty="0">
                <a:latin typeface="Verdana"/>
                <a:cs typeface="Verdana"/>
              </a:rPr>
              <a:t>celkových neutronů </a:t>
            </a:r>
            <a:r>
              <a:rPr sz="1400" spc="-9" dirty="0">
                <a:latin typeface="Verdana"/>
                <a:cs typeface="Verdana"/>
              </a:rPr>
              <a:t>– </a:t>
            </a:r>
            <a:r>
              <a:rPr sz="1400" spc="-5" dirty="0">
                <a:latin typeface="Verdana"/>
                <a:cs typeface="Verdana"/>
              </a:rPr>
              <a:t>nutno s nimi počítat  </a:t>
            </a:r>
            <a:r>
              <a:rPr sz="1400" spc="-9" dirty="0">
                <a:latin typeface="Verdana"/>
                <a:cs typeface="Verdana"/>
              </a:rPr>
              <a:t>při </a:t>
            </a:r>
            <a:r>
              <a:rPr sz="1400" spc="-5" dirty="0">
                <a:latin typeface="Verdana"/>
                <a:cs typeface="Verdana"/>
              </a:rPr>
              <a:t>řízení</a:t>
            </a:r>
            <a:r>
              <a:rPr sz="1400" spc="-36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reaktoru</a:t>
            </a:r>
            <a:r>
              <a:rPr sz="1400" spc="-5" dirty="0">
                <a:latin typeface="Verdana"/>
                <a:cs typeface="Verdana"/>
              </a:rPr>
              <a:t>)</a:t>
            </a:r>
            <a:r>
              <a:rPr lang="cs-CZ" sz="1400" spc="-5" dirty="0">
                <a:latin typeface="Verdana"/>
                <a:cs typeface="Verdana"/>
              </a:rPr>
              <a:t>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B48F43-BD65-4801-8E37-DEAB9E3E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21</a:t>
            </a:fld>
            <a:endParaRPr lang="cs-CZ"/>
          </a:p>
        </p:txBody>
      </p:sp>
      <p:pic>
        <p:nvPicPr>
          <p:cNvPr id="6" name="raa21-1">
            <a:hlinkClick r:id="" action="ppaction://media"/>
            <a:extLst>
              <a:ext uri="{FF2B5EF4-FFF2-40B4-BE49-F238E27FC236}">
                <a16:creationId xmlns:a16="http://schemas.microsoft.com/office/drawing/2014/main" id="{C4A1302C-C3EA-421F-88F7-F69262A0C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05750" y="52521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7" y="808539"/>
            <a:ext cx="2745503" cy="346464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2176" b="1" spc="-5" dirty="0">
                <a:solidFill>
                  <a:srgbClr val="0000FF"/>
                </a:solidFill>
                <a:latin typeface="Verdana"/>
                <a:cs typeface="Verdana"/>
              </a:rPr>
              <a:t>Větvené</a:t>
            </a:r>
            <a:r>
              <a:rPr sz="2176" b="1" spc="-73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176" b="1" spc="-5" dirty="0">
                <a:solidFill>
                  <a:srgbClr val="0000FF"/>
                </a:solidFill>
                <a:latin typeface="Verdana"/>
                <a:cs typeface="Verdana"/>
              </a:rPr>
              <a:t>přeměny</a:t>
            </a:r>
            <a:endParaRPr sz="2176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35020" y="2399783"/>
            <a:ext cx="5707514" cy="872241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210174" indent="-199233">
              <a:spcBef>
                <a:spcPts val="82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400" spc="-5" dirty="0">
                <a:latin typeface="Verdana"/>
                <a:cs typeface="Verdana"/>
              </a:rPr>
              <a:t>probíhají najednou v různém</a:t>
            </a:r>
            <a:r>
              <a:rPr sz="1400" spc="-32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zastoupení</a:t>
            </a:r>
            <a:endParaRPr sz="1400" dirty="0">
              <a:latin typeface="Verdana"/>
              <a:cs typeface="Verdana"/>
            </a:endParaRPr>
          </a:p>
          <a:p>
            <a:pPr marL="213053" indent="-202112">
              <a:spcBef>
                <a:spcPts val="23"/>
              </a:spcBef>
              <a:buFont typeface="Symbol"/>
              <a:buChar char=""/>
              <a:tabLst>
                <a:tab pos="213053" algn="l"/>
                <a:tab pos="213628" algn="l"/>
              </a:tabLst>
            </a:pPr>
            <a:r>
              <a:rPr sz="1400" spc="-5" dirty="0">
                <a:latin typeface="Verdana"/>
                <a:cs typeface="Verdana"/>
              </a:rPr>
              <a:t>hmotnostní podmínka přeměny umožňuje dva </a:t>
            </a:r>
            <a:r>
              <a:rPr sz="1400" dirty="0">
                <a:latin typeface="Verdana"/>
                <a:cs typeface="Verdana"/>
              </a:rPr>
              <a:t>či </a:t>
            </a:r>
            <a:r>
              <a:rPr sz="1400" spc="-14" dirty="0">
                <a:latin typeface="Verdana"/>
                <a:cs typeface="Verdana"/>
              </a:rPr>
              <a:t>více </a:t>
            </a:r>
            <a:r>
              <a:rPr sz="1400" spc="-5" dirty="0">
                <a:latin typeface="Verdana"/>
                <a:cs typeface="Verdana"/>
              </a:rPr>
              <a:t>typů</a:t>
            </a:r>
            <a:r>
              <a:rPr sz="1400" spc="32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přeměny</a:t>
            </a:r>
            <a:endParaRPr sz="1400" dirty="0">
              <a:latin typeface="Verdana"/>
              <a:cs typeface="Verdana"/>
            </a:endParaRPr>
          </a:p>
          <a:p>
            <a:pPr marL="213053" indent="-202112">
              <a:spcBef>
                <a:spcPts val="23"/>
              </a:spcBef>
              <a:buFont typeface="Symbol"/>
              <a:buChar char=""/>
              <a:tabLst>
                <a:tab pos="213053" algn="l"/>
                <a:tab pos="213628" algn="l"/>
              </a:tabLst>
            </a:pPr>
            <a:r>
              <a:rPr sz="1400" spc="-5" dirty="0">
                <a:latin typeface="Verdana"/>
                <a:cs typeface="Verdana"/>
              </a:rPr>
              <a:t>každá </a:t>
            </a:r>
            <a:r>
              <a:rPr sz="1400" dirty="0">
                <a:latin typeface="Verdana"/>
                <a:cs typeface="Verdana"/>
              </a:rPr>
              <a:t>dílčí </a:t>
            </a:r>
            <a:r>
              <a:rPr sz="1400" spc="-9" dirty="0">
                <a:latin typeface="Verdana"/>
                <a:cs typeface="Verdana"/>
              </a:rPr>
              <a:t>přeměna </a:t>
            </a:r>
            <a:r>
              <a:rPr sz="1400" spc="-14" dirty="0">
                <a:latin typeface="Verdana"/>
                <a:cs typeface="Verdana"/>
              </a:rPr>
              <a:t>má </a:t>
            </a:r>
            <a:r>
              <a:rPr sz="1400" spc="-9" dirty="0">
                <a:latin typeface="Verdana"/>
                <a:cs typeface="Verdana"/>
              </a:rPr>
              <a:t>svou pravděpodobnost </a:t>
            </a:r>
            <a:r>
              <a:rPr sz="1400" spc="-5" dirty="0">
                <a:latin typeface="Verdana"/>
                <a:cs typeface="Verdana"/>
              </a:rPr>
              <a:t>a</a:t>
            </a:r>
            <a:r>
              <a:rPr sz="1400" spc="73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energii</a:t>
            </a:r>
            <a:endParaRPr sz="1400" dirty="0">
              <a:latin typeface="Verdana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506980"/>
              </p:ext>
            </p:extLst>
          </p:nvPr>
        </p:nvGraphicFramePr>
        <p:xfrm>
          <a:off x="902751" y="3585977"/>
          <a:ext cx="6925405" cy="21074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15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95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04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500" b="1" spc="5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sz="1500" b="1" spc="5" dirty="0">
                          <a:latin typeface="Verdana"/>
                          <a:cs typeface="Verdana"/>
                        </a:rPr>
                        <a:t>/</a:t>
                      </a:r>
                      <a:r>
                        <a:rPr sz="1500" b="1" spc="5" dirty="0">
                          <a:latin typeface="Symbol"/>
                          <a:cs typeface="Symbol"/>
                        </a:rPr>
                        <a:t></a:t>
                      </a:r>
                      <a:r>
                        <a:rPr sz="1500" b="1" spc="5" dirty="0">
                          <a:latin typeface="Verdana"/>
                          <a:cs typeface="Verdana"/>
                        </a:rPr>
                        <a:t>-</a:t>
                      </a:r>
                      <a:endParaRPr sz="1500" dirty="0">
                        <a:latin typeface="Verdana"/>
                        <a:cs typeface="Verdana"/>
                      </a:endParaRPr>
                    </a:p>
                  </a:txBody>
                  <a:tcPr marL="0" marR="0" marT="576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r>
                        <a:rPr sz="1500" b="1" spc="5" dirty="0">
                          <a:latin typeface="Verdana"/>
                          <a:cs typeface="Verdana"/>
                        </a:rPr>
                        <a:t>u </a:t>
                      </a:r>
                      <a:r>
                        <a:rPr sz="1500" b="1" spc="-5" dirty="0">
                          <a:latin typeface="Verdana"/>
                          <a:cs typeface="Verdana"/>
                        </a:rPr>
                        <a:t>těžkých</a:t>
                      </a:r>
                      <a:r>
                        <a:rPr sz="1500" b="1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500" b="1" spc="-5" dirty="0">
                          <a:latin typeface="Verdana"/>
                          <a:cs typeface="Verdana"/>
                        </a:rPr>
                        <a:t>nuklidů</a:t>
                      </a:r>
                      <a:endParaRPr sz="1500">
                        <a:latin typeface="Verdana"/>
                        <a:cs typeface="Verdana"/>
                      </a:endParaRPr>
                    </a:p>
                  </a:txBody>
                  <a:tcPr marL="0" marR="0" marT="6334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48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b="1" spc="-5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sz="1400" b="1" spc="-5" dirty="0">
                          <a:latin typeface="Verdana"/>
                          <a:cs typeface="Verdana"/>
                        </a:rPr>
                        <a:t>/samovolné</a:t>
                      </a:r>
                      <a:r>
                        <a:rPr sz="1400" b="1" spc="-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b="1" spc="-5" dirty="0">
                          <a:latin typeface="Verdana"/>
                          <a:cs typeface="Verdana"/>
                        </a:rPr>
                        <a:t>štěpení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287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 marR="132715">
                        <a:lnSpc>
                          <a:spcPct val="101699"/>
                        </a:lnSpc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u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těžkých jader, přeměna je méně  pravděpodobná jako přeměna</a:t>
                      </a:r>
                      <a:r>
                        <a:rPr sz="1400" spc="2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10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.</a:t>
                      </a:r>
                      <a:endParaRPr sz="1400">
                        <a:latin typeface="Verdana"/>
                        <a:cs typeface="Verdana"/>
                      </a:endParaRPr>
                    </a:p>
                    <a:p>
                      <a:pPr marL="67310" marR="202565">
                        <a:lnSpc>
                          <a:spcPts val="1470"/>
                        </a:lnSpc>
                        <a:spcBef>
                          <a:spcPts val="45"/>
                        </a:spcBef>
                      </a:pPr>
                      <a:r>
                        <a:rPr sz="1400" spc="-5" dirty="0">
                          <a:latin typeface="Verdana"/>
                          <a:cs typeface="Verdana"/>
                        </a:rPr>
                        <a:t>Úbytek radionuklidu je </a:t>
                      </a:r>
                      <a:r>
                        <a:rPr sz="1400" spc="-10" dirty="0">
                          <a:latin typeface="Verdana"/>
                          <a:cs typeface="Verdana"/>
                        </a:rPr>
                        <a:t>řízen 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poločasem </a:t>
                      </a:r>
                      <a:r>
                        <a:rPr sz="1400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sz="14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přeměny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–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je</a:t>
                      </a:r>
                      <a:r>
                        <a:rPr sz="1400" spc="-1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kratší.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91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b="1" spc="-5" dirty="0">
                          <a:latin typeface="Symbol"/>
                          <a:cs typeface="Symbol"/>
                        </a:rPr>
                        <a:t></a:t>
                      </a:r>
                      <a:r>
                        <a:rPr sz="1400" b="1" spc="-5" dirty="0">
                          <a:latin typeface="Verdana"/>
                          <a:cs typeface="Verdana"/>
                        </a:rPr>
                        <a:t>/elektronový</a:t>
                      </a:r>
                      <a:r>
                        <a:rPr sz="1400" b="1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b="1" spc="-5" dirty="0">
                          <a:latin typeface="Verdana"/>
                          <a:cs typeface="Verdana"/>
                        </a:rPr>
                        <a:t>záchyt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230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u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těžkých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jader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2303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402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sz="1400" b="1" spc="-5" dirty="0">
                          <a:latin typeface="Symbol"/>
                          <a:cs typeface="Symbol"/>
                        </a:rPr>
                        <a:t></a:t>
                      </a:r>
                      <a:r>
                        <a:rPr sz="1400" b="1" spc="-5" dirty="0">
                          <a:latin typeface="Verdana"/>
                          <a:cs typeface="Verdana"/>
                        </a:rPr>
                        <a:t>+/elektronový</a:t>
                      </a:r>
                      <a:r>
                        <a:rPr sz="1400" b="1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b="1" spc="-5" dirty="0">
                          <a:latin typeface="Verdana"/>
                          <a:cs typeface="Verdana"/>
                        </a:rPr>
                        <a:t>záchyt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2879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 marR="66040">
                        <a:lnSpc>
                          <a:spcPts val="1470"/>
                        </a:lnSpc>
                        <a:spcBef>
                          <a:spcPts val="45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u lehčích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radionuklidů </a:t>
                      </a:r>
                      <a:r>
                        <a:rPr sz="1400" dirty="0">
                          <a:latin typeface="Verdana"/>
                          <a:cs typeface="Verdana"/>
                        </a:rPr>
                        <a:t>s</a:t>
                      </a:r>
                      <a:r>
                        <a:rPr sz="1400" spc="-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nadbytkem  protonů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5182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2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b="1" spc="-5" dirty="0">
                          <a:latin typeface="Symbol"/>
                          <a:cs typeface="Symbol"/>
                        </a:rPr>
                        <a:t></a:t>
                      </a:r>
                      <a:r>
                        <a:rPr sz="1400" b="1" spc="-5" dirty="0">
                          <a:latin typeface="Verdana"/>
                          <a:cs typeface="Verdana"/>
                        </a:rPr>
                        <a:t>-/elektronový</a:t>
                      </a:r>
                      <a:r>
                        <a:rPr sz="1400" b="1" spc="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b="1" spc="-5" dirty="0">
                          <a:latin typeface="Verdana"/>
                          <a:cs typeface="Verdana"/>
                        </a:rPr>
                        <a:t>záchyt</a:t>
                      </a:r>
                      <a:endParaRPr sz="1400">
                        <a:latin typeface="Verdana"/>
                        <a:cs typeface="Verdana"/>
                      </a:endParaRPr>
                    </a:p>
                  </a:txBody>
                  <a:tcPr marL="0" marR="0" marT="5182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dirty="0">
                          <a:latin typeface="Verdana"/>
                          <a:cs typeface="Verdana"/>
                        </a:rPr>
                        <a:t>vzácný</a:t>
                      </a:r>
                      <a:r>
                        <a:rPr sz="1400" spc="1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400" spc="-5" dirty="0">
                          <a:latin typeface="Verdana"/>
                          <a:cs typeface="Verdana"/>
                        </a:rPr>
                        <a:t>případ</a:t>
                      </a:r>
                      <a:endParaRPr sz="1400" dirty="0">
                        <a:latin typeface="Verdana"/>
                        <a:cs typeface="Verdana"/>
                      </a:endParaRPr>
                    </a:p>
                  </a:txBody>
                  <a:tcPr marL="0" marR="0" marT="5182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81423" y="805138"/>
            <a:ext cx="3103546" cy="1364023"/>
          </a:xfrm>
          <a:prstGeom prst="rect">
            <a:avLst/>
          </a:prstGeom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7A8C38-CDB5-445C-9F3C-88107CA92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22</a:t>
            </a:fld>
            <a:endParaRPr lang="cs-CZ"/>
          </a:p>
        </p:txBody>
      </p:sp>
      <p:pic>
        <p:nvPicPr>
          <p:cNvPr id="8" name="raa22-1">
            <a:hlinkClick r:id="" action="ppaction://media"/>
            <a:extLst>
              <a:ext uri="{FF2B5EF4-FFF2-40B4-BE49-F238E27FC236}">
                <a16:creationId xmlns:a16="http://schemas.microsoft.com/office/drawing/2014/main" id="{BFF62C5B-454D-40E7-8614-EC3E2A3C8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9618" y="5628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5422" y="765987"/>
            <a:ext cx="7645720" cy="289645"/>
          </a:xfrm>
          <a:prstGeom prst="rect">
            <a:avLst/>
          </a:prstGeom>
        </p:spPr>
        <p:txBody>
          <a:bodyPr vert="horz" wrap="square" lIns="0" tIns="10365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82"/>
              </a:spcBef>
            </a:pPr>
            <a:r>
              <a:rPr sz="1814" b="1" spc="-5" dirty="0">
                <a:solidFill>
                  <a:srgbClr val="00AFEF"/>
                </a:solidFill>
              </a:rPr>
              <a:t>Přeměnová schemata </a:t>
            </a:r>
            <a:r>
              <a:rPr sz="1814" b="1" spc="-9" dirty="0">
                <a:solidFill>
                  <a:srgbClr val="00AFEF"/>
                </a:solidFill>
              </a:rPr>
              <a:t>a </a:t>
            </a:r>
            <a:r>
              <a:rPr sz="1814" b="1" spc="-5" dirty="0">
                <a:solidFill>
                  <a:srgbClr val="00AFEF"/>
                </a:solidFill>
              </a:rPr>
              <a:t>Fajans-Soddyho posunová</a:t>
            </a:r>
            <a:r>
              <a:rPr sz="1814" b="1" spc="5" dirty="0">
                <a:solidFill>
                  <a:srgbClr val="00AFEF"/>
                </a:solidFill>
              </a:rPr>
              <a:t> </a:t>
            </a:r>
            <a:r>
              <a:rPr sz="1814" b="1" spc="-5" dirty="0">
                <a:solidFill>
                  <a:srgbClr val="00AFEF"/>
                </a:solidFill>
              </a:rPr>
              <a:t>pravidla</a:t>
            </a:r>
            <a:endParaRPr sz="1814"/>
          </a:p>
        </p:txBody>
      </p:sp>
      <p:grpSp>
        <p:nvGrpSpPr>
          <p:cNvPr id="3" name="object 3"/>
          <p:cNvGrpSpPr/>
          <p:nvPr/>
        </p:nvGrpSpPr>
        <p:grpSpPr>
          <a:xfrm>
            <a:off x="1374780" y="1219774"/>
            <a:ext cx="5907003" cy="5319139"/>
            <a:chOff x="1541144" y="1753870"/>
            <a:chExt cx="6694805" cy="6070090"/>
          </a:xfrm>
        </p:grpSpPr>
        <p:pic>
          <p:nvPicPr>
            <p:cNvPr id="4" name="object 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2471" y="3581082"/>
              <a:ext cx="6227617" cy="42428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1144" y="1753870"/>
              <a:ext cx="6694805" cy="1684655"/>
            </a:xfrm>
            <a:prstGeom prst="rect">
              <a:avLst/>
            </a:prstGeom>
          </p:spPr>
        </p:pic>
      </p:grp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1E3783-DB4A-46D0-AFED-A3DE7678BFA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23</a:t>
            </a:fld>
            <a:endParaRPr lang="cs-CZ"/>
          </a:p>
        </p:txBody>
      </p:sp>
      <p:pic>
        <p:nvPicPr>
          <p:cNvPr id="7" name="raa23-1">
            <a:hlinkClick r:id="" action="ppaction://media"/>
            <a:extLst>
              <a:ext uri="{FF2B5EF4-FFF2-40B4-BE49-F238E27FC236}">
                <a16:creationId xmlns:a16="http://schemas.microsoft.com/office/drawing/2014/main" id="{44253F9A-3F0A-4BCC-BD15-87CABC167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5750" y="1508051"/>
            <a:ext cx="609600" cy="609600"/>
          </a:xfrm>
          <a:prstGeom prst="rect">
            <a:avLst/>
          </a:prstGeom>
        </p:spPr>
      </p:pic>
      <p:pic>
        <p:nvPicPr>
          <p:cNvPr id="8" name="raa23-2">
            <a:hlinkClick r:id="" action="ppaction://media"/>
            <a:extLst>
              <a:ext uri="{FF2B5EF4-FFF2-40B4-BE49-F238E27FC236}">
                <a16:creationId xmlns:a16="http://schemas.microsoft.com/office/drawing/2014/main" id="{9721D076-80EB-4291-86A5-494E1BBECA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3516" y="3857186"/>
            <a:ext cx="609600" cy="609600"/>
          </a:xfrm>
          <a:prstGeom prst="rect">
            <a:avLst/>
          </a:prstGeom>
        </p:spPr>
      </p:pic>
      <p:pic>
        <p:nvPicPr>
          <p:cNvPr id="9" name="raa23-3">
            <a:hlinkClick r:id="" action="ppaction://media"/>
            <a:extLst>
              <a:ext uri="{FF2B5EF4-FFF2-40B4-BE49-F238E27FC236}">
                <a16:creationId xmlns:a16="http://schemas.microsoft.com/office/drawing/2014/main" id="{755713D2-0607-49BC-8C2B-28EC6A726B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905750" y="347030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56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5021" y="1000657"/>
            <a:ext cx="5766140" cy="225910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213053" indent="-202112">
              <a:spcBef>
                <a:spcPts val="82"/>
              </a:spcBef>
              <a:buClr>
                <a:srgbClr val="0000FF"/>
              </a:buClr>
              <a:buFont typeface="Symbol"/>
              <a:buChar char=""/>
              <a:tabLst>
                <a:tab pos="213053" algn="l"/>
                <a:tab pos="213628" algn="l"/>
              </a:tabLst>
            </a:pPr>
            <a:r>
              <a:rPr sz="1400" spc="-5" dirty="0">
                <a:latin typeface="Verdana"/>
                <a:cs typeface="Verdana"/>
              </a:rPr>
              <a:t>platí tedy obecná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hmotnostní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podmínka</a:t>
            </a:r>
            <a:r>
              <a:rPr sz="1400" b="1" spc="68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radioaktivity</a:t>
            </a:r>
            <a:r>
              <a:rPr sz="1400" spc="-5" dirty="0">
                <a:solidFill>
                  <a:srgbClr val="0000FF"/>
                </a:solidFill>
                <a:latin typeface="Verdana"/>
                <a:cs typeface="Verdana"/>
              </a:rPr>
              <a:t>: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58976" y="1445993"/>
            <a:ext cx="3380587" cy="262787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632" b="1" dirty="0">
                <a:solidFill>
                  <a:srgbClr val="0000FF"/>
                </a:solidFill>
                <a:latin typeface="Verdana"/>
                <a:cs typeface="Verdana"/>
              </a:rPr>
              <a:t>M(X) &gt; </a:t>
            </a:r>
            <a:r>
              <a:rPr sz="1632" b="1" spc="-5" dirty="0">
                <a:solidFill>
                  <a:srgbClr val="0000FF"/>
                </a:solidFill>
                <a:latin typeface="Verdana"/>
                <a:cs typeface="Verdana"/>
              </a:rPr>
              <a:t>M(Y) </a:t>
            </a:r>
            <a:r>
              <a:rPr sz="1632" b="1" dirty="0">
                <a:solidFill>
                  <a:srgbClr val="0000FF"/>
                </a:solidFill>
                <a:latin typeface="Verdana"/>
                <a:cs typeface="Verdana"/>
              </a:rPr>
              <a:t>+ </a:t>
            </a:r>
            <a:r>
              <a:rPr sz="1632" b="1" spc="-5" dirty="0">
                <a:solidFill>
                  <a:srgbClr val="0000FF"/>
                </a:solidFill>
                <a:latin typeface="Verdana"/>
                <a:cs typeface="Verdana"/>
              </a:rPr>
              <a:t>M(</a:t>
            </a:r>
            <a:r>
              <a:rPr sz="1632" b="1" spc="-5" dirty="0" err="1">
                <a:solidFill>
                  <a:srgbClr val="0000FF"/>
                </a:solidFill>
                <a:latin typeface="Verdana"/>
                <a:cs typeface="Verdana"/>
              </a:rPr>
              <a:t>částice</a:t>
            </a:r>
            <a:r>
              <a:rPr sz="1632" b="1" spc="-5" dirty="0">
                <a:solidFill>
                  <a:srgbClr val="0000FF"/>
                </a:solidFill>
                <a:latin typeface="Verdana"/>
                <a:cs typeface="Verdana"/>
              </a:rPr>
              <a:t>)</a:t>
            </a:r>
            <a:endParaRPr sz="1632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5021" y="2092641"/>
            <a:ext cx="7777007" cy="2280746"/>
          </a:xfrm>
          <a:prstGeom prst="rect">
            <a:avLst/>
          </a:prstGeom>
        </p:spPr>
        <p:txBody>
          <a:bodyPr vert="horz" wrap="square" lIns="0" tIns="7486" rIns="0" bIns="0" rtlCol="0">
            <a:spAutoFit/>
          </a:bodyPr>
          <a:lstStyle/>
          <a:p>
            <a:pPr marL="218235" marR="275241" indent="-207294">
              <a:lnSpc>
                <a:spcPct val="101600"/>
              </a:lnSpc>
              <a:spcBef>
                <a:spcPts val="59"/>
              </a:spcBef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sz="1400" spc="-5" dirty="0">
                <a:latin typeface="Verdana"/>
                <a:cs typeface="Verdana"/>
              </a:rPr>
              <a:t>pokud </a:t>
            </a:r>
            <a:r>
              <a:rPr sz="1400" spc="-9" dirty="0">
                <a:latin typeface="Verdana"/>
                <a:cs typeface="Verdana"/>
              </a:rPr>
              <a:t>vznikne </a:t>
            </a:r>
            <a:r>
              <a:rPr sz="1400" spc="-5" dirty="0">
                <a:latin typeface="Verdana"/>
                <a:cs typeface="Verdana"/>
              </a:rPr>
              <a:t>dceřiné jádro </a:t>
            </a:r>
            <a:r>
              <a:rPr sz="1600" b="1" spc="-9" dirty="0">
                <a:solidFill>
                  <a:srgbClr val="C00000"/>
                </a:solidFill>
                <a:latin typeface="Verdana"/>
                <a:cs typeface="Verdana"/>
              </a:rPr>
              <a:t>Y</a:t>
            </a:r>
            <a:r>
              <a:rPr sz="1400" b="1" spc="-9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v základním stavu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, </a:t>
            </a:r>
            <a:r>
              <a:rPr sz="1400" dirty="0">
                <a:latin typeface="Verdana"/>
                <a:cs typeface="Verdana"/>
              </a:rPr>
              <a:t>pak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přeměnová </a:t>
            </a:r>
            <a:r>
              <a:rPr sz="1400" spc="-9" dirty="0">
                <a:latin typeface="Verdana"/>
                <a:cs typeface="Verdana"/>
              </a:rPr>
              <a:t>energie </a:t>
            </a:r>
            <a:r>
              <a:rPr sz="1400" spc="-5" dirty="0">
                <a:latin typeface="Verdana"/>
                <a:cs typeface="Verdana"/>
              </a:rPr>
              <a:t>projeví </a:t>
            </a:r>
            <a:r>
              <a:rPr sz="1400" spc="-5" dirty="0" err="1">
                <a:latin typeface="Verdana"/>
                <a:cs typeface="Verdana"/>
              </a:rPr>
              <a:t>jako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9" dirty="0" err="1">
                <a:latin typeface="Verdana"/>
                <a:cs typeface="Verdana"/>
              </a:rPr>
              <a:t>kinetická</a:t>
            </a:r>
            <a:r>
              <a:rPr sz="1400" spc="-9" dirty="0">
                <a:latin typeface="Verdana"/>
                <a:cs typeface="Verdana"/>
              </a:rPr>
              <a:t> energie </a:t>
            </a:r>
            <a:r>
              <a:rPr sz="1400" spc="-5" dirty="0">
                <a:latin typeface="Verdana"/>
                <a:cs typeface="Verdana"/>
              </a:rPr>
              <a:t>částice a </a:t>
            </a:r>
            <a:r>
              <a:rPr sz="1400" spc="-9" dirty="0">
                <a:latin typeface="Verdana"/>
                <a:cs typeface="Verdana"/>
              </a:rPr>
              <a:t>jádra</a:t>
            </a:r>
            <a:r>
              <a:rPr sz="1400" spc="50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Y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Char char=""/>
            </a:pPr>
            <a:endParaRPr sz="1400" dirty="0">
              <a:latin typeface="Verdana"/>
              <a:cs typeface="Verdana"/>
            </a:endParaRPr>
          </a:p>
          <a:p>
            <a:pPr marL="218235" marR="4607" indent="-207294">
              <a:lnSpc>
                <a:spcPct val="101499"/>
              </a:lnSpc>
              <a:buFont typeface="Symbol"/>
              <a:buChar char=""/>
              <a:tabLst>
                <a:tab pos="213053" algn="l"/>
                <a:tab pos="213628" algn="l"/>
              </a:tabLst>
            </a:pPr>
            <a:r>
              <a:rPr sz="1400" spc="-5" dirty="0">
                <a:latin typeface="Verdana"/>
                <a:cs typeface="Verdana"/>
              </a:rPr>
              <a:t>je-li </a:t>
            </a:r>
            <a:r>
              <a:rPr sz="1400" dirty="0">
                <a:latin typeface="Verdana"/>
                <a:cs typeface="Verdana"/>
              </a:rPr>
              <a:t>po </a:t>
            </a:r>
            <a:r>
              <a:rPr sz="1400" spc="-5" dirty="0">
                <a:latin typeface="Verdana"/>
                <a:cs typeface="Verdana"/>
              </a:rPr>
              <a:t>rozpadu jádro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Y</a:t>
            </a:r>
            <a:r>
              <a:rPr sz="1400" b="1" spc="-9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v excitovaném stavu, </a:t>
            </a:r>
            <a:r>
              <a:rPr sz="1400" spc="-9" dirty="0">
                <a:latin typeface="Verdana"/>
                <a:cs typeface="Verdana"/>
              </a:rPr>
              <a:t>pak </a:t>
            </a:r>
            <a:r>
              <a:rPr sz="1400" spc="-5" dirty="0">
                <a:latin typeface="Verdana"/>
                <a:cs typeface="Verdana"/>
              </a:rPr>
              <a:t>část přeměnové </a:t>
            </a:r>
            <a:r>
              <a:rPr sz="1400" spc="-9" dirty="0">
                <a:latin typeface="Verdana"/>
                <a:cs typeface="Verdana"/>
              </a:rPr>
              <a:t>energie zůstane </a:t>
            </a:r>
            <a:r>
              <a:rPr sz="1400" spc="-5" dirty="0">
                <a:latin typeface="Verdana"/>
                <a:cs typeface="Verdana"/>
              </a:rPr>
              <a:t>v jádru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Y  </a:t>
            </a:r>
            <a:r>
              <a:rPr sz="1400" spc="-9" dirty="0">
                <a:latin typeface="Verdana"/>
                <a:cs typeface="Verdana"/>
              </a:rPr>
              <a:t>ve formě </a:t>
            </a:r>
            <a:r>
              <a:rPr sz="1400" spc="-5" dirty="0">
                <a:latin typeface="Verdana"/>
                <a:cs typeface="Verdana"/>
              </a:rPr>
              <a:t>excitační</a:t>
            </a:r>
            <a:r>
              <a:rPr sz="1400" spc="14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energie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Char char=""/>
            </a:pPr>
            <a:endParaRPr sz="1400" dirty="0">
              <a:latin typeface="Verdana"/>
              <a:cs typeface="Verdana"/>
            </a:endParaRPr>
          </a:p>
          <a:p>
            <a:pPr marL="210174" indent="-199233">
              <a:buClr>
                <a:srgbClr val="0000FF"/>
              </a:buClr>
              <a:buFont typeface="Symbol"/>
              <a:buChar char=""/>
              <a:tabLst>
                <a:tab pos="210174" algn="l"/>
                <a:tab pos="210749" algn="l"/>
              </a:tabLst>
            </a:pPr>
            <a:r>
              <a:rPr lang="cs-CZ" sz="1400" b="1" spc="-9" dirty="0">
                <a:solidFill>
                  <a:srgbClr val="C00000"/>
                </a:solidFill>
                <a:latin typeface="Verdana"/>
                <a:cs typeface="Verdana"/>
              </a:rPr>
              <a:t>d</a:t>
            </a:r>
            <a:r>
              <a:rPr sz="1400" b="1" spc="-9" dirty="0" err="1">
                <a:solidFill>
                  <a:srgbClr val="C00000"/>
                </a:solidFill>
                <a:latin typeface="Verdana"/>
                <a:cs typeface="Verdana"/>
              </a:rPr>
              <a:t>eexcitace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9" dirty="0" err="1">
                <a:solidFill>
                  <a:srgbClr val="C00000"/>
                </a:solidFill>
                <a:latin typeface="Verdana"/>
                <a:cs typeface="Verdana"/>
              </a:rPr>
              <a:t>j</a:t>
            </a:r>
            <a:r>
              <a:rPr sz="1400" b="1" spc="-9" dirty="0" err="1">
                <a:solidFill>
                  <a:srgbClr val="C00000"/>
                </a:solidFill>
                <a:latin typeface="Verdana"/>
              </a:rPr>
              <a:t>ádra</a:t>
            </a:r>
            <a:r>
              <a:rPr sz="1400" b="1" spc="-9" dirty="0">
                <a:solidFill>
                  <a:srgbClr val="C00000"/>
                </a:solidFill>
                <a:latin typeface="Verdana"/>
              </a:rPr>
              <a:t> </a:t>
            </a:r>
            <a:r>
              <a:rPr sz="1400" b="1" spc="-14" dirty="0">
                <a:latin typeface="Verdana"/>
                <a:cs typeface="Verdana"/>
              </a:rPr>
              <a:t>se </a:t>
            </a:r>
            <a:r>
              <a:rPr sz="1400" b="1" spc="-5" dirty="0">
                <a:latin typeface="Verdana"/>
                <a:cs typeface="Verdana"/>
              </a:rPr>
              <a:t>projeví vyzářením </a:t>
            </a:r>
            <a:r>
              <a:rPr sz="1400" b="1" spc="-5" dirty="0" err="1">
                <a:solidFill>
                  <a:srgbClr val="0000FF"/>
                </a:solidFill>
                <a:latin typeface="Verdana"/>
                <a:cs typeface="Verdana"/>
              </a:rPr>
              <a:t>fotonu</a:t>
            </a:r>
            <a:r>
              <a:rPr sz="1400" b="1" spc="-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000" b="1" spc="-5" dirty="0">
                <a:latin typeface="Symbol"/>
                <a:cs typeface="Symbol"/>
              </a:rPr>
              <a:t></a:t>
            </a:r>
            <a:endParaRPr sz="14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buChar char=""/>
            </a:pPr>
            <a:endParaRPr sz="1600" dirty="0">
              <a:latin typeface="Verdana"/>
              <a:cs typeface="Verdana"/>
            </a:endParaRPr>
          </a:p>
          <a:p>
            <a:pPr marL="213053" indent="-202112">
              <a:spcBef>
                <a:spcPts val="1265"/>
              </a:spcBef>
              <a:buClr>
                <a:srgbClr val="FF0000"/>
              </a:buClr>
              <a:buFont typeface="Symbol"/>
              <a:buChar char=""/>
              <a:tabLst>
                <a:tab pos="213053" algn="l"/>
                <a:tab pos="213628" algn="l"/>
              </a:tabLst>
            </a:pPr>
            <a:r>
              <a:rPr sz="1400" spc="-9" dirty="0">
                <a:latin typeface="Verdana"/>
                <a:cs typeface="Verdana"/>
              </a:rPr>
              <a:t>tato excitovaná jádra nejsou zpravidla </a:t>
            </a:r>
            <a:r>
              <a:rPr sz="1400" spc="-5" dirty="0">
                <a:latin typeface="Verdana"/>
                <a:cs typeface="Verdana"/>
              </a:rPr>
              <a:t>stabilní a </a:t>
            </a:r>
            <a:r>
              <a:rPr lang="cs-CZ" sz="1400" spc="-5" dirty="0">
                <a:latin typeface="Verdana"/>
                <a:cs typeface="Verdana"/>
              </a:rPr>
              <a:t>přeměňují</a:t>
            </a:r>
            <a:r>
              <a:rPr sz="1400" spc="-5" dirty="0">
                <a:latin typeface="Verdana"/>
                <a:cs typeface="Verdana"/>
              </a:rPr>
              <a:t>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9" dirty="0" err="1">
                <a:latin typeface="Verdana"/>
                <a:cs typeface="Verdana"/>
              </a:rPr>
              <a:t>ihned</a:t>
            </a:r>
            <a:r>
              <a:rPr sz="1400" spc="118" dirty="0">
                <a:latin typeface="Verdana"/>
                <a:cs typeface="Verdana"/>
              </a:rPr>
              <a:t> </a:t>
            </a:r>
            <a:r>
              <a:rPr sz="1400" spc="-5" dirty="0" err="1">
                <a:latin typeface="Verdana"/>
                <a:cs typeface="Verdana"/>
              </a:rPr>
              <a:t>dále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5F26682-5191-4838-AA1E-A187CCF85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3</a:t>
            </a:fld>
            <a:endParaRPr lang="cs-CZ"/>
          </a:p>
        </p:txBody>
      </p:sp>
      <p:pic>
        <p:nvPicPr>
          <p:cNvPr id="6" name="raa3-1">
            <a:hlinkClick r:id="" action="ppaction://media"/>
            <a:extLst>
              <a:ext uri="{FF2B5EF4-FFF2-40B4-BE49-F238E27FC236}">
                <a16:creationId xmlns:a16="http://schemas.microsoft.com/office/drawing/2014/main" id="{A701374F-3D35-4F8F-81A7-B6A8F36352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8837" y="1050004"/>
            <a:ext cx="609600" cy="609600"/>
          </a:xfrm>
          <a:prstGeom prst="rect">
            <a:avLst/>
          </a:prstGeom>
        </p:spPr>
      </p:pic>
      <p:pic>
        <p:nvPicPr>
          <p:cNvPr id="7" name="raa3-2">
            <a:hlinkClick r:id="" action="ppaction://media"/>
            <a:extLst>
              <a:ext uri="{FF2B5EF4-FFF2-40B4-BE49-F238E27FC236}">
                <a16:creationId xmlns:a16="http://schemas.microsoft.com/office/drawing/2014/main" id="{2AF814F3-C780-47F8-970B-3AD7D2C31D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28837" y="360535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7" y="806156"/>
            <a:ext cx="1879471" cy="319217"/>
          </a:xfrm>
          <a:prstGeom prst="rect">
            <a:avLst/>
          </a:prstGeom>
        </p:spPr>
        <p:txBody>
          <a:bodyPr vert="horz" wrap="square" lIns="0" tIns="12092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5"/>
              </a:spcBef>
            </a:pPr>
            <a:r>
              <a:rPr sz="1995" b="1" dirty="0">
                <a:solidFill>
                  <a:srgbClr val="0000FF"/>
                </a:solidFill>
                <a:latin typeface="Verdana"/>
                <a:cs typeface="Verdana"/>
              </a:rPr>
              <a:t>Typy</a:t>
            </a:r>
            <a:r>
              <a:rPr sz="1995" b="1" spc="-68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1995" b="1" spc="-5" dirty="0">
                <a:solidFill>
                  <a:srgbClr val="0000FF"/>
                </a:solidFill>
                <a:latin typeface="Verdana"/>
                <a:cs typeface="Verdana"/>
              </a:rPr>
              <a:t>přeměn</a:t>
            </a:r>
            <a:endParaRPr sz="1995">
              <a:latin typeface="Verdana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32236"/>
              </p:ext>
            </p:extLst>
          </p:nvPr>
        </p:nvGraphicFramePr>
        <p:xfrm>
          <a:off x="313510" y="4196341"/>
          <a:ext cx="8201840" cy="22395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702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98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7520">
                <a:tc>
                  <a:txBody>
                    <a:bodyPr/>
                    <a:lstStyle/>
                    <a:p>
                      <a:pPr marL="161290" marR="161925" algn="ctr">
                        <a:lnSpc>
                          <a:spcPct val="101499"/>
                        </a:lnSpc>
                        <a:spcBef>
                          <a:spcPts val="195"/>
                        </a:spcBef>
                      </a:pPr>
                      <a:r>
                        <a:rPr sz="1300" b="1" spc="-5" dirty="0">
                          <a:latin typeface="Verdana"/>
                          <a:cs typeface="Verdana"/>
                        </a:rPr>
                        <a:t>Elementární</a:t>
                      </a:r>
                      <a:r>
                        <a:rPr sz="1300" b="1" spc="-6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částice 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při radioaktivní 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přeměně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22457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757555" marR="179705" indent="-576580">
                        <a:lnSpc>
                          <a:spcPct val="101400"/>
                        </a:lnSpc>
                        <a:spcBef>
                          <a:spcPts val="1035"/>
                        </a:spcBef>
                      </a:pPr>
                      <a:r>
                        <a:rPr sz="1300" b="1" spc="-10" dirty="0">
                          <a:latin typeface="Verdana"/>
                          <a:cs typeface="Verdana"/>
                        </a:rPr>
                        <a:t>Symbol</a:t>
                      </a:r>
                      <a:r>
                        <a:rPr sz="1300" b="1" spc="-7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emitované  </a:t>
                      </a:r>
                      <a:r>
                        <a:rPr sz="1300" b="1" spc="-10" dirty="0">
                          <a:latin typeface="Verdana"/>
                          <a:cs typeface="Verdana"/>
                        </a:rPr>
                        <a:t>částice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119194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955675" marR="421640" indent="-527685">
                        <a:lnSpc>
                          <a:spcPct val="101400"/>
                        </a:lnSpc>
                        <a:spcBef>
                          <a:spcPts val="1035"/>
                        </a:spcBef>
                      </a:pPr>
                      <a:r>
                        <a:rPr sz="1300" b="1" spc="-5" dirty="0" err="1">
                          <a:latin typeface="Verdana"/>
                          <a:cs typeface="Verdana"/>
                        </a:rPr>
                        <a:t>Typ</a:t>
                      </a:r>
                      <a:r>
                        <a:rPr sz="1300" b="1" spc="-7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 err="1">
                          <a:latin typeface="Verdana"/>
                          <a:cs typeface="Verdana"/>
                        </a:rPr>
                        <a:t>radioaktivní</a:t>
                      </a:r>
                      <a:r>
                        <a:rPr sz="1300" b="1" spc="-5" dirty="0">
                          <a:latin typeface="Verdana"/>
                          <a:cs typeface="Verdana"/>
                        </a:rPr>
                        <a:t>  </a:t>
                      </a:r>
                      <a:r>
                        <a:rPr lang="cs-CZ" sz="1300" b="1" spc="-5" dirty="0">
                          <a:latin typeface="Verdana"/>
                          <a:cs typeface="Verdana"/>
                        </a:rPr>
                        <a:t>přeměny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19194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640">
                <a:tc>
                  <a:txBody>
                    <a:bodyPr/>
                    <a:lstStyle/>
                    <a:p>
                      <a:pPr marL="27305" algn="l">
                        <a:lnSpc>
                          <a:spcPts val="1140"/>
                        </a:lnSpc>
                        <a:spcBef>
                          <a:spcPts val="204"/>
                        </a:spcBef>
                      </a:pPr>
                      <a:endParaRPr lang="cs-CZ" sz="1300" b="1" spc="-10" dirty="0">
                        <a:solidFill>
                          <a:srgbClr val="300DB3"/>
                        </a:solidFill>
                        <a:latin typeface="Verdana"/>
                        <a:cs typeface="Verdana"/>
                      </a:endParaRPr>
                    </a:p>
                    <a:p>
                      <a:pPr marL="27305" algn="l">
                        <a:lnSpc>
                          <a:spcPts val="1140"/>
                        </a:lnSpc>
                        <a:spcBef>
                          <a:spcPts val="204"/>
                        </a:spcBef>
                      </a:pPr>
                      <a:r>
                        <a:rPr lang="cs-CZ" sz="1300" b="1" spc="-1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jádro </a:t>
                      </a:r>
                      <a:r>
                        <a:rPr lang="cs-CZ" sz="1200" b="1" spc="7" baseline="30864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4</a:t>
                      </a:r>
                      <a:r>
                        <a:rPr lang="cs-CZ" sz="1200" b="1" spc="7" baseline="-2500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2</a:t>
                      </a:r>
                      <a:r>
                        <a:rPr lang="cs-CZ" sz="1200" b="1" spc="7" baseline="30864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cs-CZ"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He</a:t>
                      </a:r>
                      <a:endParaRPr lang="cs-CZ" sz="800" dirty="0">
                        <a:latin typeface="Verdana"/>
                        <a:cs typeface="Verdana"/>
                      </a:endParaRPr>
                    </a:p>
                  </a:txBody>
                  <a:tcPr marL="0" marR="0" marT="23608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b="1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α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23608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1300" b="1" spc="-1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α </a:t>
                      </a:r>
                      <a:r>
                        <a:rPr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-</a:t>
                      </a:r>
                      <a:r>
                        <a:rPr sz="1300" b="1" spc="1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proces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23608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698">
                <a:tc>
                  <a:txBody>
                    <a:bodyPr/>
                    <a:lstStyle/>
                    <a:p>
                      <a:pPr marL="27305" marR="602615" algn="l">
                        <a:lnSpc>
                          <a:spcPct val="101400"/>
                        </a:lnSpc>
                        <a:spcBef>
                          <a:spcPts val="185"/>
                        </a:spcBef>
                      </a:pPr>
                      <a:r>
                        <a:rPr lang="cs-CZ"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300" b="1" spc="-5" dirty="0" err="1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lektron</a:t>
                      </a:r>
                      <a:endParaRPr lang="cs-CZ" sz="1300" b="1" spc="-5" dirty="0">
                        <a:solidFill>
                          <a:srgbClr val="300DB3"/>
                        </a:solidFill>
                        <a:latin typeface="Verdana"/>
                        <a:cs typeface="Verdana"/>
                      </a:endParaRPr>
                    </a:p>
                    <a:p>
                      <a:pPr marL="27305" marR="602615" algn="l">
                        <a:lnSpc>
                          <a:spcPct val="101400"/>
                        </a:lnSpc>
                        <a:spcBef>
                          <a:spcPts val="185"/>
                        </a:spcBef>
                      </a:pPr>
                      <a:endParaRPr lang="cs-CZ" sz="1300" b="1" spc="-5" dirty="0">
                        <a:solidFill>
                          <a:srgbClr val="300DB3"/>
                        </a:solidFill>
                        <a:latin typeface="Verdana"/>
                        <a:cs typeface="Verdana"/>
                      </a:endParaRPr>
                    </a:p>
                    <a:p>
                      <a:pPr marL="27305" marR="602615" algn="l">
                        <a:lnSpc>
                          <a:spcPct val="101400"/>
                        </a:lnSpc>
                        <a:spcBef>
                          <a:spcPts val="185"/>
                        </a:spcBef>
                      </a:pPr>
                      <a:r>
                        <a:rPr sz="1300" b="1" spc="-5" dirty="0" err="1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pozitron</a:t>
                      </a:r>
                      <a:r>
                        <a:rPr sz="1300" b="1" spc="-9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(</a:t>
                      </a:r>
                      <a:r>
                        <a:rPr sz="1300" b="1" spc="-5" dirty="0" err="1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kladný</a:t>
                      </a:r>
                      <a:r>
                        <a:rPr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lang="cs-CZ"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e</a:t>
                      </a:r>
                      <a:r>
                        <a:rPr sz="1300" b="1" spc="-10" dirty="0" err="1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lektron</a:t>
                      </a:r>
                      <a:r>
                        <a:rPr sz="1300" b="1" spc="-1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)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21305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963613" marR="955040" indent="-336550" algn="l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lang="cs-CZ" sz="1300" b="1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     </a:t>
                      </a:r>
                      <a:r>
                        <a:rPr sz="1300" b="1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β-  </a:t>
                      </a:r>
                      <a:endParaRPr lang="cs-CZ" sz="1300" b="1" dirty="0">
                        <a:solidFill>
                          <a:srgbClr val="300DB3"/>
                        </a:solidFill>
                        <a:latin typeface="Verdana"/>
                        <a:cs typeface="Verdana"/>
                      </a:endParaRPr>
                    </a:p>
                    <a:p>
                      <a:pPr marL="963613" marR="955040" indent="-423863" algn="l">
                        <a:lnSpc>
                          <a:spcPct val="100000"/>
                        </a:lnSpc>
                        <a:spcBef>
                          <a:spcPts val="1070"/>
                        </a:spcBef>
                      </a:pPr>
                      <a:r>
                        <a:rPr lang="cs-CZ" sz="1300" b="1" spc="1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      </a:t>
                      </a:r>
                      <a:r>
                        <a:rPr sz="1300" b="1" spc="1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β+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12322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370205" marR="365760" indent="1905" algn="ctr">
                        <a:lnSpc>
                          <a:spcPct val="101400"/>
                        </a:lnSpc>
                        <a:spcBef>
                          <a:spcPts val="185"/>
                        </a:spcBef>
                      </a:pPr>
                      <a:r>
                        <a:rPr sz="1300" b="1" spc="-1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β </a:t>
                      </a:r>
                      <a:r>
                        <a:rPr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- proces  </a:t>
                      </a:r>
                      <a:r>
                        <a:rPr sz="1300" spc="-1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(negatronová </a:t>
                      </a:r>
                      <a:r>
                        <a:rPr sz="130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nebo  </a:t>
                      </a:r>
                      <a:r>
                        <a:rPr sz="1300" spc="-1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pozitronová</a:t>
                      </a:r>
                      <a:r>
                        <a:rPr sz="1300" spc="-3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300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přeměna)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21305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8753">
                <a:tc>
                  <a:txBody>
                    <a:bodyPr/>
                    <a:lstStyle/>
                    <a:p>
                      <a:pPr marL="27305" algn="l" defTabSz="534988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foton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26487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800" b="1" dirty="0">
                          <a:solidFill>
                            <a:srgbClr val="300DB3"/>
                          </a:solidFill>
                          <a:latin typeface="Symbol"/>
                          <a:cs typeface="Symbol"/>
                        </a:rPr>
                        <a:t></a:t>
                      </a:r>
                      <a:endParaRPr sz="1800" dirty="0">
                        <a:latin typeface="Symbol"/>
                        <a:cs typeface="Symbol"/>
                      </a:endParaRPr>
                    </a:p>
                  </a:txBody>
                  <a:tcPr marL="0" marR="0" marT="2648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b="1" spc="-5" dirty="0">
                          <a:solidFill>
                            <a:srgbClr val="300DB3"/>
                          </a:solidFill>
                          <a:latin typeface="Symbol"/>
                          <a:cs typeface="Symbol"/>
                        </a:rPr>
                        <a:t></a:t>
                      </a:r>
                      <a:r>
                        <a:rPr sz="1300" b="1" spc="-5" dirty="0">
                          <a:solidFill>
                            <a:srgbClr val="300DB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-</a:t>
                      </a:r>
                      <a:r>
                        <a:rPr sz="1300" b="1" spc="-19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 </a:t>
                      </a:r>
                      <a:r>
                        <a:rPr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proces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2648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7371">
                <a:tc>
                  <a:txBody>
                    <a:bodyPr/>
                    <a:lstStyle/>
                    <a:p>
                      <a:pPr marL="27305" algn="l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b="1" spc="-10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neutron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26487" marB="0">
                    <a:lnL w="9525">
                      <a:solidFill>
                        <a:srgbClr val="EFEFE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b="1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n</a:t>
                      </a:r>
                      <a:endParaRPr sz="1300">
                        <a:latin typeface="Verdana"/>
                        <a:cs typeface="Verdana"/>
                      </a:endParaRPr>
                    </a:p>
                  </a:txBody>
                  <a:tcPr marL="0" marR="0" marT="2648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300" b="1" spc="-5" dirty="0">
                          <a:solidFill>
                            <a:srgbClr val="300DB3"/>
                          </a:solidFill>
                          <a:latin typeface="Verdana"/>
                          <a:cs typeface="Verdana"/>
                        </a:rPr>
                        <a:t>samovolné štěpení</a:t>
                      </a:r>
                      <a:endParaRPr sz="1300" dirty="0">
                        <a:latin typeface="Verdana"/>
                        <a:cs typeface="Verdana"/>
                      </a:endParaRPr>
                    </a:p>
                  </a:txBody>
                  <a:tcPr marL="0" marR="0" marT="26487" marB="0">
                    <a:lnL w="9525">
                      <a:solidFill>
                        <a:srgbClr val="9F9F9F"/>
                      </a:solidFill>
                      <a:prstDash val="solid"/>
                    </a:lnL>
                    <a:lnR w="9525">
                      <a:solidFill>
                        <a:srgbClr val="9F9F9F"/>
                      </a:solidFill>
                      <a:prstDash val="solid"/>
                    </a:lnR>
                    <a:lnT w="9525">
                      <a:solidFill>
                        <a:srgbClr val="9F9F9F"/>
                      </a:solidFill>
                      <a:prstDash val="solid"/>
                    </a:lnT>
                    <a:lnB w="9525">
                      <a:solidFill>
                        <a:srgbClr val="9F9F9F"/>
                      </a:solidFill>
                      <a:prstDash val="solid"/>
                    </a:lnB>
                    <a:solidFill>
                      <a:srgbClr val="FCE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CE274DD-BC95-45D0-A352-D59B98E6B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4</a:t>
            </a:fld>
            <a:endParaRPr lang="cs-CZ"/>
          </a:p>
        </p:txBody>
      </p:sp>
      <p:pic>
        <p:nvPicPr>
          <p:cNvPr id="6" name="raa4-1">
            <a:hlinkClick r:id="" action="ppaction://media"/>
            <a:extLst>
              <a:ext uri="{FF2B5EF4-FFF2-40B4-BE49-F238E27FC236}">
                <a16:creationId xmlns:a16="http://schemas.microsoft.com/office/drawing/2014/main" id="{1EF7D0FD-7771-499F-953F-189CC95C31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17985" y="3230326"/>
            <a:ext cx="609600" cy="609600"/>
          </a:xfrm>
          <a:prstGeom prst="rect">
            <a:avLst/>
          </a:prstGeom>
        </p:spPr>
      </p:pic>
      <p:graphicFrame>
        <p:nvGraphicFramePr>
          <p:cNvPr id="8" name="object 3">
            <a:extLst>
              <a:ext uri="{FF2B5EF4-FFF2-40B4-BE49-F238E27FC236}">
                <a16:creationId xmlns:a16="http://schemas.microsoft.com/office/drawing/2014/main" id="{16AE6ED9-789C-4888-8197-E18A6BC3E8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6961528"/>
              </p:ext>
            </p:extLst>
          </p:nvPr>
        </p:nvGraphicFramePr>
        <p:xfrm>
          <a:off x="430221" y="1460303"/>
          <a:ext cx="7508675" cy="17398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raa4-2">
            <a:hlinkClick r:id="" action="ppaction://media"/>
            <a:extLst>
              <a:ext uri="{FF2B5EF4-FFF2-40B4-BE49-F238E27FC236}">
                <a16:creationId xmlns:a16="http://schemas.microsoft.com/office/drawing/2014/main" id="{793FA342-F7C9-4D6E-8FA3-9D75C2389F5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23302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726" y="788076"/>
            <a:ext cx="4458564" cy="629182"/>
          </a:xfrm>
          <a:prstGeom prst="rect">
            <a:avLst/>
          </a:prstGeom>
        </p:spPr>
        <p:txBody>
          <a:bodyPr vert="horz" wrap="square" lIns="0" tIns="29943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236"/>
              </a:spcBef>
            </a:pPr>
            <a:r>
              <a:rPr sz="2358" b="1" spc="-9" dirty="0">
                <a:solidFill>
                  <a:srgbClr val="0000FF"/>
                </a:solidFill>
                <a:latin typeface="Verdana"/>
                <a:cs typeface="Verdana"/>
              </a:rPr>
              <a:t>Přeměny</a:t>
            </a:r>
            <a:r>
              <a:rPr sz="2358" b="1" spc="-5" dirty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sz="2358" b="1" spc="-9" dirty="0">
                <a:solidFill>
                  <a:srgbClr val="0000FF"/>
                </a:solidFill>
                <a:latin typeface="Symbol"/>
                <a:cs typeface="Symbol"/>
              </a:rPr>
              <a:t></a:t>
            </a:r>
            <a:endParaRPr sz="2358" dirty="0">
              <a:latin typeface="Symbol"/>
              <a:cs typeface="Symbol"/>
            </a:endParaRPr>
          </a:p>
          <a:p>
            <a:pPr marL="11516">
              <a:lnSpc>
                <a:spcPct val="100000"/>
              </a:lnSpc>
              <a:spcBef>
                <a:spcPts val="104"/>
              </a:spcBef>
            </a:pPr>
            <a:r>
              <a:rPr sz="1451" b="1" spc="-5" dirty="0"/>
              <a:t>(negatronová, pozitronová, elektronový</a:t>
            </a:r>
            <a:r>
              <a:rPr sz="1451" b="1" spc="32" dirty="0"/>
              <a:t> </a:t>
            </a:r>
            <a:r>
              <a:rPr sz="1451" b="1" spc="-5" dirty="0"/>
              <a:t>záchyt)</a:t>
            </a:r>
            <a:endParaRPr sz="1451" b="1" dirty="0"/>
          </a:p>
        </p:txBody>
      </p:sp>
      <p:sp>
        <p:nvSpPr>
          <p:cNvPr id="3" name="object 3"/>
          <p:cNvSpPr txBox="1"/>
          <p:nvPr/>
        </p:nvSpPr>
        <p:spPr>
          <a:xfrm>
            <a:off x="643811" y="1860470"/>
            <a:ext cx="7346870" cy="205904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9" dirty="0">
                <a:solidFill>
                  <a:srgbClr val="C00000"/>
                </a:solidFill>
                <a:latin typeface="Verdana"/>
                <a:cs typeface="Verdana"/>
              </a:rPr>
              <a:t>Tento typ přeměny je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spojen </a:t>
            </a:r>
            <a:r>
              <a:rPr sz="1270" b="1" dirty="0">
                <a:solidFill>
                  <a:srgbClr val="C00000"/>
                </a:solidFill>
                <a:latin typeface="Verdana"/>
                <a:cs typeface="Verdana"/>
              </a:rPr>
              <a:t>se </a:t>
            </a:r>
            <a:r>
              <a:rPr sz="1270" b="1" spc="-9" dirty="0">
                <a:solidFill>
                  <a:srgbClr val="C00000"/>
                </a:solidFill>
                <a:latin typeface="Verdana"/>
                <a:cs typeface="Verdana"/>
              </a:rPr>
              <a:t>změnou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kvarkového </a:t>
            </a:r>
            <a:r>
              <a:rPr sz="1270" b="1" spc="-9" dirty="0">
                <a:solidFill>
                  <a:srgbClr val="C00000"/>
                </a:solidFill>
                <a:latin typeface="Verdana"/>
                <a:cs typeface="Verdana"/>
              </a:rPr>
              <a:t>složení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jednoho z</a:t>
            </a:r>
            <a:r>
              <a:rPr sz="1270" b="1" spc="204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nukleonů.</a:t>
            </a:r>
            <a:endParaRPr sz="127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78891" y="5716659"/>
            <a:ext cx="6419211" cy="110823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9525">
            <a:solidFill>
              <a:srgbClr val="000000"/>
            </a:solidFill>
          </a:ln>
        </p:spPr>
        <p:txBody>
          <a:bodyPr vert="horz" wrap="square" lIns="0" tIns="40307" rIns="0" bIns="0" rtlCol="0">
            <a:spAutoFit/>
          </a:bodyPr>
          <a:lstStyle/>
          <a:p>
            <a:pPr marL="205567" marR="209598" algn="ctr">
              <a:lnSpc>
                <a:spcPct val="104200"/>
              </a:lnSpc>
              <a:spcBef>
                <a:spcPts val="317"/>
              </a:spcBef>
            </a:pPr>
            <a:r>
              <a:rPr sz="1200" b="1" dirty="0">
                <a:latin typeface="Verdana"/>
                <a:cs typeface="Verdana"/>
              </a:rPr>
              <a:t>Tok </a:t>
            </a:r>
            <a:r>
              <a:rPr sz="1200" b="1" spc="-5" dirty="0">
                <a:latin typeface="Verdana"/>
                <a:cs typeface="Verdana"/>
              </a:rPr>
              <a:t>vznikajících </a:t>
            </a:r>
            <a:r>
              <a:rPr sz="1200" b="1" spc="-9" dirty="0">
                <a:latin typeface="Verdana"/>
                <a:cs typeface="Verdana"/>
              </a:rPr>
              <a:t>leptonů, </a:t>
            </a:r>
            <a:r>
              <a:rPr sz="1200" b="1" spc="-5" dirty="0">
                <a:latin typeface="Verdana"/>
                <a:cs typeface="Verdana"/>
              </a:rPr>
              <a:t>tj. elektronů </a:t>
            </a:r>
            <a:r>
              <a:rPr sz="1200" b="1" spc="-5" dirty="0" err="1">
                <a:latin typeface="Verdana"/>
                <a:cs typeface="Verdana"/>
              </a:rPr>
              <a:t>nebo</a:t>
            </a:r>
            <a:r>
              <a:rPr sz="1200" b="1" spc="-5" dirty="0">
                <a:latin typeface="Verdana"/>
                <a:cs typeface="Verdana"/>
              </a:rPr>
              <a:t> </a:t>
            </a:r>
            <a:r>
              <a:rPr sz="1200" b="1" dirty="0" err="1">
                <a:latin typeface="Verdana"/>
                <a:cs typeface="Verdana"/>
              </a:rPr>
              <a:t>pozitronů</a:t>
            </a:r>
            <a:r>
              <a:rPr sz="1200" dirty="0">
                <a:latin typeface="Verdana"/>
                <a:cs typeface="Verdana"/>
              </a:rPr>
              <a:t>, </a:t>
            </a:r>
            <a:r>
              <a:rPr sz="1200" b="1" spc="-14" dirty="0">
                <a:latin typeface="Verdana"/>
                <a:cs typeface="Verdana"/>
              </a:rPr>
              <a:t>se </a:t>
            </a:r>
            <a:r>
              <a:rPr sz="1200" b="1" spc="-9" dirty="0" err="1">
                <a:latin typeface="Verdana"/>
                <a:cs typeface="Verdana"/>
              </a:rPr>
              <a:t>pak</a:t>
            </a:r>
            <a:r>
              <a:rPr sz="1200" b="1" spc="-9" dirty="0">
                <a:latin typeface="Verdana"/>
                <a:cs typeface="Verdana"/>
              </a:rPr>
              <a:t> </a:t>
            </a:r>
            <a:r>
              <a:rPr sz="1200" b="1" spc="-5" dirty="0" err="1">
                <a:latin typeface="Verdana"/>
                <a:cs typeface="Verdana"/>
              </a:rPr>
              <a:t>nazývá</a:t>
            </a:r>
            <a:endParaRPr lang="cs-CZ" sz="1200" b="1" spc="-5" dirty="0">
              <a:latin typeface="Verdana"/>
              <a:cs typeface="Verdana"/>
            </a:endParaRPr>
          </a:p>
          <a:p>
            <a:pPr marL="205567" marR="209598" algn="ctr">
              <a:lnSpc>
                <a:spcPct val="104200"/>
              </a:lnSpc>
              <a:spcBef>
                <a:spcPts val="317"/>
              </a:spcBef>
            </a:pPr>
            <a:endParaRPr lang="cs-CZ" sz="1100" b="1" spc="-5" dirty="0">
              <a:latin typeface="Verdana"/>
              <a:cs typeface="Verdana"/>
            </a:endParaRPr>
          </a:p>
          <a:p>
            <a:pPr marL="205567" marR="209598" algn="ctr">
              <a:lnSpc>
                <a:spcPct val="104200"/>
              </a:lnSpc>
              <a:spcBef>
                <a:spcPts val="317"/>
              </a:spcBef>
            </a:pPr>
            <a:r>
              <a:rPr sz="1100" b="1" spc="-5" dirty="0">
                <a:latin typeface="Verdana"/>
                <a:cs typeface="Verdana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Verdana"/>
                <a:cs typeface="Verdana"/>
              </a:rPr>
              <a:t>zářením </a:t>
            </a:r>
            <a:r>
              <a:rPr sz="2000" b="1" dirty="0">
                <a:solidFill>
                  <a:srgbClr val="FF0000"/>
                </a:solidFill>
                <a:latin typeface="Verdana"/>
                <a:cs typeface="Verdana"/>
              </a:rPr>
              <a:t>β-,</a:t>
            </a:r>
            <a:r>
              <a:rPr sz="2000" b="1" spc="14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1100" b="1" dirty="0">
                <a:latin typeface="Verdana"/>
                <a:cs typeface="Verdana"/>
              </a:rPr>
              <a:t>resp.</a:t>
            </a:r>
            <a:r>
              <a:rPr lang="cs-CZ" sz="1100" b="1" dirty="0">
                <a:latin typeface="Verdana"/>
                <a:cs typeface="Verdana"/>
              </a:rPr>
              <a:t> </a:t>
            </a:r>
            <a:r>
              <a:rPr sz="2000" b="1" dirty="0">
                <a:solidFill>
                  <a:srgbClr val="FF0000"/>
                </a:solidFill>
                <a:latin typeface="Verdana"/>
                <a:cs typeface="Verdana"/>
              </a:rPr>
              <a:t>β+.</a:t>
            </a:r>
            <a:endParaRPr lang="cs-CZ" sz="2000" b="1" dirty="0">
              <a:solidFill>
                <a:srgbClr val="FF0000"/>
              </a:solidFill>
              <a:latin typeface="Verdana"/>
              <a:cs typeface="Verdana"/>
            </a:endParaRPr>
          </a:p>
          <a:p>
            <a:pPr marL="205567" marR="209598">
              <a:lnSpc>
                <a:spcPct val="104200"/>
              </a:lnSpc>
              <a:spcBef>
                <a:spcPts val="317"/>
              </a:spcBef>
            </a:pPr>
            <a:endParaRPr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78891" y="2360428"/>
            <a:ext cx="4607399" cy="3062177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2E0DD92-AD57-4AEF-8046-8B8942453208}"/>
              </a:ext>
            </a:extLst>
          </p:cNvPr>
          <p:cNvSpPr txBox="1"/>
          <p:nvPr/>
        </p:nvSpPr>
        <p:spPr>
          <a:xfrm>
            <a:off x="5296828" y="2991953"/>
            <a:ext cx="2843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W- virtuální částice (gluon)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6ADA7D-A004-4457-BF2C-859AAF666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5</a:t>
            </a:fld>
            <a:endParaRPr lang="cs-CZ"/>
          </a:p>
        </p:txBody>
      </p:sp>
      <p:pic>
        <p:nvPicPr>
          <p:cNvPr id="8" name="raa5-1">
            <a:hlinkClick r:id="" action="ppaction://media"/>
            <a:extLst>
              <a:ext uri="{FF2B5EF4-FFF2-40B4-BE49-F238E27FC236}">
                <a16:creationId xmlns:a16="http://schemas.microsoft.com/office/drawing/2014/main" id="{37F64392-ACB4-43AC-91CE-2B11D8E315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6674" y="71061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2701" y="546138"/>
            <a:ext cx="3662406" cy="380960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800" b="1" spc="-5" dirty="0">
                <a:solidFill>
                  <a:srgbClr val="339966"/>
                </a:solidFill>
                <a:latin typeface="Verdana"/>
                <a:cs typeface="Verdana"/>
              </a:rPr>
              <a:t>Negatronová </a:t>
            </a:r>
            <a:r>
              <a:rPr sz="1800" b="1" spc="-9" dirty="0">
                <a:solidFill>
                  <a:srgbClr val="339966"/>
                </a:solidFill>
                <a:latin typeface="Verdana"/>
                <a:cs typeface="Verdana"/>
              </a:rPr>
              <a:t>přeměna,</a:t>
            </a:r>
            <a:r>
              <a:rPr sz="1800" b="1" spc="-5" dirty="0">
                <a:solidFill>
                  <a:srgbClr val="339966"/>
                </a:solidFill>
                <a:latin typeface="Verdana"/>
                <a:cs typeface="Verdana"/>
              </a:rPr>
              <a:t> </a:t>
            </a:r>
            <a:r>
              <a:rPr sz="2400" b="1" dirty="0">
                <a:latin typeface="Verdana"/>
                <a:cs typeface="Verdana"/>
              </a:rPr>
              <a:t>β</a:t>
            </a:r>
            <a:r>
              <a:rPr sz="2400" b="1" baseline="30000" dirty="0">
                <a:latin typeface="Verdana"/>
                <a:cs typeface="Verdana"/>
              </a:rPr>
              <a:t>-</a:t>
            </a:r>
            <a:endParaRPr sz="1800" baseline="30000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43810" y="1219009"/>
            <a:ext cx="6980074" cy="430281"/>
          </a:xfrm>
          <a:prstGeom prst="rect">
            <a:avLst/>
          </a:prstGeom>
        </p:spPr>
        <p:txBody>
          <a:bodyPr vert="horz" wrap="square" lIns="0" tIns="4607" rIns="0" bIns="0" rtlCol="0">
            <a:spAutoFit/>
          </a:bodyPr>
          <a:lstStyle/>
          <a:p>
            <a:pPr marL="11516" marR="4607">
              <a:lnSpc>
                <a:spcPct val="102899"/>
              </a:lnSpc>
              <a:spcBef>
                <a:spcPts val="36"/>
              </a:spcBef>
            </a:pPr>
            <a:r>
              <a:rPr sz="1400" spc="-9" dirty="0">
                <a:latin typeface="Verdana"/>
                <a:cs typeface="Verdana"/>
              </a:rPr>
              <a:t>je běžným </a:t>
            </a:r>
            <a:r>
              <a:rPr sz="1400" spc="-5" dirty="0">
                <a:latin typeface="Verdana"/>
                <a:cs typeface="Verdana"/>
              </a:rPr>
              <a:t>typem </a:t>
            </a:r>
            <a:r>
              <a:rPr sz="1400" spc="-9" dirty="0">
                <a:latin typeface="Verdana"/>
                <a:cs typeface="Verdana"/>
              </a:rPr>
              <a:t>rozpadu nestabilních jader </a:t>
            </a:r>
            <a:r>
              <a:rPr sz="1400" spc="-5" dirty="0">
                <a:latin typeface="Verdana"/>
                <a:cs typeface="Verdana"/>
              </a:rPr>
              <a:t>a setkáváme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s ní </a:t>
            </a:r>
            <a:r>
              <a:rPr sz="1400" spc="-9" dirty="0">
                <a:latin typeface="Verdana"/>
                <a:cs typeface="Verdana"/>
              </a:rPr>
              <a:t>u </a:t>
            </a:r>
            <a:r>
              <a:rPr sz="1400" spc="-5" dirty="0">
                <a:latin typeface="Verdana"/>
                <a:cs typeface="Verdana"/>
              </a:rPr>
              <a:t>přírodních i uměle  </a:t>
            </a:r>
            <a:r>
              <a:rPr sz="1400" spc="-9" dirty="0">
                <a:latin typeface="Verdana"/>
                <a:cs typeface="Verdana"/>
              </a:rPr>
              <a:t>připravených </a:t>
            </a:r>
            <a:r>
              <a:rPr sz="1400" spc="-5" dirty="0">
                <a:latin typeface="Verdana"/>
                <a:cs typeface="Verdana"/>
              </a:rPr>
              <a:t>radionuklidů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s relativním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nadbytkem</a:t>
            </a:r>
            <a:r>
              <a:rPr sz="1400" b="1" spc="77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neutronů</a:t>
            </a:r>
            <a:r>
              <a:rPr sz="1400" spc="-5" dirty="0">
                <a:latin typeface="Verdana"/>
                <a:cs typeface="Verdana"/>
              </a:rPr>
              <a:t>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811" y="2131681"/>
            <a:ext cx="6037458" cy="672699"/>
          </a:xfrm>
          <a:prstGeom prst="rect">
            <a:avLst/>
          </a:prstGeom>
        </p:spPr>
        <p:txBody>
          <a:bodyPr vert="horz" wrap="square" lIns="0" tIns="10365" rIns="0" bIns="0" rtlCol="0">
            <a:spAutoFit/>
          </a:bodyPr>
          <a:lstStyle/>
          <a:p>
            <a:pPr marL="11516">
              <a:spcBef>
                <a:spcPts val="82"/>
              </a:spcBef>
            </a:pPr>
            <a:r>
              <a:rPr sz="1270" b="1" spc="-9" dirty="0">
                <a:latin typeface="Verdana"/>
                <a:cs typeface="Verdana"/>
              </a:rPr>
              <a:t>Hmotnostní </a:t>
            </a:r>
            <a:r>
              <a:rPr sz="1270" b="1" spc="-5" dirty="0">
                <a:latin typeface="Verdana"/>
                <a:cs typeface="Verdana"/>
              </a:rPr>
              <a:t>podmínka pro jaderné hmotnosti zúčastněných</a:t>
            </a:r>
            <a:r>
              <a:rPr sz="1270" b="1" spc="54" dirty="0">
                <a:latin typeface="Verdana"/>
                <a:cs typeface="Verdana"/>
              </a:rPr>
              <a:t> </a:t>
            </a:r>
            <a:r>
              <a:rPr sz="1270" b="1" dirty="0">
                <a:latin typeface="Verdana"/>
                <a:cs typeface="Verdana"/>
              </a:rPr>
              <a:t>částic:</a:t>
            </a:r>
            <a:endParaRPr sz="1270" dirty="0">
              <a:latin typeface="Verdana"/>
              <a:cs typeface="Verdana"/>
            </a:endParaRPr>
          </a:p>
          <a:p>
            <a:pPr marL="2189836">
              <a:spcBef>
                <a:spcPts val="1378"/>
              </a:spcBef>
              <a:tabLst>
                <a:tab pos="3276404" algn="l"/>
                <a:tab pos="3669112" algn="l"/>
                <a:tab pos="5078715" algn="l"/>
                <a:tab pos="5473150" algn="l"/>
              </a:tabLst>
            </a:pPr>
            <a:r>
              <a:rPr sz="2800" b="1" baseline="3086" dirty="0">
                <a:solidFill>
                  <a:srgbClr val="C00000"/>
                </a:solidFill>
                <a:latin typeface="Verdana"/>
                <a:cs typeface="Verdana"/>
              </a:rPr>
              <a:t>M(A, Z)	&gt;	M(A, </a:t>
            </a:r>
            <a:r>
              <a:rPr sz="2800" b="1" spc="-6" baseline="3086" dirty="0">
                <a:solidFill>
                  <a:srgbClr val="C00000"/>
                </a:solidFill>
                <a:latin typeface="Verdana"/>
                <a:cs typeface="Verdana"/>
              </a:rPr>
              <a:t>Z+1)	</a:t>
            </a:r>
            <a:r>
              <a:rPr sz="2800" b="1" baseline="3086" dirty="0">
                <a:solidFill>
                  <a:srgbClr val="C00000"/>
                </a:solidFill>
                <a:latin typeface="Verdana"/>
                <a:cs typeface="Verdana"/>
              </a:rPr>
              <a:t>+	m</a:t>
            </a:r>
            <a:r>
              <a:rPr sz="1050" b="1" dirty="0">
                <a:solidFill>
                  <a:srgbClr val="C00000"/>
                </a:solidFill>
                <a:latin typeface="Verdana"/>
                <a:cs typeface="Verdana"/>
              </a:rPr>
              <a:t>e</a:t>
            </a:r>
            <a:endParaRPr sz="1050" dirty="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84488" y="3000299"/>
            <a:ext cx="6802162" cy="2696996"/>
          </a:xfrm>
          <a:prstGeom prst="rect">
            <a:avLst/>
          </a:prstGeom>
          <a:pattFill prst="dashHorz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4F297A-756F-4D10-AFC8-4C70BF542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6</a:t>
            </a:fld>
            <a:endParaRPr lang="cs-CZ"/>
          </a:p>
        </p:txBody>
      </p:sp>
      <p:pic>
        <p:nvPicPr>
          <p:cNvPr id="7" name="raa6-1">
            <a:hlinkClick r:id="" action="ppaction://media"/>
            <a:extLst>
              <a:ext uri="{FF2B5EF4-FFF2-40B4-BE49-F238E27FC236}">
                <a16:creationId xmlns:a16="http://schemas.microsoft.com/office/drawing/2014/main" id="{080238F1-A37F-477D-8044-931F864CE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0550" y="1219009"/>
            <a:ext cx="609600" cy="609600"/>
          </a:xfrm>
          <a:prstGeom prst="rect">
            <a:avLst/>
          </a:prstGeom>
        </p:spPr>
      </p:pic>
      <p:pic>
        <p:nvPicPr>
          <p:cNvPr id="8" name="raa6-2">
            <a:hlinkClick r:id="" action="ppaction://media"/>
            <a:extLst>
              <a:ext uri="{FF2B5EF4-FFF2-40B4-BE49-F238E27FC236}">
                <a16:creationId xmlns:a16="http://schemas.microsoft.com/office/drawing/2014/main" id="{E84E13A0-B07F-48EF-8C7B-9F704B063A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10550" y="3260540"/>
            <a:ext cx="609600" cy="609600"/>
          </a:xfrm>
          <a:prstGeom prst="rect">
            <a:avLst/>
          </a:prstGeom>
        </p:spPr>
      </p:pic>
      <p:pic>
        <p:nvPicPr>
          <p:cNvPr id="9" name="raa6-3">
            <a:hlinkClick r:id="" action="ppaction://media"/>
            <a:extLst>
              <a:ext uri="{FF2B5EF4-FFF2-40B4-BE49-F238E27FC236}">
                <a16:creationId xmlns:a16="http://schemas.microsoft.com/office/drawing/2014/main" id="{0C122BC5-403A-4625-B43D-AF63458A01D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8714" y="4419792"/>
            <a:ext cx="609600" cy="6096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64120AD7-2E37-4177-8FE5-96BCFC73F8AF}"/>
              </a:ext>
            </a:extLst>
          </p:cNvPr>
          <p:cNvSpPr txBox="1"/>
          <p:nvPr/>
        </p:nvSpPr>
        <p:spPr>
          <a:xfrm>
            <a:off x="55838" y="5688448"/>
            <a:ext cx="8764312" cy="934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16" marR="4607" algn="just">
              <a:lnSpc>
                <a:spcPct val="116599"/>
              </a:lnSpc>
              <a:spcBef>
                <a:spcPts val="190"/>
              </a:spcBef>
            </a:pPr>
            <a:r>
              <a:rPr lang="cs-CZ" sz="1200" spc="-9" dirty="0">
                <a:latin typeface="Verdana"/>
                <a:cs typeface="Verdana"/>
              </a:rPr>
              <a:t>Jak vyplývá </a:t>
            </a:r>
            <a:r>
              <a:rPr lang="cs-CZ" sz="1200" spc="-14" dirty="0">
                <a:latin typeface="Verdana"/>
                <a:cs typeface="Verdana"/>
              </a:rPr>
              <a:t>ze </a:t>
            </a:r>
            <a:r>
              <a:rPr lang="cs-CZ" sz="1200" spc="-5" dirty="0">
                <a:latin typeface="Verdana"/>
                <a:cs typeface="Verdana"/>
              </a:rPr>
              <a:t>schématu </a:t>
            </a:r>
            <a:r>
              <a:rPr lang="cs-CZ" sz="1200" spc="-9" dirty="0">
                <a:latin typeface="Verdana"/>
                <a:cs typeface="Verdana"/>
              </a:rPr>
              <a:t>přeměny </a:t>
            </a:r>
            <a:r>
              <a:rPr lang="el-GR" sz="1200" b="1" dirty="0">
                <a:latin typeface="Verdana"/>
                <a:cs typeface="Verdana"/>
              </a:rPr>
              <a:t>β-</a:t>
            </a:r>
            <a:r>
              <a:rPr lang="el-GR" sz="1200" dirty="0">
                <a:latin typeface="Verdana"/>
                <a:cs typeface="Verdana"/>
              </a:rPr>
              <a:t>, </a:t>
            </a:r>
            <a:r>
              <a:rPr lang="cs-CZ" sz="1200" spc="-14" dirty="0">
                <a:latin typeface="Verdana"/>
                <a:cs typeface="Verdana"/>
              </a:rPr>
              <a:t>má </a:t>
            </a:r>
            <a:r>
              <a:rPr lang="cs-CZ" sz="1200" spc="-9" dirty="0">
                <a:latin typeface="Verdana"/>
                <a:cs typeface="Verdana"/>
              </a:rPr>
              <a:t>toto </a:t>
            </a:r>
            <a:r>
              <a:rPr lang="cs-CZ" sz="1200" spc="-5" dirty="0">
                <a:latin typeface="Verdana"/>
                <a:cs typeface="Verdana"/>
              </a:rPr>
              <a:t>záření </a:t>
            </a:r>
            <a:r>
              <a:rPr lang="cs-CZ" sz="1200" spc="-9" dirty="0">
                <a:latin typeface="Verdana"/>
                <a:cs typeface="Verdana"/>
              </a:rPr>
              <a:t>spojité </a:t>
            </a:r>
            <a:r>
              <a:rPr lang="cs-CZ" sz="1200" spc="-5" dirty="0">
                <a:latin typeface="Verdana"/>
                <a:cs typeface="Verdana"/>
              </a:rPr>
              <a:t>spektrum a </a:t>
            </a:r>
            <a:r>
              <a:rPr lang="cs-CZ" sz="1200" spc="-9" dirty="0">
                <a:latin typeface="Verdana"/>
                <a:cs typeface="Verdana"/>
              </a:rPr>
              <a:t>dosahuje </a:t>
            </a:r>
            <a:r>
              <a:rPr lang="cs-CZ" sz="1200" spc="-5" dirty="0">
                <a:latin typeface="Verdana"/>
                <a:cs typeface="Verdana"/>
              </a:rPr>
              <a:t>tzv. maximální  </a:t>
            </a:r>
            <a:r>
              <a:rPr lang="cs-CZ" sz="1200" spc="-9" dirty="0">
                <a:latin typeface="Verdana"/>
                <a:cs typeface="Verdana"/>
              </a:rPr>
              <a:t>energie. Nutno </a:t>
            </a:r>
            <a:r>
              <a:rPr lang="cs-CZ" sz="1200" dirty="0">
                <a:latin typeface="Verdana"/>
                <a:cs typeface="Verdana"/>
              </a:rPr>
              <a:t>si </a:t>
            </a:r>
            <a:r>
              <a:rPr lang="cs-CZ" sz="1200" spc="-5" dirty="0">
                <a:latin typeface="Verdana"/>
                <a:cs typeface="Verdana"/>
              </a:rPr>
              <a:t>uvědomit, </a:t>
            </a:r>
            <a:r>
              <a:rPr lang="cs-CZ" sz="1200" dirty="0">
                <a:latin typeface="Verdana"/>
                <a:cs typeface="Verdana"/>
              </a:rPr>
              <a:t>že </a:t>
            </a:r>
            <a:r>
              <a:rPr lang="cs-CZ" sz="1200" spc="-9" dirty="0">
                <a:latin typeface="Verdana"/>
                <a:cs typeface="Verdana"/>
              </a:rPr>
              <a:t>při beta procesu </a:t>
            </a:r>
            <a:r>
              <a:rPr lang="cs-CZ" sz="1200" spc="-5" dirty="0">
                <a:latin typeface="Verdana"/>
                <a:cs typeface="Verdana"/>
              </a:rPr>
              <a:t>vznikají dvě </a:t>
            </a:r>
            <a:r>
              <a:rPr lang="cs-CZ" sz="1200" spc="-9" dirty="0">
                <a:latin typeface="Verdana"/>
                <a:cs typeface="Verdana"/>
              </a:rPr>
              <a:t>malé </a:t>
            </a:r>
            <a:r>
              <a:rPr lang="cs-CZ" sz="1200" spc="-5" dirty="0">
                <a:latin typeface="Verdana"/>
                <a:cs typeface="Verdana"/>
              </a:rPr>
              <a:t>částice </a:t>
            </a:r>
            <a:r>
              <a:rPr lang="cs-CZ" sz="1200" spc="-9" dirty="0">
                <a:latin typeface="Verdana"/>
                <a:cs typeface="Verdana"/>
              </a:rPr>
              <a:t>(elektron </a:t>
            </a:r>
            <a:r>
              <a:rPr lang="cs-CZ" sz="1200" spc="-5" dirty="0">
                <a:latin typeface="Verdana"/>
                <a:cs typeface="Verdana"/>
              </a:rPr>
              <a:t>a  </a:t>
            </a:r>
            <a:r>
              <a:rPr lang="cs-CZ" sz="1200" spc="-9" dirty="0">
                <a:latin typeface="Verdana"/>
                <a:cs typeface="Verdana"/>
              </a:rPr>
              <a:t>antineutrino), které </a:t>
            </a:r>
            <a:r>
              <a:rPr lang="cs-CZ" sz="1200" spc="-5" dirty="0">
                <a:latin typeface="Verdana"/>
                <a:cs typeface="Verdana"/>
              </a:rPr>
              <a:t>mají </a:t>
            </a:r>
            <a:r>
              <a:rPr lang="cs-CZ" sz="1200" spc="-9" dirty="0">
                <a:latin typeface="Verdana"/>
                <a:cs typeface="Verdana"/>
              </a:rPr>
              <a:t>svou </a:t>
            </a:r>
            <a:r>
              <a:rPr lang="cs-CZ" sz="1200" spc="-5" dirty="0">
                <a:latin typeface="Verdana"/>
                <a:cs typeface="Verdana"/>
              </a:rPr>
              <a:t>vlastní </a:t>
            </a:r>
            <a:r>
              <a:rPr lang="cs-CZ" sz="1200" spc="-9" dirty="0">
                <a:latin typeface="Verdana"/>
                <a:cs typeface="Verdana"/>
              </a:rPr>
              <a:t>kinetickou </a:t>
            </a:r>
            <a:r>
              <a:rPr lang="cs-CZ" sz="1200" dirty="0">
                <a:latin typeface="Verdana"/>
                <a:cs typeface="Verdana"/>
              </a:rPr>
              <a:t>energii </a:t>
            </a:r>
            <a:r>
              <a:rPr lang="cs-CZ" sz="1200" spc="-9" dirty="0">
                <a:latin typeface="Verdana"/>
                <a:cs typeface="Verdana"/>
              </a:rPr>
              <a:t>– </a:t>
            </a:r>
            <a:r>
              <a:rPr lang="cs-CZ" sz="1200" spc="-5" dirty="0">
                <a:latin typeface="Verdana"/>
                <a:cs typeface="Verdana"/>
              </a:rPr>
              <a:t>součet velikostí těchto </a:t>
            </a:r>
            <a:r>
              <a:rPr lang="cs-CZ" sz="1200" dirty="0">
                <a:latin typeface="Verdana"/>
                <a:cs typeface="Verdana"/>
              </a:rPr>
              <a:t>energií </a:t>
            </a:r>
            <a:r>
              <a:rPr lang="cs-CZ" sz="1200" spc="-9" dirty="0">
                <a:latin typeface="Verdana"/>
                <a:cs typeface="Verdana"/>
              </a:rPr>
              <a:t>odpovídá  </a:t>
            </a:r>
            <a:r>
              <a:rPr lang="cs-CZ" sz="1200" spc="-5" dirty="0">
                <a:latin typeface="Verdana"/>
                <a:cs typeface="Verdana"/>
              </a:rPr>
              <a:t>energii procesu. </a:t>
            </a:r>
            <a:r>
              <a:rPr lang="cs-CZ" sz="1200" dirty="0">
                <a:latin typeface="Verdana"/>
                <a:cs typeface="Verdana"/>
              </a:rPr>
              <a:t>Je-li </a:t>
            </a:r>
            <a:r>
              <a:rPr lang="cs-CZ" sz="1200" spc="-5" dirty="0">
                <a:latin typeface="Verdana"/>
                <a:cs typeface="Verdana"/>
              </a:rPr>
              <a:t>tedy kinetická energie antineutrina nulová, </a:t>
            </a:r>
            <a:r>
              <a:rPr lang="cs-CZ" sz="1200" spc="-9" dirty="0">
                <a:latin typeface="Verdana"/>
                <a:cs typeface="Verdana"/>
              </a:rPr>
              <a:t>pak </a:t>
            </a:r>
            <a:r>
              <a:rPr lang="cs-CZ" sz="1200" spc="-5" dirty="0">
                <a:latin typeface="Verdana"/>
                <a:cs typeface="Verdana"/>
              </a:rPr>
              <a:t>elektro dosahuje </a:t>
            </a:r>
            <a:r>
              <a:rPr lang="cs-CZ" sz="1200" spc="-9" dirty="0">
                <a:latin typeface="Verdana"/>
                <a:cs typeface="Verdana"/>
              </a:rPr>
              <a:t>energie  </a:t>
            </a:r>
            <a:r>
              <a:rPr lang="cs-CZ" sz="1200" spc="-5" dirty="0">
                <a:latin typeface="Verdana"/>
                <a:cs typeface="Verdana"/>
              </a:rPr>
              <a:t>maximální.</a:t>
            </a:r>
            <a:endParaRPr lang="cs-CZ" sz="1200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8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6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2043" y="387663"/>
            <a:ext cx="7662994" cy="847439"/>
          </a:xfrm>
          <a:prstGeom prst="rect">
            <a:avLst/>
          </a:prstGeom>
        </p:spPr>
        <p:txBody>
          <a:bodyPr vert="horz" wrap="square" lIns="0" tIns="12092" rIns="0" bIns="0" rtlCol="0">
            <a:spAutoFit/>
          </a:bodyPr>
          <a:lstStyle/>
          <a:p>
            <a:pPr marL="34549">
              <a:spcBef>
                <a:spcPts val="95"/>
              </a:spcBef>
            </a:pPr>
            <a:r>
              <a:rPr sz="1270" b="1" spc="-9" dirty="0">
                <a:solidFill>
                  <a:srgbClr val="C00000"/>
                </a:solidFill>
                <a:latin typeface="Verdana"/>
                <a:cs typeface="Verdana"/>
              </a:rPr>
              <a:t>Jádro B </a:t>
            </a:r>
            <a:r>
              <a:rPr sz="1270" b="1" spc="-5" dirty="0">
                <a:solidFill>
                  <a:srgbClr val="C00000"/>
                </a:solidFill>
                <a:latin typeface="Verdana"/>
                <a:cs typeface="Verdana"/>
              </a:rPr>
              <a:t>vzniká buď: </a:t>
            </a:r>
            <a:r>
              <a:rPr sz="1270" b="1" spc="-9" dirty="0">
                <a:latin typeface="Verdana"/>
                <a:cs typeface="Verdana"/>
              </a:rPr>
              <a:t> </a:t>
            </a:r>
            <a:r>
              <a:rPr lang="cs-CZ" sz="1270" b="1" spc="-9" dirty="0">
                <a:latin typeface="Verdana"/>
                <a:cs typeface="Verdana"/>
              </a:rPr>
              <a:t>pouze v </a:t>
            </a:r>
            <a:r>
              <a:rPr sz="1270" b="1" spc="-5" dirty="0" err="1">
                <a:latin typeface="Verdana"/>
                <a:cs typeface="Verdana"/>
              </a:rPr>
              <a:t>základním</a:t>
            </a:r>
            <a:r>
              <a:rPr sz="1270" b="1" spc="-5" dirty="0">
                <a:latin typeface="Verdana"/>
                <a:cs typeface="Verdana"/>
              </a:rPr>
              <a:t> stavu </a:t>
            </a:r>
            <a:r>
              <a:rPr sz="1270" spc="-5" dirty="0">
                <a:latin typeface="Verdana"/>
                <a:cs typeface="Verdana"/>
              </a:rPr>
              <a:t>(přeměny </a:t>
            </a:r>
            <a:r>
              <a:rPr sz="1428" b="1" spc="-6" baseline="29100" dirty="0">
                <a:solidFill>
                  <a:srgbClr val="0000FF"/>
                </a:solidFill>
                <a:latin typeface="Verdana"/>
                <a:cs typeface="Verdana"/>
              </a:rPr>
              <a:t>3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H, </a:t>
            </a:r>
            <a:r>
              <a:rPr sz="1428" b="1" spc="-6" baseline="29100" dirty="0">
                <a:solidFill>
                  <a:srgbClr val="0000FF"/>
                </a:solidFill>
                <a:latin typeface="Verdana"/>
                <a:cs typeface="Verdana"/>
              </a:rPr>
              <a:t>14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C, </a:t>
            </a:r>
            <a:r>
              <a:rPr sz="1428" b="1" spc="-6" baseline="29100" dirty="0">
                <a:solidFill>
                  <a:srgbClr val="0000FF"/>
                </a:solidFill>
                <a:latin typeface="Verdana"/>
                <a:cs typeface="Verdana"/>
              </a:rPr>
              <a:t>32</a:t>
            </a:r>
            <a:r>
              <a:rPr sz="1451" b="1" spc="-5" dirty="0">
                <a:solidFill>
                  <a:srgbClr val="0000FF"/>
                </a:solidFill>
                <a:latin typeface="Verdana"/>
                <a:cs typeface="Verdana"/>
              </a:rPr>
              <a:t>P </a:t>
            </a:r>
            <a:r>
              <a:rPr sz="1270" spc="-5" dirty="0">
                <a:latin typeface="Verdana"/>
                <a:cs typeface="Verdana"/>
              </a:rPr>
              <a:t>aj. </a:t>
            </a:r>
            <a:r>
              <a:rPr sz="1270" spc="-5" dirty="0" err="1">
                <a:latin typeface="Verdana"/>
                <a:cs typeface="Verdana"/>
              </a:rPr>
              <a:t>nebo</a:t>
            </a:r>
            <a:r>
              <a:rPr sz="1270" spc="-5" dirty="0">
                <a:latin typeface="Verdana"/>
                <a:cs typeface="Verdana"/>
              </a:rPr>
              <a:t> </a:t>
            </a:r>
            <a:br>
              <a:rPr lang="cs-CZ" sz="1270" spc="-5" dirty="0">
                <a:latin typeface="Verdana"/>
                <a:cs typeface="Verdana"/>
              </a:rPr>
            </a:br>
            <a:r>
              <a:rPr lang="cs-CZ" sz="1270" b="1" spc="-9" dirty="0">
                <a:latin typeface="Verdana"/>
                <a:cs typeface="Verdana"/>
              </a:rPr>
              <a:t>v základním </a:t>
            </a:r>
            <a:r>
              <a:rPr lang="cs-CZ" sz="1270" b="1" spc="-5" dirty="0">
                <a:latin typeface="Verdana"/>
                <a:cs typeface="Verdana"/>
              </a:rPr>
              <a:t>(a) i vzbuzeném stavu</a:t>
            </a:r>
            <a:r>
              <a:rPr lang="cs-CZ" sz="1270" b="1" spc="-18" dirty="0">
                <a:latin typeface="Verdana"/>
                <a:cs typeface="Verdana"/>
              </a:rPr>
              <a:t> </a:t>
            </a:r>
            <a:r>
              <a:rPr lang="cs-CZ" sz="1270" b="1" dirty="0">
                <a:latin typeface="Verdana"/>
                <a:cs typeface="Verdana"/>
              </a:rPr>
              <a:t>(b) </a:t>
            </a:r>
          </a:p>
          <a:p>
            <a:pPr marL="34549">
              <a:spcBef>
                <a:spcPts val="95"/>
              </a:spcBef>
            </a:pPr>
            <a:endParaRPr lang="cs-CZ" sz="1270" b="1" dirty="0">
              <a:latin typeface="Verdana"/>
              <a:cs typeface="Verdana"/>
            </a:endParaRPr>
          </a:p>
          <a:p>
            <a:pPr marL="34549">
              <a:spcBef>
                <a:spcPts val="95"/>
              </a:spcBef>
            </a:pPr>
            <a:endParaRPr lang="cs-CZ" sz="127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572000" y="1042605"/>
            <a:ext cx="2107496" cy="262787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46065">
              <a:lnSpc>
                <a:spcPct val="100000"/>
              </a:lnSpc>
              <a:spcBef>
                <a:spcPts val="91"/>
              </a:spcBef>
              <a:tabLst>
                <a:tab pos="1549526" algn="l"/>
              </a:tabLst>
            </a:pPr>
            <a:r>
              <a:rPr sz="2448" b="1" spc="-14" baseline="-18518" dirty="0">
                <a:latin typeface="Verdana"/>
                <a:cs typeface="Verdana"/>
              </a:rPr>
              <a:t>Y</a:t>
            </a:r>
            <a:r>
              <a:rPr sz="1043" b="1" spc="-9" dirty="0">
                <a:latin typeface="Verdana"/>
                <a:cs typeface="Verdana"/>
              </a:rPr>
              <a:t>excit	</a:t>
            </a:r>
            <a:r>
              <a:rPr sz="2448" b="1" spc="-6" baseline="-18518" dirty="0">
                <a:latin typeface="Verdana"/>
                <a:cs typeface="Verdana"/>
              </a:rPr>
              <a:t>Y</a:t>
            </a:r>
            <a:r>
              <a:rPr sz="1043" b="1" spc="-5" dirty="0">
                <a:latin typeface="Verdana"/>
                <a:cs typeface="Verdana"/>
              </a:rPr>
              <a:t>excit</a:t>
            </a:r>
            <a:endParaRPr sz="1043" dirty="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1413" y="1036573"/>
            <a:ext cx="4802903" cy="262787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11516">
              <a:spcBef>
                <a:spcPts val="91"/>
              </a:spcBef>
              <a:tabLst>
                <a:tab pos="312669" algn="l"/>
                <a:tab pos="658160" algn="l"/>
                <a:tab pos="1122845" algn="l"/>
                <a:tab pos="3743393" algn="l"/>
                <a:tab pos="4456831" algn="l"/>
              </a:tabLst>
            </a:pPr>
            <a:r>
              <a:rPr sz="1632" b="1" dirty="0">
                <a:latin typeface="Verdana"/>
                <a:cs typeface="Verdana"/>
              </a:rPr>
              <a:t>X	</a:t>
            </a:r>
            <a:r>
              <a:rPr sz="1632" b="1" spc="-5" dirty="0">
                <a:latin typeface="Symbol"/>
                <a:cs typeface="Symbol"/>
              </a:rPr>
              <a:t></a:t>
            </a:r>
            <a:r>
              <a:rPr sz="1632" spc="-5" dirty="0">
                <a:latin typeface="Times New Roman"/>
                <a:cs typeface="Times New Roman"/>
              </a:rPr>
              <a:t>	</a:t>
            </a:r>
            <a:r>
              <a:rPr sz="1632" b="1" dirty="0">
                <a:latin typeface="Verdana"/>
                <a:cs typeface="Verdana"/>
              </a:rPr>
              <a:t>β-	+	</a:t>
            </a:r>
            <a:r>
              <a:rPr sz="1632" b="1" spc="-5" dirty="0">
                <a:latin typeface="Symbol"/>
                <a:cs typeface="Symbol"/>
              </a:rPr>
              <a:t></a:t>
            </a:r>
            <a:r>
              <a:rPr sz="1632" b="1" spc="159" dirty="0">
                <a:latin typeface="Times New Roman"/>
                <a:cs typeface="Times New Roman"/>
              </a:rPr>
              <a:t> </a:t>
            </a:r>
            <a:r>
              <a:rPr sz="1632" b="1" dirty="0">
                <a:latin typeface="Verdana"/>
                <a:cs typeface="Verdana"/>
              </a:rPr>
              <a:t>Y	+</a:t>
            </a:r>
            <a:r>
              <a:rPr sz="1632" b="1" spc="-91" dirty="0">
                <a:latin typeface="Verdana"/>
                <a:cs typeface="Verdana"/>
              </a:rPr>
              <a:t> </a:t>
            </a:r>
            <a:r>
              <a:rPr sz="1632" b="1" spc="-5" dirty="0">
                <a:latin typeface="Symbol"/>
                <a:cs typeface="Symbol"/>
              </a:rPr>
              <a:t></a:t>
            </a:r>
            <a:endParaRPr sz="1632" dirty="0">
              <a:latin typeface="Symbol"/>
              <a:cs typeface="Symbol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000" y="1704398"/>
            <a:ext cx="4182112" cy="137078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5479" y="1726720"/>
            <a:ext cx="4182112" cy="1972563"/>
          </a:xfrm>
          <a:prstGeom prst="rect">
            <a:avLst/>
          </a:prstGeom>
        </p:spPr>
      </p:pic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B0908A49-713C-405F-96F9-90FADD7D7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7</a:t>
            </a:fld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236060B-6E6B-4675-B0A5-11CD6386E5EA}"/>
              </a:ext>
            </a:extLst>
          </p:cNvPr>
          <p:cNvSpPr txBox="1"/>
          <p:nvPr/>
        </p:nvSpPr>
        <p:spPr>
          <a:xfrm>
            <a:off x="1969572" y="3763541"/>
            <a:ext cx="24880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(Hodnoty a i b jsou v %)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F00159A-BE38-4BB2-8A64-4A3105B12309}"/>
              </a:ext>
            </a:extLst>
          </p:cNvPr>
          <p:cNvSpPr txBox="1"/>
          <p:nvPr/>
        </p:nvSpPr>
        <p:spPr>
          <a:xfrm>
            <a:off x="4686410" y="3167390"/>
            <a:ext cx="4182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rgbClr val="0070C0"/>
                </a:solidFill>
              </a:rPr>
              <a:t>Tato tabulka uvádí vybrané nuklidy s kombinovanou přeměnou beta-gama a energie jejich záření.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56E6954-5307-44B7-970A-B873F03937E6}"/>
              </a:ext>
            </a:extLst>
          </p:cNvPr>
          <p:cNvSpPr txBox="1"/>
          <p:nvPr/>
        </p:nvSpPr>
        <p:spPr>
          <a:xfrm>
            <a:off x="401556" y="4530519"/>
            <a:ext cx="8352556" cy="163121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Důležité:</a:t>
            </a:r>
          </a:p>
          <a:p>
            <a:endParaRPr lang="cs-CZ" b="1" dirty="0">
              <a:solidFill>
                <a:srgbClr val="C00000"/>
              </a:solidFill>
            </a:endParaRPr>
          </a:p>
          <a:p>
            <a:r>
              <a:rPr lang="cs-CZ" sz="1600" b="1" dirty="0">
                <a:solidFill>
                  <a:srgbClr val="0070C0"/>
                </a:solidFill>
              </a:rPr>
              <a:t>Maximální energie beta záření </a:t>
            </a:r>
            <a:r>
              <a:rPr lang="cs-CZ" sz="1600" b="1" dirty="0"/>
              <a:t>je pro danou přeměnu charakteristická a tato hodnota, pokud je určena, slouží k identifikaci přeměňujícího se radionuklidu.</a:t>
            </a:r>
          </a:p>
          <a:p>
            <a:endParaRPr lang="cs-CZ" sz="1600" b="1" dirty="0"/>
          </a:p>
          <a:p>
            <a:r>
              <a:rPr lang="cs-CZ" sz="1600" b="1" dirty="0"/>
              <a:t>Najde s jaderných tabulkách.</a:t>
            </a:r>
          </a:p>
        </p:txBody>
      </p:sp>
      <p:pic>
        <p:nvPicPr>
          <p:cNvPr id="17" name="raa7-1">
            <a:hlinkClick r:id="" action="ppaction://media"/>
            <a:extLst>
              <a:ext uri="{FF2B5EF4-FFF2-40B4-BE49-F238E27FC236}">
                <a16:creationId xmlns:a16="http://schemas.microsoft.com/office/drawing/2014/main" id="{68E5C428-4AFA-4D66-81C2-47C771E50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34333" y="50658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3811" y="323594"/>
            <a:ext cx="5574500" cy="262787"/>
          </a:xfrm>
          <a:prstGeom prst="rect">
            <a:avLst/>
          </a:prstGeom>
        </p:spPr>
        <p:txBody>
          <a:bodyPr vert="horz" wrap="square" lIns="0" tIns="11516" rIns="0" bIns="0" rtlCol="0" anchor="ctr">
            <a:spAutoFit/>
          </a:bodyPr>
          <a:lstStyle/>
          <a:p>
            <a:pPr marL="11516">
              <a:lnSpc>
                <a:spcPct val="100000"/>
              </a:lnSpc>
              <a:spcBef>
                <a:spcPts val="91"/>
              </a:spcBef>
            </a:pPr>
            <a:r>
              <a:rPr sz="1632" b="1" spc="-5" dirty="0" err="1">
                <a:solidFill>
                  <a:srgbClr val="339966"/>
                </a:solidFill>
                <a:latin typeface="Verdana"/>
                <a:cs typeface="Verdana"/>
              </a:rPr>
              <a:t>Pozitronová</a:t>
            </a:r>
            <a:r>
              <a:rPr sz="1632" b="1" spc="-5" dirty="0">
                <a:solidFill>
                  <a:srgbClr val="339966"/>
                </a:solidFill>
                <a:latin typeface="Verdana"/>
                <a:cs typeface="Verdana"/>
              </a:rPr>
              <a:t> </a:t>
            </a:r>
            <a:r>
              <a:rPr sz="1632" b="1" spc="-9" dirty="0" err="1">
                <a:solidFill>
                  <a:srgbClr val="339966"/>
                </a:solidFill>
                <a:latin typeface="Verdana"/>
                <a:cs typeface="Verdana"/>
              </a:rPr>
              <a:t>přeměna</a:t>
            </a:r>
            <a:r>
              <a:rPr lang="cs-CZ" sz="1632" b="1" spc="-9" dirty="0">
                <a:solidFill>
                  <a:srgbClr val="339966"/>
                </a:solidFill>
                <a:latin typeface="Verdana"/>
                <a:cs typeface="Verdana"/>
              </a:rPr>
              <a:t> a elektronový záchyt</a:t>
            </a:r>
            <a:endParaRPr sz="1632" dirty="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9497" y="696302"/>
            <a:ext cx="7860500" cy="430281"/>
          </a:xfrm>
          <a:prstGeom prst="rect">
            <a:avLst/>
          </a:prstGeom>
        </p:spPr>
        <p:txBody>
          <a:bodyPr vert="horz" wrap="square" lIns="0" tIns="4607" rIns="0" bIns="0" rtlCol="0">
            <a:spAutoFit/>
          </a:bodyPr>
          <a:lstStyle/>
          <a:p>
            <a:pPr marL="11516" marR="4607">
              <a:lnSpc>
                <a:spcPct val="102899"/>
              </a:lnSpc>
              <a:spcBef>
                <a:spcPts val="36"/>
              </a:spcBef>
            </a:pP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vyskytují </a:t>
            </a:r>
            <a:r>
              <a:rPr sz="1400" spc="-9" dirty="0">
                <a:latin typeface="Verdana"/>
                <a:cs typeface="Verdana"/>
              </a:rPr>
              <a:t>pouze u nuklidů </a:t>
            </a:r>
            <a:r>
              <a:rPr sz="1400" spc="-5" dirty="0">
                <a:latin typeface="Verdana"/>
                <a:cs typeface="Verdana"/>
              </a:rPr>
              <a:t>připravených uměle jadernými reakcemi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s relativním 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nadbytkem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  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protonů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.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3811" y="5103560"/>
            <a:ext cx="8082766" cy="1492910"/>
          </a:xfrm>
          <a:prstGeom prst="rect">
            <a:avLst/>
          </a:prstGeom>
        </p:spPr>
        <p:txBody>
          <a:bodyPr vert="horz" wrap="square" lIns="0" tIns="8637" rIns="0" bIns="0" rtlCol="0">
            <a:spAutoFit/>
          </a:bodyPr>
          <a:lstStyle/>
          <a:p>
            <a:pPr marL="11516" marR="4607" algn="just">
              <a:lnSpc>
                <a:spcPct val="101699"/>
              </a:lnSpc>
              <a:spcBef>
                <a:spcPts val="68"/>
              </a:spcBef>
            </a:pPr>
            <a:r>
              <a:rPr sz="1600" b="1" spc="-5" dirty="0">
                <a:solidFill>
                  <a:srgbClr val="339966"/>
                </a:solidFill>
                <a:latin typeface="Verdana"/>
                <a:cs typeface="Verdana"/>
              </a:rPr>
              <a:t>Elektronový </a:t>
            </a:r>
            <a:r>
              <a:rPr sz="1600" b="1" spc="-5" dirty="0" err="1">
                <a:solidFill>
                  <a:srgbClr val="339966"/>
                </a:solidFill>
                <a:latin typeface="Verdana"/>
                <a:cs typeface="Verdana"/>
              </a:rPr>
              <a:t>záchyt</a:t>
            </a:r>
            <a:r>
              <a:rPr sz="1600" b="1" spc="-5" dirty="0">
                <a:solidFill>
                  <a:srgbClr val="339966"/>
                </a:solidFill>
                <a:latin typeface="Verdana"/>
                <a:cs typeface="Verdana"/>
              </a:rPr>
              <a:t> </a:t>
            </a:r>
            <a:r>
              <a:rPr lang="cs-CZ" sz="1400" b="1" spc="-5" dirty="0">
                <a:solidFill>
                  <a:srgbClr val="339966"/>
                </a:solidFill>
                <a:latin typeface="Verdana"/>
                <a:cs typeface="Verdana"/>
              </a:rPr>
              <a:t>(EZ) </a:t>
            </a:r>
            <a:r>
              <a:rPr sz="1400" spc="-9" dirty="0" err="1">
                <a:latin typeface="Verdana"/>
                <a:cs typeface="Verdana"/>
              </a:rPr>
              <a:t>představuje</a:t>
            </a:r>
            <a:r>
              <a:rPr sz="1400" spc="-9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zvláštní </a:t>
            </a:r>
            <a:r>
              <a:rPr sz="1400" dirty="0">
                <a:latin typeface="Verdana"/>
                <a:cs typeface="Verdana"/>
              </a:rPr>
              <a:t>typ </a:t>
            </a:r>
            <a:r>
              <a:rPr sz="1400" spc="73" dirty="0">
                <a:latin typeface="Times New Roman"/>
                <a:cs typeface="Times New Roman"/>
              </a:rPr>
              <a:t>přeměny </a:t>
            </a:r>
            <a:r>
              <a:rPr sz="1400" spc="50" dirty="0">
                <a:latin typeface="Times New Roman"/>
                <a:cs typeface="Times New Roman"/>
              </a:rPr>
              <a:t>β</a:t>
            </a:r>
            <a:r>
              <a:rPr sz="1400" spc="50" dirty="0">
                <a:latin typeface="Verdana"/>
                <a:cs typeface="Verdana"/>
              </a:rPr>
              <a:t>, </a:t>
            </a:r>
            <a:r>
              <a:rPr sz="1400" dirty="0">
                <a:latin typeface="Verdana"/>
                <a:cs typeface="Verdana"/>
              </a:rPr>
              <a:t>kdy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jádro </a:t>
            </a:r>
            <a:r>
              <a:rPr sz="1400" spc="-9" dirty="0">
                <a:latin typeface="Verdana"/>
                <a:cs typeface="Verdana"/>
              </a:rPr>
              <a:t>zbavuje </a:t>
            </a:r>
            <a:r>
              <a:rPr sz="1400" spc="-5" dirty="0">
                <a:latin typeface="Verdana"/>
                <a:cs typeface="Verdana"/>
              </a:rPr>
              <a:t>nadbytku  </a:t>
            </a:r>
            <a:r>
              <a:rPr sz="1400" spc="-9" dirty="0">
                <a:latin typeface="Verdana"/>
                <a:cs typeface="Verdana"/>
              </a:rPr>
              <a:t>protonů </a:t>
            </a:r>
            <a:r>
              <a:rPr sz="1400" spc="-5" dirty="0">
                <a:latin typeface="Verdana"/>
                <a:cs typeface="Verdana"/>
              </a:rPr>
              <a:t>v jádře - </a:t>
            </a:r>
            <a:r>
              <a:rPr sz="1400" spc="-9" dirty="0">
                <a:latin typeface="Verdana"/>
                <a:cs typeface="Verdana"/>
              </a:rPr>
              <a:t>proton jádra </a:t>
            </a:r>
            <a:r>
              <a:rPr sz="1400" spc="-5" dirty="0">
                <a:latin typeface="Verdana"/>
                <a:cs typeface="Verdana"/>
              </a:rPr>
              <a:t>zachytí </a:t>
            </a:r>
            <a:r>
              <a:rPr sz="1400" spc="-9" dirty="0">
                <a:latin typeface="Verdana"/>
                <a:cs typeface="Verdana"/>
              </a:rPr>
              <a:t>obalový elektron </a:t>
            </a:r>
            <a:r>
              <a:rPr sz="1400" spc="-5" dirty="0">
                <a:latin typeface="Verdana"/>
                <a:cs typeface="Verdana"/>
              </a:rPr>
              <a:t>(ze slupky </a:t>
            </a:r>
            <a:r>
              <a:rPr sz="1400" spc="-9" dirty="0">
                <a:latin typeface="Verdana"/>
                <a:cs typeface="Verdana"/>
              </a:rPr>
              <a:t>K </a:t>
            </a:r>
            <a:r>
              <a:rPr sz="1400" spc="-5" dirty="0">
                <a:latin typeface="Verdana"/>
                <a:cs typeface="Verdana"/>
              </a:rPr>
              <a:t>nebo </a:t>
            </a:r>
            <a:r>
              <a:rPr sz="1400" dirty="0">
                <a:latin typeface="Verdana"/>
                <a:cs typeface="Verdana"/>
              </a:rPr>
              <a:t>L) </a:t>
            </a:r>
            <a:r>
              <a:rPr sz="1400" spc="-5" dirty="0">
                <a:latin typeface="Verdana"/>
                <a:cs typeface="Verdana"/>
              </a:rPr>
              <a:t>a přemění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 err="1">
                <a:latin typeface="Verdana"/>
                <a:cs typeface="Verdana"/>
              </a:rPr>
              <a:t>na</a:t>
            </a:r>
            <a:r>
              <a:rPr sz="1400" spc="-5" dirty="0">
                <a:latin typeface="Verdana"/>
                <a:cs typeface="Verdana"/>
              </a:rPr>
              <a:t>  neutron</a:t>
            </a:r>
            <a:r>
              <a:rPr lang="cs-CZ" sz="1400" spc="-5" dirty="0">
                <a:latin typeface="Verdana"/>
                <a:cs typeface="Verdana"/>
              </a:rPr>
              <a:t>.</a:t>
            </a:r>
          </a:p>
          <a:p>
            <a:pPr marL="11516" marR="295395" algn="just">
              <a:lnSpc>
                <a:spcPct val="101499"/>
              </a:lnSpc>
              <a:spcBef>
                <a:spcPts val="1238"/>
              </a:spcBef>
            </a:pPr>
            <a:r>
              <a:rPr lang="cs-CZ" sz="1400" b="1" spc="-5" dirty="0">
                <a:latin typeface="Verdana"/>
                <a:cs typeface="Verdana"/>
              </a:rPr>
              <a:t>Při EZ </a:t>
            </a:r>
            <a:r>
              <a:rPr lang="cs-CZ" sz="1400" b="1" spc="-9" dirty="0">
                <a:latin typeface="Verdana"/>
                <a:cs typeface="Verdana"/>
              </a:rPr>
              <a:t>pozorujeme současně </a:t>
            </a:r>
            <a:r>
              <a:rPr lang="cs-CZ" sz="1400" b="1" spc="-5" dirty="0">
                <a:latin typeface="Verdana"/>
                <a:cs typeface="Verdana"/>
              </a:rPr>
              <a:t>vznik: 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charakteristického </a:t>
            </a:r>
            <a:r>
              <a:rPr lang="cs-CZ"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rentgenova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 záření </a:t>
            </a:r>
            <a:r>
              <a:rPr lang="cs-CZ" sz="1400" b="1" spc="-9" dirty="0">
                <a:solidFill>
                  <a:srgbClr val="C00000"/>
                </a:solidFill>
                <a:latin typeface="Verdana"/>
                <a:cs typeface="Verdana"/>
              </a:rPr>
              <a:t>a </a:t>
            </a:r>
            <a:r>
              <a:rPr lang="cs-CZ" sz="1400" b="1" spc="-9" dirty="0" err="1">
                <a:solidFill>
                  <a:srgbClr val="C00000"/>
                </a:solidFill>
                <a:latin typeface="Verdana"/>
                <a:cs typeface="Verdana"/>
              </a:rPr>
              <a:t>Augerovy</a:t>
            </a:r>
            <a:r>
              <a:rPr lang="cs-CZ" sz="1400" b="1" spc="-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elektrony </a:t>
            </a:r>
            <a:r>
              <a:rPr lang="cs-CZ" sz="1400" spc="-5" dirty="0">
                <a:latin typeface="Verdana"/>
                <a:cs typeface="Verdana"/>
              </a:rPr>
              <a:t>(vznikají </a:t>
            </a:r>
            <a:r>
              <a:rPr lang="cs-CZ" sz="1400" dirty="0">
                <a:latin typeface="Verdana"/>
                <a:cs typeface="Verdana"/>
              </a:rPr>
              <a:t>při </a:t>
            </a:r>
            <a:r>
              <a:rPr lang="cs-CZ" sz="1400" spc="-5" dirty="0">
                <a:latin typeface="Verdana"/>
                <a:cs typeface="Verdana"/>
              </a:rPr>
              <a:t>průchodu </a:t>
            </a:r>
            <a:r>
              <a:rPr lang="cs-CZ" sz="1400" dirty="0" err="1">
                <a:latin typeface="Verdana"/>
                <a:cs typeface="Verdana"/>
              </a:rPr>
              <a:t>rtg</a:t>
            </a:r>
            <a:r>
              <a:rPr lang="cs-CZ" sz="1400" dirty="0">
                <a:latin typeface="Verdana"/>
                <a:cs typeface="Verdana"/>
              </a:rPr>
              <a:t> </a:t>
            </a:r>
            <a:r>
              <a:rPr lang="cs-CZ" sz="1400" spc="-5" dirty="0">
                <a:latin typeface="Verdana"/>
                <a:cs typeface="Verdana"/>
              </a:rPr>
              <a:t>záření vyššími elektronovými slupkami </a:t>
            </a:r>
            <a:r>
              <a:rPr lang="cs-CZ" sz="1400" b="1" spc="-9" dirty="0">
                <a:latin typeface="Symbol"/>
                <a:cs typeface="Symbol"/>
              </a:rPr>
              <a:t>  </a:t>
            </a:r>
            <a:r>
              <a:rPr lang="cs-CZ" sz="1400" b="1" spc="-9" dirty="0">
                <a:latin typeface="Times New Roman"/>
                <a:cs typeface="Times New Roman"/>
              </a:rPr>
              <a:t> </a:t>
            </a:r>
            <a:r>
              <a:rPr lang="cs-CZ" sz="1400" b="1" spc="-5" dirty="0">
                <a:solidFill>
                  <a:srgbClr val="0000FF"/>
                </a:solidFill>
                <a:latin typeface="Verdana"/>
                <a:cs typeface="Verdana"/>
              </a:rPr>
              <a:t>mají diskrétní  energii.</a:t>
            </a:r>
            <a:endParaRPr lang="cs-CZ" sz="1400" dirty="0">
              <a:latin typeface="Verdana"/>
              <a:cs typeface="Verdana"/>
            </a:endParaRP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A189A64-3849-4898-81B0-78823F52E6A5}"/>
              </a:ext>
            </a:extLst>
          </p:cNvPr>
          <p:cNvGrpSpPr/>
          <p:nvPr/>
        </p:nvGrpSpPr>
        <p:grpSpPr>
          <a:xfrm>
            <a:off x="643811" y="3907049"/>
            <a:ext cx="6550407" cy="1047531"/>
            <a:chOff x="1080239" y="5605885"/>
            <a:chExt cx="6550407" cy="1047531"/>
          </a:xfrm>
        </p:grpSpPr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2CB9D9DA-870C-42AC-BA3F-5D5D1CB67D14}"/>
                </a:ext>
              </a:extLst>
            </p:cNvPr>
            <p:cNvGrpSpPr/>
            <p:nvPr/>
          </p:nvGrpSpPr>
          <p:grpSpPr>
            <a:xfrm>
              <a:off x="1997408" y="5972758"/>
              <a:ext cx="4172382" cy="680658"/>
              <a:chOff x="776549" y="4800227"/>
              <a:chExt cx="4172382" cy="680658"/>
            </a:xfrm>
          </p:grpSpPr>
          <p:sp>
            <p:nvSpPr>
              <p:cNvPr id="4" name="object 4"/>
              <p:cNvSpPr txBox="1"/>
              <p:nvPr/>
            </p:nvSpPr>
            <p:spPr>
              <a:xfrm>
                <a:off x="776549" y="4800227"/>
                <a:ext cx="1725153" cy="680658"/>
              </a:xfrm>
              <a:prstGeom prst="rect">
                <a:avLst/>
              </a:prstGeom>
            </p:spPr>
            <p:txBody>
              <a:bodyPr vert="horz" wrap="square" lIns="0" tIns="11516" rIns="0" bIns="0" rtlCol="0">
                <a:spAutoFit/>
              </a:bodyPr>
              <a:lstStyle/>
              <a:p>
                <a:pPr marL="46065">
                  <a:spcBef>
                    <a:spcPts val="91"/>
                  </a:spcBef>
                  <a:tabLst>
                    <a:tab pos="817086" algn="l"/>
                  </a:tabLst>
                </a:pPr>
                <a:r>
                  <a:rPr sz="1632" b="1" dirty="0">
                    <a:latin typeface="Verdana"/>
                    <a:cs typeface="Verdana"/>
                  </a:rPr>
                  <a:t>β</a:t>
                </a:r>
                <a:r>
                  <a:rPr sz="1564" b="1" baseline="28985" dirty="0">
                    <a:latin typeface="Verdana"/>
                    <a:cs typeface="Verdana"/>
                  </a:rPr>
                  <a:t>+</a:t>
                </a:r>
                <a:r>
                  <a:rPr sz="1632" b="1" dirty="0">
                    <a:latin typeface="Verdana"/>
                    <a:cs typeface="Verdana"/>
                  </a:rPr>
                  <a:t>:	</a:t>
                </a:r>
                <a:r>
                  <a:rPr sz="1632" b="1" dirty="0">
                    <a:solidFill>
                      <a:srgbClr val="C00000"/>
                    </a:solidFill>
                    <a:latin typeface="Verdana"/>
                    <a:cs typeface="Verdana"/>
                  </a:rPr>
                  <a:t>M(A,</a:t>
                </a:r>
                <a:r>
                  <a:rPr sz="1632" b="1" spc="-63" dirty="0">
                    <a:solidFill>
                      <a:srgbClr val="C00000"/>
                    </a:solidFill>
                    <a:latin typeface="Verdana"/>
                    <a:cs typeface="Verdana"/>
                  </a:rPr>
                  <a:t> </a:t>
                </a:r>
                <a:r>
                  <a:rPr sz="1632" b="1" dirty="0">
                    <a:solidFill>
                      <a:srgbClr val="C00000"/>
                    </a:solidFill>
                    <a:latin typeface="Verdana"/>
                    <a:cs typeface="Verdana"/>
                  </a:rPr>
                  <a:t>Z)</a:t>
                </a:r>
                <a:endParaRPr sz="1632" dirty="0">
                  <a:latin typeface="Verdana"/>
                  <a:cs typeface="Verdana"/>
                </a:endParaRPr>
              </a:p>
              <a:p>
                <a:pPr marL="46065">
                  <a:spcBef>
                    <a:spcPts val="1306"/>
                  </a:spcBef>
                </a:pPr>
                <a:r>
                  <a:rPr sz="1632" b="1" spc="-5" dirty="0">
                    <a:latin typeface="Verdana"/>
                    <a:cs typeface="Verdana"/>
                  </a:rPr>
                  <a:t>EZ:</a:t>
                </a:r>
                <a:endParaRPr sz="1632" dirty="0">
                  <a:latin typeface="Verdana"/>
                  <a:cs typeface="Verdana"/>
                </a:endParaRPr>
              </a:p>
            </p:txBody>
          </p:sp>
          <p:sp>
            <p:nvSpPr>
              <p:cNvPr id="5" name="object 5"/>
              <p:cNvSpPr txBox="1"/>
              <p:nvPr/>
            </p:nvSpPr>
            <p:spPr>
              <a:xfrm>
                <a:off x="2501702" y="4800227"/>
                <a:ext cx="2447229" cy="262787"/>
              </a:xfrm>
              <a:prstGeom prst="rect">
                <a:avLst/>
              </a:prstGeom>
            </p:spPr>
            <p:txBody>
              <a:bodyPr vert="horz" wrap="square" lIns="0" tIns="11516" rIns="0" bIns="0" rtlCol="0">
                <a:spAutoFit/>
              </a:bodyPr>
              <a:lstStyle/>
              <a:p>
                <a:pPr marL="11516">
                  <a:spcBef>
                    <a:spcPts val="91"/>
                  </a:spcBef>
                  <a:tabLst>
                    <a:tab pos="403648" algn="l"/>
                    <a:tab pos="1733212" algn="l"/>
                    <a:tab pos="2127648" algn="l"/>
                  </a:tabLst>
                </a:pPr>
                <a:r>
                  <a:rPr sz="2448" b="1" baseline="3086" dirty="0">
                    <a:solidFill>
                      <a:srgbClr val="C00000"/>
                    </a:solidFill>
                    <a:latin typeface="Verdana"/>
                    <a:cs typeface="Verdana"/>
                  </a:rPr>
                  <a:t>&gt;	M(A, </a:t>
                </a:r>
                <a:r>
                  <a:rPr sz="2448" b="1" spc="-34" baseline="3086" dirty="0">
                    <a:solidFill>
                      <a:srgbClr val="C00000"/>
                    </a:solidFill>
                    <a:latin typeface="Verdana"/>
                    <a:cs typeface="Verdana"/>
                  </a:rPr>
                  <a:t>Z</a:t>
                </a:r>
                <a:r>
                  <a:rPr sz="2448" b="1" baseline="3086" dirty="0">
                    <a:solidFill>
                      <a:srgbClr val="C00000"/>
                    </a:solidFill>
                    <a:latin typeface="Verdana"/>
                    <a:cs typeface="Verdana"/>
                  </a:rPr>
                  <a:t>-</a:t>
                </a:r>
                <a:r>
                  <a:rPr sz="2448" b="1" spc="-14" baseline="3086" dirty="0">
                    <a:solidFill>
                      <a:srgbClr val="C00000"/>
                    </a:solidFill>
                    <a:latin typeface="Verdana"/>
                    <a:cs typeface="Verdana"/>
                  </a:rPr>
                  <a:t>1</a:t>
                </a:r>
                <a:r>
                  <a:rPr sz="2448" b="1" baseline="3086" dirty="0">
                    <a:solidFill>
                      <a:srgbClr val="C00000"/>
                    </a:solidFill>
                    <a:latin typeface="Verdana"/>
                    <a:cs typeface="Verdana"/>
                  </a:rPr>
                  <a:t>)	+	m</a:t>
                </a:r>
                <a:r>
                  <a:rPr sz="1043" b="1" dirty="0">
                    <a:solidFill>
                      <a:srgbClr val="C00000"/>
                    </a:solidFill>
                    <a:latin typeface="Verdana"/>
                    <a:cs typeface="Verdana"/>
                  </a:rPr>
                  <a:t>e</a:t>
                </a:r>
                <a:endParaRPr sz="1043">
                  <a:latin typeface="Verdana"/>
                  <a:cs typeface="Verdana"/>
                </a:endParaRPr>
              </a:p>
            </p:txBody>
          </p:sp>
          <p:sp>
            <p:nvSpPr>
              <p:cNvPr id="6" name="object 6"/>
              <p:cNvSpPr txBox="1"/>
              <p:nvPr/>
            </p:nvSpPr>
            <p:spPr>
              <a:xfrm>
                <a:off x="1368261" y="5215046"/>
                <a:ext cx="3532647" cy="262787"/>
              </a:xfrm>
              <a:prstGeom prst="rect">
                <a:avLst/>
              </a:prstGeom>
            </p:spPr>
            <p:txBody>
              <a:bodyPr vert="horz" wrap="square" lIns="0" tIns="11516" rIns="0" bIns="0" rtlCol="0">
                <a:spAutoFit/>
              </a:bodyPr>
              <a:lstStyle/>
              <a:p>
                <a:pPr marL="11516">
                  <a:spcBef>
                    <a:spcPts val="91"/>
                  </a:spcBef>
                  <a:tabLst>
                    <a:tab pos="1025532" algn="l"/>
                    <a:tab pos="1417664" algn="l"/>
                    <a:tab pos="2007302" algn="l"/>
                    <a:tab pos="2402313" algn="l"/>
                  </a:tabLst>
                </a:pPr>
                <a:r>
                  <a:rPr sz="2448" b="1" baseline="3086" dirty="0">
                    <a:solidFill>
                      <a:srgbClr val="C00000"/>
                    </a:solidFill>
                    <a:latin typeface="Verdana"/>
                    <a:cs typeface="Verdana"/>
                  </a:rPr>
                  <a:t>M(A, Z)	+	</a:t>
                </a:r>
                <a:r>
                  <a:rPr sz="2448" b="1" spc="-6" baseline="3086" dirty="0">
                    <a:solidFill>
                      <a:srgbClr val="C00000"/>
                    </a:solidFill>
                    <a:latin typeface="Verdana"/>
                    <a:cs typeface="Verdana"/>
                  </a:rPr>
                  <a:t>m</a:t>
                </a:r>
                <a:r>
                  <a:rPr sz="1043" b="1" spc="-5" dirty="0">
                    <a:solidFill>
                      <a:srgbClr val="C00000"/>
                    </a:solidFill>
                    <a:latin typeface="Verdana"/>
                    <a:cs typeface="Verdana"/>
                  </a:rPr>
                  <a:t>e	</a:t>
                </a:r>
                <a:r>
                  <a:rPr sz="2448" b="1" baseline="3086" dirty="0">
                    <a:solidFill>
                      <a:srgbClr val="C00000"/>
                    </a:solidFill>
                    <a:latin typeface="Verdana"/>
                    <a:cs typeface="Verdana"/>
                  </a:rPr>
                  <a:t>&gt;	M(A,</a:t>
                </a:r>
                <a:r>
                  <a:rPr sz="2448" b="1" spc="-115" baseline="3086" dirty="0">
                    <a:solidFill>
                      <a:srgbClr val="C00000"/>
                    </a:solidFill>
                    <a:latin typeface="Verdana"/>
                    <a:cs typeface="Verdana"/>
                  </a:rPr>
                  <a:t> </a:t>
                </a:r>
                <a:r>
                  <a:rPr sz="2448" b="1" spc="-6" baseline="3086" dirty="0">
                    <a:solidFill>
                      <a:srgbClr val="C00000"/>
                    </a:solidFill>
                    <a:latin typeface="Verdana"/>
                    <a:cs typeface="Verdana"/>
                  </a:rPr>
                  <a:t>Z-1)</a:t>
                </a:r>
                <a:endParaRPr sz="2448" baseline="3086">
                  <a:latin typeface="Verdana"/>
                  <a:cs typeface="Verdana"/>
                </a:endParaRPr>
              </a:p>
            </p:txBody>
          </p:sp>
        </p:grp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9D88B627-993E-4AFD-8375-9BC51AAA8D7C}"/>
                </a:ext>
              </a:extLst>
            </p:cNvPr>
            <p:cNvSpPr txBox="1"/>
            <p:nvPr/>
          </p:nvSpPr>
          <p:spPr>
            <a:xfrm>
              <a:off x="1080239" y="5605885"/>
              <a:ext cx="655040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516">
                <a:spcBef>
                  <a:spcPts val="1288"/>
                </a:spcBef>
              </a:pPr>
              <a:r>
                <a:rPr lang="cs-CZ" sz="1400" b="1" spc="-9" dirty="0">
                  <a:latin typeface="Verdana"/>
                  <a:cs typeface="Verdana"/>
                </a:rPr>
                <a:t>Hmotnostní </a:t>
              </a:r>
              <a:r>
                <a:rPr lang="cs-CZ" sz="1400" b="1" spc="-5" dirty="0">
                  <a:latin typeface="Verdana"/>
                  <a:cs typeface="Verdana"/>
                </a:rPr>
                <a:t>podmínka pro jaderné</a:t>
              </a:r>
              <a:r>
                <a:rPr lang="cs-CZ" sz="1400" b="1" spc="18" dirty="0">
                  <a:latin typeface="Verdana"/>
                  <a:cs typeface="Verdana"/>
                </a:rPr>
                <a:t> </a:t>
              </a:r>
              <a:r>
                <a:rPr lang="cs-CZ" sz="1400" b="1" spc="-5" dirty="0">
                  <a:latin typeface="Verdana"/>
                  <a:cs typeface="Verdana"/>
                </a:rPr>
                <a:t>hmotnosti:</a:t>
              </a:r>
              <a:endParaRPr lang="cs-CZ" sz="1400" dirty="0">
                <a:latin typeface="Verdana"/>
                <a:cs typeface="Verdana"/>
              </a:endParaRPr>
            </a:p>
          </p:txBody>
        </p:sp>
      </p:grp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FC16BBA-3E2C-40E5-845D-5D11D61A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0DD04-C27F-449B-B2D8-DBBF5CE19636}" type="slidenum">
              <a:rPr lang="cs-CZ" smtClean="0"/>
              <a:t>8</a:t>
            </a:fld>
            <a:endParaRPr lang="cs-CZ"/>
          </a:p>
        </p:txBody>
      </p:sp>
      <p:pic>
        <p:nvPicPr>
          <p:cNvPr id="12" name="object 6">
            <a:extLst>
              <a:ext uri="{FF2B5EF4-FFF2-40B4-BE49-F238E27FC236}">
                <a16:creationId xmlns:a16="http://schemas.microsoft.com/office/drawing/2014/main" id="{FD4A4A8F-D3E5-4710-9A79-2D17FE1740B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11176" y="1505292"/>
            <a:ext cx="5521648" cy="2075358"/>
          </a:xfrm>
          <a:prstGeom prst="rect">
            <a:avLst/>
          </a:prstGeom>
        </p:spPr>
      </p:pic>
      <p:pic>
        <p:nvPicPr>
          <p:cNvPr id="18" name="raa8-1">
            <a:hlinkClick r:id="" action="ppaction://media"/>
            <a:extLst>
              <a:ext uri="{FF2B5EF4-FFF2-40B4-BE49-F238E27FC236}">
                <a16:creationId xmlns:a16="http://schemas.microsoft.com/office/drawing/2014/main" id="{B2C90A4D-4784-4362-B91A-1CEF35FE7D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0550" y="11448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5549" y="855421"/>
            <a:ext cx="8356431" cy="1215578"/>
          </a:xfrm>
          <a:prstGeom prst="rect">
            <a:avLst/>
          </a:prstGeom>
        </p:spPr>
        <p:txBody>
          <a:bodyPr vert="horz" wrap="square" lIns="0" tIns="6910" rIns="0" bIns="0" rtlCol="0">
            <a:spAutoFit/>
          </a:bodyPr>
          <a:lstStyle/>
          <a:p>
            <a:pPr marL="46065" marR="27639" indent="115739">
              <a:lnSpc>
                <a:spcPct val="101899"/>
              </a:lnSpc>
              <a:spcBef>
                <a:spcPts val="54"/>
              </a:spcBef>
              <a:tabLst>
                <a:tab pos="7996960" algn="l"/>
              </a:tabLst>
            </a:pPr>
            <a:r>
              <a:rPr sz="1400" b="1" spc="-5" dirty="0">
                <a:latin typeface="Verdana"/>
                <a:cs typeface="Verdana"/>
              </a:rPr>
              <a:t>P</a:t>
            </a:r>
            <a:r>
              <a:rPr sz="1400" b="1" spc="-9" dirty="0">
                <a:latin typeface="Verdana"/>
                <a:cs typeface="Verdana"/>
              </a:rPr>
              <a:t>ř</a:t>
            </a:r>
            <a:r>
              <a:rPr sz="1400" b="1" dirty="0">
                <a:latin typeface="Verdana"/>
                <a:cs typeface="Verdana"/>
              </a:rPr>
              <a:t>í</a:t>
            </a:r>
            <a:r>
              <a:rPr sz="1400" b="1" spc="-5" dirty="0">
                <a:latin typeface="Verdana"/>
                <a:cs typeface="Verdana"/>
              </a:rPr>
              <a:t>klad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spc="-113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p</a:t>
            </a:r>
            <a:r>
              <a:rPr sz="1400" b="1" spc="-9" dirty="0">
                <a:latin typeface="Verdana"/>
                <a:cs typeface="Verdana"/>
              </a:rPr>
              <a:t>ř</a:t>
            </a:r>
            <a:r>
              <a:rPr sz="1400" b="1" dirty="0">
                <a:latin typeface="Verdana"/>
                <a:cs typeface="Verdana"/>
              </a:rPr>
              <a:t>e</a:t>
            </a:r>
            <a:r>
              <a:rPr sz="1400" b="1" spc="-18" dirty="0">
                <a:latin typeface="Verdana"/>
                <a:cs typeface="Verdana"/>
              </a:rPr>
              <a:t>m</a:t>
            </a:r>
            <a:r>
              <a:rPr sz="1400" b="1" spc="-5" dirty="0">
                <a:latin typeface="Verdana"/>
                <a:cs typeface="Verdana"/>
              </a:rPr>
              <a:t>ě</a:t>
            </a:r>
            <a:r>
              <a:rPr sz="1400" b="1" spc="-18" dirty="0">
                <a:latin typeface="Verdana"/>
                <a:cs typeface="Verdana"/>
              </a:rPr>
              <a:t>n</a:t>
            </a:r>
            <a:r>
              <a:rPr sz="1400" b="1" spc="-9" dirty="0">
                <a:latin typeface="Verdana"/>
                <a:cs typeface="Verdana"/>
              </a:rPr>
              <a:t>y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spc="-118" dirty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p</a:t>
            </a:r>
            <a:r>
              <a:rPr sz="1400" b="1" spc="-9" dirty="0" err="1">
                <a:latin typeface="Verdana"/>
                <a:cs typeface="Verdana"/>
              </a:rPr>
              <a:t>o</a:t>
            </a:r>
            <a:r>
              <a:rPr sz="1400" b="1" spc="5" dirty="0" err="1">
                <a:latin typeface="Verdana"/>
                <a:cs typeface="Verdana"/>
              </a:rPr>
              <a:t>z</a:t>
            </a:r>
            <a:r>
              <a:rPr sz="1400" b="1" spc="-5" dirty="0" err="1">
                <a:latin typeface="Verdana"/>
                <a:cs typeface="Verdana"/>
              </a:rPr>
              <a:t>i</a:t>
            </a:r>
            <a:r>
              <a:rPr sz="1400" b="1" spc="-14" dirty="0" err="1">
                <a:latin typeface="Verdana"/>
                <a:cs typeface="Verdana"/>
              </a:rPr>
              <a:t>t</a:t>
            </a:r>
            <a:r>
              <a:rPr sz="1400" b="1" spc="-9" dirty="0" err="1">
                <a:latin typeface="Verdana"/>
                <a:cs typeface="Verdana"/>
              </a:rPr>
              <a:t>r</a:t>
            </a:r>
            <a:r>
              <a:rPr sz="1400" b="1" spc="-5" dirty="0" err="1">
                <a:latin typeface="Verdana"/>
                <a:cs typeface="Verdana"/>
              </a:rPr>
              <a:t>o</a:t>
            </a:r>
            <a:r>
              <a:rPr sz="1400" b="1" spc="-18" dirty="0" err="1">
                <a:latin typeface="Verdana"/>
                <a:cs typeface="Verdana"/>
              </a:rPr>
              <a:t>n</a:t>
            </a:r>
            <a:r>
              <a:rPr sz="1400" b="1" spc="-9" dirty="0" err="1">
                <a:latin typeface="Verdana"/>
                <a:cs typeface="Verdana"/>
              </a:rPr>
              <a:t>o</a:t>
            </a:r>
            <a:r>
              <a:rPr sz="1400" b="1" dirty="0" err="1">
                <a:latin typeface="Verdana"/>
                <a:cs typeface="Verdana"/>
              </a:rPr>
              <a:t>v</a:t>
            </a:r>
            <a:r>
              <a:rPr sz="1400" b="1" spc="-5" dirty="0" err="1">
                <a:latin typeface="Verdana"/>
                <a:cs typeface="Verdana"/>
              </a:rPr>
              <a:t>é</a:t>
            </a:r>
            <a:r>
              <a:rPr sz="1400" b="1" spc="-18" dirty="0" err="1">
                <a:latin typeface="Verdana"/>
                <a:cs typeface="Verdana"/>
              </a:rPr>
              <a:t>h</a:t>
            </a:r>
            <a:r>
              <a:rPr sz="1400" b="1" spc="-9" dirty="0" err="1">
                <a:latin typeface="Verdana"/>
                <a:cs typeface="Verdana"/>
              </a:rPr>
              <a:t>o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spc="-127" dirty="0">
                <a:latin typeface="Verdana"/>
                <a:cs typeface="Verdana"/>
              </a:rPr>
              <a:t> </a:t>
            </a:r>
            <a:r>
              <a:rPr sz="1400" b="1" dirty="0" err="1">
                <a:latin typeface="Verdana"/>
                <a:cs typeface="Verdana"/>
              </a:rPr>
              <a:t>z</a:t>
            </a:r>
            <a:r>
              <a:rPr sz="1400" b="1" spc="-9" dirty="0" err="1">
                <a:latin typeface="Verdana"/>
                <a:cs typeface="Verdana"/>
              </a:rPr>
              <a:t>ář</a:t>
            </a:r>
            <a:r>
              <a:rPr sz="1400" b="1" dirty="0" err="1">
                <a:latin typeface="Verdana"/>
                <a:cs typeface="Verdana"/>
              </a:rPr>
              <a:t>i</a:t>
            </a:r>
            <a:r>
              <a:rPr sz="1400" b="1" spc="-9" dirty="0" err="1">
                <a:latin typeface="Verdana"/>
                <a:cs typeface="Verdana"/>
              </a:rPr>
              <a:t>č</a:t>
            </a:r>
            <a:r>
              <a:rPr sz="1400" b="1" spc="-5" dirty="0" err="1">
                <a:latin typeface="Verdana"/>
                <a:cs typeface="Verdana"/>
              </a:rPr>
              <a:t>e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spc="-118" dirty="0">
                <a:latin typeface="Verdana"/>
                <a:cs typeface="Verdana"/>
              </a:rPr>
              <a:t> </a:t>
            </a:r>
            <a:r>
              <a:rPr sz="1600" b="1" baseline="30864" dirty="0">
                <a:solidFill>
                  <a:srgbClr val="C00000"/>
                </a:solidFill>
                <a:latin typeface="Verdana"/>
                <a:cs typeface="Verdana"/>
              </a:rPr>
              <a:t>22</a:t>
            </a:r>
            <a:r>
              <a:rPr sz="1600" b="1" spc="-9" dirty="0">
                <a:solidFill>
                  <a:srgbClr val="C00000"/>
                </a:solidFill>
                <a:latin typeface="Verdana"/>
                <a:cs typeface="Verdana"/>
              </a:rPr>
              <a:t>Na</a:t>
            </a:r>
            <a:r>
              <a:rPr sz="1600" b="1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spc="-150" dirty="0">
                <a:latin typeface="Verdana"/>
                <a:cs typeface="Verdana"/>
              </a:rPr>
              <a:t> </a:t>
            </a:r>
            <a:endParaRPr lang="cs-CZ" sz="1400" b="1" spc="-150" dirty="0">
              <a:latin typeface="Verdana"/>
              <a:cs typeface="Verdana"/>
            </a:endParaRPr>
          </a:p>
          <a:p>
            <a:pPr marL="46065" marR="27639" indent="115739">
              <a:lnSpc>
                <a:spcPct val="101899"/>
              </a:lnSpc>
              <a:spcBef>
                <a:spcPts val="54"/>
              </a:spcBef>
              <a:tabLst>
                <a:tab pos="7996960" algn="l"/>
              </a:tabLst>
            </a:pPr>
            <a:r>
              <a:rPr lang="cs-CZ" sz="1400" b="1" spc="-150" dirty="0">
                <a:latin typeface="Verdana"/>
                <a:cs typeface="Verdana"/>
              </a:rPr>
              <a:t>(</a:t>
            </a:r>
            <a:r>
              <a:rPr sz="1400" b="1" spc="-18" dirty="0" err="1">
                <a:latin typeface="Verdana"/>
                <a:cs typeface="Verdana"/>
              </a:rPr>
              <a:t>m</a:t>
            </a:r>
            <a:r>
              <a:rPr sz="1400" b="1" spc="-9" dirty="0" err="1">
                <a:latin typeface="Verdana"/>
                <a:cs typeface="Verdana"/>
              </a:rPr>
              <a:t>á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spc="-127" dirty="0">
                <a:latin typeface="Verdana"/>
                <a:cs typeface="Verdana"/>
              </a:rPr>
              <a:t> </a:t>
            </a:r>
            <a:r>
              <a:rPr sz="1400" b="1" spc="-9" dirty="0">
                <a:latin typeface="Verdana"/>
                <a:cs typeface="Verdana"/>
              </a:rPr>
              <a:t>o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spc="-127" dirty="0">
                <a:latin typeface="Verdana"/>
                <a:cs typeface="Verdana"/>
              </a:rPr>
              <a:t> </a:t>
            </a:r>
            <a:r>
              <a:rPr sz="1400" b="1" spc="-14" dirty="0" err="1">
                <a:latin typeface="Verdana"/>
                <a:cs typeface="Verdana"/>
              </a:rPr>
              <a:t>j</a:t>
            </a:r>
            <a:r>
              <a:rPr sz="1400" b="1" spc="-5" dirty="0" err="1">
                <a:latin typeface="Verdana"/>
                <a:cs typeface="Verdana"/>
              </a:rPr>
              <a:t>ede</a:t>
            </a:r>
            <a:r>
              <a:rPr lang="cs-CZ" sz="1400" b="1" spc="-5" dirty="0">
                <a:latin typeface="Verdana"/>
                <a:cs typeface="Verdana"/>
              </a:rPr>
              <a:t>n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spc="-141" dirty="0">
                <a:latin typeface="Verdana"/>
                <a:cs typeface="Verdana"/>
              </a:rPr>
              <a:t> </a:t>
            </a:r>
            <a:r>
              <a:rPr lang="cs-CZ" sz="1400" b="1" spc="-23" dirty="0">
                <a:latin typeface="Verdana"/>
                <a:cs typeface="Verdana"/>
              </a:rPr>
              <a:t>neutron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spc="-141" dirty="0">
                <a:latin typeface="Verdana"/>
                <a:cs typeface="Verdana"/>
              </a:rPr>
              <a:t> </a:t>
            </a:r>
            <a:r>
              <a:rPr sz="1400" b="1" spc="-18" dirty="0" err="1">
                <a:latin typeface="Verdana"/>
                <a:cs typeface="Verdana"/>
              </a:rPr>
              <a:t>m</a:t>
            </a:r>
            <a:r>
              <a:rPr sz="1400" b="1" spc="18" dirty="0" err="1">
                <a:latin typeface="Verdana"/>
                <a:cs typeface="Verdana"/>
              </a:rPr>
              <a:t>é</a:t>
            </a:r>
            <a:r>
              <a:rPr sz="1400" b="1" spc="-18" dirty="0" err="1">
                <a:latin typeface="Verdana"/>
                <a:cs typeface="Verdana"/>
              </a:rPr>
              <a:t>n</a:t>
            </a:r>
            <a:r>
              <a:rPr sz="1400" b="1" spc="-9" dirty="0" err="1">
                <a:latin typeface="Verdana"/>
                <a:cs typeface="Verdana"/>
              </a:rPr>
              <a:t>ě</a:t>
            </a:r>
            <a:r>
              <a:rPr lang="cs-CZ" sz="1400" b="1" spc="-9" dirty="0">
                <a:latin typeface="Verdana"/>
                <a:cs typeface="Verdana"/>
              </a:rPr>
              <a:t>,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spc="-122" dirty="0">
                <a:latin typeface="Verdana"/>
                <a:cs typeface="Verdana"/>
              </a:rPr>
              <a:t> </a:t>
            </a:r>
            <a:r>
              <a:rPr sz="1400" b="1" spc="-18" dirty="0" err="1">
                <a:latin typeface="Verdana"/>
                <a:cs typeface="Verdana"/>
              </a:rPr>
              <a:t>n</a:t>
            </a:r>
            <a:r>
              <a:rPr sz="1400" b="1" spc="-5" dirty="0" err="1">
                <a:latin typeface="Verdana"/>
                <a:cs typeface="Verdana"/>
              </a:rPr>
              <a:t>ež</a:t>
            </a:r>
            <a:r>
              <a:rPr sz="1400" b="1" dirty="0">
                <a:latin typeface="Verdana"/>
                <a:cs typeface="Verdana"/>
              </a:rPr>
              <a:t> </a:t>
            </a:r>
            <a:r>
              <a:rPr sz="1400" b="1" spc="-18" dirty="0" err="1">
                <a:latin typeface="Verdana"/>
                <a:cs typeface="Verdana"/>
              </a:rPr>
              <a:t>m</a:t>
            </a:r>
            <a:r>
              <a:rPr sz="1400" b="1" spc="-9" dirty="0" err="1">
                <a:latin typeface="Verdana"/>
                <a:cs typeface="Verdana"/>
              </a:rPr>
              <a:t>á</a:t>
            </a:r>
            <a:r>
              <a:rPr lang="cs-CZ" sz="1400" b="1" spc="-9" dirty="0">
                <a:latin typeface="Verdana"/>
                <a:cs typeface="Verdana"/>
              </a:rPr>
              <a:t> </a:t>
            </a:r>
            <a:r>
              <a:rPr sz="1400" b="1" spc="-5" dirty="0" err="1">
                <a:latin typeface="Verdana"/>
                <a:cs typeface="Verdana"/>
              </a:rPr>
              <a:t>monoizotopický</a:t>
            </a:r>
            <a:r>
              <a:rPr sz="1400" b="1" spc="-5" dirty="0">
                <a:latin typeface="Verdana"/>
                <a:cs typeface="Verdana"/>
              </a:rPr>
              <a:t> </a:t>
            </a:r>
            <a:r>
              <a:rPr sz="1400" b="1" spc="-6" baseline="30864" dirty="0">
                <a:latin typeface="Verdana"/>
                <a:cs typeface="Verdana"/>
              </a:rPr>
              <a:t>23</a:t>
            </a:r>
            <a:r>
              <a:rPr sz="1400" b="1" spc="-5" dirty="0">
                <a:latin typeface="Verdana"/>
                <a:cs typeface="Verdana"/>
              </a:rPr>
              <a:t>Na</a:t>
            </a:r>
            <a:r>
              <a:rPr lang="cs-CZ" sz="1400" b="1" spc="-5" dirty="0">
                <a:latin typeface="Verdana"/>
                <a:cs typeface="Verdana"/>
              </a:rPr>
              <a:t>)</a:t>
            </a:r>
            <a:r>
              <a:rPr sz="1400" b="1" spc="-5" dirty="0">
                <a:latin typeface="Verdana"/>
                <a:cs typeface="Verdana"/>
              </a:rPr>
              <a:t>. </a:t>
            </a:r>
            <a:endParaRPr lang="cs-CZ" sz="1400" b="1" spc="-5" dirty="0">
              <a:latin typeface="Verdana"/>
              <a:cs typeface="Verdana"/>
            </a:endParaRPr>
          </a:p>
          <a:p>
            <a:pPr marL="46065" marR="27639" indent="115739">
              <a:lnSpc>
                <a:spcPct val="101899"/>
              </a:lnSpc>
              <a:spcBef>
                <a:spcPts val="54"/>
              </a:spcBef>
              <a:tabLst>
                <a:tab pos="7996960" algn="l"/>
              </a:tabLst>
            </a:pPr>
            <a:endParaRPr lang="cs-CZ" sz="1400" b="1" spc="-5" dirty="0">
              <a:latin typeface="Verdana"/>
              <a:cs typeface="Verdana"/>
            </a:endParaRPr>
          </a:p>
          <a:p>
            <a:pPr marL="46065" marR="27639" indent="115739">
              <a:lnSpc>
                <a:spcPct val="101899"/>
              </a:lnSpc>
              <a:spcBef>
                <a:spcPts val="54"/>
              </a:spcBef>
              <a:tabLst>
                <a:tab pos="7996960" algn="l"/>
              </a:tabLst>
            </a:pPr>
            <a:r>
              <a:rPr sz="1400" b="1" spc="-9" dirty="0" err="1">
                <a:latin typeface="Verdana"/>
                <a:cs typeface="Verdana"/>
              </a:rPr>
              <a:t>Tento</a:t>
            </a:r>
            <a:r>
              <a:rPr sz="1400" b="1" spc="-9" dirty="0">
                <a:latin typeface="Verdana"/>
                <a:cs typeface="Verdana"/>
              </a:rPr>
              <a:t> </a:t>
            </a:r>
            <a:r>
              <a:rPr sz="1400" b="1" spc="-5" dirty="0">
                <a:latin typeface="Verdana"/>
                <a:cs typeface="Verdana"/>
              </a:rPr>
              <a:t>„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relativní 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nedostatek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počtu </a:t>
            </a:r>
            <a:r>
              <a:rPr sz="1400" b="1" spc="-5" dirty="0" err="1">
                <a:solidFill>
                  <a:srgbClr val="C00000"/>
                </a:solidFill>
                <a:latin typeface="Verdana"/>
                <a:cs typeface="Verdana"/>
              </a:rPr>
              <a:t>neutronů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“ </a:t>
            </a:r>
            <a:r>
              <a:rPr lang="cs-CZ" sz="1400" b="1" spc="-5" dirty="0">
                <a:solidFill>
                  <a:srgbClr val="C00000"/>
                </a:solidFill>
                <a:latin typeface="Verdana"/>
                <a:cs typeface="Verdana"/>
              </a:rPr>
              <a:t> = relativní nadbytek počtu protonů </a:t>
            </a:r>
            <a:r>
              <a:rPr sz="1400" b="1" spc="-14" dirty="0">
                <a:latin typeface="Verdana"/>
                <a:cs typeface="Verdana"/>
              </a:rPr>
              <a:t>se </a:t>
            </a:r>
            <a:r>
              <a:rPr sz="1400" b="1" spc="-5" dirty="0">
                <a:latin typeface="Verdana"/>
                <a:cs typeface="Verdana"/>
              </a:rPr>
              <a:t>projeví </a:t>
            </a:r>
            <a:r>
              <a:rPr b="1" dirty="0">
                <a:latin typeface="Verdana"/>
                <a:cs typeface="Verdana"/>
              </a:rPr>
              <a:t>β</a:t>
            </a:r>
            <a:r>
              <a:rPr sz="1600" b="1" baseline="28985" dirty="0">
                <a:latin typeface="Verdana"/>
                <a:cs typeface="Verdana"/>
              </a:rPr>
              <a:t>+</a:t>
            </a:r>
            <a:r>
              <a:rPr sz="1600" b="1" spc="224" baseline="28985" dirty="0">
                <a:latin typeface="Verdana"/>
                <a:cs typeface="Verdana"/>
              </a:rPr>
              <a:t> </a:t>
            </a:r>
            <a:r>
              <a:rPr sz="1400" b="1" spc="-9" dirty="0">
                <a:latin typeface="Verdana"/>
                <a:cs typeface="Verdana"/>
              </a:rPr>
              <a:t>aktivitou</a:t>
            </a:r>
            <a:endParaRPr sz="140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947846" y="3569731"/>
            <a:ext cx="3421514" cy="613247"/>
          </a:xfrm>
          <a:custGeom>
            <a:avLst/>
            <a:gdLst/>
            <a:ahLst/>
            <a:cxnLst/>
            <a:rect l="l" t="t" r="r" b="b"/>
            <a:pathLst>
              <a:path w="3773170" h="676275">
                <a:moveTo>
                  <a:pt x="3773170" y="0"/>
                </a:moveTo>
                <a:lnTo>
                  <a:pt x="0" y="0"/>
                </a:lnTo>
                <a:lnTo>
                  <a:pt x="0" y="676275"/>
                </a:lnTo>
                <a:lnTo>
                  <a:pt x="3773170" y="676275"/>
                </a:lnTo>
                <a:lnTo>
                  <a:pt x="3773170" y="0"/>
                </a:lnTo>
                <a:close/>
              </a:path>
            </a:pathLst>
          </a:custGeom>
          <a:solidFill>
            <a:srgbClr val="FCE9D9"/>
          </a:solidFill>
        </p:spPr>
        <p:txBody>
          <a:bodyPr wrap="square" lIns="0" tIns="0" rIns="0" bIns="0" rtlCol="0"/>
          <a:lstStyle/>
          <a:p>
            <a:endParaRPr sz="1632"/>
          </a:p>
        </p:txBody>
      </p:sp>
      <p:sp>
        <p:nvSpPr>
          <p:cNvPr id="4" name="object 4"/>
          <p:cNvSpPr txBox="1"/>
          <p:nvPr/>
        </p:nvSpPr>
        <p:spPr>
          <a:xfrm>
            <a:off x="3159747" y="2571724"/>
            <a:ext cx="3209613" cy="474402"/>
          </a:xfrm>
          <a:prstGeom prst="rect">
            <a:avLst/>
          </a:prstGeom>
        </p:spPr>
        <p:txBody>
          <a:bodyPr vert="horz" wrap="square" lIns="0" tIns="13820" rIns="0" bIns="0" rtlCol="0">
            <a:spAutoFit/>
          </a:bodyPr>
          <a:lstStyle/>
          <a:p>
            <a:pPr marL="23033">
              <a:spcBef>
                <a:spcPts val="109"/>
              </a:spcBef>
              <a:tabLst>
                <a:tab pos="2706345" algn="l"/>
              </a:tabLst>
            </a:pPr>
            <a:r>
              <a:rPr sz="2584" spc="47" baseline="43859" dirty="0">
                <a:latin typeface="Times New Roman"/>
                <a:cs typeface="Times New Roman"/>
              </a:rPr>
              <a:t>22 </a:t>
            </a:r>
            <a:r>
              <a:rPr sz="2992" spc="68" dirty="0">
                <a:latin typeface="Times New Roman"/>
                <a:cs typeface="Times New Roman"/>
              </a:rPr>
              <a:t>Na</a:t>
            </a:r>
            <a:r>
              <a:rPr sz="2992" spc="68" dirty="0">
                <a:latin typeface="Symbol"/>
                <a:cs typeface="Symbol"/>
              </a:rPr>
              <a:t></a:t>
            </a:r>
            <a:r>
              <a:rPr sz="2584" spc="102" baseline="43859" dirty="0">
                <a:latin typeface="Times New Roman"/>
                <a:cs typeface="Times New Roman"/>
              </a:rPr>
              <a:t>22 </a:t>
            </a:r>
            <a:r>
              <a:rPr sz="2992" spc="27" dirty="0">
                <a:latin typeface="Times New Roman"/>
                <a:cs typeface="Times New Roman"/>
              </a:rPr>
              <a:t>Ne</a:t>
            </a:r>
            <a:r>
              <a:rPr sz="2992" spc="-381" dirty="0">
                <a:latin typeface="Times New Roman"/>
                <a:cs typeface="Times New Roman"/>
              </a:rPr>
              <a:t> </a:t>
            </a:r>
            <a:r>
              <a:rPr sz="2992" spc="-5" dirty="0">
                <a:latin typeface="Symbol"/>
                <a:cs typeface="Symbol"/>
              </a:rPr>
              <a:t></a:t>
            </a:r>
            <a:r>
              <a:rPr sz="2992" spc="-263" dirty="0">
                <a:latin typeface="Times New Roman"/>
                <a:cs typeface="Times New Roman"/>
              </a:rPr>
              <a:t> </a:t>
            </a:r>
            <a:r>
              <a:rPr sz="2992" spc="-5" dirty="0">
                <a:latin typeface="Symbol"/>
                <a:cs typeface="Symbol"/>
              </a:rPr>
              <a:t></a:t>
            </a:r>
            <a:r>
              <a:rPr sz="2992" spc="-5" dirty="0">
                <a:latin typeface="Times New Roman"/>
                <a:cs typeface="Times New Roman"/>
              </a:rPr>
              <a:t>	</a:t>
            </a:r>
            <a:r>
              <a:rPr sz="2992" spc="-5" dirty="0">
                <a:latin typeface="Symbol"/>
                <a:cs typeface="Symbol"/>
              </a:rPr>
              <a:t></a:t>
            </a:r>
            <a:r>
              <a:rPr sz="2992" spc="-236" dirty="0">
                <a:latin typeface="Times New Roman"/>
                <a:cs typeface="Times New Roman"/>
              </a:rPr>
              <a:t> </a:t>
            </a:r>
            <a:r>
              <a:rPr sz="2992" spc="-5" dirty="0">
                <a:latin typeface="Symbol"/>
                <a:cs typeface="Symbol"/>
              </a:rPr>
              <a:t></a:t>
            </a:r>
            <a:endParaRPr sz="2992" dirty="0">
              <a:latin typeface="Symbol"/>
              <a:cs typeface="Symbo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6133" y="2888075"/>
            <a:ext cx="7974512" cy="2133010"/>
          </a:xfrm>
          <a:prstGeom prst="rect">
            <a:avLst/>
          </a:prstGeom>
        </p:spPr>
        <p:txBody>
          <a:bodyPr vert="horz" wrap="square" lIns="0" tIns="15547" rIns="0" bIns="0" rtlCol="0">
            <a:spAutoFit/>
          </a:bodyPr>
          <a:lstStyle/>
          <a:p>
            <a:pPr marL="316124" algn="ctr">
              <a:spcBef>
                <a:spcPts val="122"/>
              </a:spcBef>
              <a:tabLst>
                <a:tab pos="1444727" algn="l"/>
                <a:tab pos="2731681" algn="l"/>
                <a:tab pos="3492912" algn="l"/>
              </a:tabLst>
            </a:pPr>
            <a:r>
              <a:rPr sz="1723" spc="32" dirty="0">
                <a:latin typeface="Times New Roman"/>
                <a:cs typeface="Times New Roman"/>
              </a:rPr>
              <a:t>11	10	</a:t>
            </a:r>
            <a:r>
              <a:rPr sz="1723" spc="9" dirty="0">
                <a:latin typeface="Symbol"/>
                <a:cs typeface="Symbol"/>
              </a:rPr>
              <a:t></a:t>
            </a:r>
            <a:r>
              <a:rPr sz="1723" spc="9" dirty="0">
                <a:latin typeface="Times New Roman"/>
                <a:cs typeface="Times New Roman"/>
              </a:rPr>
              <a:t>	e</a:t>
            </a:r>
            <a:endParaRPr sz="1723" dirty="0">
              <a:latin typeface="Times New Roman"/>
              <a:cs typeface="Times New Roman"/>
            </a:endParaRPr>
          </a:p>
          <a:p>
            <a:pPr marL="23033" marR="16123">
              <a:lnSpc>
                <a:spcPct val="101099"/>
              </a:lnSpc>
              <a:spcBef>
                <a:spcPts val="1746"/>
              </a:spcBef>
            </a:pPr>
            <a:r>
              <a:rPr b="1" spc="-5" dirty="0">
                <a:solidFill>
                  <a:srgbClr val="0000FF"/>
                </a:solidFill>
                <a:latin typeface="Verdana"/>
                <a:cs typeface="Verdana"/>
              </a:rPr>
              <a:t>Pozitron </a:t>
            </a:r>
            <a:r>
              <a:rPr sz="1400" spc="-5" dirty="0">
                <a:latin typeface="Verdana"/>
                <a:cs typeface="Verdana"/>
              </a:rPr>
              <a:t>(</a:t>
            </a:r>
            <a:r>
              <a:rPr sz="1400" spc="-5" dirty="0">
                <a:solidFill>
                  <a:srgbClr val="006FC0"/>
                </a:solidFill>
                <a:latin typeface="Verdana"/>
                <a:cs typeface="Verdana"/>
              </a:rPr>
              <a:t>antičástice </a:t>
            </a:r>
            <a:r>
              <a:rPr sz="1400" dirty="0">
                <a:solidFill>
                  <a:srgbClr val="006FC0"/>
                </a:solidFill>
                <a:latin typeface="Verdana"/>
                <a:cs typeface="Verdana"/>
              </a:rPr>
              <a:t>elektronu</a:t>
            </a:r>
            <a:r>
              <a:rPr sz="1400" dirty="0">
                <a:latin typeface="Verdana"/>
                <a:cs typeface="Verdana"/>
              </a:rPr>
              <a:t>) </a:t>
            </a:r>
            <a:r>
              <a:rPr sz="1400" spc="-9" dirty="0">
                <a:latin typeface="Verdana"/>
                <a:cs typeface="Verdana"/>
              </a:rPr>
              <a:t>je </a:t>
            </a:r>
            <a:r>
              <a:rPr sz="1400" spc="-5" dirty="0">
                <a:latin typeface="Verdana"/>
                <a:cs typeface="Verdana"/>
              </a:rPr>
              <a:t>poměrně nestálý </a:t>
            </a:r>
            <a:r>
              <a:rPr sz="1400" dirty="0">
                <a:latin typeface="Verdana"/>
                <a:cs typeface="Verdana"/>
              </a:rPr>
              <a:t>(~10</a:t>
            </a:r>
            <a:r>
              <a:rPr sz="1400" baseline="30864" dirty="0">
                <a:latin typeface="Verdana"/>
                <a:cs typeface="Verdana"/>
              </a:rPr>
              <a:t>-10</a:t>
            </a:r>
            <a:r>
              <a:rPr lang="cs-CZ" sz="1400" baseline="30864" dirty="0">
                <a:latin typeface="Verdana"/>
                <a:cs typeface="Verdana"/>
              </a:rPr>
              <a:t> </a:t>
            </a:r>
            <a:r>
              <a:rPr sz="1400" dirty="0">
                <a:latin typeface="Verdana"/>
                <a:cs typeface="Verdana"/>
              </a:rPr>
              <a:t>s), </a:t>
            </a:r>
            <a:endParaRPr lang="cs-CZ" sz="1400" dirty="0">
              <a:latin typeface="Verdana"/>
              <a:cs typeface="Verdana"/>
            </a:endParaRPr>
          </a:p>
          <a:p>
            <a:pPr marL="23033" marR="16123">
              <a:lnSpc>
                <a:spcPct val="101099"/>
              </a:lnSpc>
              <a:spcBef>
                <a:spcPts val="1746"/>
              </a:spcBef>
            </a:pPr>
            <a:r>
              <a:rPr sz="1400" spc="-9" dirty="0">
                <a:latin typeface="Verdana"/>
                <a:cs typeface="Verdana"/>
              </a:rPr>
              <a:t>po </a:t>
            </a:r>
            <a:r>
              <a:rPr sz="1400" spc="-5" dirty="0">
                <a:latin typeface="Verdana"/>
                <a:cs typeface="Verdana"/>
              </a:rPr>
              <a:t>zpomalení srážkami dochází  k interakci s elektronem </a:t>
            </a:r>
            <a:r>
              <a:rPr b="1" dirty="0">
                <a:solidFill>
                  <a:srgbClr val="C00000"/>
                </a:solidFill>
                <a:latin typeface="Verdana"/>
                <a:cs typeface="Verdana"/>
              </a:rPr>
              <a:t>(anihilační</a:t>
            </a:r>
            <a:r>
              <a:rPr b="1" spc="14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b="1" spc="-9" dirty="0">
                <a:solidFill>
                  <a:srgbClr val="C00000"/>
                </a:solidFill>
                <a:latin typeface="Verdana"/>
                <a:cs typeface="Verdana"/>
              </a:rPr>
              <a:t>reakce)</a:t>
            </a:r>
            <a:endParaRPr dirty="0">
              <a:latin typeface="Verdana"/>
              <a:cs typeface="Verdana"/>
            </a:endParaRPr>
          </a:p>
          <a:p>
            <a:pPr marL="133590" algn="ctr">
              <a:spcBef>
                <a:spcPts val="1288"/>
              </a:spcBef>
              <a:tabLst>
                <a:tab pos="753170" algn="l"/>
                <a:tab pos="1277740" algn="l"/>
                <a:tab pos="1911140" algn="l"/>
                <a:tab pos="2564118" algn="l"/>
                <a:tab pos="3150300" algn="l"/>
              </a:tabLst>
            </a:pPr>
            <a:r>
              <a:rPr sz="2000" b="1" spc="-5" dirty="0">
                <a:latin typeface="Verdana"/>
                <a:cs typeface="Verdana"/>
              </a:rPr>
              <a:t>e</a:t>
            </a:r>
            <a:r>
              <a:rPr sz="2000" b="1" spc="-6" baseline="30465" dirty="0">
                <a:latin typeface="Verdana"/>
                <a:cs typeface="Verdana"/>
              </a:rPr>
              <a:t>+	</a:t>
            </a:r>
            <a:r>
              <a:rPr sz="2000" b="1" dirty="0">
                <a:latin typeface="Verdana"/>
                <a:cs typeface="Verdana"/>
              </a:rPr>
              <a:t>+	</a:t>
            </a:r>
            <a:r>
              <a:rPr sz="2000" b="1" spc="-5" dirty="0">
                <a:latin typeface="Verdana"/>
                <a:cs typeface="Verdana"/>
              </a:rPr>
              <a:t>e</a:t>
            </a:r>
            <a:r>
              <a:rPr sz="2000" b="1" spc="-6" baseline="30465" dirty="0">
                <a:latin typeface="Verdana"/>
                <a:cs typeface="Verdana"/>
              </a:rPr>
              <a:t>-	</a:t>
            </a:r>
            <a:r>
              <a:rPr sz="2000" b="1" spc="-5" dirty="0">
                <a:latin typeface="Symbol"/>
                <a:cs typeface="Symbol"/>
              </a:rPr>
              <a:t></a:t>
            </a:r>
            <a:r>
              <a:rPr sz="2000" spc="-5" dirty="0">
                <a:latin typeface="Times New Roman"/>
                <a:cs typeface="Times New Roman"/>
              </a:rPr>
              <a:t>	</a:t>
            </a:r>
            <a:r>
              <a:rPr sz="2000" b="1" dirty="0">
                <a:latin typeface="Verdana"/>
                <a:cs typeface="Verdana"/>
              </a:rPr>
              <a:t>2</a:t>
            </a:r>
            <a:r>
              <a:rPr sz="2000" b="1" spc="14" dirty="0">
                <a:latin typeface="Verdana"/>
                <a:cs typeface="Verdana"/>
              </a:rPr>
              <a:t> </a:t>
            </a:r>
            <a:r>
              <a:rPr sz="2000" b="1" spc="-5" dirty="0">
                <a:latin typeface="Symbol"/>
                <a:cs typeface="Symbol"/>
              </a:rPr>
              <a:t></a:t>
            </a:r>
            <a:r>
              <a:rPr sz="2000" spc="-5" dirty="0">
                <a:latin typeface="Times New Roman"/>
                <a:cs typeface="Times New Roman"/>
              </a:rPr>
              <a:t>	</a:t>
            </a:r>
            <a:r>
              <a:rPr dirty="0">
                <a:latin typeface="Verdana"/>
                <a:cs typeface="Verdana"/>
              </a:rPr>
              <a:t>(2 x </a:t>
            </a:r>
            <a:r>
              <a:rPr spc="-9" dirty="0">
                <a:latin typeface="Verdana"/>
                <a:cs typeface="Verdana"/>
              </a:rPr>
              <a:t>0,51</a:t>
            </a:r>
            <a:r>
              <a:rPr spc="-36" dirty="0">
                <a:latin typeface="Verdana"/>
                <a:cs typeface="Verdana"/>
              </a:rPr>
              <a:t> </a:t>
            </a:r>
            <a:r>
              <a:rPr spc="5" dirty="0">
                <a:latin typeface="Verdana"/>
                <a:cs typeface="Verdana"/>
              </a:rPr>
              <a:t>MeV)</a:t>
            </a:r>
            <a:endParaRPr dirty="0">
              <a:latin typeface="Verdana"/>
              <a:cs typeface="Verdana"/>
            </a:endParaRPr>
          </a:p>
          <a:p>
            <a:pPr marL="23033">
              <a:spcBef>
                <a:spcPts val="1342"/>
              </a:spcBef>
            </a:pPr>
            <a:r>
              <a:rPr sz="1400" spc="-5" dirty="0">
                <a:latin typeface="Verdana"/>
                <a:cs typeface="Verdana"/>
              </a:rPr>
              <a:t>vznikající fotony </a:t>
            </a:r>
            <a:r>
              <a:rPr sz="1400" spc="-9" dirty="0">
                <a:latin typeface="Verdana"/>
                <a:cs typeface="Verdana"/>
              </a:rPr>
              <a:t>se </a:t>
            </a:r>
            <a:r>
              <a:rPr sz="1400" spc="-5" dirty="0">
                <a:latin typeface="Verdana"/>
                <a:cs typeface="Verdana"/>
              </a:rPr>
              <a:t>využívají </a:t>
            </a:r>
            <a:r>
              <a:rPr sz="1400" spc="-9" dirty="0">
                <a:latin typeface="Verdana"/>
                <a:cs typeface="Verdana"/>
              </a:rPr>
              <a:t>při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měření </a:t>
            </a:r>
            <a:r>
              <a:rPr sz="1400" b="1" spc="-9" dirty="0">
                <a:solidFill>
                  <a:srgbClr val="C00000"/>
                </a:solidFill>
                <a:latin typeface="Verdana"/>
                <a:cs typeface="Verdana"/>
              </a:rPr>
              <a:t>pozitronických </a:t>
            </a:r>
            <a:r>
              <a:rPr sz="1400" b="1" spc="-5" dirty="0">
                <a:solidFill>
                  <a:srgbClr val="C00000"/>
                </a:solidFill>
                <a:latin typeface="Verdana"/>
                <a:cs typeface="Verdana"/>
              </a:rPr>
              <a:t>radioaktivních</a:t>
            </a:r>
            <a:r>
              <a:rPr sz="1400" b="1" spc="59" dirty="0">
                <a:solidFill>
                  <a:srgbClr val="C00000"/>
                </a:solidFill>
                <a:latin typeface="Verdana"/>
                <a:cs typeface="Verdana"/>
              </a:rPr>
              <a:t> </a:t>
            </a:r>
            <a:r>
              <a:rPr sz="1400" b="1" dirty="0">
                <a:solidFill>
                  <a:srgbClr val="C00000"/>
                </a:solidFill>
                <a:latin typeface="Verdana"/>
                <a:cs typeface="Verdana"/>
              </a:rPr>
              <a:t>nuklidů</a:t>
            </a:r>
            <a:r>
              <a:rPr sz="1400" dirty="0">
                <a:latin typeface="Verdana"/>
                <a:cs typeface="Verdana"/>
              </a:rPr>
              <a:t>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8EA88FF-72FD-4A07-A68B-D5B31E74C71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9</a:t>
            </a:fld>
            <a:endParaRPr lang="cs-CZ"/>
          </a:p>
        </p:txBody>
      </p:sp>
      <p:pic>
        <p:nvPicPr>
          <p:cNvPr id="9" name="raa9-2">
            <a:hlinkClick r:id="" action="ppaction://media"/>
            <a:extLst>
              <a:ext uri="{FF2B5EF4-FFF2-40B4-BE49-F238E27FC236}">
                <a16:creationId xmlns:a16="http://schemas.microsoft.com/office/drawing/2014/main" id="{C3F94020-536A-45C7-955C-8A8547C98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3344980"/>
            <a:ext cx="609600" cy="609600"/>
          </a:xfrm>
          <a:prstGeom prst="rect">
            <a:avLst/>
          </a:prstGeom>
        </p:spPr>
      </p:pic>
      <p:pic>
        <p:nvPicPr>
          <p:cNvPr id="10" name="raa9-1">
            <a:hlinkClick r:id="" action="ppaction://media"/>
            <a:extLst>
              <a:ext uri="{FF2B5EF4-FFF2-40B4-BE49-F238E27FC236}">
                <a16:creationId xmlns:a16="http://schemas.microsoft.com/office/drawing/2014/main" id="{19FD2931-B049-4D50-A657-A4A63AA7F8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10550" y="6680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2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2024</Words>
  <Application>Microsoft Office PowerPoint</Application>
  <PresentationFormat>Předvádění na obrazovce (4:3)</PresentationFormat>
  <Paragraphs>272</Paragraphs>
  <Slides>23</Slides>
  <Notes>0</Notes>
  <HiddenSlides>0</HiddenSlides>
  <MMClips>36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Times New Roman</vt:lpstr>
      <vt:lpstr>Verdana</vt:lpstr>
      <vt:lpstr>Verdana Pro</vt:lpstr>
      <vt:lpstr>Wingdings</vt:lpstr>
      <vt:lpstr>Motiv Office</vt:lpstr>
      <vt:lpstr>3. Radioaktivita</vt:lpstr>
      <vt:lpstr>Prezentace aplikace PowerPoint</vt:lpstr>
      <vt:lpstr>M(X) &gt; M(Y) + M(částice)</vt:lpstr>
      <vt:lpstr>Typy přeměn</vt:lpstr>
      <vt:lpstr>Přeměny  (negatronová, pozitronová, elektronový záchyt)</vt:lpstr>
      <vt:lpstr>Negatronová přeměna, β-</vt:lpstr>
      <vt:lpstr>Yexcit Yexcit</vt:lpstr>
      <vt:lpstr>Pozitronová přeměna a elektronový záchyt</vt:lpstr>
      <vt:lpstr>Prezentace aplikace PowerPoint</vt:lpstr>
      <vt:lpstr>Prezentace aplikace PowerPoint</vt:lpstr>
      <vt:lpstr>Chemické změny při přeměnách beta   Fajans - Soddyho posunová pravidla</vt:lpstr>
      <vt:lpstr>Přeměna </vt:lpstr>
      <vt:lpstr>Vznikající částice  </vt:lpstr>
      <vt:lpstr>Prezentace aplikace PowerPoint</vt:lpstr>
      <vt:lpstr>Prezentace aplikace PowerPoint</vt:lpstr>
      <vt:lpstr>Přeměna </vt:lpstr>
      <vt:lpstr>Prezentace aplikace PowerPoint</vt:lpstr>
      <vt:lpstr>Vnitřní konverze kvanta gama</vt:lpstr>
      <vt:lpstr>Samovolné štěpení (SF – spontaneous fission)</vt:lpstr>
      <vt:lpstr>Prezentace aplikace PowerPoint</vt:lpstr>
      <vt:lpstr>25Si   25Alexcit 24     M g    p</vt:lpstr>
      <vt:lpstr>Větvené přeměny</vt:lpstr>
      <vt:lpstr>Přeměnová schemata a Fajans-Soddyho posunová pravidla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3. Radioaktivita</dc:title>
  <dc:creator>Jiří Příhoda</dc:creator>
  <cp:lastModifiedBy>Jiří Příhoda</cp:lastModifiedBy>
  <cp:revision>21</cp:revision>
  <dcterms:created xsi:type="dcterms:W3CDTF">2020-10-31T11:32:27Z</dcterms:created>
  <dcterms:modified xsi:type="dcterms:W3CDTF">2020-10-31T15:24:21Z</dcterms:modified>
</cp:coreProperties>
</file>