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62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BBB7B-0A99-4BF2-8EA8-809673C90E77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53737-05E6-4319-8BBE-9D122B3CFA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181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7F86-C09E-421F-B9E2-AF59C55C408C}" type="datetime1">
              <a:rPr lang="cs-CZ" smtClean="0"/>
              <a:t>06.11.2020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5E62-4D27-4131-AFBF-B0182D20E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623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C4A0-897E-471F-A5FA-CE97FE083424}" type="datetime1">
              <a:rPr lang="cs-CZ" smtClean="0"/>
              <a:t>06.11.2020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5E62-4D27-4131-AFBF-B0182D20E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816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F9890-440D-4B0E-A617-5364B1EE1FA6}" type="datetime1">
              <a:rPr lang="cs-CZ" smtClean="0"/>
              <a:t>06.11.2020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5E62-4D27-4131-AFBF-B0182D20E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189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4CE0-7021-4721-86D3-613414C3B1D3}" type="datetime1">
              <a:rPr lang="cs-CZ" smtClean="0"/>
              <a:t>06.11.2020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5E62-4D27-4131-AFBF-B0182D20E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303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0040-4C82-4530-B362-C51D3FE4F62F}" type="datetime1">
              <a:rPr lang="cs-CZ" smtClean="0"/>
              <a:t>06.11.2020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5E62-4D27-4131-AFBF-B0182D20E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74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DAE73-86AB-4199-AB11-783B903082A4}" type="datetime1">
              <a:rPr lang="cs-CZ" smtClean="0"/>
              <a:t>06.11.2020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5E62-4D27-4131-AFBF-B0182D20E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332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C80-EDF3-441F-9C14-81E16F26C50C}" type="datetime1">
              <a:rPr lang="cs-CZ" smtClean="0"/>
              <a:t>06.11.2020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5E62-4D27-4131-AFBF-B0182D20E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21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B5560-6505-41B9-8095-EC9EE904FAA2}" type="datetime1">
              <a:rPr lang="cs-CZ" smtClean="0"/>
              <a:t>06.11.2020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5E62-4D27-4131-AFBF-B0182D20E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496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0743-770C-4DB7-A7B0-86370E66CD60}" type="datetime1">
              <a:rPr lang="cs-CZ" smtClean="0"/>
              <a:t>06.11.2020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5E62-4D27-4131-AFBF-B0182D20E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03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19E2-A389-4206-A75D-BFDF9EA806C2}" type="datetime1">
              <a:rPr lang="cs-CZ" smtClean="0"/>
              <a:t>06.11.2020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5E62-4D27-4131-AFBF-B0182D20E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992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E080-FB88-41E3-8175-31E972857EFA}" type="datetime1">
              <a:rPr lang="cs-CZ" smtClean="0"/>
              <a:t>06.11.2020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5E62-4D27-4131-AFBF-B0182D20E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991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EEB3F-66AD-4338-A21E-A0713A1DBFDF}" type="datetime1">
              <a:rPr lang="cs-CZ" smtClean="0"/>
              <a:t>06.11.2020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E5E62-4D27-4131-AFBF-B0182D20E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99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75926" y="339638"/>
            <a:ext cx="3392148" cy="373322"/>
          </a:xfrm>
          <a:prstGeom prst="rect">
            <a:avLst/>
          </a:prstGeom>
        </p:spPr>
        <p:txBody>
          <a:bodyPr vert="horz" wrap="square" lIns="0" tIns="10365" rIns="0" bIns="0" rtlCol="0" anchor="ctr">
            <a:spAutoFit/>
          </a:bodyPr>
          <a:lstStyle/>
          <a:p>
            <a:pPr marL="11516">
              <a:lnSpc>
                <a:spcPct val="100000"/>
              </a:lnSpc>
              <a:spcBef>
                <a:spcPts val="82"/>
              </a:spcBef>
            </a:pPr>
            <a:r>
              <a:rPr sz="2358" b="1" spc="-5" dirty="0">
                <a:solidFill>
                  <a:srgbClr val="0000FF"/>
                </a:solidFill>
                <a:latin typeface="Verdana"/>
                <a:cs typeface="Verdana"/>
              </a:rPr>
              <a:t>8. </a:t>
            </a:r>
            <a:r>
              <a:rPr sz="2358" b="1" spc="-9" dirty="0">
                <a:solidFill>
                  <a:srgbClr val="0000FF"/>
                </a:solidFill>
                <a:latin typeface="Verdana"/>
                <a:cs typeface="Verdana"/>
              </a:rPr>
              <a:t>Supertěžké</a:t>
            </a:r>
            <a:r>
              <a:rPr sz="2358" b="1" spc="-41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358" b="1" dirty="0">
                <a:solidFill>
                  <a:srgbClr val="0000FF"/>
                </a:solidFill>
                <a:latin typeface="Verdana"/>
                <a:cs typeface="Verdana"/>
              </a:rPr>
              <a:t>prvky</a:t>
            </a:r>
            <a:endParaRPr sz="2358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9625" y="1195806"/>
            <a:ext cx="7920272" cy="100048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vert="horz" wrap="square" lIns="0" tIns="10365" rIns="0" bIns="0" rtlCol="0">
            <a:spAutoFit/>
          </a:bodyPr>
          <a:lstStyle/>
          <a:p>
            <a:pPr marL="218811" indent="-207294">
              <a:spcBef>
                <a:spcPts val="82"/>
              </a:spcBef>
              <a:buFont typeface="Symbol"/>
              <a:buChar char=""/>
              <a:tabLst>
                <a:tab pos="218235" algn="l"/>
                <a:tab pos="218811" algn="l"/>
              </a:tabLst>
            </a:pPr>
            <a:r>
              <a:rPr sz="1270" spc="-9" dirty="0">
                <a:latin typeface="Verdana"/>
                <a:cs typeface="Verdana"/>
              </a:rPr>
              <a:t>jejich existence </a:t>
            </a:r>
            <a:r>
              <a:rPr sz="1270" spc="-5" dirty="0">
                <a:latin typeface="Verdana"/>
                <a:cs typeface="Verdana"/>
              </a:rPr>
              <a:t>byla předpovězena na </a:t>
            </a:r>
            <a:r>
              <a:rPr sz="1270" spc="-9" dirty="0">
                <a:latin typeface="Verdana"/>
                <a:cs typeface="Verdana"/>
              </a:rPr>
              <a:t>základě výpočtů </a:t>
            </a:r>
            <a:r>
              <a:rPr sz="1270" spc="-5" dirty="0">
                <a:latin typeface="Verdana"/>
                <a:cs typeface="Verdana"/>
              </a:rPr>
              <a:t>z kapkového </a:t>
            </a:r>
            <a:r>
              <a:rPr sz="1270" spc="-9" dirty="0" err="1">
                <a:latin typeface="Verdana"/>
                <a:cs typeface="Verdana"/>
              </a:rPr>
              <a:t>modelu</a:t>
            </a:r>
            <a:r>
              <a:rPr sz="1270" spc="163" dirty="0">
                <a:latin typeface="Verdana"/>
                <a:cs typeface="Verdana"/>
              </a:rPr>
              <a:t> </a:t>
            </a:r>
            <a:r>
              <a:rPr sz="1270" spc="-5" dirty="0" err="1">
                <a:latin typeface="Verdana"/>
                <a:cs typeface="Verdana"/>
              </a:rPr>
              <a:t>jádra</a:t>
            </a:r>
            <a:endParaRPr lang="cs-CZ" sz="1270" spc="-5" dirty="0">
              <a:latin typeface="Verdana"/>
              <a:cs typeface="Verdana"/>
            </a:endParaRPr>
          </a:p>
          <a:p>
            <a:pPr marL="218811" indent="-207294">
              <a:spcBef>
                <a:spcPts val="82"/>
              </a:spcBef>
              <a:buFont typeface="Symbol"/>
              <a:buChar char=""/>
              <a:tabLst>
                <a:tab pos="218235" algn="l"/>
                <a:tab pos="218811" algn="l"/>
              </a:tabLst>
            </a:pPr>
            <a:endParaRPr sz="1270" dirty="0">
              <a:latin typeface="Verdana"/>
              <a:cs typeface="Verdana"/>
            </a:endParaRPr>
          </a:p>
          <a:p>
            <a:pPr marL="218811" indent="-207294">
              <a:spcBef>
                <a:spcPts val="23"/>
              </a:spcBef>
              <a:buFont typeface="Symbol"/>
              <a:buChar char=""/>
              <a:tabLst>
                <a:tab pos="218235" algn="l"/>
                <a:tab pos="218811" algn="l"/>
              </a:tabLst>
            </a:pPr>
            <a:r>
              <a:rPr sz="1270" spc="-5" dirty="0">
                <a:latin typeface="Verdana"/>
                <a:cs typeface="Verdana"/>
              </a:rPr>
              <a:t>extrapolací bylo zjištěno, </a:t>
            </a:r>
            <a:r>
              <a:rPr sz="1270" spc="-14" dirty="0">
                <a:latin typeface="Verdana"/>
                <a:cs typeface="Verdana"/>
              </a:rPr>
              <a:t>že </a:t>
            </a:r>
            <a:r>
              <a:rPr sz="1270" spc="-5" dirty="0">
                <a:latin typeface="Verdana"/>
                <a:cs typeface="Verdana"/>
              </a:rPr>
              <a:t>další </a:t>
            </a:r>
            <a:r>
              <a:rPr sz="1270" spc="-9" dirty="0">
                <a:latin typeface="Verdana"/>
                <a:cs typeface="Verdana"/>
              </a:rPr>
              <a:t>zaplněná </a:t>
            </a:r>
            <a:r>
              <a:rPr sz="1270" spc="-5" dirty="0">
                <a:latin typeface="Verdana"/>
                <a:cs typeface="Verdana"/>
              </a:rPr>
              <a:t>neutronová a protonová </a:t>
            </a:r>
            <a:r>
              <a:rPr sz="1270" spc="-9" dirty="0">
                <a:latin typeface="Verdana"/>
                <a:cs typeface="Verdana"/>
              </a:rPr>
              <a:t>slupka </a:t>
            </a:r>
            <a:r>
              <a:rPr sz="1270" spc="-5" dirty="0">
                <a:latin typeface="Verdana"/>
                <a:cs typeface="Verdana"/>
              </a:rPr>
              <a:t>(</a:t>
            </a:r>
            <a:r>
              <a:rPr sz="1270" spc="-5" dirty="0" err="1">
                <a:latin typeface="Verdana"/>
                <a:cs typeface="Verdana"/>
              </a:rPr>
              <a:t>dvojitě</a:t>
            </a:r>
            <a:r>
              <a:rPr sz="1270" spc="131" dirty="0">
                <a:latin typeface="Verdana"/>
                <a:cs typeface="Verdana"/>
              </a:rPr>
              <a:t> </a:t>
            </a:r>
            <a:r>
              <a:rPr sz="1270" spc="-5" dirty="0" err="1">
                <a:latin typeface="Verdana"/>
                <a:cs typeface="Verdana"/>
              </a:rPr>
              <a:t>magické</a:t>
            </a:r>
            <a:r>
              <a:rPr lang="cs-CZ" sz="1270" spc="-5" dirty="0">
                <a:latin typeface="Verdana"/>
                <a:cs typeface="Verdana"/>
              </a:rPr>
              <a:t> jádro</a:t>
            </a:r>
          </a:p>
          <a:p>
            <a:pPr marL="218811" indent="-207294">
              <a:spcBef>
                <a:spcPts val="23"/>
              </a:spcBef>
              <a:buFont typeface="Symbol"/>
              <a:buChar char=""/>
              <a:tabLst>
                <a:tab pos="218235" algn="l"/>
                <a:tab pos="218811" algn="l"/>
              </a:tabLst>
            </a:pPr>
            <a:endParaRPr sz="127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1661" y="2248392"/>
            <a:ext cx="7938236" cy="131461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vert="horz" wrap="square" lIns="0" tIns="10941" rIns="0" bIns="0" rtlCol="0">
            <a:spAutoFit/>
          </a:bodyPr>
          <a:lstStyle/>
          <a:p>
            <a:pPr marL="264876" indent="-207294">
              <a:lnSpc>
                <a:spcPts val="1392"/>
              </a:lnSpc>
              <a:spcBef>
                <a:spcPts val="86"/>
              </a:spcBef>
              <a:buFont typeface="Symbol"/>
              <a:buChar char=""/>
              <a:tabLst>
                <a:tab pos="264300" algn="l"/>
                <a:tab pos="264876" algn="l"/>
              </a:tabLst>
            </a:pPr>
            <a:endParaRPr lang="cs-CZ" sz="1270" spc="-9">
              <a:latin typeface="Verdana"/>
              <a:cs typeface="Verdana"/>
            </a:endParaRPr>
          </a:p>
          <a:p>
            <a:pPr marL="264876" indent="-207294">
              <a:lnSpc>
                <a:spcPts val="1392"/>
              </a:lnSpc>
              <a:spcBef>
                <a:spcPts val="86"/>
              </a:spcBef>
              <a:buFont typeface="Symbol"/>
              <a:buChar char=""/>
              <a:tabLst>
                <a:tab pos="264300" algn="l"/>
                <a:tab pos="264876" algn="l"/>
              </a:tabLst>
            </a:pPr>
            <a:r>
              <a:rPr sz="1270" spc="-9">
                <a:latin typeface="Verdana"/>
                <a:cs typeface="Verdana"/>
              </a:rPr>
              <a:t>vypočtený</a:t>
            </a:r>
            <a:r>
              <a:rPr sz="1270" spc="-9" dirty="0">
                <a:latin typeface="Verdana"/>
                <a:cs typeface="Verdana"/>
              </a:rPr>
              <a:t> </a:t>
            </a:r>
            <a:r>
              <a:rPr sz="1270" spc="-5" dirty="0">
                <a:latin typeface="Verdana"/>
                <a:cs typeface="Verdana"/>
              </a:rPr>
              <a:t>poločas </a:t>
            </a:r>
            <a:r>
              <a:rPr sz="1270" spc="-9" dirty="0">
                <a:latin typeface="Verdana"/>
                <a:cs typeface="Verdana"/>
              </a:rPr>
              <a:t>přeměny jádra </a:t>
            </a:r>
            <a:r>
              <a:rPr sz="1360" spc="47" baseline="55555" dirty="0">
                <a:latin typeface="Times New Roman"/>
                <a:cs typeface="Times New Roman"/>
              </a:rPr>
              <a:t>296 </a:t>
            </a:r>
            <a:r>
              <a:rPr sz="2380" spc="47" baseline="6349" dirty="0">
                <a:latin typeface="Times New Roman"/>
                <a:cs typeface="Times New Roman"/>
              </a:rPr>
              <a:t>X </a:t>
            </a:r>
            <a:r>
              <a:rPr sz="1270" spc="-9" dirty="0">
                <a:latin typeface="Verdana"/>
                <a:cs typeface="Verdana"/>
              </a:rPr>
              <a:t>~ </a:t>
            </a:r>
            <a:r>
              <a:rPr sz="1270" spc="-5" dirty="0">
                <a:latin typeface="Verdana"/>
                <a:cs typeface="Verdana"/>
              </a:rPr>
              <a:t>10</a:t>
            </a:r>
            <a:r>
              <a:rPr sz="1224" spc="-6" baseline="30864" dirty="0">
                <a:latin typeface="Verdana"/>
                <a:cs typeface="Verdana"/>
              </a:rPr>
              <a:t>9</a:t>
            </a:r>
            <a:r>
              <a:rPr sz="1224" spc="346" baseline="30864" dirty="0">
                <a:latin typeface="Verdana"/>
                <a:cs typeface="Verdana"/>
              </a:rPr>
              <a:t> </a:t>
            </a:r>
            <a:r>
              <a:rPr sz="1270" spc="-5" dirty="0">
                <a:latin typeface="Verdana"/>
                <a:cs typeface="Verdana"/>
              </a:rPr>
              <a:t>roků</a:t>
            </a:r>
            <a:endParaRPr sz="1270" dirty="0">
              <a:latin typeface="Verdana"/>
              <a:cs typeface="Verdana"/>
            </a:endParaRPr>
          </a:p>
          <a:p>
            <a:pPr marR="1201732" algn="ctr">
              <a:lnSpc>
                <a:spcPts val="576"/>
              </a:lnSpc>
            </a:pPr>
            <a:r>
              <a:rPr sz="907" spc="41" dirty="0">
                <a:latin typeface="Times New Roman"/>
                <a:cs typeface="Times New Roman"/>
              </a:rPr>
              <a:t>114</a:t>
            </a:r>
            <a:endParaRPr sz="907" dirty="0">
              <a:latin typeface="Times New Roman"/>
              <a:cs typeface="Times New Roman"/>
            </a:endParaRPr>
          </a:p>
          <a:p>
            <a:pPr marL="220537" marR="130135" indent="-163532">
              <a:lnSpc>
                <a:spcPct val="101400"/>
              </a:lnSpc>
              <a:spcBef>
                <a:spcPts val="50"/>
              </a:spcBef>
              <a:buFont typeface="Symbol"/>
              <a:buChar char=""/>
              <a:tabLst>
                <a:tab pos="264300" algn="l"/>
                <a:tab pos="264876" algn="l"/>
              </a:tabLst>
            </a:pPr>
            <a:r>
              <a:rPr sz="1632" dirty="0"/>
              <a:t>	</a:t>
            </a:r>
            <a:r>
              <a:rPr sz="1270" spc="-9" dirty="0">
                <a:latin typeface="Verdana"/>
                <a:cs typeface="Verdana"/>
              </a:rPr>
              <a:t>očekávalo se, </a:t>
            </a:r>
            <a:r>
              <a:rPr sz="1270" spc="-14" dirty="0">
                <a:latin typeface="Verdana"/>
                <a:cs typeface="Verdana"/>
              </a:rPr>
              <a:t>že </a:t>
            </a:r>
            <a:r>
              <a:rPr sz="1270" spc="-5" dirty="0">
                <a:latin typeface="Verdana"/>
                <a:cs typeface="Verdana"/>
              </a:rPr>
              <a:t>i okolní </a:t>
            </a:r>
            <a:r>
              <a:rPr sz="1270" spc="-9" dirty="0">
                <a:latin typeface="Verdana"/>
                <a:cs typeface="Verdana"/>
              </a:rPr>
              <a:t>jádra </a:t>
            </a:r>
            <a:r>
              <a:rPr sz="1270" spc="-5" dirty="0">
                <a:latin typeface="Verdana"/>
                <a:cs typeface="Verdana"/>
              </a:rPr>
              <a:t>budou vykazovat relativně vysokou </a:t>
            </a:r>
            <a:r>
              <a:rPr sz="1270" dirty="0">
                <a:latin typeface="Verdana"/>
                <a:cs typeface="Verdana"/>
              </a:rPr>
              <a:t>stabilitu </a:t>
            </a:r>
            <a:r>
              <a:rPr sz="1270" spc="-5" dirty="0">
                <a:latin typeface="Verdana"/>
                <a:cs typeface="Verdana"/>
              </a:rPr>
              <a:t>(viz ostrůvek  </a:t>
            </a:r>
            <a:r>
              <a:rPr sz="1270" spc="-9" dirty="0">
                <a:latin typeface="Verdana"/>
                <a:cs typeface="Verdana"/>
              </a:rPr>
              <a:t>stability</a:t>
            </a:r>
            <a:endParaRPr sz="1270" dirty="0">
              <a:latin typeface="Verdana"/>
              <a:cs typeface="Verdana"/>
            </a:endParaRPr>
          </a:p>
          <a:p>
            <a:pPr>
              <a:spcBef>
                <a:spcPts val="27"/>
              </a:spcBef>
              <a:buFont typeface="Symbol"/>
              <a:buChar char=""/>
            </a:pPr>
            <a:endParaRPr sz="1270" dirty="0">
              <a:latin typeface="Verdana"/>
              <a:cs typeface="Verdana"/>
            </a:endParaRPr>
          </a:p>
          <a:p>
            <a:pPr marL="264876" indent="-207294">
              <a:buFont typeface="Symbol"/>
              <a:buChar char=""/>
              <a:tabLst>
                <a:tab pos="264300" algn="l"/>
                <a:tab pos="264876" algn="l"/>
              </a:tabLst>
            </a:pPr>
            <a:r>
              <a:rPr sz="1270" spc="-14" dirty="0">
                <a:latin typeface="Verdana"/>
                <a:cs typeface="Verdana"/>
              </a:rPr>
              <a:t>cca </a:t>
            </a:r>
            <a:r>
              <a:rPr sz="1270" spc="-9" dirty="0">
                <a:latin typeface="Verdana"/>
                <a:cs typeface="Verdana"/>
              </a:rPr>
              <a:t>50 let </a:t>
            </a:r>
            <a:r>
              <a:rPr sz="1270" spc="-5" dirty="0">
                <a:latin typeface="Verdana"/>
                <a:cs typeface="Verdana"/>
              </a:rPr>
              <a:t>existuje snaha nalézt tyto prvky v </a:t>
            </a:r>
            <a:r>
              <a:rPr sz="1270" spc="-9" dirty="0">
                <a:latin typeface="Verdana"/>
                <a:cs typeface="Verdana"/>
              </a:rPr>
              <a:t>přírodě </a:t>
            </a:r>
            <a:r>
              <a:rPr sz="1270" dirty="0">
                <a:latin typeface="Verdana"/>
                <a:cs typeface="Verdana"/>
              </a:rPr>
              <a:t>nebo </a:t>
            </a:r>
            <a:r>
              <a:rPr sz="1270" spc="-9" dirty="0">
                <a:latin typeface="Verdana"/>
                <a:cs typeface="Verdana"/>
              </a:rPr>
              <a:t>je </a:t>
            </a:r>
            <a:r>
              <a:rPr sz="1270" spc="-5" dirty="0">
                <a:latin typeface="Verdana"/>
                <a:cs typeface="Verdana"/>
              </a:rPr>
              <a:t>připravit jadernými</a:t>
            </a:r>
            <a:r>
              <a:rPr sz="1270" spc="159" dirty="0">
                <a:latin typeface="Verdana"/>
                <a:cs typeface="Verdana"/>
              </a:rPr>
              <a:t> </a:t>
            </a:r>
            <a:r>
              <a:rPr sz="1270" spc="-5" dirty="0">
                <a:latin typeface="Verdana"/>
                <a:cs typeface="Verdana"/>
              </a:rPr>
              <a:t>reakcemi</a:t>
            </a:r>
            <a:endParaRPr sz="127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7364" y="4458693"/>
            <a:ext cx="7938236" cy="62242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vert="horz" wrap="square" lIns="0" tIns="10365" rIns="0" bIns="0" rtlCol="0">
            <a:spAutoFit/>
          </a:bodyPr>
          <a:lstStyle/>
          <a:p>
            <a:pPr marL="329368" indent="-317852">
              <a:spcBef>
                <a:spcPts val="82"/>
              </a:spcBef>
              <a:buFont typeface="Symbol"/>
              <a:buChar char=""/>
              <a:tabLst>
                <a:tab pos="328792" algn="l"/>
                <a:tab pos="329368" algn="l"/>
              </a:tabLst>
            </a:pPr>
            <a:r>
              <a:rPr sz="1270" spc="-5" dirty="0">
                <a:latin typeface="Verdana"/>
                <a:cs typeface="Verdana"/>
              </a:rPr>
              <a:t>bylo zjištěno, </a:t>
            </a:r>
            <a:r>
              <a:rPr sz="1270" spc="-14" dirty="0">
                <a:latin typeface="Verdana"/>
                <a:cs typeface="Verdana"/>
              </a:rPr>
              <a:t>že </a:t>
            </a:r>
            <a:r>
              <a:rPr sz="1270" spc="-5" dirty="0">
                <a:latin typeface="Verdana"/>
                <a:cs typeface="Verdana"/>
              </a:rPr>
              <a:t>poločasy přeměny </a:t>
            </a:r>
            <a:r>
              <a:rPr sz="1270" spc="-9" dirty="0">
                <a:latin typeface="Verdana"/>
                <a:cs typeface="Verdana"/>
              </a:rPr>
              <a:t>izotopů </a:t>
            </a:r>
            <a:r>
              <a:rPr sz="1270" dirty="0">
                <a:latin typeface="Verdana"/>
                <a:cs typeface="Verdana"/>
              </a:rPr>
              <a:t>107. </a:t>
            </a:r>
            <a:r>
              <a:rPr sz="1270" spc="-9" dirty="0">
                <a:latin typeface="Verdana"/>
                <a:cs typeface="Verdana"/>
              </a:rPr>
              <a:t>– </a:t>
            </a:r>
            <a:r>
              <a:rPr sz="1270" spc="-5" dirty="0">
                <a:latin typeface="Verdana"/>
                <a:cs typeface="Verdana"/>
              </a:rPr>
              <a:t>112. </a:t>
            </a:r>
            <a:r>
              <a:rPr sz="1270" spc="-9" dirty="0">
                <a:latin typeface="Verdana"/>
                <a:cs typeface="Verdana"/>
              </a:rPr>
              <a:t>prvku se </a:t>
            </a:r>
            <a:r>
              <a:rPr sz="1270" spc="-5" dirty="0">
                <a:latin typeface="Verdana"/>
                <a:cs typeface="Verdana"/>
              </a:rPr>
              <a:t>s </a:t>
            </a:r>
            <a:r>
              <a:rPr sz="1270" spc="-9" dirty="0">
                <a:latin typeface="Verdana"/>
                <a:cs typeface="Verdana"/>
              </a:rPr>
              <a:t>rostoucím </a:t>
            </a:r>
            <a:r>
              <a:rPr sz="1270" spc="-5" dirty="0" err="1">
                <a:latin typeface="Verdana"/>
                <a:cs typeface="Verdana"/>
              </a:rPr>
              <a:t>počtem</a:t>
            </a:r>
            <a:r>
              <a:rPr sz="1270" spc="240" dirty="0">
                <a:latin typeface="Verdana"/>
                <a:cs typeface="Verdana"/>
              </a:rPr>
              <a:t> </a:t>
            </a:r>
            <a:r>
              <a:rPr sz="1270" spc="-5" dirty="0" err="1">
                <a:latin typeface="Verdana"/>
                <a:cs typeface="Verdana"/>
              </a:rPr>
              <a:t>protonů</a:t>
            </a:r>
            <a:endParaRPr lang="cs-CZ" sz="1270" spc="-5" dirty="0">
              <a:latin typeface="Verdana"/>
              <a:cs typeface="Verdana"/>
            </a:endParaRPr>
          </a:p>
          <a:p>
            <a:pPr marL="11516">
              <a:spcBef>
                <a:spcPts val="82"/>
              </a:spcBef>
              <a:tabLst>
                <a:tab pos="328792" algn="l"/>
                <a:tab pos="329368" algn="l"/>
              </a:tabLst>
            </a:pPr>
            <a:r>
              <a:rPr lang="cs-CZ" sz="1270" spc="-5" dirty="0">
                <a:latin typeface="Verdana"/>
                <a:cs typeface="Verdana"/>
              </a:rPr>
              <a:t>	nezvětšují </a:t>
            </a:r>
            <a:r>
              <a:rPr lang="cs-CZ" sz="1270" dirty="0">
                <a:latin typeface="Verdana"/>
                <a:cs typeface="Verdana"/>
              </a:rPr>
              <a:t>(~</a:t>
            </a:r>
            <a:r>
              <a:rPr lang="cs-CZ" sz="1270" spc="-82" dirty="0">
                <a:latin typeface="Verdana"/>
                <a:cs typeface="Verdana"/>
              </a:rPr>
              <a:t> </a:t>
            </a:r>
            <a:r>
              <a:rPr lang="cs-CZ" sz="1270" spc="-5" dirty="0" err="1">
                <a:latin typeface="Verdana"/>
                <a:cs typeface="Verdana"/>
              </a:rPr>
              <a:t>ms</a:t>
            </a:r>
            <a:r>
              <a:rPr lang="cs-CZ" sz="1270" spc="-5" dirty="0">
                <a:latin typeface="Verdana"/>
                <a:cs typeface="Verdana"/>
              </a:rPr>
              <a:t>)</a:t>
            </a:r>
            <a:endParaRPr lang="cs-CZ" sz="1270" dirty="0">
              <a:latin typeface="Verdana"/>
              <a:cs typeface="Verdana"/>
            </a:endParaRPr>
          </a:p>
          <a:p>
            <a:pPr marL="329368" indent="-317852">
              <a:spcBef>
                <a:spcPts val="82"/>
              </a:spcBef>
              <a:buFont typeface="Symbol"/>
              <a:buChar char=""/>
              <a:tabLst>
                <a:tab pos="328792" algn="l"/>
                <a:tab pos="329368" algn="l"/>
              </a:tabLst>
            </a:pPr>
            <a:endParaRPr sz="1270" dirty="0">
              <a:latin typeface="Verdana"/>
              <a:cs typeface="Verdana"/>
            </a:endParaRPr>
          </a:p>
        </p:txBody>
      </p:sp>
      <p:grpSp>
        <p:nvGrpSpPr>
          <p:cNvPr id="18" name="Skupina 17">
            <a:extLst>
              <a:ext uri="{FF2B5EF4-FFF2-40B4-BE49-F238E27FC236}">
                <a16:creationId xmlns:a16="http://schemas.microsoft.com/office/drawing/2014/main" id="{3D68776E-D638-41A6-AAB9-C380B3F0169D}"/>
              </a:ext>
            </a:extLst>
          </p:cNvPr>
          <p:cNvGrpSpPr/>
          <p:nvPr/>
        </p:nvGrpSpPr>
        <p:grpSpPr>
          <a:xfrm>
            <a:off x="2371378" y="5232030"/>
            <a:ext cx="874093" cy="499326"/>
            <a:chOff x="3402788" y="4400935"/>
            <a:chExt cx="874093" cy="499326"/>
          </a:xfrm>
        </p:grpSpPr>
        <p:sp>
          <p:nvSpPr>
            <p:cNvPr id="8" name="object 8"/>
            <p:cNvSpPr txBox="1"/>
            <p:nvPr/>
          </p:nvSpPr>
          <p:spPr>
            <a:xfrm>
              <a:off x="3402788" y="4400935"/>
              <a:ext cx="874093" cy="486579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</p:spPr>
          <p:txBody>
            <a:bodyPr vert="horz" wrap="square" lIns="0" tIns="13243" rIns="0" bIns="0" rtlCol="0">
              <a:spAutoFit/>
            </a:bodyPr>
            <a:lstStyle/>
            <a:p>
              <a:pPr marL="34549">
                <a:spcBef>
                  <a:spcPts val="103"/>
                </a:spcBef>
              </a:pPr>
              <a:r>
                <a:rPr sz="1904" spc="-6" baseline="-45634" dirty="0">
                  <a:latin typeface="Verdana"/>
                  <a:cs typeface="Verdana"/>
                </a:rPr>
                <a:t>Pro </a:t>
              </a:r>
              <a:r>
                <a:rPr sz="1496" spc="14" dirty="0">
                  <a:latin typeface="Times New Roman"/>
                  <a:cs typeface="Times New Roman"/>
                </a:rPr>
                <a:t>269</a:t>
              </a:r>
              <a:r>
                <a:rPr sz="1496" spc="-9" dirty="0">
                  <a:latin typeface="Times New Roman"/>
                  <a:cs typeface="Times New Roman"/>
                </a:rPr>
                <a:t> </a:t>
              </a:r>
              <a:r>
                <a:rPr sz="2244" spc="27" baseline="-25252" dirty="0">
                  <a:latin typeface="Times New Roman"/>
                  <a:cs typeface="Times New Roman"/>
                </a:rPr>
                <a:t>X</a:t>
              </a:r>
              <a:endParaRPr lang="cs-CZ" sz="2244" spc="27" baseline="-25252" dirty="0">
                <a:latin typeface="Times New Roman"/>
                <a:cs typeface="Times New Roman"/>
              </a:endParaRPr>
            </a:p>
            <a:p>
              <a:pPr marL="34549">
                <a:spcBef>
                  <a:spcPts val="103"/>
                </a:spcBef>
              </a:pPr>
              <a:endParaRPr sz="2244" baseline="-25252" dirty="0">
                <a:latin typeface="Times New Roman"/>
                <a:cs typeface="Times New Roman"/>
              </a:endParaRPr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3734196" y="4656697"/>
              <a:ext cx="313821" cy="243564"/>
            </a:xfrm>
            <a:prstGeom prst="rect">
              <a:avLst/>
            </a:prstGeom>
          </p:spPr>
          <p:txBody>
            <a:bodyPr vert="horz" wrap="square" lIns="0" tIns="13243" rIns="0" bIns="0" rtlCol="0">
              <a:spAutoFit/>
            </a:bodyPr>
            <a:lstStyle/>
            <a:p>
              <a:pPr marL="11516">
                <a:spcBef>
                  <a:spcPts val="103"/>
                </a:spcBef>
              </a:pPr>
              <a:r>
                <a:rPr sz="1496" spc="14" dirty="0">
                  <a:latin typeface="Times New Roman"/>
                  <a:cs typeface="Times New Roman"/>
                </a:rPr>
                <a:t>1</a:t>
              </a:r>
              <a:r>
                <a:rPr sz="1496" spc="9" dirty="0">
                  <a:latin typeface="Times New Roman"/>
                  <a:cs typeface="Times New Roman"/>
                </a:rPr>
                <a:t>08</a:t>
              </a:r>
              <a:endParaRPr sz="1496" dirty="0">
                <a:latin typeface="Times New Roman"/>
                <a:cs typeface="Times New Roman"/>
              </a:endParaRPr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07364" y="6169174"/>
            <a:ext cx="7938236" cy="45706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vert="horz" wrap="square" lIns="0" tIns="10365" rIns="0" bIns="0" rtlCol="0">
            <a:spAutoFit/>
          </a:bodyPr>
          <a:lstStyle/>
          <a:p>
            <a:pPr marL="174473" marR="4607" indent="-163532">
              <a:spcBef>
                <a:spcPts val="82"/>
              </a:spcBef>
              <a:buFont typeface="Symbol"/>
              <a:buChar char=""/>
              <a:tabLst>
                <a:tab pos="218235" algn="l"/>
                <a:tab pos="218811" algn="l"/>
              </a:tabLst>
            </a:pPr>
            <a:r>
              <a:rPr sz="1632" dirty="0"/>
              <a:t>	</a:t>
            </a:r>
            <a:r>
              <a:rPr sz="1270" spc="-9" dirty="0">
                <a:latin typeface="Verdana"/>
                <a:cs typeface="Verdana"/>
              </a:rPr>
              <a:t>příprava skutečně </a:t>
            </a:r>
            <a:r>
              <a:rPr sz="1270" spc="-5" dirty="0">
                <a:latin typeface="Verdana"/>
                <a:cs typeface="Verdana"/>
              </a:rPr>
              <a:t>dlouhodobých </a:t>
            </a:r>
            <a:r>
              <a:rPr sz="1270" spc="-9" dirty="0">
                <a:latin typeface="Verdana"/>
                <a:cs typeface="Verdana"/>
              </a:rPr>
              <a:t>izotopů </a:t>
            </a:r>
            <a:r>
              <a:rPr sz="1270" spc="-5" dirty="0">
                <a:latin typeface="Verdana"/>
                <a:cs typeface="Verdana"/>
              </a:rPr>
              <a:t>supertěžkých prvků </a:t>
            </a:r>
            <a:r>
              <a:rPr sz="1270" spc="-9" dirty="0">
                <a:latin typeface="Verdana"/>
                <a:cs typeface="Verdana"/>
              </a:rPr>
              <a:t>bude možná </a:t>
            </a:r>
            <a:r>
              <a:rPr sz="1270" spc="-14" dirty="0">
                <a:latin typeface="Verdana"/>
                <a:cs typeface="Verdana"/>
              </a:rPr>
              <a:t>za </a:t>
            </a:r>
            <a:r>
              <a:rPr sz="1270" spc="-5" dirty="0">
                <a:latin typeface="Verdana"/>
                <a:cs typeface="Verdana"/>
              </a:rPr>
              <a:t>použití nových  </a:t>
            </a:r>
            <a:r>
              <a:rPr sz="1270" spc="-9" dirty="0">
                <a:latin typeface="Verdana"/>
                <a:cs typeface="Verdana"/>
              </a:rPr>
              <a:t>urychlovačů </a:t>
            </a:r>
            <a:r>
              <a:rPr sz="1270" spc="-14" dirty="0">
                <a:latin typeface="Verdana"/>
                <a:cs typeface="Verdana"/>
              </a:rPr>
              <a:t>(ve </a:t>
            </a:r>
            <a:r>
              <a:rPr sz="1270" spc="-5" dirty="0">
                <a:latin typeface="Verdana"/>
                <a:cs typeface="Verdana"/>
              </a:rPr>
              <a:t>výstavbě) a nových na neutrony bohatých</a:t>
            </a:r>
            <a:r>
              <a:rPr sz="1270" spc="50" dirty="0">
                <a:latin typeface="Verdana"/>
                <a:cs typeface="Verdana"/>
              </a:rPr>
              <a:t> </a:t>
            </a:r>
            <a:r>
              <a:rPr sz="1270" spc="-5" dirty="0">
                <a:latin typeface="Verdana"/>
                <a:cs typeface="Verdana"/>
              </a:rPr>
              <a:t>projektilů.</a:t>
            </a:r>
            <a:endParaRPr sz="1270" dirty="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70030" y="1855531"/>
            <a:ext cx="2280242" cy="241953"/>
          </a:xfrm>
          <a:prstGeom prst="rect">
            <a:avLst/>
          </a:prstGeom>
          <a:pattFill prst="pct5">
            <a:fgClr>
              <a:srgbClr val="FFFFFF"/>
            </a:fgClr>
            <a:bgClr>
              <a:schemeClr val="bg1"/>
            </a:bgClr>
          </a:pattFill>
          <a:ln w="9525">
            <a:solidFill>
              <a:srgbClr val="000000"/>
            </a:solidFill>
          </a:ln>
        </p:spPr>
        <p:txBody>
          <a:bodyPr vert="horz" wrap="square" lIns="0" tIns="46065" rIns="0" bIns="0" rtlCol="0">
            <a:spAutoFit/>
          </a:bodyPr>
          <a:lstStyle/>
          <a:p>
            <a:pPr marL="474474">
              <a:spcBef>
                <a:spcPts val="363"/>
              </a:spcBef>
            </a:pPr>
            <a:r>
              <a:rPr sz="1270" b="1" spc="-9" dirty="0">
                <a:solidFill>
                  <a:srgbClr val="0000FF"/>
                </a:solidFill>
                <a:latin typeface="Verdana"/>
                <a:cs typeface="Verdana"/>
              </a:rPr>
              <a:t>N=184,</a:t>
            </a:r>
            <a:r>
              <a:rPr sz="1270" b="1" spc="9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270" b="1" spc="-5" dirty="0">
                <a:solidFill>
                  <a:srgbClr val="0000FF"/>
                </a:solidFill>
                <a:latin typeface="Verdana"/>
                <a:cs typeface="Verdana"/>
              </a:rPr>
              <a:t>Z=114</a:t>
            </a:r>
            <a:endParaRPr sz="1270" dirty="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07364" y="3609457"/>
            <a:ext cx="2725925" cy="504417"/>
          </a:xfrm>
          <a:custGeom>
            <a:avLst/>
            <a:gdLst/>
            <a:ahLst/>
            <a:cxnLst/>
            <a:rect l="l" t="t" r="r" b="b"/>
            <a:pathLst>
              <a:path w="3006090" h="556260">
                <a:moveTo>
                  <a:pt x="0" y="556259"/>
                </a:moveTo>
                <a:lnTo>
                  <a:pt x="3006090" y="556259"/>
                </a:lnTo>
                <a:lnTo>
                  <a:pt x="3006090" y="0"/>
                </a:lnTo>
                <a:lnTo>
                  <a:pt x="0" y="0"/>
                </a:lnTo>
                <a:lnTo>
                  <a:pt x="0" y="55625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grpSp>
        <p:nvGrpSpPr>
          <p:cNvPr id="20" name="Skupina 19">
            <a:extLst>
              <a:ext uri="{FF2B5EF4-FFF2-40B4-BE49-F238E27FC236}">
                <a16:creationId xmlns:a16="http://schemas.microsoft.com/office/drawing/2014/main" id="{AE630B9D-D0F6-43A3-9D92-471008A703D7}"/>
              </a:ext>
            </a:extLst>
          </p:cNvPr>
          <p:cNvGrpSpPr/>
          <p:nvPr/>
        </p:nvGrpSpPr>
        <p:grpSpPr>
          <a:xfrm>
            <a:off x="494114" y="3736053"/>
            <a:ext cx="2526861" cy="325882"/>
            <a:chOff x="481661" y="3663875"/>
            <a:chExt cx="2526861" cy="325882"/>
          </a:xfrm>
        </p:grpSpPr>
        <p:sp>
          <p:nvSpPr>
            <p:cNvPr id="14" name="object 14"/>
            <p:cNvSpPr txBox="1"/>
            <p:nvPr/>
          </p:nvSpPr>
          <p:spPr>
            <a:xfrm>
              <a:off x="481661" y="3751560"/>
              <a:ext cx="1550104" cy="235413"/>
            </a:xfrm>
            <a:prstGeom prst="rect">
              <a:avLst/>
            </a:prstGeom>
          </p:spPr>
          <p:txBody>
            <a:bodyPr vert="horz" wrap="square" lIns="0" tIns="12092" rIns="0" bIns="0" rtlCol="0">
              <a:spAutoFit/>
            </a:bodyPr>
            <a:lstStyle/>
            <a:p>
              <a:pPr marL="23033">
                <a:spcBef>
                  <a:spcPts val="95"/>
                </a:spcBef>
                <a:tabLst>
                  <a:tab pos="735320" algn="l"/>
                  <a:tab pos="1087144" algn="l"/>
                </a:tabLst>
              </a:pPr>
              <a:r>
                <a:rPr lang="cs-CZ" sz="952" b="1" spc="-5" dirty="0">
                  <a:latin typeface="Verdana"/>
                  <a:cs typeface="Verdana"/>
                </a:rPr>
                <a:t>  </a:t>
              </a:r>
              <a:r>
                <a:rPr sz="952" b="1" spc="-5" dirty="0">
                  <a:latin typeface="Verdana"/>
                  <a:cs typeface="Verdana"/>
                </a:rPr>
                <a:t>248</a:t>
              </a:r>
              <a:r>
                <a:rPr sz="2176" b="1" spc="-6" baseline="-19097" dirty="0">
                  <a:latin typeface="Verdana"/>
                  <a:cs typeface="Verdana"/>
                </a:rPr>
                <a:t>Cm	</a:t>
              </a:r>
              <a:r>
                <a:rPr lang="cs-CZ" sz="2176" b="1" spc="-6" baseline="-19097" dirty="0">
                  <a:latin typeface="Verdana"/>
                  <a:cs typeface="Verdana"/>
                </a:rPr>
                <a:t> </a:t>
              </a:r>
              <a:r>
                <a:rPr sz="2176" b="1" spc="6" baseline="-19097" dirty="0">
                  <a:latin typeface="Verdana"/>
                  <a:cs typeface="Verdana"/>
                </a:rPr>
                <a:t>+	</a:t>
              </a:r>
              <a:r>
                <a:rPr sz="952" b="1" spc="-5" dirty="0">
                  <a:latin typeface="Verdana"/>
                  <a:cs typeface="Verdana"/>
                </a:rPr>
                <a:t>48</a:t>
              </a:r>
              <a:r>
                <a:rPr sz="2176" b="1" spc="-6" baseline="-19097" dirty="0">
                  <a:latin typeface="Verdana"/>
                  <a:cs typeface="Verdana"/>
                </a:rPr>
                <a:t>Ca</a:t>
              </a:r>
              <a:endParaRPr sz="2176" baseline="-19097" dirty="0">
                <a:latin typeface="Verdana"/>
                <a:cs typeface="Verdana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2310054" y="3663875"/>
              <a:ext cx="698468" cy="325882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8426" algn="ctr">
                <a:lnSpc>
                  <a:spcPts val="1233"/>
                </a:lnSpc>
                <a:spcBef>
                  <a:spcPts val="91"/>
                </a:spcBef>
              </a:pPr>
              <a:r>
                <a:rPr sz="1496" dirty="0">
                  <a:latin typeface="Times New Roman"/>
                  <a:cs typeface="Times New Roman"/>
                </a:rPr>
                <a:t>292</a:t>
              </a:r>
            </a:p>
            <a:p>
              <a:pPr marR="4607" algn="ctr">
                <a:lnSpc>
                  <a:spcPts val="1233"/>
                </a:lnSpc>
                <a:tabLst>
                  <a:tab pos="502689" algn="l"/>
                </a:tabLst>
              </a:pPr>
              <a:r>
                <a:rPr sz="1904" b="1" spc="-14" baseline="-19841" dirty="0">
                  <a:latin typeface="Symbol"/>
                  <a:cs typeface="Symbol"/>
                </a:rPr>
                <a:t></a:t>
              </a:r>
              <a:r>
                <a:rPr sz="1904" spc="-14" baseline="-19841" dirty="0">
                  <a:latin typeface="Times New Roman"/>
                  <a:cs typeface="Times New Roman"/>
                </a:rPr>
                <a:t>	</a:t>
              </a:r>
              <a:r>
                <a:rPr sz="1496" dirty="0">
                  <a:latin typeface="Times New Roman"/>
                  <a:cs typeface="Times New Roman"/>
                </a:rPr>
                <a:t>X</a:t>
              </a:r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510151" y="3866063"/>
            <a:ext cx="298274" cy="241820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>
              <a:spcBef>
                <a:spcPts val="91"/>
              </a:spcBef>
            </a:pPr>
            <a:r>
              <a:rPr sz="1496" spc="5" dirty="0">
                <a:latin typeface="Times New Roman"/>
                <a:cs typeface="Times New Roman"/>
              </a:rPr>
              <a:t>1</a:t>
            </a:r>
            <a:r>
              <a:rPr sz="1496" dirty="0">
                <a:latin typeface="Times New Roman"/>
                <a:cs typeface="Times New Roman"/>
              </a:rPr>
              <a:t>16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348015" y="5315107"/>
            <a:ext cx="1347416" cy="27210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9525">
            <a:solidFill>
              <a:srgbClr val="000000"/>
            </a:solidFill>
          </a:ln>
        </p:spPr>
        <p:txBody>
          <a:bodyPr vert="horz" wrap="square" lIns="0" tIns="48369" rIns="0" bIns="0" rtlCol="0">
            <a:spAutoFit/>
          </a:bodyPr>
          <a:lstStyle/>
          <a:p>
            <a:pPr marL="89252">
              <a:spcBef>
                <a:spcPts val="381"/>
              </a:spcBef>
            </a:pPr>
            <a:r>
              <a:rPr sz="1451" spc="-5" dirty="0">
                <a:solidFill>
                  <a:srgbClr val="C00000"/>
                </a:solidFill>
                <a:latin typeface="Verdana"/>
                <a:cs typeface="Verdana"/>
              </a:rPr>
              <a:t>T=19,5</a:t>
            </a:r>
            <a:r>
              <a:rPr sz="1451" spc="-14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451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endParaRPr sz="1451" dirty="0">
              <a:latin typeface="Verdana"/>
              <a:cs typeface="Verdana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E0ED1DA-64ED-4875-A0AD-C0A3919C6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5E62-4D27-4131-AFBF-B0182D20EB90}" type="slidenum">
              <a:rPr lang="cs-CZ" smtClean="0"/>
              <a:t>1</a:t>
            </a:fld>
            <a:endParaRPr lang="cs-CZ"/>
          </a:p>
        </p:txBody>
      </p:sp>
      <p:pic>
        <p:nvPicPr>
          <p:cNvPr id="11" name="Superprvky1-2">
            <a:hlinkClick r:id="" action="ppaction://media"/>
            <a:extLst>
              <a:ext uri="{FF2B5EF4-FFF2-40B4-BE49-F238E27FC236}">
                <a16:creationId xmlns:a16="http://schemas.microsoft.com/office/drawing/2014/main" id="{0FAFEEE1-8415-44F3-AD31-CF739AD5565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210550" y="280758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912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147</Words>
  <Application>Microsoft Office PowerPoint</Application>
  <PresentationFormat>Předvádění na obrazovce (4:3)</PresentationFormat>
  <Paragraphs>22</Paragraphs>
  <Slides>1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Verdana</vt:lpstr>
      <vt:lpstr>Motiv Office</vt:lpstr>
      <vt:lpstr>8. Supertěžké prvky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Supertěžké prvky</dc:title>
  <dc:creator>Jiří Příhoda</dc:creator>
  <cp:lastModifiedBy>Jiří Příhoda</cp:lastModifiedBy>
  <cp:revision>5</cp:revision>
  <dcterms:created xsi:type="dcterms:W3CDTF">2020-10-28T02:11:33Z</dcterms:created>
  <dcterms:modified xsi:type="dcterms:W3CDTF">2020-11-06T13:40:31Z</dcterms:modified>
</cp:coreProperties>
</file>