
<file path=[Content_Types].xml><?xml version="1.0" encoding="utf-8"?>
<Types xmlns="http://schemas.openxmlformats.org/package/2006/content-types">
  <Default Extension="jpeg" ContentType="image/jpeg"/>
  <Default Extension="jpg" ContentType="image/jp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7"/>
  </p:notesMasterIdLst>
  <p:sldIdLst>
    <p:sldId id="359" r:id="rId2"/>
    <p:sldId id="360" r:id="rId3"/>
    <p:sldId id="362" r:id="rId4"/>
    <p:sldId id="361" r:id="rId5"/>
    <p:sldId id="363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62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2BD71-7803-401D-99F8-AF63EA540A82}" type="datetimeFigureOut">
              <a:rPr lang="cs-CZ" smtClean="0"/>
              <a:t>06.11.2020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F76315-25F8-4CA2-B606-3F76BC0A96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7616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9F1CB-8A10-439D-B09A-AB673822FB10}" type="datetime1">
              <a:rPr lang="cs-CZ" smtClean="0"/>
              <a:t>06.11.2020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1BCF-7DA0-4802-A2B9-F3B0143A49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672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EFCDD-87AC-4CF4-B22F-C812D300E65B}" type="datetime1">
              <a:rPr lang="cs-CZ" smtClean="0"/>
              <a:t>06.11.2020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1BCF-7DA0-4802-A2B9-F3B0143A49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143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687A0-B6EB-462F-8026-1B7F5CE8A284}" type="datetime1">
              <a:rPr lang="cs-CZ" smtClean="0"/>
              <a:t>06.11.2020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1BCF-7DA0-4802-A2B9-F3B0143A49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1373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8208D-2144-46C7-8144-D8669AB67CC4}" type="datetime1">
              <a:rPr lang="cs-CZ" smtClean="0"/>
              <a:t>06.11.2020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2784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ECB6E-58F7-4F03-BE95-9A395FF806FC}" type="datetime1">
              <a:rPr lang="cs-CZ" smtClean="0"/>
              <a:t>06.11.2020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1BCF-7DA0-4802-A2B9-F3B0143A49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9009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2EAD2-F177-4C70-BE00-62E9C7F2DBC0}" type="datetime1">
              <a:rPr lang="cs-CZ" smtClean="0"/>
              <a:t>06.11.2020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1BCF-7DA0-4802-A2B9-F3B0143A49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2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673B1-A355-4060-9651-153D8751AAA4}" type="datetime1">
              <a:rPr lang="cs-CZ" smtClean="0"/>
              <a:t>06.11.2020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1BCF-7DA0-4802-A2B9-F3B0143A49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6016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3F30-4F39-4889-A886-AEE89B83C1B6}" type="datetime1">
              <a:rPr lang="cs-CZ" smtClean="0"/>
              <a:t>06.11.2020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1BCF-7DA0-4802-A2B9-F3B0143A49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201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F7265-2BC9-457C-BC73-21E29428DB0C}" type="datetime1">
              <a:rPr lang="cs-CZ" smtClean="0"/>
              <a:t>06.11.2020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1BCF-7DA0-4802-A2B9-F3B0143A49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06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33A1C-A942-4036-B1AE-4D4138F7FD20}" type="datetime1">
              <a:rPr lang="cs-CZ" smtClean="0"/>
              <a:t>06.11.2020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1BCF-7DA0-4802-A2B9-F3B0143A49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8112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4FC9B-31C9-4FFF-9D70-ACFAC48B639B}" type="datetime1">
              <a:rPr lang="cs-CZ" smtClean="0"/>
              <a:t>06.11.2020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1BCF-7DA0-4802-A2B9-F3B0143A49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1789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7522-43B7-4D29-93D6-4107183735A4}" type="datetime1">
              <a:rPr lang="cs-CZ" smtClean="0"/>
              <a:t>06.11.2020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1BCF-7DA0-4802-A2B9-F3B0143A49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6355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00931-519B-48C9-9ADE-648C840626A4}" type="datetime1">
              <a:rPr lang="cs-CZ" smtClean="0"/>
              <a:t>06.11.2020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A1BCF-7DA0-4802-A2B9-F3B0143A49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7407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2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5" Type="http://schemas.microsoft.com/office/2007/relationships/media" Target="../media/media3.m4a"/><Relationship Id="rId4" Type="http://schemas.openxmlformats.org/officeDocument/2006/relationships/audio" Target="../media/media2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8.m4a"/><Relationship Id="rId7" Type="http://schemas.openxmlformats.org/officeDocument/2006/relationships/image" Target="../media/image3.jp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jpg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8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3688" y="601450"/>
            <a:ext cx="9535557" cy="661315"/>
          </a:xfrm>
          <a:prstGeom prst="rect">
            <a:avLst/>
          </a:prstGeom>
        </p:spPr>
        <p:txBody>
          <a:bodyPr vert="horz" wrap="square" lIns="0" tIns="5758" rIns="0" bIns="0" rtlCol="0" anchor="ctr">
            <a:spAutoFit/>
          </a:bodyPr>
          <a:lstStyle/>
          <a:p>
            <a:pPr marL="1528797" marR="4607" indent="-923612">
              <a:lnSpc>
                <a:spcPct val="101699"/>
              </a:lnSpc>
              <a:spcBef>
                <a:spcPts val="45"/>
              </a:spcBef>
            </a:pPr>
            <a:r>
              <a:rPr sz="2176" b="1" dirty="0">
                <a:solidFill>
                  <a:srgbClr val="0000FF"/>
                </a:solidFill>
                <a:latin typeface="Verdana"/>
                <a:cs typeface="Verdana"/>
              </a:rPr>
              <a:t>9. </a:t>
            </a:r>
            <a:r>
              <a:rPr sz="2176" b="1" spc="-5" dirty="0">
                <a:solidFill>
                  <a:srgbClr val="0000FF"/>
                </a:solidFill>
                <a:latin typeface="Verdana"/>
                <a:cs typeface="Verdana"/>
              </a:rPr>
              <a:t>Využití jaderných reakcí </a:t>
            </a:r>
            <a:r>
              <a:rPr sz="2176" b="1" dirty="0">
                <a:solidFill>
                  <a:srgbClr val="0000FF"/>
                </a:solidFill>
                <a:latin typeface="Verdana"/>
                <a:cs typeface="Verdana"/>
              </a:rPr>
              <a:t>pro </a:t>
            </a:r>
            <a:r>
              <a:rPr sz="2176" b="1" spc="-5" dirty="0">
                <a:solidFill>
                  <a:srgbClr val="0000FF"/>
                </a:solidFill>
                <a:latin typeface="Verdana"/>
                <a:cs typeface="Verdana"/>
              </a:rPr>
              <a:t>kvalitativní </a:t>
            </a:r>
            <a:r>
              <a:rPr sz="2176" b="1" dirty="0">
                <a:solidFill>
                  <a:srgbClr val="0000FF"/>
                </a:solidFill>
                <a:latin typeface="Verdana"/>
                <a:cs typeface="Verdana"/>
              </a:rPr>
              <a:t>a  kvantitativní </a:t>
            </a:r>
            <a:r>
              <a:rPr sz="2176" b="1" spc="-5" dirty="0">
                <a:solidFill>
                  <a:srgbClr val="0000FF"/>
                </a:solidFill>
                <a:latin typeface="Verdana"/>
                <a:cs typeface="Verdana"/>
              </a:rPr>
              <a:t>chemickou</a:t>
            </a:r>
            <a:r>
              <a:rPr sz="2176" b="1" spc="-36" dirty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sz="2176" b="1" dirty="0">
                <a:solidFill>
                  <a:srgbClr val="0000FF"/>
                </a:solidFill>
                <a:latin typeface="Verdana"/>
                <a:cs typeface="Verdana"/>
              </a:rPr>
              <a:t>analýzu</a:t>
            </a:r>
            <a:endParaRPr sz="2176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9598" y="1666829"/>
            <a:ext cx="7868128" cy="460635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0" tIns="12092" rIns="0" bIns="0" rtlCol="0">
            <a:spAutoFit/>
          </a:bodyPr>
          <a:lstStyle/>
          <a:p>
            <a:pPr marL="11516">
              <a:spcBef>
                <a:spcPts val="95"/>
              </a:spcBef>
            </a:pPr>
            <a:r>
              <a:rPr sz="1600" b="1" dirty="0">
                <a:solidFill>
                  <a:srgbClr val="C00000"/>
                </a:solidFill>
                <a:latin typeface="Verdana"/>
                <a:cs typeface="Verdana"/>
              </a:rPr>
              <a:t>Neutronová </a:t>
            </a:r>
            <a:r>
              <a:rPr sz="1600" b="1" spc="-5" dirty="0" err="1">
                <a:solidFill>
                  <a:srgbClr val="C00000"/>
                </a:solidFill>
                <a:latin typeface="Verdana"/>
                <a:cs typeface="Verdana"/>
              </a:rPr>
              <a:t>aktivační</a:t>
            </a:r>
            <a:r>
              <a:rPr sz="1600" b="1" spc="-36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1600" b="1" spc="-5" dirty="0" err="1">
                <a:solidFill>
                  <a:srgbClr val="C00000"/>
                </a:solidFill>
                <a:latin typeface="Verdana"/>
                <a:cs typeface="Verdana"/>
              </a:rPr>
              <a:t>analýza</a:t>
            </a:r>
            <a:r>
              <a:rPr lang="cs-CZ" sz="1600" b="1" spc="-5" dirty="0">
                <a:solidFill>
                  <a:srgbClr val="C00000"/>
                </a:solidFill>
                <a:latin typeface="Verdana"/>
                <a:cs typeface="Verdana"/>
              </a:rPr>
              <a:t> (NAA)</a:t>
            </a:r>
            <a:endParaRPr sz="1600" dirty="0">
              <a:solidFill>
                <a:srgbClr val="C00000"/>
              </a:solidFill>
              <a:latin typeface="Verdana"/>
              <a:cs typeface="Verdana"/>
            </a:endParaRPr>
          </a:p>
          <a:p>
            <a:pPr>
              <a:spcBef>
                <a:spcPts val="27"/>
              </a:spcBef>
            </a:pPr>
            <a:endParaRPr sz="1814" dirty="0">
              <a:latin typeface="Verdana"/>
              <a:cs typeface="Verdana"/>
            </a:endParaRPr>
          </a:p>
          <a:p>
            <a:pPr marL="174473" marR="252784" indent="-163532">
              <a:lnSpc>
                <a:spcPct val="117100"/>
              </a:lnSpc>
              <a:buFont typeface="Symbol"/>
              <a:buChar char=""/>
              <a:tabLst>
                <a:tab pos="218235" algn="l"/>
                <a:tab pos="218811" algn="l"/>
              </a:tabLst>
            </a:pPr>
            <a:r>
              <a:rPr sz="1632" dirty="0"/>
              <a:t>	</a:t>
            </a:r>
            <a:r>
              <a:rPr sz="1400" spc="-5" dirty="0">
                <a:latin typeface="Verdana"/>
                <a:cs typeface="Verdana"/>
              </a:rPr>
              <a:t>nedestruktivní analýza </a:t>
            </a:r>
            <a:r>
              <a:rPr sz="1400" dirty="0">
                <a:latin typeface="Verdana"/>
                <a:cs typeface="Verdana"/>
              </a:rPr>
              <a:t>prováděná </a:t>
            </a:r>
            <a:r>
              <a:rPr sz="1400" spc="-9" dirty="0">
                <a:latin typeface="Verdana"/>
                <a:cs typeface="Verdana"/>
              </a:rPr>
              <a:t>přímo </a:t>
            </a:r>
            <a:r>
              <a:rPr sz="1400" spc="-5" dirty="0">
                <a:latin typeface="Verdana"/>
                <a:cs typeface="Verdana"/>
              </a:rPr>
              <a:t>vložením </a:t>
            </a:r>
            <a:r>
              <a:rPr sz="1400" spc="-9" dirty="0">
                <a:latin typeface="Verdana"/>
                <a:cs typeface="Verdana"/>
              </a:rPr>
              <a:t>vzorku do </a:t>
            </a:r>
            <a:r>
              <a:rPr sz="1400" spc="-5" dirty="0">
                <a:latin typeface="Verdana"/>
                <a:cs typeface="Verdana"/>
              </a:rPr>
              <a:t>ozařovacího </a:t>
            </a:r>
            <a:r>
              <a:rPr sz="1400" spc="-9" dirty="0">
                <a:latin typeface="Verdana"/>
                <a:cs typeface="Verdana"/>
              </a:rPr>
              <a:t>kanálu </a:t>
            </a:r>
            <a:r>
              <a:rPr sz="1400" spc="-5" dirty="0" err="1">
                <a:latin typeface="Verdana"/>
                <a:cs typeface="Verdana"/>
              </a:rPr>
              <a:t>ozařovacího</a:t>
            </a:r>
            <a:r>
              <a:rPr sz="1400" spc="-5" dirty="0">
                <a:latin typeface="Verdana"/>
                <a:cs typeface="Verdana"/>
              </a:rPr>
              <a:t> </a:t>
            </a:r>
            <a:r>
              <a:rPr sz="1400" spc="-5" dirty="0" err="1">
                <a:latin typeface="Verdana"/>
                <a:cs typeface="Verdana"/>
              </a:rPr>
              <a:t>zařízení</a:t>
            </a:r>
            <a:r>
              <a:rPr sz="1400" spc="-5" dirty="0">
                <a:latin typeface="Verdana"/>
                <a:cs typeface="Verdana"/>
              </a:rPr>
              <a:t> </a:t>
            </a:r>
            <a:r>
              <a:rPr lang="cs-CZ" sz="1400" spc="-5" dirty="0">
                <a:latin typeface="Verdana"/>
                <a:cs typeface="Verdana"/>
              </a:rPr>
              <a:t>(zpravidla reaktor). M</a:t>
            </a:r>
            <a:r>
              <a:rPr sz="1400" spc="-5" dirty="0" err="1">
                <a:latin typeface="Verdana"/>
                <a:cs typeface="Verdana"/>
              </a:rPr>
              <a:t>ěření</a:t>
            </a:r>
            <a:r>
              <a:rPr sz="1400" spc="-5" dirty="0">
                <a:latin typeface="Verdana"/>
                <a:cs typeface="Verdana"/>
              </a:rPr>
              <a:t> </a:t>
            </a:r>
            <a:r>
              <a:rPr sz="1400" spc="-9" dirty="0" err="1">
                <a:latin typeface="Verdana"/>
                <a:cs typeface="Verdana"/>
              </a:rPr>
              <a:t>lze</a:t>
            </a:r>
            <a:r>
              <a:rPr sz="1400" spc="-23" dirty="0">
                <a:latin typeface="Verdana"/>
                <a:cs typeface="Verdana"/>
              </a:rPr>
              <a:t> </a:t>
            </a:r>
            <a:r>
              <a:rPr sz="1400" spc="-5" dirty="0" err="1">
                <a:latin typeface="Verdana"/>
                <a:cs typeface="Verdana"/>
              </a:rPr>
              <a:t>automatizovat</a:t>
            </a:r>
            <a:r>
              <a:rPr lang="cs-CZ" sz="1400" spc="-5" dirty="0">
                <a:latin typeface="Verdana"/>
                <a:cs typeface="Verdana"/>
              </a:rPr>
              <a:t>.</a:t>
            </a:r>
            <a:endParaRPr sz="1400" dirty="0">
              <a:latin typeface="Verdana"/>
              <a:cs typeface="Verdana"/>
            </a:endParaRPr>
          </a:p>
          <a:p>
            <a:pPr>
              <a:spcBef>
                <a:spcPts val="41"/>
              </a:spcBef>
              <a:buFont typeface="Symbol"/>
              <a:buChar char=""/>
            </a:pPr>
            <a:endParaRPr dirty="0">
              <a:latin typeface="Verdana"/>
              <a:cs typeface="Verdana"/>
            </a:endParaRPr>
          </a:p>
          <a:p>
            <a:pPr marL="218811" indent="-207294">
              <a:buFont typeface="Symbol"/>
              <a:buChar char=""/>
              <a:tabLst>
                <a:tab pos="218235" algn="l"/>
                <a:tab pos="218811" algn="l"/>
              </a:tabLst>
            </a:pPr>
            <a:r>
              <a:rPr sz="1400" spc="-9" dirty="0">
                <a:latin typeface="Verdana"/>
                <a:cs typeface="Verdana"/>
              </a:rPr>
              <a:t>využívá se </a:t>
            </a:r>
            <a:r>
              <a:rPr sz="1400" spc="-5" dirty="0">
                <a:latin typeface="Verdana"/>
                <a:cs typeface="Verdana"/>
              </a:rPr>
              <a:t>známé jaderné reakce </a:t>
            </a:r>
            <a:r>
              <a:rPr sz="1400" spc="-9" dirty="0">
                <a:latin typeface="Verdana"/>
                <a:cs typeface="Verdana"/>
              </a:rPr>
              <a:t>terčového jádra </a:t>
            </a:r>
            <a:r>
              <a:rPr sz="1400" spc="-5" dirty="0">
                <a:latin typeface="Verdana"/>
                <a:cs typeface="Verdana"/>
              </a:rPr>
              <a:t>s</a:t>
            </a:r>
            <a:r>
              <a:rPr sz="1400" spc="73" dirty="0">
                <a:latin typeface="Verdana"/>
                <a:cs typeface="Verdana"/>
              </a:rPr>
              <a:t> </a:t>
            </a:r>
            <a:r>
              <a:rPr sz="1400" spc="-5" dirty="0" err="1">
                <a:latin typeface="Verdana"/>
                <a:cs typeface="Verdana"/>
              </a:rPr>
              <a:t>neutrony</a:t>
            </a:r>
            <a:r>
              <a:rPr lang="cs-CZ" sz="1400" spc="-5" dirty="0">
                <a:latin typeface="Verdana"/>
                <a:cs typeface="Verdana"/>
              </a:rPr>
              <a:t>, </a:t>
            </a:r>
            <a:r>
              <a:rPr lang="cs-CZ" sz="1400" b="1" spc="-5" dirty="0">
                <a:latin typeface="Verdana"/>
                <a:cs typeface="Verdana"/>
              </a:rPr>
              <a:t>reakce (</a:t>
            </a:r>
            <a:r>
              <a:rPr lang="cs-CZ" sz="1400" b="1" spc="-5" dirty="0" err="1">
                <a:latin typeface="Verdana"/>
                <a:cs typeface="Verdana"/>
              </a:rPr>
              <a:t>n,</a:t>
            </a:r>
            <a:r>
              <a:rPr lang="cs-CZ" sz="1400" b="1" spc="-5" dirty="0" err="1">
                <a:latin typeface="Calibri" panose="020F0502020204030204" pitchFamily="34" charset="0"/>
                <a:cs typeface="Calibri" panose="020F0502020204030204" pitchFamily="34" charset="0"/>
              </a:rPr>
              <a:t>ƴ</a:t>
            </a:r>
            <a:r>
              <a:rPr lang="cs-CZ" sz="1400" b="1" spc="-5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18811" indent="-207294">
              <a:buFont typeface="Symbol"/>
              <a:buChar char=""/>
              <a:tabLst>
                <a:tab pos="218235" algn="l"/>
                <a:tab pos="218811" algn="l"/>
              </a:tabLst>
            </a:pPr>
            <a:endParaRPr b="1" dirty="0">
              <a:latin typeface="Verdana"/>
              <a:cs typeface="Verdana"/>
            </a:endParaRPr>
          </a:p>
          <a:p>
            <a:pPr marL="218811" indent="-207294">
              <a:buFont typeface="Symbol"/>
              <a:buChar char=""/>
              <a:tabLst>
                <a:tab pos="218235" algn="l"/>
                <a:tab pos="218811" algn="l"/>
              </a:tabLst>
            </a:pPr>
            <a:r>
              <a:rPr sz="1400" spc="-9" dirty="0">
                <a:latin typeface="Verdana"/>
                <a:cs typeface="Verdana"/>
              </a:rPr>
              <a:t>po </a:t>
            </a:r>
            <a:r>
              <a:rPr sz="1400" dirty="0">
                <a:latin typeface="Verdana"/>
                <a:cs typeface="Verdana"/>
              </a:rPr>
              <a:t>aktivaci </a:t>
            </a:r>
            <a:r>
              <a:rPr sz="1400" spc="-9" dirty="0">
                <a:latin typeface="Verdana"/>
                <a:cs typeface="Verdana"/>
              </a:rPr>
              <a:t>se </a:t>
            </a:r>
            <a:r>
              <a:rPr sz="1400" spc="-5" dirty="0">
                <a:latin typeface="Verdana"/>
                <a:cs typeface="Verdana"/>
              </a:rPr>
              <a:t>analyzuje </a:t>
            </a:r>
            <a:r>
              <a:rPr sz="1400" b="1" spc="-14" dirty="0">
                <a:solidFill>
                  <a:srgbClr val="FF0000"/>
                </a:solidFill>
                <a:latin typeface="Verdana"/>
                <a:cs typeface="Verdana"/>
              </a:rPr>
              <a:t>gama </a:t>
            </a:r>
            <a:r>
              <a:rPr sz="1400" b="1" spc="-5" dirty="0">
                <a:solidFill>
                  <a:srgbClr val="FF0000"/>
                </a:solidFill>
                <a:latin typeface="Verdana"/>
                <a:cs typeface="Verdana"/>
              </a:rPr>
              <a:t>spektrum z přímého ozařování </a:t>
            </a:r>
            <a:r>
              <a:rPr sz="1400" spc="-5" dirty="0">
                <a:solidFill>
                  <a:srgbClr val="0000FF"/>
                </a:solidFill>
                <a:latin typeface="Verdana"/>
                <a:cs typeface="Verdana"/>
              </a:rPr>
              <a:t>(„prompt gama“) </a:t>
            </a:r>
            <a:endParaRPr lang="cs-CZ" sz="1400" spc="-5" dirty="0">
              <a:solidFill>
                <a:srgbClr val="0000FF"/>
              </a:solidFill>
              <a:latin typeface="Verdana"/>
              <a:cs typeface="Verdana"/>
            </a:endParaRPr>
          </a:p>
          <a:p>
            <a:pPr marL="11517">
              <a:tabLst>
                <a:tab pos="218235" algn="l"/>
                <a:tab pos="218811" algn="l"/>
              </a:tabLst>
            </a:pPr>
            <a:endParaRPr lang="cs-CZ" sz="1400" spc="-5" dirty="0">
              <a:solidFill>
                <a:srgbClr val="0000FF"/>
              </a:solidFill>
              <a:latin typeface="Verdana"/>
              <a:cs typeface="Verdana"/>
            </a:endParaRPr>
          </a:p>
          <a:p>
            <a:pPr marL="11517">
              <a:tabLst>
                <a:tab pos="218235" algn="l"/>
                <a:tab pos="218811" algn="l"/>
              </a:tabLst>
            </a:pPr>
            <a:r>
              <a:rPr sz="1400" spc="-5" dirty="0" err="1">
                <a:latin typeface="Verdana"/>
                <a:cs typeface="Verdana"/>
              </a:rPr>
              <a:t>nebo</a:t>
            </a:r>
            <a:r>
              <a:rPr sz="1400" spc="95" dirty="0">
                <a:latin typeface="Verdana"/>
                <a:cs typeface="Verdana"/>
              </a:rPr>
              <a:t> </a:t>
            </a:r>
            <a:r>
              <a:rPr sz="1400" spc="-9" dirty="0">
                <a:latin typeface="Verdana"/>
                <a:cs typeface="Verdana"/>
              </a:rPr>
              <a:t>se</a:t>
            </a:r>
            <a:endParaRPr sz="1400" dirty="0">
              <a:latin typeface="Verdana"/>
              <a:cs typeface="Verdana"/>
            </a:endParaRPr>
          </a:p>
          <a:p>
            <a:pPr>
              <a:spcBef>
                <a:spcPts val="5"/>
              </a:spcBef>
              <a:buFont typeface="Symbol"/>
              <a:buChar char=""/>
            </a:pPr>
            <a:endParaRPr sz="1600" dirty="0">
              <a:latin typeface="Verdana"/>
              <a:cs typeface="Verdana"/>
            </a:endParaRPr>
          </a:p>
          <a:p>
            <a:pPr marL="174473" marR="4607" indent="-163532">
              <a:lnSpc>
                <a:spcPct val="117100"/>
              </a:lnSpc>
              <a:buFont typeface="Symbol"/>
              <a:buChar char=""/>
              <a:tabLst>
                <a:tab pos="218235" algn="l"/>
                <a:tab pos="218811" algn="l"/>
              </a:tabLst>
            </a:pPr>
            <a:r>
              <a:rPr dirty="0"/>
              <a:t>	</a:t>
            </a:r>
            <a:r>
              <a:rPr sz="1400" spc="-5" dirty="0">
                <a:latin typeface="Verdana"/>
                <a:cs typeface="Verdana"/>
              </a:rPr>
              <a:t>proměří </a:t>
            </a:r>
            <a:r>
              <a:rPr sz="1400" spc="-9" dirty="0">
                <a:latin typeface="Verdana"/>
                <a:cs typeface="Verdana"/>
              </a:rPr>
              <a:t>se </a:t>
            </a:r>
            <a:r>
              <a:rPr sz="1400" spc="-5" dirty="0">
                <a:latin typeface="Verdana"/>
                <a:cs typeface="Verdana"/>
              </a:rPr>
              <a:t>radioaktivní charakteristiky nuklidu vzniklého </a:t>
            </a:r>
            <a:r>
              <a:rPr sz="1400" spc="-5" dirty="0" err="1">
                <a:latin typeface="Verdana"/>
                <a:cs typeface="Verdana"/>
              </a:rPr>
              <a:t>touto</a:t>
            </a:r>
            <a:r>
              <a:rPr sz="1400" spc="-5" dirty="0">
                <a:latin typeface="Verdana"/>
                <a:cs typeface="Verdana"/>
              </a:rPr>
              <a:t> </a:t>
            </a:r>
            <a:r>
              <a:rPr sz="1400" dirty="0" err="1">
                <a:latin typeface="Verdana"/>
                <a:cs typeface="Verdana"/>
              </a:rPr>
              <a:t>reakcí</a:t>
            </a:r>
            <a:r>
              <a:rPr lang="cs-CZ" sz="1400" dirty="0">
                <a:latin typeface="Verdana"/>
                <a:cs typeface="Verdana"/>
              </a:rPr>
              <a:t>. T</a:t>
            </a:r>
            <a:r>
              <a:rPr sz="1400" spc="-9" dirty="0" err="1">
                <a:latin typeface="Verdana"/>
                <a:cs typeface="Verdana"/>
              </a:rPr>
              <a:t>ímto</a:t>
            </a:r>
            <a:r>
              <a:rPr sz="1400" spc="-9" dirty="0">
                <a:latin typeface="Verdana"/>
                <a:cs typeface="Verdana"/>
              </a:rPr>
              <a:t> </a:t>
            </a:r>
            <a:r>
              <a:rPr sz="1400" spc="-9" dirty="0" err="1">
                <a:latin typeface="Verdana"/>
                <a:cs typeface="Verdana"/>
              </a:rPr>
              <a:t>způsobem</a:t>
            </a:r>
            <a:r>
              <a:rPr sz="1400" spc="-9" dirty="0">
                <a:latin typeface="Verdana"/>
                <a:cs typeface="Verdana"/>
              </a:rPr>
              <a:t> se identifikuje </a:t>
            </a:r>
            <a:r>
              <a:rPr sz="1400" spc="-5" dirty="0" err="1">
                <a:latin typeface="Verdana"/>
                <a:cs typeface="Verdana"/>
              </a:rPr>
              <a:t>terčový</a:t>
            </a:r>
            <a:r>
              <a:rPr sz="1400" spc="23" dirty="0">
                <a:latin typeface="Verdana"/>
                <a:cs typeface="Verdana"/>
              </a:rPr>
              <a:t> </a:t>
            </a:r>
            <a:r>
              <a:rPr sz="1400" spc="-5" dirty="0" err="1">
                <a:latin typeface="Verdana"/>
                <a:cs typeface="Verdana"/>
              </a:rPr>
              <a:t>nuklid</a:t>
            </a:r>
            <a:r>
              <a:rPr lang="cs-CZ" sz="1400" spc="-5" dirty="0">
                <a:latin typeface="Verdana"/>
                <a:cs typeface="Verdana"/>
              </a:rPr>
              <a:t>. Spektra všech nuklidů jsou již známa.</a:t>
            </a:r>
            <a:endParaRPr sz="1400" dirty="0">
              <a:latin typeface="Verdana"/>
              <a:cs typeface="Verdana"/>
            </a:endParaRPr>
          </a:p>
          <a:p>
            <a:pPr>
              <a:spcBef>
                <a:spcPts val="41"/>
              </a:spcBef>
              <a:buFont typeface="Symbol"/>
              <a:buChar char=""/>
            </a:pPr>
            <a:endParaRPr dirty="0">
              <a:latin typeface="Verdana"/>
              <a:cs typeface="Verdana"/>
            </a:endParaRPr>
          </a:p>
          <a:p>
            <a:pPr marL="218811" indent="-207294">
              <a:buFont typeface="Symbol"/>
              <a:buChar char=""/>
              <a:tabLst>
                <a:tab pos="218235" algn="l"/>
                <a:tab pos="218811" algn="l"/>
              </a:tabLst>
            </a:pPr>
            <a:r>
              <a:rPr sz="1400" spc="-5" dirty="0">
                <a:latin typeface="Verdana"/>
                <a:cs typeface="Verdana"/>
              </a:rPr>
              <a:t>z velikosti aktivity </a:t>
            </a:r>
            <a:r>
              <a:rPr sz="1400" spc="-9" dirty="0">
                <a:latin typeface="Verdana"/>
                <a:cs typeface="Verdana"/>
              </a:rPr>
              <a:t>pak </a:t>
            </a:r>
            <a:r>
              <a:rPr sz="1400" spc="-18" dirty="0">
                <a:latin typeface="Verdana"/>
                <a:cs typeface="Verdana"/>
              </a:rPr>
              <a:t>lze </a:t>
            </a:r>
            <a:r>
              <a:rPr sz="1400" spc="-5" dirty="0">
                <a:latin typeface="Verdana"/>
                <a:cs typeface="Verdana"/>
              </a:rPr>
              <a:t>soudit </a:t>
            </a:r>
            <a:r>
              <a:rPr sz="1400" spc="5" dirty="0">
                <a:latin typeface="Verdana"/>
                <a:cs typeface="Verdana"/>
              </a:rPr>
              <a:t>na </a:t>
            </a:r>
            <a:r>
              <a:rPr sz="1400" spc="-9" dirty="0">
                <a:latin typeface="Verdana"/>
                <a:cs typeface="Verdana"/>
              </a:rPr>
              <a:t>kvantitu</a:t>
            </a:r>
            <a:r>
              <a:rPr sz="1400" spc="5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prvku</a:t>
            </a:r>
            <a:endParaRPr sz="1400" dirty="0">
              <a:latin typeface="Verdana"/>
              <a:cs typeface="Verdana"/>
            </a:endParaRPr>
          </a:p>
          <a:p>
            <a:pPr>
              <a:spcBef>
                <a:spcPts val="23"/>
              </a:spcBef>
              <a:buFont typeface="Symbol"/>
              <a:buChar char=""/>
            </a:pPr>
            <a:endParaRPr sz="1600" dirty="0">
              <a:latin typeface="Verdana"/>
              <a:cs typeface="Verdana"/>
            </a:endParaRPr>
          </a:p>
          <a:p>
            <a:pPr marL="174473" marR="557968" indent="-163532">
              <a:lnSpc>
                <a:spcPct val="115700"/>
              </a:lnSpc>
              <a:buFont typeface="Symbol"/>
              <a:buChar char=""/>
              <a:tabLst>
                <a:tab pos="218235" algn="l"/>
                <a:tab pos="218811" algn="l"/>
              </a:tabLst>
            </a:pPr>
            <a:r>
              <a:rPr dirty="0"/>
              <a:t>	</a:t>
            </a:r>
            <a:r>
              <a:rPr sz="1400" spc="-5" dirty="0">
                <a:latin typeface="Verdana"/>
                <a:cs typeface="Verdana"/>
              </a:rPr>
              <a:t>k vyhodnocení kvantity slouží standardy o známé hmotnosti, </a:t>
            </a:r>
            <a:r>
              <a:rPr sz="1400" spc="-9" dirty="0">
                <a:latin typeface="Verdana"/>
                <a:cs typeface="Verdana"/>
              </a:rPr>
              <a:t>které </a:t>
            </a:r>
            <a:r>
              <a:rPr sz="1400" dirty="0">
                <a:latin typeface="Verdana"/>
                <a:cs typeface="Verdana"/>
              </a:rPr>
              <a:t>se </a:t>
            </a:r>
            <a:r>
              <a:rPr sz="1400" spc="-5" dirty="0">
                <a:latin typeface="Verdana"/>
                <a:cs typeface="Verdana"/>
              </a:rPr>
              <a:t>ozařují </a:t>
            </a:r>
            <a:r>
              <a:rPr sz="1400" spc="-14" dirty="0">
                <a:latin typeface="Verdana"/>
                <a:cs typeface="Verdana"/>
              </a:rPr>
              <a:t>za </a:t>
            </a:r>
            <a:r>
              <a:rPr sz="1400" spc="5" dirty="0" err="1">
                <a:latin typeface="Verdana"/>
                <a:cs typeface="Verdana"/>
              </a:rPr>
              <a:t>stejných</a:t>
            </a:r>
            <a:r>
              <a:rPr sz="1400" spc="5" dirty="0">
                <a:latin typeface="Verdana"/>
                <a:cs typeface="Verdana"/>
              </a:rPr>
              <a:t> </a:t>
            </a:r>
            <a:r>
              <a:rPr sz="1400" spc="-9" dirty="0" err="1">
                <a:latin typeface="Verdana"/>
                <a:cs typeface="Verdana"/>
              </a:rPr>
              <a:t>podmínek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7F5677C-2568-4BD4-A195-BEC7B9B8E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1BCF-7DA0-4802-A2B9-F3B0143A4955}" type="slidenum">
              <a:rPr lang="cs-CZ" smtClean="0"/>
              <a:t>1</a:t>
            </a:fld>
            <a:endParaRPr lang="cs-CZ"/>
          </a:p>
        </p:txBody>
      </p:sp>
      <p:pic>
        <p:nvPicPr>
          <p:cNvPr id="5" name="NAA1-1">
            <a:hlinkClick r:id="" action="ppaction://media"/>
            <a:extLst>
              <a:ext uri="{FF2B5EF4-FFF2-40B4-BE49-F238E27FC236}">
                <a16:creationId xmlns:a16="http://schemas.microsoft.com/office/drawing/2014/main" id="{CD6F24D9-BB26-47BD-8F24-D281C41BBC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95856" y="873247"/>
            <a:ext cx="609600" cy="609600"/>
          </a:xfrm>
          <a:prstGeom prst="rect">
            <a:avLst/>
          </a:prstGeom>
        </p:spPr>
      </p:pic>
      <p:pic>
        <p:nvPicPr>
          <p:cNvPr id="6" name="NAA1-2">
            <a:hlinkClick r:id="" action="ppaction://media"/>
            <a:extLst>
              <a:ext uri="{FF2B5EF4-FFF2-40B4-BE49-F238E27FC236}">
                <a16:creationId xmlns:a16="http://schemas.microsoft.com/office/drawing/2014/main" id="{49D5C444-3777-4F2C-8B24-A55139C97DA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95856" y="3429000"/>
            <a:ext cx="609600" cy="609600"/>
          </a:xfrm>
          <a:prstGeom prst="rect">
            <a:avLst/>
          </a:prstGeom>
        </p:spPr>
      </p:pic>
      <p:pic>
        <p:nvPicPr>
          <p:cNvPr id="8" name="NAA1-3">
            <a:hlinkClick r:id="" action="ppaction://media"/>
            <a:extLst>
              <a:ext uri="{FF2B5EF4-FFF2-40B4-BE49-F238E27FC236}">
                <a16:creationId xmlns:a16="http://schemas.microsoft.com/office/drawing/2014/main" id="{F77231AA-9CED-4826-8A20-505E8AE4CF9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95856" y="537515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75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171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4892" y="821003"/>
            <a:ext cx="8334531" cy="556437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0" tIns="12092" rIns="0" bIns="0" rtlCol="0">
            <a:spAutoFit/>
          </a:bodyPr>
          <a:lstStyle/>
          <a:p>
            <a:pPr marL="11516">
              <a:spcBef>
                <a:spcPts val="95"/>
              </a:spcBef>
            </a:pPr>
            <a:r>
              <a:rPr lang="cs-CZ" sz="1451" dirty="0">
                <a:solidFill>
                  <a:srgbClr val="0000FF"/>
                </a:solidFill>
                <a:latin typeface="Arial Black"/>
                <a:cs typeface="Arial Black"/>
              </a:rPr>
              <a:t>   </a:t>
            </a:r>
          </a:p>
          <a:p>
            <a:pPr marL="11516">
              <a:spcBef>
                <a:spcPts val="95"/>
              </a:spcBef>
            </a:pPr>
            <a:r>
              <a:rPr lang="cs-CZ" sz="1451" dirty="0">
                <a:solidFill>
                  <a:srgbClr val="0000FF"/>
                </a:solidFill>
                <a:latin typeface="Arial Black"/>
                <a:cs typeface="Arial Black"/>
              </a:rPr>
              <a:t>   </a:t>
            </a:r>
            <a:r>
              <a:rPr sz="1451" dirty="0" err="1">
                <a:solidFill>
                  <a:srgbClr val="0000FF"/>
                </a:solidFill>
                <a:latin typeface="Arial Black"/>
                <a:cs typeface="Arial Black"/>
              </a:rPr>
              <a:t>Průběh</a:t>
            </a:r>
            <a:r>
              <a:rPr sz="1451" spc="-27" dirty="0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  <a:r>
              <a:rPr sz="1451" dirty="0">
                <a:solidFill>
                  <a:srgbClr val="0000FF"/>
                </a:solidFill>
                <a:latin typeface="Arial Black"/>
                <a:cs typeface="Arial Black"/>
              </a:rPr>
              <a:t>reakce</a:t>
            </a:r>
            <a:endParaRPr sz="1451" dirty="0">
              <a:latin typeface="Arial Black"/>
              <a:cs typeface="Arial Black"/>
            </a:endParaRPr>
          </a:p>
          <a:p>
            <a:pPr marL="217488" indent="52388">
              <a:spcBef>
                <a:spcPts val="1415"/>
              </a:spcBef>
              <a:buFont typeface="Symbol"/>
              <a:buChar char=""/>
              <a:tabLst>
                <a:tab pos="217488" algn="l"/>
                <a:tab pos="269875" algn="l"/>
              </a:tabLst>
            </a:pPr>
            <a:r>
              <a:rPr lang="cs-CZ" sz="1270" b="1" spc="-5" dirty="0">
                <a:latin typeface="Verdana"/>
                <a:cs typeface="Verdana"/>
              </a:rPr>
              <a:t>  </a:t>
            </a:r>
            <a:r>
              <a:rPr sz="1400" b="1" spc="-5" dirty="0">
                <a:solidFill>
                  <a:srgbClr val="C00000"/>
                </a:solidFill>
                <a:latin typeface="Verdana"/>
                <a:cs typeface="Verdana"/>
              </a:rPr>
              <a:t>(n,</a:t>
            </a:r>
            <a:r>
              <a:rPr sz="1600" b="1" spc="-5" dirty="0">
                <a:solidFill>
                  <a:srgbClr val="C00000"/>
                </a:solidFill>
                <a:latin typeface="Symbol"/>
                <a:cs typeface="Symbol"/>
              </a:rPr>
              <a:t></a:t>
            </a:r>
            <a:r>
              <a:rPr sz="1400" b="1" spc="-5" dirty="0">
                <a:solidFill>
                  <a:srgbClr val="C00000"/>
                </a:solidFill>
                <a:latin typeface="Verdana"/>
                <a:cs typeface="Verdana"/>
              </a:rPr>
              <a:t>)</a:t>
            </a:r>
            <a:r>
              <a:rPr sz="1270" b="1" spc="-5" dirty="0">
                <a:latin typeface="Verdana"/>
                <a:cs typeface="Verdana"/>
              </a:rPr>
              <a:t> </a:t>
            </a:r>
            <a:r>
              <a:rPr sz="1270" spc="-14" dirty="0">
                <a:latin typeface="Verdana"/>
                <a:cs typeface="Verdana"/>
              </a:rPr>
              <a:t>probíhá </a:t>
            </a:r>
            <a:r>
              <a:rPr sz="1270" dirty="0">
                <a:latin typeface="Verdana"/>
                <a:cs typeface="Verdana"/>
              </a:rPr>
              <a:t>nejčastěji </a:t>
            </a:r>
            <a:r>
              <a:rPr sz="1270" spc="-5" dirty="0">
                <a:latin typeface="Verdana"/>
                <a:cs typeface="Verdana"/>
              </a:rPr>
              <a:t>v jaderném reaktoru </a:t>
            </a:r>
            <a:r>
              <a:rPr sz="1270" spc="-9" dirty="0">
                <a:latin typeface="Verdana"/>
                <a:cs typeface="Verdana"/>
              </a:rPr>
              <a:t>(vysoký </a:t>
            </a:r>
            <a:r>
              <a:rPr sz="1270" dirty="0">
                <a:latin typeface="Verdana"/>
                <a:cs typeface="Verdana"/>
              </a:rPr>
              <a:t>tok</a:t>
            </a:r>
            <a:r>
              <a:rPr sz="1270" spc="-113" dirty="0">
                <a:latin typeface="Verdana"/>
                <a:cs typeface="Verdana"/>
              </a:rPr>
              <a:t> </a:t>
            </a:r>
            <a:r>
              <a:rPr sz="1270" spc="-5" dirty="0" err="1">
                <a:latin typeface="Verdana"/>
                <a:cs typeface="Verdana"/>
              </a:rPr>
              <a:t>neutronů</a:t>
            </a:r>
            <a:r>
              <a:rPr sz="1270" spc="-5" dirty="0">
                <a:latin typeface="Verdana"/>
                <a:cs typeface="Verdana"/>
              </a:rPr>
              <a:t>)</a:t>
            </a:r>
            <a:endParaRPr lang="cs-CZ" sz="1270" spc="-5" dirty="0">
              <a:latin typeface="Verdana"/>
              <a:cs typeface="Verdana"/>
            </a:endParaRPr>
          </a:p>
          <a:p>
            <a:pPr marL="217488" indent="52388">
              <a:spcBef>
                <a:spcPts val="1415"/>
              </a:spcBef>
              <a:buFont typeface="Symbol"/>
              <a:buChar char=""/>
              <a:tabLst>
                <a:tab pos="217488" algn="l"/>
                <a:tab pos="269875" algn="l"/>
              </a:tabLst>
            </a:pPr>
            <a:endParaRPr lang="cs-CZ" sz="1270" spc="-5" dirty="0">
              <a:latin typeface="Verdana"/>
              <a:cs typeface="Verdana"/>
            </a:endParaRPr>
          </a:p>
          <a:p>
            <a:pPr marL="217488" marR="80039" indent="52388">
              <a:lnSpc>
                <a:spcPct val="117100"/>
              </a:lnSpc>
              <a:buFont typeface="Symbol"/>
              <a:buChar char=""/>
              <a:tabLst>
                <a:tab pos="218235" algn="l"/>
                <a:tab pos="218811" algn="l"/>
              </a:tabLst>
            </a:pPr>
            <a:r>
              <a:rPr sz="1632" dirty="0"/>
              <a:t>	</a:t>
            </a:r>
            <a:r>
              <a:rPr sz="1270" spc="-14" dirty="0">
                <a:latin typeface="Verdana"/>
                <a:cs typeface="Verdana"/>
              </a:rPr>
              <a:t>může být </a:t>
            </a:r>
            <a:r>
              <a:rPr sz="1270" spc="-5" dirty="0">
                <a:latin typeface="Verdana"/>
                <a:cs typeface="Verdana"/>
              </a:rPr>
              <a:t>použit i </a:t>
            </a:r>
            <a:r>
              <a:rPr sz="1270" dirty="0">
                <a:latin typeface="Verdana"/>
                <a:cs typeface="Verdana"/>
              </a:rPr>
              <a:t>jiný </a:t>
            </a:r>
            <a:r>
              <a:rPr sz="1270" spc="-9" dirty="0">
                <a:latin typeface="Verdana"/>
                <a:cs typeface="Verdana"/>
              </a:rPr>
              <a:t>zdroj </a:t>
            </a:r>
            <a:r>
              <a:rPr sz="1270" dirty="0">
                <a:latin typeface="Verdana"/>
                <a:cs typeface="Verdana"/>
              </a:rPr>
              <a:t>neutronů, </a:t>
            </a:r>
            <a:r>
              <a:rPr sz="1270" spc="-9" dirty="0">
                <a:latin typeface="Verdana"/>
                <a:cs typeface="Verdana"/>
              </a:rPr>
              <a:t>pak je </a:t>
            </a:r>
            <a:r>
              <a:rPr sz="1270" spc="-5" dirty="0">
                <a:latin typeface="Verdana"/>
                <a:cs typeface="Verdana"/>
              </a:rPr>
              <a:t>ale nutno </a:t>
            </a:r>
            <a:r>
              <a:rPr sz="1270" spc="-9" dirty="0">
                <a:latin typeface="Verdana"/>
                <a:cs typeface="Verdana"/>
              </a:rPr>
              <a:t>ozařovat </a:t>
            </a:r>
            <a:r>
              <a:rPr sz="1270" spc="-5" dirty="0">
                <a:latin typeface="Verdana"/>
                <a:cs typeface="Verdana"/>
              </a:rPr>
              <a:t>nuklidy s vysokým </a:t>
            </a:r>
            <a:r>
              <a:rPr sz="1270" dirty="0" err="1">
                <a:latin typeface="Verdana"/>
                <a:cs typeface="Verdana"/>
              </a:rPr>
              <a:t>účinným</a:t>
            </a:r>
            <a:r>
              <a:rPr sz="1270" dirty="0">
                <a:latin typeface="Verdana"/>
                <a:cs typeface="Verdana"/>
              </a:rPr>
              <a:t>  </a:t>
            </a:r>
            <a:r>
              <a:rPr sz="1270" spc="-9" dirty="0" err="1">
                <a:latin typeface="Verdana"/>
                <a:cs typeface="Verdana"/>
              </a:rPr>
              <a:t>průřezem</a:t>
            </a:r>
            <a:r>
              <a:rPr lang="cs-CZ" sz="1270" spc="-9" dirty="0">
                <a:latin typeface="Verdana"/>
                <a:cs typeface="Verdana"/>
              </a:rPr>
              <a:t>   </a:t>
            </a:r>
            <a:r>
              <a:rPr lang="cs-CZ" sz="1270" spc="-9" dirty="0">
                <a:latin typeface="Verdana"/>
                <a:cs typeface="Verdana"/>
                <a:sym typeface="Symbol" panose="05050102010706020507" pitchFamily="18" charset="2"/>
              </a:rPr>
              <a:t></a:t>
            </a:r>
            <a:r>
              <a:rPr lang="cs-CZ" sz="1270" spc="-9" dirty="0">
                <a:latin typeface="Verdana"/>
                <a:cs typeface="Verdana"/>
              </a:rPr>
              <a:t> </a:t>
            </a:r>
            <a:r>
              <a:rPr sz="1270" spc="-9" dirty="0" err="1">
                <a:latin typeface="Verdana"/>
                <a:cs typeface="Verdana"/>
              </a:rPr>
              <a:t>vysoká</a:t>
            </a:r>
            <a:r>
              <a:rPr sz="1270" spc="-9" dirty="0">
                <a:latin typeface="Verdana"/>
                <a:cs typeface="Verdana"/>
              </a:rPr>
              <a:t> </a:t>
            </a:r>
            <a:r>
              <a:rPr sz="1270" spc="-5" dirty="0" err="1">
                <a:latin typeface="Verdana"/>
                <a:cs typeface="Verdana"/>
              </a:rPr>
              <a:t>citlivost</a:t>
            </a:r>
            <a:r>
              <a:rPr sz="1270" spc="-5" dirty="0">
                <a:latin typeface="Verdana"/>
                <a:cs typeface="Verdana"/>
              </a:rPr>
              <a:t> </a:t>
            </a:r>
            <a:r>
              <a:rPr sz="1270" spc="-9" dirty="0" err="1">
                <a:latin typeface="Verdana"/>
                <a:cs typeface="Verdana"/>
              </a:rPr>
              <a:t>jako</a:t>
            </a:r>
            <a:r>
              <a:rPr sz="1270" spc="-9" dirty="0">
                <a:latin typeface="Verdana"/>
                <a:cs typeface="Verdana"/>
              </a:rPr>
              <a:t> </a:t>
            </a:r>
            <a:r>
              <a:rPr sz="1270" spc="-5" dirty="0">
                <a:latin typeface="Verdana"/>
                <a:cs typeface="Verdana"/>
              </a:rPr>
              <a:t>důsledek </a:t>
            </a:r>
            <a:r>
              <a:rPr sz="1270" spc="-9" dirty="0">
                <a:latin typeface="Verdana"/>
                <a:cs typeface="Verdana"/>
              </a:rPr>
              <a:t>velkých </a:t>
            </a:r>
            <a:r>
              <a:rPr sz="1270" spc="-5" dirty="0" err="1">
                <a:latin typeface="Verdana"/>
                <a:cs typeface="Verdana"/>
              </a:rPr>
              <a:t>účinných</a:t>
            </a:r>
            <a:r>
              <a:rPr sz="1270" spc="73" dirty="0">
                <a:latin typeface="Verdana"/>
                <a:cs typeface="Verdana"/>
              </a:rPr>
              <a:t> </a:t>
            </a:r>
            <a:r>
              <a:rPr sz="1270" spc="-9" dirty="0" err="1">
                <a:latin typeface="Verdana"/>
                <a:cs typeface="Verdana"/>
              </a:rPr>
              <a:t>průřezů</a:t>
            </a:r>
            <a:endParaRPr lang="cs-CZ" sz="1270" spc="-9" dirty="0">
              <a:latin typeface="Verdana"/>
              <a:cs typeface="Verdana"/>
            </a:endParaRPr>
          </a:p>
          <a:p>
            <a:pPr marL="217488" marR="80039" indent="52388">
              <a:lnSpc>
                <a:spcPct val="117100"/>
              </a:lnSpc>
              <a:buFont typeface="Symbol"/>
              <a:buChar char=""/>
              <a:tabLst>
                <a:tab pos="218235" algn="l"/>
                <a:tab pos="218811" algn="l"/>
              </a:tabLst>
            </a:pPr>
            <a:endParaRPr sz="1270" dirty="0">
              <a:latin typeface="Verdana"/>
              <a:cs typeface="Verdana"/>
            </a:endParaRPr>
          </a:p>
          <a:p>
            <a:pPr marL="217488" indent="52388">
              <a:spcBef>
                <a:spcPts val="240"/>
              </a:spcBef>
              <a:buFont typeface="Symbol"/>
              <a:buChar char=""/>
              <a:tabLst>
                <a:tab pos="218235" algn="l"/>
                <a:tab pos="218811" algn="l"/>
              </a:tabLst>
            </a:pPr>
            <a:r>
              <a:rPr lang="cs-CZ" sz="1270" spc="-9" dirty="0">
                <a:latin typeface="Verdana"/>
                <a:cs typeface="Verdana"/>
              </a:rPr>
              <a:t>  </a:t>
            </a:r>
            <a:r>
              <a:rPr sz="1270" spc="-9" dirty="0" err="1">
                <a:latin typeface="Verdana"/>
                <a:cs typeface="Verdana"/>
              </a:rPr>
              <a:t>lze</a:t>
            </a:r>
            <a:r>
              <a:rPr sz="1270" spc="-9" dirty="0">
                <a:latin typeface="Verdana"/>
                <a:cs typeface="Verdana"/>
              </a:rPr>
              <a:t> </a:t>
            </a:r>
            <a:r>
              <a:rPr sz="1270" spc="-5" dirty="0">
                <a:latin typeface="Verdana"/>
                <a:cs typeface="Verdana"/>
              </a:rPr>
              <a:t>analyzovat </a:t>
            </a:r>
            <a:r>
              <a:rPr sz="1270" spc="-14" dirty="0">
                <a:latin typeface="Verdana"/>
                <a:cs typeface="Verdana"/>
              </a:rPr>
              <a:t>více </a:t>
            </a:r>
            <a:r>
              <a:rPr sz="1270" spc="-5" dirty="0">
                <a:latin typeface="Verdana"/>
                <a:cs typeface="Verdana"/>
              </a:rPr>
              <a:t>složek</a:t>
            </a:r>
            <a:r>
              <a:rPr sz="1270" spc="50" dirty="0">
                <a:latin typeface="Verdana"/>
                <a:cs typeface="Verdana"/>
              </a:rPr>
              <a:t> </a:t>
            </a:r>
            <a:r>
              <a:rPr sz="1270" spc="-5" dirty="0">
                <a:latin typeface="Verdana"/>
                <a:cs typeface="Verdana"/>
              </a:rPr>
              <a:t>najednou</a:t>
            </a:r>
            <a:endParaRPr sz="1270" dirty="0">
              <a:latin typeface="Verdana"/>
              <a:cs typeface="Verdana"/>
            </a:endParaRPr>
          </a:p>
          <a:p>
            <a:pPr marL="217488" indent="52388">
              <a:spcBef>
                <a:spcPts val="41"/>
              </a:spcBef>
              <a:buFont typeface="Symbol"/>
              <a:buChar char=""/>
            </a:pPr>
            <a:endParaRPr sz="1632" dirty="0">
              <a:latin typeface="Verdana"/>
              <a:cs typeface="Verdana"/>
            </a:endParaRPr>
          </a:p>
          <a:p>
            <a:pPr marL="217488" indent="52388">
              <a:buFont typeface="Symbol"/>
              <a:buChar char=""/>
              <a:tabLst>
                <a:tab pos="218235" algn="l"/>
                <a:tab pos="218811" algn="l"/>
              </a:tabLst>
            </a:pPr>
            <a:r>
              <a:rPr lang="cs-CZ" sz="1270" spc="-14" dirty="0">
                <a:latin typeface="Verdana"/>
                <a:cs typeface="Verdana"/>
              </a:rPr>
              <a:t> </a:t>
            </a:r>
            <a:r>
              <a:rPr sz="1270" spc="-14" dirty="0" err="1">
                <a:latin typeface="Verdana"/>
                <a:cs typeface="Verdana"/>
              </a:rPr>
              <a:t>gama</a:t>
            </a:r>
            <a:r>
              <a:rPr sz="1270" spc="-14" dirty="0">
                <a:latin typeface="Verdana"/>
                <a:cs typeface="Verdana"/>
              </a:rPr>
              <a:t> </a:t>
            </a:r>
            <a:r>
              <a:rPr sz="1270" spc="-5" dirty="0">
                <a:latin typeface="Verdana"/>
                <a:cs typeface="Verdana"/>
              </a:rPr>
              <a:t>záření nuklidů </a:t>
            </a:r>
            <a:r>
              <a:rPr sz="1270" spc="-9" dirty="0">
                <a:latin typeface="Verdana"/>
                <a:cs typeface="Verdana"/>
              </a:rPr>
              <a:t>vzniklých </a:t>
            </a:r>
            <a:r>
              <a:rPr sz="1270" dirty="0">
                <a:latin typeface="Verdana"/>
                <a:cs typeface="Verdana"/>
              </a:rPr>
              <a:t>aktivací </a:t>
            </a:r>
            <a:r>
              <a:rPr sz="1270" spc="-9" dirty="0">
                <a:latin typeface="Verdana"/>
                <a:cs typeface="Verdana"/>
              </a:rPr>
              <a:t>se </a:t>
            </a:r>
            <a:r>
              <a:rPr sz="1270" dirty="0">
                <a:latin typeface="Verdana"/>
                <a:cs typeface="Verdana"/>
              </a:rPr>
              <a:t>analyzuje </a:t>
            </a:r>
            <a:r>
              <a:rPr sz="1270" spc="-5" dirty="0">
                <a:latin typeface="Verdana"/>
                <a:cs typeface="Verdana"/>
              </a:rPr>
              <a:t>polovodičovým</a:t>
            </a:r>
            <a:r>
              <a:rPr sz="1270" spc="27" dirty="0">
                <a:latin typeface="Verdana"/>
                <a:cs typeface="Verdana"/>
              </a:rPr>
              <a:t> </a:t>
            </a:r>
            <a:r>
              <a:rPr sz="1270" spc="-5" dirty="0">
                <a:latin typeface="Verdana"/>
                <a:cs typeface="Verdana"/>
              </a:rPr>
              <a:t>detektorem</a:t>
            </a:r>
            <a:endParaRPr sz="1270" dirty="0">
              <a:latin typeface="Verdana"/>
              <a:cs typeface="Verdana"/>
            </a:endParaRPr>
          </a:p>
          <a:p>
            <a:pPr marL="217488" indent="52388">
              <a:spcBef>
                <a:spcPts val="41"/>
              </a:spcBef>
              <a:buFont typeface="Symbol"/>
              <a:buChar char=""/>
            </a:pPr>
            <a:endParaRPr sz="1632" dirty="0">
              <a:latin typeface="Verdana"/>
              <a:cs typeface="Verdana"/>
            </a:endParaRPr>
          </a:p>
          <a:p>
            <a:pPr marL="217488" indent="52388">
              <a:spcBef>
                <a:spcPts val="5"/>
              </a:spcBef>
              <a:buFont typeface="Symbol"/>
              <a:buChar char=""/>
              <a:tabLst>
                <a:tab pos="218235" algn="l"/>
                <a:tab pos="218811" algn="l"/>
              </a:tabLst>
            </a:pPr>
            <a:r>
              <a:rPr lang="cs-CZ" sz="1270" spc="-5" dirty="0">
                <a:latin typeface="Verdana"/>
                <a:cs typeface="Verdana"/>
              </a:rPr>
              <a:t> </a:t>
            </a:r>
            <a:r>
              <a:rPr sz="1270" spc="-5" dirty="0">
                <a:latin typeface="Verdana"/>
                <a:cs typeface="Verdana"/>
              </a:rPr>
              <a:t>v případech příliš složitých </a:t>
            </a:r>
            <a:r>
              <a:rPr sz="1270" dirty="0">
                <a:latin typeface="Verdana"/>
                <a:cs typeface="Verdana"/>
              </a:rPr>
              <a:t>směsí </a:t>
            </a:r>
            <a:r>
              <a:rPr sz="1270" spc="5" dirty="0">
                <a:latin typeface="Verdana"/>
                <a:cs typeface="Verdana"/>
              </a:rPr>
              <a:t>je </a:t>
            </a:r>
            <a:r>
              <a:rPr sz="1270" spc="-5" dirty="0">
                <a:latin typeface="Verdana"/>
                <a:cs typeface="Verdana"/>
              </a:rPr>
              <a:t>nutno vzorek chemicky dělit (extrakce, </a:t>
            </a:r>
            <a:r>
              <a:rPr sz="1270" spc="-9" dirty="0">
                <a:latin typeface="Verdana"/>
                <a:cs typeface="Verdana"/>
              </a:rPr>
              <a:t>ionexy</a:t>
            </a:r>
            <a:r>
              <a:rPr sz="1270" spc="-18" dirty="0">
                <a:latin typeface="Verdana"/>
                <a:cs typeface="Verdana"/>
              </a:rPr>
              <a:t> </a:t>
            </a:r>
            <a:r>
              <a:rPr sz="1270" dirty="0">
                <a:latin typeface="Verdana"/>
                <a:cs typeface="Verdana"/>
              </a:rPr>
              <a:t>aj.)</a:t>
            </a:r>
          </a:p>
          <a:p>
            <a:pPr marL="217488" indent="52388">
              <a:spcBef>
                <a:spcPts val="36"/>
              </a:spcBef>
              <a:buFont typeface="Symbol"/>
              <a:buChar char=""/>
            </a:pPr>
            <a:endParaRPr sz="1587" dirty="0">
              <a:latin typeface="Verdana"/>
              <a:cs typeface="Verdana"/>
            </a:endParaRPr>
          </a:p>
          <a:p>
            <a:pPr marL="217488" indent="52388"/>
            <a:r>
              <a:rPr sz="1451" dirty="0">
                <a:solidFill>
                  <a:srgbClr val="0000FF"/>
                </a:solidFill>
                <a:latin typeface="Arial Black"/>
                <a:cs typeface="Arial Black"/>
              </a:rPr>
              <a:t>Použití</a:t>
            </a:r>
            <a:r>
              <a:rPr sz="1632" dirty="0">
                <a:solidFill>
                  <a:srgbClr val="0000FF"/>
                </a:solidFill>
                <a:latin typeface="Arial Black"/>
                <a:cs typeface="Arial Black"/>
              </a:rPr>
              <a:t>:</a:t>
            </a:r>
            <a:endParaRPr sz="1632" dirty="0">
              <a:latin typeface="Arial Black"/>
              <a:cs typeface="Arial Black"/>
            </a:endParaRPr>
          </a:p>
          <a:p>
            <a:pPr marL="217488" indent="52388">
              <a:lnSpc>
                <a:spcPct val="150000"/>
              </a:lnSpc>
              <a:spcBef>
                <a:spcPts val="190"/>
              </a:spcBef>
              <a:buClr>
                <a:srgbClr val="000000"/>
              </a:buClr>
              <a:buFont typeface="Symbol"/>
              <a:buChar char=""/>
              <a:tabLst>
                <a:tab pos="218235" algn="l"/>
                <a:tab pos="218811" algn="l"/>
              </a:tabLst>
            </a:pPr>
            <a:r>
              <a:rPr lang="cs-CZ" sz="1270" spc="-5" dirty="0">
                <a:solidFill>
                  <a:srgbClr val="800000"/>
                </a:solidFill>
                <a:latin typeface="Verdana"/>
                <a:cs typeface="Verdana"/>
              </a:rPr>
              <a:t>  </a:t>
            </a:r>
            <a:r>
              <a:rPr sz="1270" b="1" spc="-5" dirty="0" err="1">
                <a:solidFill>
                  <a:srgbClr val="800000"/>
                </a:solidFill>
                <a:latin typeface="Verdana"/>
                <a:cs typeface="Verdana"/>
              </a:rPr>
              <a:t>stanovení</a:t>
            </a:r>
            <a:r>
              <a:rPr sz="1270" b="1" spc="-5" dirty="0">
                <a:solidFill>
                  <a:srgbClr val="800000"/>
                </a:solidFill>
                <a:latin typeface="Verdana"/>
                <a:cs typeface="Verdana"/>
              </a:rPr>
              <a:t> příměsí </a:t>
            </a:r>
            <a:r>
              <a:rPr sz="1270" spc="-5" dirty="0">
                <a:latin typeface="Verdana"/>
                <a:cs typeface="Verdana"/>
              </a:rPr>
              <a:t>v čistých </a:t>
            </a:r>
            <a:r>
              <a:rPr sz="1270" spc="-9" dirty="0">
                <a:latin typeface="Verdana"/>
                <a:cs typeface="Verdana"/>
              </a:rPr>
              <a:t>materiálech, </a:t>
            </a:r>
            <a:r>
              <a:rPr sz="1270" spc="-5" dirty="0">
                <a:latin typeface="Verdana"/>
                <a:cs typeface="Verdana"/>
              </a:rPr>
              <a:t>horninách, </a:t>
            </a:r>
            <a:r>
              <a:rPr sz="1270" spc="-9" dirty="0">
                <a:latin typeface="Verdana"/>
                <a:cs typeface="Verdana"/>
              </a:rPr>
              <a:t>kovech</a:t>
            </a:r>
            <a:r>
              <a:rPr sz="1270" spc="82" dirty="0">
                <a:latin typeface="Verdana"/>
                <a:cs typeface="Verdana"/>
              </a:rPr>
              <a:t> </a:t>
            </a:r>
            <a:r>
              <a:rPr sz="1270" spc="-5" dirty="0">
                <a:latin typeface="Verdana"/>
                <a:cs typeface="Verdana"/>
              </a:rPr>
              <a:t>aj.</a:t>
            </a:r>
            <a:endParaRPr sz="1270" dirty="0">
              <a:latin typeface="Verdana"/>
              <a:cs typeface="Verdana"/>
            </a:endParaRPr>
          </a:p>
          <a:p>
            <a:pPr marL="217488" indent="52388">
              <a:lnSpc>
                <a:spcPct val="150000"/>
              </a:lnSpc>
              <a:spcBef>
                <a:spcPts val="240"/>
              </a:spcBef>
              <a:buClr>
                <a:srgbClr val="000000"/>
              </a:buClr>
              <a:buFont typeface="Symbol"/>
              <a:buChar char=""/>
              <a:tabLst>
                <a:tab pos="218235" algn="l"/>
                <a:tab pos="218811" algn="l"/>
              </a:tabLst>
            </a:pPr>
            <a:r>
              <a:rPr lang="cs-CZ" sz="1270" spc="-9" dirty="0">
                <a:solidFill>
                  <a:srgbClr val="800000"/>
                </a:solidFill>
                <a:latin typeface="Verdana"/>
                <a:cs typeface="Verdana"/>
              </a:rPr>
              <a:t>  </a:t>
            </a:r>
            <a:r>
              <a:rPr sz="1270" b="1" spc="-9" dirty="0" err="1">
                <a:solidFill>
                  <a:srgbClr val="800000"/>
                </a:solidFill>
                <a:latin typeface="Verdana"/>
                <a:cs typeface="Verdana"/>
              </a:rPr>
              <a:t>archeologie</a:t>
            </a:r>
            <a:r>
              <a:rPr sz="1270" spc="-9" dirty="0">
                <a:solidFill>
                  <a:srgbClr val="800000"/>
                </a:solidFill>
                <a:latin typeface="Verdana"/>
                <a:cs typeface="Verdana"/>
              </a:rPr>
              <a:t> </a:t>
            </a:r>
            <a:r>
              <a:rPr sz="1270" spc="-9" dirty="0">
                <a:latin typeface="Verdana"/>
                <a:cs typeface="Verdana"/>
              </a:rPr>
              <a:t>(obsah stopových prvků </a:t>
            </a:r>
            <a:r>
              <a:rPr sz="1270" spc="-5" dirty="0">
                <a:latin typeface="Verdana"/>
                <a:cs typeface="Verdana"/>
              </a:rPr>
              <a:t>umožňuje stanovit </a:t>
            </a:r>
            <a:r>
              <a:rPr sz="1270" spc="-9" dirty="0">
                <a:latin typeface="Verdana"/>
                <a:cs typeface="Verdana"/>
              </a:rPr>
              <a:t>původ </a:t>
            </a:r>
            <a:r>
              <a:rPr sz="1270" spc="-5" dirty="0">
                <a:latin typeface="Verdana"/>
                <a:cs typeface="Verdana"/>
              </a:rPr>
              <a:t>použitých</a:t>
            </a:r>
            <a:r>
              <a:rPr sz="1270" spc="141" dirty="0">
                <a:latin typeface="Verdana"/>
                <a:cs typeface="Verdana"/>
              </a:rPr>
              <a:t> </a:t>
            </a:r>
            <a:r>
              <a:rPr sz="1270" spc="-5" dirty="0">
                <a:latin typeface="Verdana"/>
                <a:cs typeface="Verdana"/>
              </a:rPr>
              <a:t>surovin)</a:t>
            </a:r>
            <a:endParaRPr sz="1270" dirty="0">
              <a:latin typeface="Verdana"/>
              <a:cs typeface="Verdana"/>
            </a:endParaRPr>
          </a:p>
          <a:p>
            <a:pPr marL="217488" marR="4607" indent="52388">
              <a:lnSpc>
                <a:spcPct val="150000"/>
              </a:lnSpc>
              <a:spcBef>
                <a:spcPts val="18"/>
              </a:spcBef>
              <a:buFont typeface="Symbol"/>
              <a:buChar char=""/>
              <a:tabLst>
                <a:tab pos="218235" algn="l"/>
                <a:tab pos="218811" algn="l"/>
              </a:tabLst>
            </a:pPr>
            <a:r>
              <a:rPr lang="cs-CZ" sz="1632" dirty="0"/>
              <a:t>  </a:t>
            </a:r>
            <a:r>
              <a:rPr sz="1270" b="1" spc="-5" dirty="0" err="1">
                <a:solidFill>
                  <a:srgbClr val="800000"/>
                </a:solidFill>
                <a:latin typeface="Verdana"/>
                <a:cs typeface="Verdana"/>
              </a:rPr>
              <a:t>výtvarné</a:t>
            </a:r>
            <a:r>
              <a:rPr sz="1270" b="1" spc="-5" dirty="0">
                <a:solidFill>
                  <a:srgbClr val="800000"/>
                </a:solidFill>
                <a:latin typeface="Verdana"/>
                <a:cs typeface="Verdana"/>
              </a:rPr>
              <a:t> </a:t>
            </a:r>
            <a:r>
              <a:rPr sz="1270" b="1" dirty="0">
                <a:solidFill>
                  <a:srgbClr val="800000"/>
                </a:solidFill>
                <a:latin typeface="Verdana"/>
                <a:cs typeface="Verdana"/>
              </a:rPr>
              <a:t>umění </a:t>
            </a:r>
            <a:r>
              <a:rPr sz="1270" spc="-9" dirty="0">
                <a:latin typeface="Verdana"/>
                <a:cs typeface="Verdana"/>
              </a:rPr>
              <a:t>(cca 1 </a:t>
            </a:r>
            <a:r>
              <a:rPr sz="1270" spc="-14" dirty="0">
                <a:latin typeface="Verdana"/>
                <a:cs typeface="Verdana"/>
              </a:rPr>
              <a:t>mg </a:t>
            </a:r>
            <a:r>
              <a:rPr sz="1270" spc="-9" dirty="0">
                <a:latin typeface="Verdana"/>
                <a:cs typeface="Verdana"/>
              </a:rPr>
              <a:t>vzorku barvy </a:t>
            </a:r>
            <a:r>
              <a:rPr sz="1270" spc="-5" dirty="0">
                <a:latin typeface="Verdana"/>
                <a:cs typeface="Verdana"/>
              </a:rPr>
              <a:t>umožní </a:t>
            </a:r>
            <a:r>
              <a:rPr sz="1270" spc="-9" dirty="0">
                <a:latin typeface="Verdana"/>
                <a:cs typeface="Verdana"/>
              </a:rPr>
              <a:t>stanovit různé </a:t>
            </a:r>
            <a:r>
              <a:rPr sz="1270" spc="-5" dirty="0">
                <a:latin typeface="Verdana"/>
                <a:cs typeface="Verdana"/>
              </a:rPr>
              <a:t>pigmenty charakteristické </a:t>
            </a:r>
            <a:r>
              <a:rPr sz="1270" spc="-9" dirty="0">
                <a:latin typeface="Verdana"/>
                <a:cs typeface="Verdana"/>
              </a:rPr>
              <a:t>pro  určité </a:t>
            </a:r>
            <a:r>
              <a:rPr sz="1270" spc="-5" dirty="0">
                <a:latin typeface="Verdana"/>
                <a:cs typeface="Verdana"/>
              </a:rPr>
              <a:t>období </a:t>
            </a:r>
            <a:r>
              <a:rPr sz="1270" spc="-9" dirty="0">
                <a:latin typeface="Verdana"/>
                <a:cs typeface="Verdana"/>
              </a:rPr>
              <a:t>– lze vyloučit</a:t>
            </a:r>
            <a:r>
              <a:rPr sz="1270" spc="77" dirty="0">
                <a:latin typeface="Verdana"/>
                <a:cs typeface="Verdana"/>
              </a:rPr>
              <a:t> </a:t>
            </a:r>
            <a:r>
              <a:rPr sz="1270" spc="-5" dirty="0">
                <a:latin typeface="Verdana"/>
                <a:cs typeface="Verdana"/>
              </a:rPr>
              <a:t>falzifikáty)</a:t>
            </a:r>
            <a:endParaRPr sz="1270" dirty="0">
              <a:latin typeface="Verdana"/>
              <a:cs typeface="Verdana"/>
            </a:endParaRPr>
          </a:p>
          <a:p>
            <a:pPr marL="217488" indent="52388">
              <a:lnSpc>
                <a:spcPct val="150000"/>
              </a:lnSpc>
              <a:spcBef>
                <a:spcPts val="263"/>
              </a:spcBef>
              <a:buClr>
                <a:srgbClr val="000000"/>
              </a:buClr>
              <a:buFont typeface="Symbol"/>
              <a:buChar char=""/>
              <a:tabLst>
                <a:tab pos="218235" algn="l"/>
                <a:tab pos="218811" algn="l"/>
              </a:tabLst>
            </a:pPr>
            <a:r>
              <a:rPr lang="cs-CZ" sz="1270" spc="-5" dirty="0">
                <a:solidFill>
                  <a:srgbClr val="800000"/>
                </a:solidFill>
                <a:latin typeface="Verdana"/>
                <a:cs typeface="Verdana"/>
              </a:rPr>
              <a:t>  </a:t>
            </a:r>
            <a:r>
              <a:rPr sz="1270" b="1" spc="-5" dirty="0" err="1">
                <a:solidFill>
                  <a:srgbClr val="800000"/>
                </a:solidFill>
                <a:latin typeface="Verdana"/>
                <a:cs typeface="Verdana"/>
              </a:rPr>
              <a:t>kriminalistika</a:t>
            </a:r>
            <a:endParaRPr lang="cs-CZ" sz="1270" b="1" spc="-5" dirty="0">
              <a:solidFill>
                <a:srgbClr val="800000"/>
              </a:solidFill>
              <a:latin typeface="Verdana"/>
              <a:cs typeface="Verdana"/>
            </a:endParaRPr>
          </a:p>
          <a:p>
            <a:pPr marL="217488" indent="52388">
              <a:lnSpc>
                <a:spcPct val="150000"/>
              </a:lnSpc>
              <a:spcBef>
                <a:spcPts val="263"/>
              </a:spcBef>
              <a:buClr>
                <a:srgbClr val="000000"/>
              </a:buClr>
              <a:buFont typeface="Symbol"/>
              <a:buChar char=""/>
              <a:tabLst>
                <a:tab pos="218235" algn="l"/>
                <a:tab pos="218811" algn="l"/>
              </a:tabLst>
            </a:pPr>
            <a:endParaRPr sz="1270" b="1" dirty="0">
              <a:latin typeface="Verdana"/>
              <a:cs typeface="Verdana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05C4388-194E-4884-A97A-EFFD7BC437E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2</a:t>
            </a:fld>
            <a:endParaRPr lang="cs-CZ"/>
          </a:p>
        </p:txBody>
      </p:sp>
      <p:pic>
        <p:nvPicPr>
          <p:cNvPr id="4" name="NAA2-1">
            <a:hlinkClick r:id="" action="ppaction://media"/>
            <a:extLst>
              <a:ext uri="{FF2B5EF4-FFF2-40B4-BE49-F238E27FC236}">
                <a16:creationId xmlns:a16="http://schemas.microsoft.com/office/drawing/2014/main" id="{AE05FC67-3820-46B7-A6CA-C7543F2D57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6686" y="16782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2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3995" y="526037"/>
            <a:ext cx="7790477" cy="141700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rgbClr val="000000"/>
            </a:solidFill>
          </a:ln>
        </p:spPr>
        <p:txBody>
          <a:bodyPr vert="horz" wrap="square" lIns="0" tIns="10365" rIns="0" bIns="0" rtlCol="0">
            <a:spAutoFit/>
          </a:bodyPr>
          <a:lstStyle/>
          <a:p>
            <a:pPr marL="34549">
              <a:spcBef>
                <a:spcPts val="82"/>
              </a:spcBef>
              <a:tabLst>
                <a:tab pos="1175820" algn="l"/>
              </a:tabLst>
            </a:pPr>
            <a:r>
              <a:rPr lang="cs-CZ" sz="1270" b="1" spc="-5" dirty="0">
                <a:latin typeface="Verdana"/>
                <a:cs typeface="Verdana"/>
              </a:rPr>
              <a:t>     </a:t>
            </a:r>
          </a:p>
          <a:p>
            <a:pPr marL="34549">
              <a:spcBef>
                <a:spcPts val="82"/>
              </a:spcBef>
              <a:tabLst>
                <a:tab pos="1175820" algn="l"/>
              </a:tabLst>
            </a:pPr>
            <a:r>
              <a:rPr lang="cs-CZ" sz="1270" b="1" spc="-5" dirty="0">
                <a:latin typeface="Verdana"/>
                <a:cs typeface="Verdana"/>
              </a:rPr>
              <a:t>     </a:t>
            </a:r>
            <a:r>
              <a:rPr sz="1270" b="1" spc="-5" dirty="0" err="1">
                <a:solidFill>
                  <a:srgbClr val="C00000"/>
                </a:solidFill>
                <a:latin typeface="Verdana"/>
                <a:cs typeface="Verdana"/>
              </a:rPr>
              <a:t>Použití</a:t>
            </a:r>
            <a:r>
              <a:rPr lang="cs-CZ" sz="1270" b="1" spc="-5" dirty="0">
                <a:solidFill>
                  <a:srgbClr val="C00000"/>
                </a:solidFill>
                <a:latin typeface="Verdana"/>
                <a:cs typeface="Verdana"/>
              </a:rPr>
              <a:t> NAA v geologii:</a:t>
            </a:r>
          </a:p>
          <a:p>
            <a:pPr marL="34549">
              <a:spcBef>
                <a:spcPts val="82"/>
              </a:spcBef>
              <a:tabLst>
                <a:tab pos="1175820" algn="l"/>
              </a:tabLst>
            </a:pPr>
            <a:endParaRPr lang="cs-CZ" sz="1270" b="1" spc="-5" dirty="0">
              <a:latin typeface="Verdana"/>
              <a:cs typeface="Verdana"/>
            </a:endParaRPr>
          </a:p>
          <a:p>
            <a:pPr marL="34549">
              <a:spcBef>
                <a:spcPts val="82"/>
              </a:spcBef>
              <a:tabLst>
                <a:tab pos="1175820" algn="l"/>
              </a:tabLst>
            </a:pPr>
            <a:r>
              <a:rPr lang="cs-CZ" sz="1270" b="1" spc="-5" dirty="0">
                <a:solidFill>
                  <a:srgbClr val="0000FF"/>
                </a:solidFill>
                <a:latin typeface="Verdana"/>
                <a:cs typeface="Verdana"/>
              </a:rPr>
              <a:t>    </a:t>
            </a:r>
            <a:r>
              <a:rPr sz="1270" b="1" spc="-9" dirty="0">
                <a:solidFill>
                  <a:srgbClr val="0000FF"/>
                </a:solidFill>
                <a:latin typeface="Verdana"/>
                <a:cs typeface="Verdana"/>
              </a:rPr>
              <a:t>n-</a:t>
            </a:r>
            <a:r>
              <a:rPr sz="1270" b="1" spc="-9" dirty="0">
                <a:solidFill>
                  <a:srgbClr val="0000FF"/>
                </a:solidFill>
                <a:latin typeface="Symbol"/>
                <a:cs typeface="Symbol"/>
              </a:rPr>
              <a:t></a:t>
            </a:r>
            <a:r>
              <a:rPr sz="1270" b="1" spc="-9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270" b="1" spc="-9" dirty="0">
                <a:solidFill>
                  <a:srgbClr val="0000FF"/>
                </a:solidFill>
                <a:latin typeface="Verdana"/>
                <a:cs typeface="Verdana"/>
              </a:rPr>
              <a:t>karotáž </a:t>
            </a:r>
            <a:r>
              <a:rPr sz="1270" spc="-5" dirty="0">
                <a:latin typeface="Verdana"/>
                <a:cs typeface="Verdana"/>
              </a:rPr>
              <a:t>(metoda okamžitých </a:t>
            </a:r>
            <a:r>
              <a:rPr sz="1270" spc="-9" dirty="0">
                <a:latin typeface="Verdana"/>
                <a:cs typeface="Verdana"/>
              </a:rPr>
              <a:t>částic </a:t>
            </a:r>
            <a:r>
              <a:rPr sz="1270" spc="-5" dirty="0">
                <a:latin typeface="Verdana"/>
                <a:cs typeface="Verdana"/>
              </a:rPr>
              <a:t>používaná v</a:t>
            </a:r>
            <a:r>
              <a:rPr sz="1270" spc="-91" dirty="0">
                <a:latin typeface="Verdana"/>
                <a:cs typeface="Verdana"/>
              </a:rPr>
              <a:t> </a:t>
            </a:r>
            <a:r>
              <a:rPr sz="1270" spc="-5" dirty="0">
                <a:latin typeface="Verdana"/>
                <a:cs typeface="Verdana"/>
              </a:rPr>
              <a:t>geologii)</a:t>
            </a:r>
            <a:endParaRPr sz="1270" dirty="0">
              <a:latin typeface="Verdana"/>
              <a:cs typeface="Verdana"/>
            </a:endParaRPr>
          </a:p>
          <a:p>
            <a:pPr>
              <a:spcBef>
                <a:spcPts val="27"/>
              </a:spcBef>
            </a:pPr>
            <a:endParaRPr sz="1270" dirty="0">
              <a:latin typeface="Verdana"/>
              <a:cs typeface="Verdana"/>
            </a:endParaRPr>
          </a:p>
          <a:p>
            <a:pPr marL="34549"/>
            <a:r>
              <a:rPr lang="cs-CZ" sz="1270" b="1" spc="-9" dirty="0">
                <a:latin typeface="Symbol"/>
                <a:cs typeface="Symbol"/>
              </a:rPr>
              <a:t>      </a:t>
            </a:r>
            <a:r>
              <a:rPr sz="1270" b="1" spc="-9" dirty="0">
                <a:latin typeface="Symbol"/>
                <a:cs typeface="Symbol"/>
              </a:rPr>
              <a:t></a:t>
            </a:r>
            <a:r>
              <a:rPr sz="1270" b="1" spc="-9" dirty="0">
                <a:latin typeface="Times New Roman"/>
                <a:cs typeface="Times New Roman"/>
              </a:rPr>
              <a:t> </a:t>
            </a:r>
            <a:r>
              <a:rPr sz="1270" spc="-5" dirty="0">
                <a:latin typeface="Verdana"/>
                <a:cs typeface="Verdana"/>
              </a:rPr>
              <a:t>aktivační analýza </a:t>
            </a:r>
            <a:r>
              <a:rPr sz="1270" spc="-9" dirty="0">
                <a:latin typeface="Verdana"/>
                <a:cs typeface="Verdana"/>
              </a:rPr>
              <a:t>uvnitř </a:t>
            </a:r>
            <a:r>
              <a:rPr sz="1270" spc="-5" dirty="0">
                <a:latin typeface="Verdana"/>
                <a:cs typeface="Verdana"/>
              </a:rPr>
              <a:t>geologického</a:t>
            </a:r>
            <a:r>
              <a:rPr sz="1270" spc="-163" dirty="0">
                <a:latin typeface="Verdana"/>
                <a:cs typeface="Verdana"/>
              </a:rPr>
              <a:t> </a:t>
            </a:r>
            <a:r>
              <a:rPr sz="1270" spc="-9" dirty="0">
                <a:latin typeface="Verdana"/>
                <a:cs typeface="Verdana"/>
              </a:rPr>
              <a:t>vrtu</a:t>
            </a:r>
            <a:endParaRPr sz="127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270" dirty="0">
              <a:latin typeface="Verdana"/>
              <a:cs typeface="Verdana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719528" y="2597261"/>
            <a:ext cx="2705725" cy="336995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0" name="Skupina 9"/>
          <p:cNvGrpSpPr/>
          <p:nvPr/>
        </p:nvGrpSpPr>
        <p:grpSpPr>
          <a:xfrm>
            <a:off x="1622713" y="2704696"/>
            <a:ext cx="725532" cy="2920314"/>
            <a:chOff x="746836" y="1907113"/>
            <a:chExt cx="725532" cy="2344732"/>
          </a:xfrm>
        </p:grpSpPr>
        <p:sp>
          <p:nvSpPr>
            <p:cNvPr id="3" name="object 3"/>
            <p:cNvSpPr/>
            <p:nvPr/>
          </p:nvSpPr>
          <p:spPr>
            <a:xfrm>
              <a:off x="746836" y="2010759"/>
              <a:ext cx="0" cy="2125922"/>
            </a:xfrm>
            <a:custGeom>
              <a:avLst/>
              <a:gdLst/>
              <a:ahLst/>
              <a:cxnLst/>
              <a:rect l="l" t="t" r="r" b="b"/>
              <a:pathLst>
                <a:path h="2344420">
                  <a:moveTo>
                    <a:pt x="0" y="0"/>
                  </a:moveTo>
                  <a:lnTo>
                    <a:pt x="0" y="234442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32" b="1"/>
            </a:p>
          </p:txBody>
        </p:sp>
        <p:sp>
          <p:nvSpPr>
            <p:cNvPr id="4" name="object 4"/>
            <p:cNvSpPr/>
            <p:nvPr/>
          </p:nvSpPr>
          <p:spPr>
            <a:xfrm>
              <a:off x="1472368" y="2010759"/>
              <a:ext cx="0" cy="2241086"/>
            </a:xfrm>
            <a:custGeom>
              <a:avLst/>
              <a:gdLst/>
              <a:ahLst/>
              <a:cxnLst/>
              <a:rect l="l" t="t" r="r" b="b"/>
              <a:pathLst>
                <a:path h="2471420">
                  <a:moveTo>
                    <a:pt x="0" y="0"/>
                  </a:moveTo>
                  <a:lnTo>
                    <a:pt x="0" y="247142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32" b="1"/>
            </a:p>
          </p:txBody>
        </p:sp>
        <p:sp>
          <p:nvSpPr>
            <p:cNvPr id="5" name="object 5"/>
            <p:cNvSpPr/>
            <p:nvPr/>
          </p:nvSpPr>
          <p:spPr>
            <a:xfrm>
              <a:off x="1057778" y="1907113"/>
              <a:ext cx="0" cy="1407877"/>
            </a:xfrm>
            <a:custGeom>
              <a:avLst/>
              <a:gdLst/>
              <a:ahLst/>
              <a:cxnLst/>
              <a:rect l="l" t="t" r="r" b="b"/>
              <a:pathLst>
                <a:path h="1552575">
                  <a:moveTo>
                    <a:pt x="0" y="0"/>
                  </a:moveTo>
                  <a:lnTo>
                    <a:pt x="0" y="155257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632" b="1"/>
            </a:p>
          </p:txBody>
        </p:sp>
        <p:sp>
          <p:nvSpPr>
            <p:cNvPr id="6" name="object 6"/>
            <p:cNvSpPr txBox="1"/>
            <p:nvPr/>
          </p:nvSpPr>
          <p:spPr>
            <a:xfrm>
              <a:off x="850484" y="3958755"/>
              <a:ext cx="414589" cy="201723"/>
            </a:xfrm>
            <a:prstGeom prst="rect">
              <a:avLst/>
            </a:prstGeom>
            <a:ln w="9525">
              <a:solidFill>
                <a:srgbClr val="000000"/>
              </a:solidFill>
            </a:ln>
          </p:spPr>
          <p:txBody>
            <a:bodyPr vert="horz" wrap="square" lIns="0" tIns="33973" rIns="0" bIns="0" rtlCol="0">
              <a:spAutoFit/>
            </a:bodyPr>
            <a:lstStyle/>
            <a:p>
              <a:pPr marL="86373">
                <a:spcBef>
                  <a:spcPts val="268"/>
                </a:spcBef>
              </a:pPr>
              <a:r>
                <a:rPr sz="1088" b="1" spc="-5" dirty="0">
                  <a:latin typeface="Times New Roman"/>
                  <a:cs typeface="Times New Roman"/>
                </a:rPr>
                <a:t>D</a:t>
              </a:r>
              <a:endParaRPr sz="1088" b="1">
                <a:latin typeface="Times New Roman"/>
                <a:cs typeface="Times New Roman"/>
              </a:endParaRPr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850484" y="3647811"/>
              <a:ext cx="414589" cy="202886"/>
            </a:xfrm>
            <a:prstGeom prst="rect">
              <a:avLst/>
            </a:prstGeom>
            <a:ln w="9525">
              <a:solidFill>
                <a:srgbClr val="000000"/>
              </a:solidFill>
            </a:ln>
          </p:spPr>
          <p:txBody>
            <a:bodyPr vert="horz" wrap="square" lIns="0" tIns="35125" rIns="0" bIns="0" rtlCol="0">
              <a:spAutoFit/>
            </a:bodyPr>
            <a:lstStyle/>
            <a:p>
              <a:pPr marL="86373">
                <a:spcBef>
                  <a:spcPts val="277"/>
                </a:spcBef>
              </a:pPr>
              <a:r>
                <a:rPr sz="1088" b="1" spc="-5" dirty="0">
                  <a:latin typeface="Times New Roman"/>
                  <a:cs typeface="Times New Roman"/>
                </a:rPr>
                <a:t>M</a:t>
              </a:r>
              <a:endParaRPr sz="1088" b="1">
                <a:latin typeface="Times New Roman"/>
                <a:cs typeface="Times New Roman"/>
              </a:endParaRPr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850484" y="3314989"/>
              <a:ext cx="414589" cy="206957"/>
            </a:xfrm>
            <a:prstGeom prst="rect">
              <a:avLst/>
            </a:prstGeom>
            <a:ln w="9525">
              <a:solidFill>
                <a:srgbClr val="000000"/>
              </a:solidFill>
            </a:ln>
          </p:spPr>
          <p:txBody>
            <a:bodyPr vert="horz" wrap="square" lIns="0" tIns="39156" rIns="0" bIns="0" rtlCol="0">
              <a:spAutoFit/>
            </a:bodyPr>
            <a:lstStyle/>
            <a:p>
              <a:pPr marL="86373">
                <a:spcBef>
                  <a:spcPts val="308"/>
                </a:spcBef>
              </a:pPr>
              <a:r>
                <a:rPr sz="1088" b="1" dirty="0">
                  <a:latin typeface="Times New Roman"/>
                  <a:cs typeface="Times New Roman"/>
                </a:rPr>
                <a:t>Z</a:t>
              </a:r>
            </a:p>
          </p:txBody>
        </p:sp>
      </p:grpSp>
      <p:sp>
        <p:nvSpPr>
          <p:cNvPr id="11" name="Obdélník 10"/>
          <p:cNvSpPr/>
          <p:nvPr/>
        </p:nvSpPr>
        <p:spPr>
          <a:xfrm>
            <a:off x="3528900" y="4598496"/>
            <a:ext cx="4829669" cy="65376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marL="179388" marR="1487338">
              <a:lnSpc>
                <a:spcPct val="101600"/>
              </a:lnSpc>
            </a:pPr>
            <a:r>
              <a:rPr lang="cs-CZ" sz="1200" spc="-9" dirty="0">
                <a:latin typeface="Verdana"/>
                <a:cs typeface="Verdana"/>
              </a:rPr>
              <a:t>Z – zdroj </a:t>
            </a:r>
            <a:r>
              <a:rPr lang="cs-CZ" sz="1200" spc="-5" dirty="0">
                <a:latin typeface="Verdana"/>
                <a:cs typeface="Verdana"/>
              </a:rPr>
              <a:t>neutronů ….</a:t>
            </a:r>
            <a:r>
              <a:rPr lang="cs-CZ" sz="1200" spc="-6" baseline="30864" dirty="0">
                <a:latin typeface="Verdana"/>
                <a:cs typeface="Verdana"/>
              </a:rPr>
              <a:t>241</a:t>
            </a:r>
            <a:r>
              <a:rPr lang="cs-CZ" sz="1200" spc="-5" dirty="0">
                <a:latin typeface="Verdana"/>
                <a:cs typeface="Verdana"/>
              </a:rPr>
              <a:t>Am-Be., </a:t>
            </a:r>
            <a:r>
              <a:rPr lang="cs-CZ" sz="1200" spc="6" baseline="30864" dirty="0">
                <a:latin typeface="Verdana"/>
                <a:cs typeface="Verdana"/>
              </a:rPr>
              <a:t>252</a:t>
            </a:r>
            <a:r>
              <a:rPr lang="cs-CZ" sz="1200" spc="5" dirty="0">
                <a:latin typeface="Verdana"/>
                <a:cs typeface="Verdana"/>
              </a:rPr>
              <a:t>Cf </a:t>
            </a:r>
            <a:r>
              <a:rPr lang="cs-CZ" sz="1200" spc="-9" dirty="0">
                <a:latin typeface="Verdana"/>
                <a:cs typeface="Verdana"/>
              </a:rPr>
              <a:t>M –</a:t>
            </a:r>
            <a:r>
              <a:rPr lang="cs-CZ" sz="1200" dirty="0">
                <a:latin typeface="Verdana"/>
                <a:cs typeface="Verdana"/>
              </a:rPr>
              <a:t> </a:t>
            </a:r>
            <a:r>
              <a:rPr lang="cs-CZ" sz="1200" spc="-5" dirty="0">
                <a:latin typeface="Verdana"/>
                <a:cs typeface="Verdana"/>
              </a:rPr>
              <a:t>moderátor</a:t>
            </a:r>
          </a:p>
          <a:p>
            <a:pPr marL="179388" marR="1487338">
              <a:lnSpc>
                <a:spcPct val="101600"/>
              </a:lnSpc>
            </a:pPr>
            <a:r>
              <a:rPr lang="cs-CZ" sz="1200" spc="-5" dirty="0">
                <a:latin typeface="Verdana"/>
                <a:cs typeface="Verdana"/>
              </a:rPr>
              <a:t>D- detektor okamžitého </a:t>
            </a:r>
            <a:r>
              <a:rPr lang="cs-CZ" sz="1200" spc="-5" dirty="0">
                <a:latin typeface="Symbol"/>
                <a:cs typeface="Symbol"/>
              </a:rPr>
              <a:t></a:t>
            </a:r>
            <a:r>
              <a:rPr lang="cs-CZ" sz="1200" spc="-5" dirty="0">
                <a:latin typeface="Times New Roman"/>
                <a:cs typeface="Times New Roman"/>
              </a:rPr>
              <a:t> </a:t>
            </a:r>
            <a:r>
              <a:rPr lang="cs-CZ" sz="1200" spc="-5" dirty="0">
                <a:latin typeface="Verdana"/>
                <a:cs typeface="Verdana"/>
              </a:rPr>
              <a:t>-</a:t>
            </a:r>
            <a:r>
              <a:rPr lang="cs-CZ" sz="1200" spc="-168" dirty="0">
                <a:latin typeface="Verdana"/>
                <a:cs typeface="Verdana"/>
              </a:rPr>
              <a:t> </a:t>
            </a:r>
            <a:r>
              <a:rPr lang="cs-CZ" sz="1200" spc="-5" dirty="0">
                <a:latin typeface="Verdana"/>
                <a:cs typeface="Verdana"/>
              </a:rPr>
              <a:t>záření</a:t>
            </a:r>
            <a:endParaRPr lang="cs-CZ" sz="1200" dirty="0">
              <a:latin typeface="Verdana"/>
              <a:cs typeface="Verdana"/>
            </a:endParaRPr>
          </a:p>
        </p:txBody>
      </p:sp>
      <p:sp>
        <p:nvSpPr>
          <p:cNvPr id="12" name="Zástupný symbol pro číslo snímku 11">
            <a:extLst>
              <a:ext uri="{FF2B5EF4-FFF2-40B4-BE49-F238E27FC236}">
                <a16:creationId xmlns:a16="http://schemas.microsoft.com/office/drawing/2014/main" id="{D4538768-1442-4158-94D0-FEE0891A108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3</a:t>
            </a:fld>
            <a:endParaRPr lang="cs-CZ"/>
          </a:p>
        </p:txBody>
      </p:sp>
      <p:pic>
        <p:nvPicPr>
          <p:cNvPr id="13" name="NAA3-1">
            <a:hlinkClick r:id="" action="ppaction://media"/>
            <a:extLst>
              <a:ext uri="{FF2B5EF4-FFF2-40B4-BE49-F238E27FC236}">
                <a16:creationId xmlns:a16="http://schemas.microsoft.com/office/drawing/2014/main" id="{7CE0EEF9-DD32-4E39-B0F5-BF60C37973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53769" y="213958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9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726" y="474231"/>
            <a:ext cx="4389753" cy="25843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0" tIns="12092" rIns="0" bIns="0" rtlCol="0">
            <a:spAutoFit/>
          </a:bodyPr>
          <a:lstStyle/>
          <a:p>
            <a:pPr marL="11516">
              <a:spcBef>
                <a:spcPts val="95"/>
              </a:spcBef>
            </a:pPr>
            <a:r>
              <a:rPr sz="1600" b="1" spc="-5" dirty="0">
                <a:solidFill>
                  <a:srgbClr val="C00000"/>
                </a:solidFill>
                <a:latin typeface="Verdana"/>
                <a:cs typeface="Verdana"/>
              </a:rPr>
              <a:t>Aktivační analýza kladnými</a:t>
            </a:r>
            <a:r>
              <a:rPr sz="1600" b="1" spc="-23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Verdana"/>
                <a:cs typeface="Verdana"/>
              </a:rPr>
              <a:t>projektily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726" y="1150303"/>
            <a:ext cx="4620369" cy="20590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0" tIns="10365" rIns="0" bIns="0" rtlCol="0">
            <a:spAutoFit/>
          </a:bodyPr>
          <a:lstStyle/>
          <a:p>
            <a:pPr marL="11516">
              <a:spcBef>
                <a:spcPts val="82"/>
              </a:spcBef>
            </a:pPr>
            <a:r>
              <a:rPr sz="1270" b="1" spc="-9" dirty="0">
                <a:solidFill>
                  <a:srgbClr val="0070C0"/>
                </a:solidFill>
                <a:latin typeface="Verdana"/>
                <a:cs typeface="Verdana"/>
              </a:rPr>
              <a:t>Přímá metoda </a:t>
            </a:r>
            <a:r>
              <a:rPr sz="1270" i="1" spc="-5" dirty="0">
                <a:solidFill>
                  <a:srgbClr val="006FC0"/>
                </a:solidFill>
                <a:latin typeface="Verdana"/>
                <a:cs typeface="Verdana"/>
              </a:rPr>
              <a:t>(analyzuje </a:t>
            </a:r>
            <a:r>
              <a:rPr sz="1270" i="1" spc="-9" dirty="0">
                <a:solidFill>
                  <a:srgbClr val="006FC0"/>
                </a:solidFill>
                <a:latin typeface="Verdana"/>
                <a:cs typeface="Verdana"/>
              </a:rPr>
              <a:t>se </a:t>
            </a:r>
            <a:r>
              <a:rPr sz="1270" i="1" spc="-5" dirty="0">
                <a:solidFill>
                  <a:srgbClr val="006FC0"/>
                </a:solidFill>
                <a:latin typeface="Verdana"/>
                <a:cs typeface="Verdana"/>
              </a:rPr>
              <a:t>aktivita vzniklého</a:t>
            </a:r>
            <a:r>
              <a:rPr sz="1270" i="1" spc="59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1270" i="1" dirty="0">
                <a:solidFill>
                  <a:srgbClr val="006FC0"/>
                </a:solidFill>
                <a:latin typeface="Verdana"/>
                <a:cs typeface="Verdana"/>
              </a:rPr>
              <a:t>nuklidu)</a:t>
            </a:r>
            <a:endParaRPr sz="1270" dirty="0">
              <a:latin typeface="Verdana"/>
              <a:cs typeface="Verdana"/>
            </a:endParaRPr>
          </a:p>
        </p:txBody>
      </p:sp>
      <p:grpSp>
        <p:nvGrpSpPr>
          <p:cNvPr id="11" name="Skupina 10"/>
          <p:cNvGrpSpPr/>
          <p:nvPr/>
        </p:nvGrpSpPr>
        <p:grpSpPr>
          <a:xfrm>
            <a:off x="527726" y="1531241"/>
            <a:ext cx="7571311" cy="4086205"/>
            <a:chOff x="532621" y="1523746"/>
            <a:chExt cx="7571311" cy="4086205"/>
          </a:xfrm>
        </p:grpSpPr>
        <p:sp>
          <p:nvSpPr>
            <p:cNvPr id="4" name="object 4"/>
            <p:cNvSpPr txBox="1"/>
            <p:nvPr/>
          </p:nvSpPr>
          <p:spPr>
            <a:xfrm>
              <a:off x="532621" y="1591788"/>
              <a:ext cx="4693498" cy="955345"/>
            </a:xfrm>
            <a:prstGeom prst="rect">
              <a:avLst/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</p:spPr>
          <p:txBody>
            <a:bodyPr vert="horz" wrap="square" lIns="0" tIns="44914" rIns="0" bIns="0" rtlCol="0">
              <a:spAutoFit/>
            </a:bodyPr>
            <a:lstStyle/>
            <a:p>
              <a:pPr marL="218811" indent="-207294">
                <a:spcBef>
                  <a:spcPts val="354"/>
                </a:spcBef>
                <a:buFont typeface="Symbol"/>
                <a:buChar char=""/>
                <a:tabLst>
                  <a:tab pos="218235" algn="l"/>
                  <a:tab pos="218811" algn="l"/>
                </a:tabLst>
              </a:pPr>
              <a:r>
                <a:rPr sz="1270" spc="-9" dirty="0">
                  <a:latin typeface="Verdana"/>
                  <a:cs typeface="Verdana"/>
                </a:rPr>
                <a:t>jako </a:t>
              </a:r>
              <a:r>
                <a:rPr sz="1270" spc="-5" dirty="0">
                  <a:latin typeface="Verdana"/>
                  <a:cs typeface="Verdana"/>
                </a:rPr>
                <a:t>zdroj </a:t>
              </a:r>
              <a:r>
                <a:rPr sz="1270" spc="-9" dirty="0">
                  <a:latin typeface="Verdana"/>
                  <a:cs typeface="Verdana"/>
                </a:rPr>
                <a:t>projektilů </a:t>
              </a:r>
              <a:r>
                <a:rPr sz="1270" spc="-5" dirty="0" err="1">
                  <a:latin typeface="Verdana"/>
                  <a:cs typeface="Verdana"/>
                </a:rPr>
                <a:t>slouží</a:t>
              </a:r>
              <a:r>
                <a:rPr sz="1270" spc="27" dirty="0">
                  <a:latin typeface="Verdana"/>
                  <a:cs typeface="Verdana"/>
                </a:rPr>
                <a:t> </a:t>
              </a:r>
              <a:r>
                <a:rPr sz="1270" spc="-5" dirty="0" err="1">
                  <a:latin typeface="Verdana"/>
                  <a:cs typeface="Verdana"/>
                </a:rPr>
                <a:t>cyklotron</a:t>
              </a:r>
              <a:endParaRPr lang="cs-CZ" sz="1270" spc="-5" dirty="0">
                <a:latin typeface="Verdana"/>
                <a:cs typeface="Verdana"/>
              </a:endParaRPr>
            </a:p>
            <a:p>
              <a:pPr marL="218811" indent="-207294">
                <a:spcBef>
                  <a:spcPts val="354"/>
                </a:spcBef>
                <a:buFont typeface="Symbol"/>
                <a:buChar char=""/>
                <a:tabLst>
                  <a:tab pos="218235" algn="l"/>
                  <a:tab pos="218811" algn="l"/>
                </a:tabLst>
              </a:pPr>
              <a:endParaRPr sz="1270" dirty="0">
                <a:latin typeface="Verdana"/>
                <a:cs typeface="Verdana"/>
              </a:endParaRPr>
            </a:p>
            <a:p>
              <a:pPr marL="218811" indent="-207294">
                <a:spcBef>
                  <a:spcPts val="258"/>
                </a:spcBef>
                <a:buFont typeface="Symbol"/>
                <a:buChar char=""/>
                <a:tabLst>
                  <a:tab pos="218235" algn="l"/>
                  <a:tab pos="218811" algn="l"/>
                </a:tabLst>
              </a:pPr>
              <a:r>
                <a:rPr sz="1270" spc="-5" dirty="0">
                  <a:latin typeface="Verdana"/>
                  <a:cs typeface="Verdana"/>
                </a:rPr>
                <a:t>stanovení </a:t>
              </a:r>
              <a:r>
                <a:rPr sz="1270" spc="-9" dirty="0">
                  <a:latin typeface="Verdana"/>
                  <a:cs typeface="Verdana"/>
                </a:rPr>
                <a:t>lehkých </a:t>
              </a:r>
              <a:r>
                <a:rPr sz="1270" spc="-5" dirty="0">
                  <a:latin typeface="Verdana"/>
                  <a:cs typeface="Verdana"/>
                </a:rPr>
                <a:t>prvků </a:t>
              </a:r>
              <a:r>
                <a:rPr sz="1270" spc="-9" dirty="0">
                  <a:latin typeface="Verdana"/>
                  <a:cs typeface="Verdana"/>
                </a:rPr>
                <a:t>(bor </a:t>
              </a:r>
              <a:r>
                <a:rPr sz="1270" spc="-5" dirty="0">
                  <a:latin typeface="Verdana"/>
                  <a:cs typeface="Verdana"/>
                </a:rPr>
                <a:t>v křemíku, kyslík v</a:t>
              </a:r>
              <a:r>
                <a:rPr sz="1270" spc="91" dirty="0">
                  <a:latin typeface="Verdana"/>
                  <a:cs typeface="Verdana"/>
                </a:rPr>
                <a:t> </a:t>
              </a:r>
              <a:r>
                <a:rPr sz="1270" spc="-5" dirty="0" err="1">
                  <a:latin typeface="Verdana"/>
                  <a:cs typeface="Verdana"/>
                </a:rPr>
                <a:t>oceli</a:t>
              </a:r>
              <a:r>
                <a:rPr sz="1270" spc="-5" dirty="0">
                  <a:latin typeface="Verdana"/>
                  <a:cs typeface="Verdana"/>
                </a:rPr>
                <a:t>)</a:t>
              </a:r>
              <a:endParaRPr lang="cs-CZ" sz="1270" spc="-5" dirty="0">
                <a:latin typeface="Verdana"/>
                <a:cs typeface="Verdana"/>
              </a:endParaRPr>
            </a:p>
            <a:p>
              <a:pPr marL="218811" indent="-207294">
                <a:spcBef>
                  <a:spcPts val="258"/>
                </a:spcBef>
                <a:buFont typeface="Symbol"/>
                <a:buChar char=""/>
                <a:tabLst>
                  <a:tab pos="218235" algn="l"/>
                  <a:tab pos="218811" algn="l"/>
                </a:tabLst>
              </a:pPr>
              <a:endParaRPr sz="1270" dirty="0">
                <a:latin typeface="Verdana"/>
                <a:cs typeface="Verdana"/>
              </a:endParaRPr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6030985" y="1523746"/>
              <a:ext cx="1658358" cy="1135118"/>
            </a:xfrm>
            <a:prstGeom prst="rect">
              <a:avLst/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rgbClr val="000000"/>
              </a:solidFill>
            </a:ln>
          </p:spPr>
          <p:txBody>
            <a:bodyPr vert="horz" wrap="square" lIns="0" tIns="50672" rIns="0" bIns="0" rtlCol="0">
              <a:spAutoFit/>
            </a:bodyPr>
            <a:lstStyle/>
            <a:p>
              <a:pPr marL="89252">
                <a:spcBef>
                  <a:spcPts val="399"/>
                </a:spcBef>
              </a:pPr>
              <a:endParaRPr lang="cs-CZ" sz="1428" b="1" spc="-6" baseline="29100" dirty="0">
                <a:solidFill>
                  <a:srgbClr val="C00000"/>
                </a:solidFill>
                <a:latin typeface="Verdana"/>
                <a:cs typeface="Verdana"/>
              </a:endParaRPr>
            </a:p>
            <a:p>
              <a:pPr marL="89252">
                <a:spcBef>
                  <a:spcPts val="399"/>
                </a:spcBef>
              </a:pPr>
              <a:r>
                <a:rPr sz="1428" b="1" spc="-6" baseline="29100" dirty="0">
                  <a:solidFill>
                    <a:srgbClr val="C00000"/>
                  </a:solidFill>
                  <a:latin typeface="Verdana"/>
                  <a:cs typeface="Verdana"/>
                </a:rPr>
                <a:t>10</a:t>
              </a:r>
              <a:r>
                <a:rPr sz="1451" b="1" spc="-5" dirty="0">
                  <a:solidFill>
                    <a:srgbClr val="C00000"/>
                  </a:solidFill>
                  <a:latin typeface="Verdana"/>
                  <a:cs typeface="Verdana"/>
                </a:rPr>
                <a:t>B(</a:t>
              </a:r>
              <a:r>
                <a:rPr sz="1451" b="1" spc="-5" dirty="0" err="1">
                  <a:solidFill>
                    <a:srgbClr val="C00000"/>
                  </a:solidFill>
                  <a:latin typeface="Verdana"/>
                  <a:cs typeface="Verdana"/>
                </a:rPr>
                <a:t>d,n</a:t>
              </a:r>
              <a:r>
                <a:rPr sz="1451" b="1" spc="-5" dirty="0">
                  <a:solidFill>
                    <a:srgbClr val="C00000"/>
                  </a:solidFill>
                  <a:latin typeface="Verdana"/>
                  <a:cs typeface="Verdana"/>
                </a:rPr>
                <a:t>)</a:t>
              </a:r>
              <a:r>
                <a:rPr sz="1428" b="1" spc="-6" baseline="29100" dirty="0">
                  <a:solidFill>
                    <a:srgbClr val="C00000"/>
                  </a:solidFill>
                  <a:latin typeface="Verdana"/>
                  <a:cs typeface="Verdana"/>
                </a:rPr>
                <a:t>11</a:t>
              </a:r>
              <a:r>
                <a:rPr sz="1451" b="1" spc="-5" dirty="0">
                  <a:solidFill>
                    <a:srgbClr val="C00000"/>
                  </a:solidFill>
                  <a:latin typeface="Verdana"/>
                  <a:cs typeface="Verdana"/>
                </a:rPr>
                <a:t>C</a:t>
              </a:r>
              <a:endParaRPr sz="1451" dirty="0">
                <a:solidFill>
                  <a:srgbClr val="C00000"/>
                </a:solidFill>
                <a:latin typeface="Verdana"/>
                <a:cs typeface="Verdana"/>
              </a:endParaRPr>
            </a:p>
            <a:p>
              <a:pPr>
                <a:spcBef>
                  <a:spcPts val="36"/>
                </a:spcBef>
              </a:pPr>
              <a:endParaRPr sz="1406" dirty="0">
                <a:solidFill>
                  <a:srgbClr val="C00000"/>
                </a:solidFill>
                <a:latin typeface="Verdana"/>
                <a:cs typeface="Verdana"/>
              </a:endParaRPr>
            </a:p>
            <a:p>
              <a:pPr marL="89252"/>
              <a:r>
                <a:rPr sz="1428" b="1" spc="-6" baseline="29100" dirty="0">
                  <a:solidFill>
                    <a:srgbClr val="C00000"/>
                  </a:solidFill>
                  <a:latin typeface="Verdana"/>
                  <a:cs typeface="Verdana"/>
                </a:rPr>
                <a:t>16</a:t>
              </a:r>
              <a:r>
                <a:rPr sz="1451" b="1" spc="-5" dirty="0">
                  <a:solidFill>
                    <a:srgbClr val="C00000"/>
                  </a:solidFill>
                  <a:latin typeface="Verdana"/>
                  <a:cs typeface="Verdana"/>
                </a:rPr>
                <a:t>O(</a:t>
              </a:r>
              <a:r>
                <a:rPr sz="1428" b="1" spc="-6" baseline="29100" dirty="0">
                  <a:solidFill>
                    <a:srgbClr val="C00000"/>
                  </a:solidFill>
                  <a:latin typeface="Verdana"/>
                  <a:cs typeface="Verdana"/>
                </a:rPr>
                <a:t>3</a:t>
              </a:r>
              <a:r>
                <a:rPr sz="1451" b="1" spc="-5" dirty="0">
                  <a:solidFill>
                    <a:srgbClr val="C00000"/>
                  </a:solidFill>
                  <a:latin typeface="Verdana"/>
                  <a:cs typeface="Verdana"/>
                </a:rPr>
                <a:t>He,p)</a:t>
              </a:r>
              <a:r>
                <a:rPr sz="1428" b="1" spc="-6" baseline="29100" dirty="0">
                  <a:solidFill>
                    <a:srgbClr val="C00000"/>
                  </a:solidFill>
                  <a:latin typeface="Verdana"/>
                  <a:cs typeface="Verdana"/>
                </a:rPr>
                <a:t>18</a:t>
              </a:r>
              <a:r>
                <a:rPr sz="1451" b="1" spc="-5" dirty="0">
                  <a:solidFill>
                    <a:srgbClr val="C00000"/>
                  </a:solidFill>
                  <a:latin typeface="Verdana"/>
                  <a:cs typeface="Verdana"/>
                </a:rPr>
                <a:t>F</a:t>
              </a:r>
              <a:endParaRPr lang="cs-CZ" sz="1451" b="1" spc="-5" dirty="0">
                <a:solidFill>
                  <a:srgbClr val="C00000"/>
                </a:solidFill>
                <a:latin typeface="Verdana"/>
                <a:cs typeface="Verdana"/>
              </a:endParaRPr>
            </a:p>
            <a:p>
              <a:pPr marL="89252"/>
              <a:endParaRPr sz="1451" dirty="0">
                <a:solidFill>
                  <a:srgbClr val="C00000"/>
                </a:solidFill>
                <a:latin typeface="Verdana"/>
                <a:cs typeface="Verdana"/>
              </a:endParaRPr>
            </a:p>
          </p:txBody>
        </p:sp>
        <p:grpSp>
          <p:nvGrpSpPr>
            <p:cNvPr id="10" name="Skupina 9"/>
            <p:cNvGrpSpPr/>
            <p:nvPr/>
          </p:nvGrpSpPr>
          <p:grpSpPr>
            <a:xfrm>
              <a:off x="534923" y="3552748"/>
              <a:ext cx="7569009" cy="2057203"/>
              <a:chOff x="527726" y="3163004"/>
              <a:chExt cx="7569009" cy="2057203"/>
            </a:xfrm>
          </p:grpSpPr>
          <p:sp>
            <p:nvSpPr>
              <p:cNvPr id="5" name="object 5"/>
              <p:cNvSpPr txBox="1"/>
              <p:nvPr/>
            </p:nvSpPr>
            <p:spPr>
              <a:xfrm>
                <a:off x="527727" y="3220898"/>
                <a:ext cx="2557509" cy="205904"/>
              </a:xfrm>
              <a:prstGeom prst="rect">
                <a:avLst/>
              </a:prstGeom>
              <a:pattFill prst="pct5">
                <a:fgClr>
                  <a:schemeClr val="accent1"/>
                </a:fgClr>
                <a:bgClr>
                  <a:schemeClr val="bg1"/>
                </a:bgClr>
              </a:pattFill>
            </p:spPr>
            <p:txBody>
              <a:bodyPr vert="horz" wrap="square" lIns="0" tIns="10365" rIns="0" bIns="0" rtlCol="0">
                <a:spAutoFit/>
              </a:bodyPr>
              <a:lstStyle/>
              <a:p>
                <a:pPr marL="11516">
                  <a:spcBef>
                    <a:spcPts val="82"/>
                  </a:spcBef>
                </a:pPr>
                <a:r>
                  <a:rPr sz="1270" b="1" spc="-5" dirty="0">
                    <a:solidFill>
                      <a:srgbClr val="0070C0"/>
                    </a:solidFill>
                    <a:latin typeface="Verdana"/>
                    <a:cs typeface="Verdana"/>
                  </a:rPr>
                  <a:t>Metoda </a:t>
                </a:r>
                <a:r>
                  <a:rPr sz="1270" b="1" spc="-5" dirty="0" err="1">
                    <a:solidFill>
                      <a:srgbClr val="0070C0"/>
                    </a:solidFill>
                    <a:latin typeface="Verdana"/>
                    <a:cs typeface="Verdana"/>
                  </a:rPr>
                  <a:t>okamžitých</a:t>
                </a:r>
                <a:r>
                  <a:rPr sz="1270" b="1" spc="-36" dirty="0">
                    <a:solidFill>
                      <a:srgbClr val="0070C0"/>
                    </a:solidFill>
                    <a:latin typeface="Verdana"/>
                    <a:cs typeface="Verdana"/>
                  </a:rPr>
                  <a:t> </a:t>
                </a:r>
                <a:r>
                  <a:rPr sz="1270" b="1" spc="-9" dirty="0" err="1">
                    <a:solidFill>
                      <a:srgbClr val="0070C0"/>
                    </a:solidFill>
                    <a:latin typeface="Verdana"/>
                    <a:cs typeface="Verdana"/>
                  </a:rPr>
                  <a:t>částic</a:t>
                </a:r>
                <a:r>
                  <a:rPr lang="cs-CZ" sz="1270" b="1" spc="-9" dirty="0">
                    <a:solidFill>
                      <a:srgbClr val="0070C0"/>
                    </a:solidFill>
                    <a:latin typeface="Verdana"/>
                    <a:cs typeface="Verdana"/>
                  </a:rPr>
                  <a:t> </a:t>
                </a:r>
                <a:endParaRPr sz="1270" dirty="0">
                  <a:solidFill>
                    <a:srgbClr val="0070C0"/>
                  </a:solidFill>
                  <a:latin typeface="Verdana"/>
                  <a:cs typeface="Verdana"/>
                </a:endParaRPr>
              </a:p>
            </p:txBody>
          </p:sp>
          <p:sp>
            <p:nvSpPr>
              <p:cNvPr id="6" name="object 6"/>
              <p:cNvSpPr txBox="1"/>
              <p:nvPr/>
            </p:nvSpPr>
            <p:spPr>
              <a:xfrm>
                <a:off x="527726" y="3760561"/>
                <a:ext cx="5135635" cy="1262708"/>
              </a:xfrm>
              <a:prstGeom prst="rect">
                <a:avLst/>
              </a:prstGeom>
              <a:pattFill prst="pct5">
                <a:fgClr>
                  <a:schemeClr val="accent1"/>
                </a:fgClr>
                <a:bgClr>
                  <a:schemeClr val="bg1"/>
                </a:bgClr>
              </a:pattFill>
            </p:spPr>
            <p:txBody>
              <a:bodyPr vert="horz" wrap="square" lIns="0" tIns="24184" rIns="0" bIns="0" rtlCol="0">
                <a:spAutoFit/>
              </a:bodyPr>
              <a:lstStyle/>
              <a:p>
                <a:pPr marL="174473" marR="4607" indent="-163532">
                  <a:lnSpc>
                    <a:spcPct val="116300"/>
                  </a:lnSpc>
                  <a:spcBef>
                    <a:spcPts val="190"/>
                  </a:spcBef>
                  <a:buFont typeface="Symbol"/>
                  <a:buChar char=""/>
                  <a:tabLst>
                    <a:tab pos="218235" algn="l"/>
                    <a:tab pos="218811" algn="l"/>
                  </a:tabLst>
                </a:pPr>
                <a:r>
                  <a:rPr sz="1632" dirty="0"/>
                  <a:t>	</a:t>
                </a:r>
                <a:r>
                  <a:rPr sz="1270" spc="-9" dirty="0">
                    <a:latin typeface="Verdana"/>
                    <a:cs typeface="Verdana"/>
                  </a:rPr>
                  <a:t>analýza je </a:t>
                </a:r>
                <a:r>
                  <a:rPr sz="1270" spc="-5" dirty="0">
                    <a:latin typeface="Verdana"/>
                    <a:cs typeface="Verdana"/>
                  </a:rPr>
                  <a:t>založena na </a:t>
                </a:r>
                <a:r>
                  <a:rPr sz="1270" spc="-9" dirty="0">
                    <a:latin typeface="Verdana"/>
                    <a:cs typeface="Verdana"/>
                  </a:rPr>
                  <a:t>studiu </a:t>
                </a:r>
                <a:r>
                  <a:rPr sz="1270" spc="-5" dirty="0">
                    <a:latin typeface="Verdana"/>
                    <a:cs typeface="Verdana"/>
                  </a:rPr>
                  <a:t>energie a </a:t>
                </a:r>
                <a:r>
                  <a:rPr sz="1270" spc="-9" dirty="0">
                    <a:latin typeface="Verdana"/>
                    <a:cs typeface="Verdana"/>
                  </a:rPr>
                  <a:t>počtu </a:t>
                </a:r>
                <a:r>
                  <a:rPr sz="1270" spc="-5" dirty="0">
                    <a:latin typeface="Verdana"/>
                    <a:cs typeface="Verdana"/>
                  </a:rPr>
                  <a:t>částic </a:t>
                </a:r>
                <a:r>
                  <a:rPr sz="1632" b="1" dirty="0">
                    <a:solidFill>
                      <a:srgbClr val="C00000"/>
                    </a:solidFill>
                    <a:latin typeface="Verdana"/>
                    <a:cs typeface="Verdana"/>
                  </a:rPr>
                  <a:t>y</a:t>
                </a:r>
                <a:r>
                  <a:rPr sz="1632" b="1" dirty="0">
                    <a:solidFill>
                      <a:srgbClr val="FF0000"/>
                    </a:solidFill>
                    <a:latin typeface="Verdana"/>
                    <a:cs typeface="Verdana"/>
                  </a:rPr>
                  <a:t> </a:t>
                </a:r>
                <a:r>
                  <a:rPr sz="1270" spc="-5" dirty="0">
                    <a:latin typeface="Verdana"/>
                    <a:cs typeface="Verdana"/>
                  </a:rPr>
                  <a:t>(</a:t>
                </a:r>
                <a:r>
                  <a:rPr sz="1270" i="1" spc="-5" dirty="0">
                    <a:latin typeface="Verdana"/>
                    <a:cs typeface="Verdana"/>
                  </a:rPr>
                  <a:t>okamžité částice-</a:t>
                </a:r>
                <a:r>
                  <a:rPr sz="1270" spc="-5" dirty="0">
                    <a:latin typeface="Verdana"/>
                    <a:cs typeface="Verdana"/>
                  </a:rPr>
                  <a:t>vznikají </a:t>
                </a:r>
                <a:r>
                  <a:rPr sz="1270" dirty="0" err="1">
                    <a:latin typeface="Verdana"/>
                    <a:cs typeface="Verdana"/>
                  </a:rPr>
                  <a:t>při</a:t>
                </a:r>
                <a:r>
                  <a:rPr sz="1270" dirty="0">
                    <a:latin typeface="Verdana"/>
                    <a:cs typeface="Verdana"/>
                  </a:rPr>
                  <a:t> </a:t>
                </a:r>
                <a:r>
                  <a:rPr lang="cs-CZ" sz="1270" dirty="0">
                    <a:latin typeface="Verdana"/>
                    <a:cs typeface="Verdana"/>
                  </a:rPr>
                  <a:t>přeměně</a:t>
                </a:r>
                <a:r>
                  <a:rPr sz="1270" spc="-9" dirty="0">
                    <a:latin typeface="Verdana"/>
                    <a:cs typeface="Verdana"/>
                  </a:rPr>
                  <a:t> </a:t>
                </a:r>
                <a:r>
                  <a:rPr sz="1270" spc="-9" dirty="0" err="1">
                    <a:latin typeface="Verdana"/>
                    <a:cs typeface="Verdana"/>
                  </a:rPr>
                  <a:t>složeného</a:t>
                </a:r>
                <a:r>
                  <a:rPr sz="1270" dirty="0">
                    <a:latin typeface="Verdana"/>
                    <a:cs typeface="Verdana"/>
                  </a:rPr>
                  <a:t> </a:t>
                </a:r>
                <a:r>
                  <a:rPr sz="1270" spc="-9" dirty="0" err="1">
                    <a:latin typeface="Verdana"/>
                    <a:cs typeface="Verdana"/>
                  </a:rPr>
                  <a:t>jádra</a:t>
                </a:r>
                <a:r>
                  <a:rPr sz="1270" spc="-9" dirty="0">
                    <a:latin typeface="Verdana"/>
                    <a:cs typeface="Verdana"/>
                  </a:rPr>
                  <a:t>)</a:t>
                </a:r>
                <a:endParaRPr lang="cs-CZ" sz="1270" spc="-9" dirty="0">
                  <a:latin typeface="Verdana"/>
                  <a:cs typeface="Verdana"/>
                </a:endParaRPr>
              </a:p>
              <a:p>
                <a:pPr marL="174473" marR="4607" indent="-163532">
                  <a:lnSpc>
                    <a:spcPct val="116300"/>
                  </a:lnSpc>
                  <a:spcBef>
                    <a:spcPts val="190"/>
                  </a:spcBef>
                  <a:buFont typeface="Symbol"/>
                  <a:buChar char=""/>
                  <a:tabLst>
                    <a:tab pos="218235" algn="l"/>
                    <a:tab pos="218811" algn="l"/>
                  </a:tabLst>
                </a:pPr>
                <a:endParaRPr sz="1270" dirty="0">
                  <a:latin typeface="Verdana"/>
                  <a:cs typeface="Verdana"/>
                </a:endParaRPr>
              </a:p>
              <a:p>
                <a:pPr marL="218811" indent="-207294">
                  <a:spcBef>
                    <a:spcPts val="263"/>
                  </a:spcBef>
                  <a:buFont typeface="Symbol"/>
                  <a:buChar char=""/>
                  <a:tabLst>
                    <a:tab pos="218235" algn="l"/>
                    <a:tab pos="218811" algn="l"/>
                  </a:tabLst>
                </a:pPr>
                <a:r>
                  <a:rPr sz="1270" spc="-9" dirty="0">
                    <a:latin typeface="Verdana"/>
                    <a:cs typeface="Verdana"/>
                  </a:rPr>
                  <a:t>používá se </a:t>
                </a:r>
                <a:r>
                  <a:rPr sz="1270" dirty="0">
                    <a:latin typeface="Verdana"/>
                    <a:cs typeface="Verdana"/>
                  </a:rPr>
                  <a:t>pro </a:t>
                </a:r>
                <a:r>
                  <a:rPr sz="1270" spc="-5" dirty="0">
                    <a:latin typeface="Verdana"/>
                    <a:cs typeface="Verdana"/>
                  </a:rPr>
                  <a:t>stanovení stopových množství </a:t>
                </a:r>
                <a:r>
                  <a:rPr sz="1270" spc="-9" dirty="0" err="1">
                    <a:latin typeface="Verdana"/>
                    <a:cs typeface="Verdana"/>
                  </a:rPr>
                  <a:t>lehkých</a:t>
                </a:r>
                <a:r>
                  <a:rPr sz="1270" spc="-18" dirty="0">
                    <a:latin typeface="Verdana"/>
                    <a:cs typeface="Verdana"/>
                  </a:rPr>
                  <a:t> </a:t>
                </a:r>
                <a:r>
                  <a:rPr sz="1270" spc="-5" dirty="0" err="1">
                    <a:latin typeface="Verdana"/>
                    <a:cs typeface="Verdana"/>
                  </a:rPr>
                  <a:t>prvků</a:t>
                </a:r>
                <a:endParaRPr lang="cs-CZ" sz="1270" spc="-5" dirty="0">
                  <a:latin typeface="Verdana"/>
                  <a:cs typeface="Verdana"/>
                </a:endParaRPr>
              </a:p>
              <a:p>
                <a:pPr marL="218811" indent="-207294">
                  <a:spcBef>
                    <a:spcPts val="263"/>
                  </a:spcBef>
                  <a:buFont typeface="Symbol"/>
                  <a:buChar char=""/>
                  <a:tabLst>
                    <a:tab pos="218235" algn="l"/>
                    <a:tab pos="218811" algn="l"/>
                  </a:tabLst>
                </a:pPr>
                <a:endParaRPr sz="1270" dirty="0">
                  <a:latin typeface="Verdana"/>
                  <a:cs typeface="Verdana"/>
                </a:endParaRPr>
              </a:p>
            </p:txBody>
          </p:sp>
          <p:sp>
            <p:nvSpPr>
              <p:cNvPr id="8" name="object 8"/>
              <p:cNvSpPr txBox="1"/>
              <p:nvPr/>
            </p:nvSpPr>
            <p:spPr>
              <a:xfrm>
                <a:off x="3153172" y="3163004"/>
                <a:ext cx="1762005" cy="298255"/>
              </a:xfrm>
              <a:prstGeom prst="rect">
                <a:avLst/>
              </a:prstGeom>
              <a:pattFill prst="pct5">
                <a:fgClr>
                  <a:schemeClr val="accent1"/>
                </a:fgClr>
                <a:bgClr>
                  <a:schemeClr val="bg1"/>
                </a:bgClr>
              </a:pattFill>
              <a:ln w="9525">
                <a:noFill/>
              </a:ln>
            </p:spPr>
            <p:txBody>
              <a:bodyPr vert="horz" wrap="square" lIns="0" tIns="46641" rIns="0" bIns="0" rtlCol="0">
                <a:spAutoFit/>
              </a:bodyPr>
              <a:lstStyle/>
              <a:p>
                <a:pPr marL="88676">
                  <a:spcBef>
                    <a:spcPts val="367"/>
                  </a:spcBef>
                </a:pPr>
                <a:r>
                  <a:rPr sz="1632" b="1" spc="-5" dirty="0">
                    <a:solidFill>
                      <a:srgbClr val="006FC0"/>
                    </a:solidFill>
                    <a:latin typeface="Verdana"/>
                    <a:cs typeface="Verdana"/>
                  </a:rPr>
                  <a:t>A(</a:t>
                </a:r>
                <a:r>
                  <a:rPr lang="cs-CZ" sz="1632" b="1" spc="-5" dirty="0">
                    <a:solidFill>
                      <a:srgbClr val="006FC0"/>
                    </a:solidFill>
                    <a:latin typeface="Verdana"/>
                    <a:cs typeface="Verdana"/>
                  </a:rPr>
                  <a:t>n</a:t>
                </a:r>
                <a:r>
                  <a:rPr sz="1632" b="1" spc="-5" dirty="0">
                    <a:solidFill>
                      <a:srgbClr val="006FC0"/>
                    </a:solidFill>
                    <a:latin typeface="Verdana"/>
                    <a:cs typeface="Verdana"/>
                  </a:rPr>
                  <a:t>,</a:t>
                </a:r>
                <a:r>
                  <a:rPr sz="1632" b="1" spc="-5" dirty="0">
                    <a:solidFill>
                      <a:srgbClr val="C00000"/>
                    </a:solidFill>
                    <a:latin typeface="Verdana"/>
                    <a:cs typeface="Verdana"/>
                  </a:rPr>
                  <a:t>y</a:t>
                </a:r>
                <a:r>
                  <a:rPr sz="1632" b="1" spc="-5" dirty="0">
                    <a:solidFill>
                      <a:srgbClr val="006FC0"/>
                    </a:solidFill>
                    <a:latin typeface="Verdana"/>
                    <a:cs typeface="Verdana"/>
                  </a:rPr>
                  <a:t>)B</a:t>
                </a:r>
                <a:endParaRPr sz="1632" dirty="0">
                  <a:latin typeface="Verdana"/>
                  <a:cs typeface="Verdana"/>
                </a:endParaRPr>
              </a:p>
            </p:txBody>
          </p:sp>
          <p:sp>
            <p:nvSpPr>
              <p:cNvPr id="9" name="object 9"/>
              <p:cNvSpPr txBox="1"/>
              <p:nvPr/>
            </p:nvSpPr>
            <p:spPr>
              <a:xfrm>
                <a:off x="6023788" y="3684943"/>
                <a:ext cx="2072947" cy="1535264"/>
              </a:xfrm>
              <a:prstGeom prst="rect">
                <a:avLst/>
              </a:prstGeom>
              <a:pattFill prst="pct5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rgbClr val="000000"/>
                </a:solidFill>
              </a:ln>
            </p:spPr>
            <p:txBody>
              <a:bodyPr vert="horz" wrap="square" lIns="0" tIns="47216" rIns="0" bIns="0" rtlCol="0">
                <a:spAutoFit/>
              </a:bodyPr>
              <a:lstStyle/>
              <a:p>
                <a:pPr marL="561998">
                  <a:spcBef>
                    <a:spcPts val="371"/>
                  </a:spcBef>
                </a:pPr>
                <a:endParaRPr lang="cs-CZ" sz="1400" b="1" spc="-6" baseline="30864" dirty="0">
                  <a:solidFill>
                    <a:srgbClr val="C00000"/>
                  </a:solidFill>
                  <a:latin typeface="Verdana"/>
                  <a:cs typeface="Verdana"/>
                </a:endParaRPr>
              </a:p>
              <a:p>
                <a:pPr marL="561998">
                  <a:spcBef>
                    <a:spcPts val="371"/>
                  </a:spcBef>
                </a:pPr>
                <a:r>
                  <a:rPr sz="1400" b="1" spc="-6" baseline="30864" dirty="0">
                    <a:solidFill>
                      <a:srgbClr val="C00000"/>
                    </a:solidFill>
                    <a:latin typeface="Verdana"/>
                    <a:cs typeface="Verdana"/>
                  </a:rPr>
                  <a:t>10</a:t>
                </a:r>
                <a:r>
                  <a:rPr sz="1400" b="1" spc="-5" dirty="0">
                    <a:solidFill>
                      <a:srgbClr val="C00000"/>
                    </a:solidFill>
                    <a:latin typeface="Verdana"/>
                    <a:cs typeface="Verdana"/>
                  </a:rPr>
                  <a:t>B(n,</a:t>
                </a:r>
                <a:r>
                  <a:rPr sz="1400" b="1" spc="-5" dirty="0">
                    <a:solidFill>
                      <a:srgbClr val="C00000"/>
                    </a:solidFill>
                    <a:latin typeface="Symbol"/>
                    <a:cs typeface="Symbol"/>
                  </a:rPr>
                  <a:t></a:t>
                </a:r>
                <a:r>
                  <a:rPr sz="1400" b="1" spc="-5" dirty="0">
                    <a:solidFill>
                      <a:srgbClr val="C00000"/>
                    </a:solidFill>
                    <a:latin typeface="Verdana"/>
                    <a:cs typeface="Verdana"/>
                  </a:rPr>
                  <a:t>)</a:t>
                </a:r>
                <a:r>
                  <a:rPr sz="1400" b="1" spc="-6" baseline="30864" dirty="0">
                    <a:solidFill>
                      <a:srgbClr val="C00000"/>
                    </a:solidFill>
                    <a:latin typeface="Verdana"/>
                    <a:cs typeface="Verdana"/>
                  </a:rPr>
                  <a:t>7</a:t>
                </a:r>
                <a:r>
                  <a:rPr sz="1400" b="1" spc="-5" dirty="0">
                    <a:solidFill>
                      <a:srgbClr val="C00000"/>
                    </a:solidFill>
                    <a:latin typeface="Verdana"/>
                    <a:cs typeface="Verdana"/>
                  </a:rPr>
                  <a:t>Li</a:t>
                </a:r>
                <a:endParaRPr sz="1400" dirty="0">
                  <a:solidFill>
                    <a:srgbClr val="C00000"/>
                  </a:solidFill>
                  <a:latin typeface="Verdana"/>
                  <a:cs typeface="Verdana"/>
                </a:endParaRPr>
              </a:p>
              <a:p>
                <a:pPr>
                  <a:spcBef>
                    <a:spcPts val="23"/>
                  </a:spcBef>
                </a:pPr>
                <a:endParaRPr sz="1400" dirty="0">
                  <a:solidFill>
                    <a:srgbClr val="C00000"/>
                  </a:solidFill>
                  <a:latin typeface="Verdana"/>
                  <a:cs typeface="Verdana"/>
                </a:endParaRPr>
              </a:p>
              <a:p>
                <a:pPr marL="592517"/>
                <a:r>
                  <a:rPr sz="1400" b="1" spc="-6" baseline="30864" dirty="0">
                    <a:solidFill>
                      <a:srgbClr val="C00000"/>
                    </a:solidFill>
                    <a:latin typeface="Verdana"/>
                    <a:cs typeface="Verdana"/>
                  </a:rPr>
                  <a:t>6</a:t>
                </a:r>
                <a:r>
                  <a:rPr sz="1400" b="1" spc="-5" dirty="0">
                    <a:solidFill>
                      <a:srgbClr val="C00000"/>
                    </a:solidFill>
                    <a:latin typeface="Verdana"/>
                    <a:cs typeface="Verdana"/>
                  </a:rPr>
                  <a:t>Li(n,</a:t>
                </a:r>
                <a:r>
                  <a:rPr sz="1400" b="1" spc="-5" dirty="0">
                    <a:solidFill>
                      <a:srgbClr val="C00000"/>
                    </a:solidFill>
                    <a:latin typeface="Symbol"/>
                    <a:cs typeface="Symbol"/>
                  </a:rPr>
                  <a:t></a:t>
                </a:r>
                <a:r>
                  <a:rPr sz="1400" b="1" spc="-5" dirty="0">
                    <a:solidFill>
                      <a:srgbClr val="C00000"/>
                    </a:solidFill>
                    <a:latin typeface="Verdana"/>
                    <a:cs typeface="Verdana"/>
                  </a:rPr>
                  <a:t>)</a:t>
                </a:r>
                <a:r>
                  <a:rPr sz="1400" b="1" spc="-6" baseline="30864" dirty="0">
                    <a:solidFill>
                      <a:srgbClr val="C00000"/>
                    </a:solidFill>
                    <a:latin typeface="Verdana"/>
                    <a:cs typeface="Verdana"/>
                  </a:rPr>
                  <a:t>3</a:t>
                </a:r>
                <a:r>
                  <a:rPr sz="1400" b="1" spc="-5" dirty="0">
                    <a:solidFill>
                      <a:srgbClr val="C00000"/>
                    </a:solidFill>
                    <a:latin typeface="Verdana"/>
                    <a:cs typeface="Verdana"/>
                  </a:rPr>
                  <a:t>H</a:t>
                </a:r>
                <a:endParaRPr sz="1400" dirty="0">
                  <a:solidFill>
                    <a:srgbClr val="C00000"/>
                  </a:solidFill>
                  <a:latin typeface="Verdana"/>
                  <a:cs typeface="Verdana"/>
                </a:endParaRPr>
              </a:p>
              <a:p>
                <a:pPr>
                  <a:spcBef>
                    <a:spcPts val="14"/>
                  </a:spcBef>
                </a:pPr>
                <a:endParaRPr sz="1400" dirty="0">
                  <a:solidFill>
                    <a:srgbClr val="C00000"/>
                  </a:solidFill>
                  <a:latin typeface="Verdana"/>
                  <a:cs typeface="Verdana"/>
                </a:endParaRPr>
              </a:p>
              <a:p>
                <a:pPr marL="548179"/>
                <a:r>
                  <a:rPr sz="1400" b="1" spc="-6" baseline="30864" dirty="0">
                    <a:solidFill>
                      <a:srgbClr val="C00000"/>
                    </a:solidFill>
                    <a:latin typeface="Verdana"/>
                    <a:cs typeface="Verdana"/>
                  </a:rPr>
                  <a:t>14</a:t>
                </a:r>
                <a:r>
                  <a:rPr sz="1400" b="1" spc="-5" dirty="0">
                    <a:solidFill>
                      <a:srgbClr val="C00000"/>
                    </a:solidFill>
                    <a:latin typeface="Verdana"/>
                    <a:cs typeface="Verdana"/>
                  </a:rPr>
                  <a:t>N(n,</a:t>
                </a:r>
                <a:r>
                  <a:rPr sz="1400" b="1" spc="-5" dirty="0">
                    <a:solidFill>
                      <a:srgbClr val="C00000"/>
                    </a:solidFill>
                    <a:latin typeface="Symbol"/>
                    <a:cs typeface="Symbol"/>
                  </a:rPr>
                  <a:t></a:t>
                </a:r>
                <a:r>
                  <a:rPr sz="1400" b="1" spc="-5" dirty="0">
                    <a:solidFill>
                      <a:srgbClr val="C00000"/>
                    </a:solidFill>
                    <a:latin typeface="Verdana"/>
                    <a:cs typeface="Verdana"/>
                  </a:rPr>
                  <a:t>)</a:t>
                </a:r>
                <a:r>
                  <a:rPr sz="1400" b="1" spc="-6" baseline="30864" dirty="0">
                    <a:solidFill>
                      <a:srgbClr val="C00000"/>
                    </a:solidFill>
                    <a:latin typeface="Verdana"/>
                    <a:cs typeface="Verdana"/>
                  </a:rPr>
                  <a:t>15</a:t>
                </a:r>
                <a:r>
                  <a:rPr sz="1400" b="1" spc="-5" dirty="0">
                    <a:solidFill>
                      <a:srgbClr val="C00000"/>
                    </a:solidFill>
                    <a:latin typeface="Verdana"/>
                    <a:cs typeface="Verdana"/>
                  </a:rPr>
                  <a:t>N</a:t>
                </a:r>
                <a:endParaRPr lang="cs-CZ" sz="1400" b="1" spc="-5" dirty="0">
                  <a:solidFill>
                    <a:srgbClr val="C00000"/>
                  </a:solidFill>
                  <a:latin typeface="Verdana"/>
                  <a:cs typeface="Verdana"/>
                </a:endParaRPr>
              </a:p>
              <a:p>
                <a:pPr marL="548179"/>
                <a:endParaRPr sz="1400" dirty="0">
                  <a:solidFill>
                    <a:srgbClr val="C00000"/>
                  </a:solidFill>
                  <a:latin typeface="Verdana"/>
                  <a:cs typeface="Verdana"/>
                </a:endParaRPr>
              </a:p>
            </p:txBody>
          </p:sp>
        </p:grpSp>
      </p:grpSp>
      <p:sp>
        <p:nvSpPr>
          <p:cNvPr id="12" name="Zástupný symbol pro číslo snímku 11">
            <a:extLst>
              <a:ext uri="{FF2B5EF4-FFF2-40B4-BE49-F238E27FC236}">
                <a16:creationId xmlns:a16="http://schemas.microsoft.com/office/drawing/2014/main" id="{F612C109-DE5D-497F-A54E-7EEECCB27F4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4</a:t>
            </a:fld>
            <a:endParaRPr lang="cs-CZ"/>
          </a:p>
        </p:txBody>
      </p:sp>
      <p:pic>
        <p:nvPicPr>
          <p:cNvPr id="13" name="NAA4-1">
            <a:hlinkClick r:id="" action="ppaction://media"/>
            <a:extLst>
              <a:ext uri="{FF2B5EF4-FFF2-40B4-BE49-F238E27FC236}">
                <a16:creationId xmlns:a16="http://schemas.microsoft.com/office/drawing/2014/main" id="{5AF6BF88-5386-4ED9-829E-8493A05AFB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10550" y="60344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2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676" y="133555"/>
            <a:ext cx="7927428" cy="335197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0" tIns="12092" rIns="0" bIns="0" rtlCol="0">
            <a:spAutoFit/>
          </a:bodyPr>
          <a:lstStyle/>
          <a:p>
            <a:pPr marL="11516">
              <a:spcBef>
                <a:spcPts val="95"/>
              </a:spcBef>
              <a:tabLst>
                <a:tab pos="1523614" algn="l"/>
              </a:tabLst>
            </a:pPr>
            <a:r>
              <a:rPr sz="1600" b="1" dirty="0">
                <a:solidFill>
                  <a:srgbClr val="C00000"/>
                </a:solidFill>
                <a:latin typeface="Verdana"/>
                <a:cs typeface="Verdana"/>
              </a:rPr>
              <a:t>Metoda</a:t>
            </a:r>
            <a:r>
              <a:rPr sz="1600" b="1" spc="-9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Verdana"/>
                <a:cs typeface="Verdana"/>
              </a:rPr>
              <a:t>PIXE</a:t>
            </a:r>
            <a:r>
              <a:rPr sz="1451" b="1" spc="-5" dirty="0">
                <a:solidFill>
                  <a:srgbClr val="C00000"/>
                </a:solidFill>
                <a:latin typeface="Verdana"/>
                <a:cs typeface="Verdana"/>
              </a:rPr>
              <a:t>	</a:t>
            </a:r>
            <a:r>
              <a:rPr sz="1451" spc="-5" dirty="0">
                <a:latin typeface="Times New Roman"/>
                <a:cs typeface="Times New Roman"/>
              </a:rPr>
              <a:t>(</a:t>
            </a:r>
            <a:r>
              <a:rPr sz="1451" b="1" i="1" spc="-5" dirty="0">
                <a:latin typeface="Times New Roman"/>
                <a:cs typeface="Times New Roman"/>
              </a:rPr>
              <a:t>P</a:t>
            </a:r>
            <a:r>
              <a:rPr sz="1451" i="1" spc="-5" dirty="0">
                <a:latin typeface="Times New Roman"/>
                <a:cs typeface="Times New Roman"/>
              </a:rPr>
              <a:t>article </a:t>
            </a:r>
            <a:r>
              <a:rPr sz="1451" b="1" i="1" spc="-5" dirty="0">
                <a:latin typeface="Times New Roman"/>
                <a:cs typeface="Times New Roman"/>
              </a:rPr>
              <a:t>I</a:t>
            </a:r>
            <a:r>
              <a:rPr sz="1451" i="1" spc="-5" dirty="0">
                <a:latin typeface="Times New Roman"/>
                <a:cs typeface="Times New Roman"/>
              </a:rPr>
              <a:t>nduced </a:t>
            </a:r>
            <a:r>
              <a:rPr sz="1451" b="1" i="1" spc="-5" dirty="0">
                <a:latin typeface="Times New Roman"/>
                <a:cs typeface="Times New Roman"/>
              </a:rPr>
              <a:t>X</a:t>
            </a:r>
            <a:r>
              <a:rPr sz="1451" i="1" spc="-5" dirty="0">
                <a:latin typeface="Times New Roman"/>
                <a:cs typeface="Times New Roman"/>
              </a:rPr>
              <a:t>-ray </a:t>
            </a:r>
            <a:r>
              <a:rPr sz="1451" b="1" i="1" dirty="0">
                <a:latin typeface="Times New Roman"/>
                <a:cs typeface="Times New Roman"/>
              </a:rPr>
              <a:t>E</a:t>
            </a:r>
            <a:r>
              <a:rPr sz="1451" i="1" dirty="0">
                <a:latin typeface="Times New Roman"/>
                <a:cs typeface="Times New Roman"/>
              </a:rPr>
              <a:t>mission</a:t>
            </a:r>
            <a:r>
              <a:rPr sz="1451" dirty="0">
                <a:latin typeface="Times New Roman"/>
                <a:cs typeface="Times New Roman"/>
              </a:rPr>
              <a:t>, </a:t>
            </a:r>
            <a:r>
              <a:rPr sz="1451" spc="-5" dirty="0">
                <a:latin typeface="Times New Roman"/>
                <a:cs typeface="Times New Roman"/>
              </a:rPr>
              <a:t>částicemi indukované záření</a:t>
            </a:r>
            <a:r>
              <a:rPr sz="1451" spc="-27" dirty="0">
                <a:latin typeface="Times New Roman"/>
                <a:cs typeface="Times New Roman"/>
              </a:rPr>
              <a:t> </a:t>
            </a:r>
            <a:r>
              <a:rPr sz="1451" spc="-5" dirty="0">
                <a:latin typeface="Times New Roman"/>
                <a:cs typeface="Times New Roman"/>
              </a:rPr>
              <a:t>X)</a:t>
            </a:r>
            <a:endParaRPr sz="1451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86" dirty="0">
              <a:latin typeface="Times New Roman"/>
              <a:cs typeface="Times New Roman"/>
            </a:endParaRPr>
          </a:p>
          <a:p>
            <a:pPr marL="425530" marR="499234" indent="-207294">
              <a:buFont typeface="Symbol"/>
              <a:buChar char=""/>
              <a:tabLst>
                <a:tab pos="418043" algn="l"/>
              </a:tabLst>
            </a:pPr>
            <a:r>
              <a:rPr sz="1600" spc="-5" dirty="0">
                <a:cs typeface="Arial"/>
              </a:rPr>
              <a:t>nedestruktivní analytická </a:t>
            </a:r>
            <a:r>
              <a:rPr sz="1600" dirty="0">
                <a:cs typeface="Arial"/>
              </a:rPr>
              <a:t>metoda </a:t>
            </a:r>
            <a:r>
              <a:rPr sz="1600" spc="-5" dirty="0">
                <a:cs typeface="Arial"/>
              </a:rPr>
              <a:t>pro stanovení chemického složení povrchových vrstev  vzorků.</a:t>
            </a:r>
            <a:endParaRPr sz="1600" dirty="0">
              <a:cs typeface="Arial"/>
            </a:endParaRPr>
          </a:p>
          <a:p>
            <a:pPr marL="425530" marR="54127" indent="-207294">
              <a:spcBef>
                <a:spcPts val="91"/>
              </a:spcBef>
              <a:buFont typeface="Symbol"/>
              <a:buChar char=""/>
              <a:tabLst>
                <a:tab pos="418043" algn="l"/>
              </a:tabLst>
            </a:pPr>
            <a:r>
              <a:rPr lang="cs-CZ" sz="1600" spc="5" dirty="0">
                <a:cs typeface="Arial"/>
              </a:rPr>
              <a:t>jako </a:t>
            </a:r>
            <a:r>
              <a:rPr lang="cs-CZ" sz="1600" spc="-5" dirty="0">
                <a:cs typeface="Arial"/>
              </a:rPr>
              <a:t>projektil </a:t>
            </a:r>
            <a:r>
              <a:rPr lang="cs-CZ" sz="1600" spc="5" dirty="0">
                <a:cs typeface="Arial"/>
              </a:rPr>
              <a:t>se </a:t>
            </a:r>
            <a:r>
              <a:rPr lang="cs-CZ" sz="1600" spc="-5" dirty="0">
                <a:cs typeface="Arial"/>
              </a:rPr>
              <a:t>zpravidla používají </a:t>
            </a:r>
            <a:r>
              <a:rPr lang="cs-CZ" sz="1600" b="1" spc="-5" dirty="0">
                <a:cs typeface="Arial"/>
              </a:rPr>
              <a:t>protony </a:t>
            </a:r>
            <a:r>
              <a:rPr lang="cs-CZ" sz="1600" b="1" dirty="0">
                <a:cs typeface="Arial"/>
              </a:rPr>
              <a:t>o </a:t>
            </a:r>
            <a:r>
              <a:rPr lang="cs-CZ" sz="1600" b="1" spc="-5" dirty="0">
                <a:cs typeface="Arial"/>
              </a:rPr>
              <a:t>energii </a:t>
            </a:r>
            <a:r>
              <a:rPr lang="cs-CZ" sz="1600" b="1" dirty="0">
                <a:cs typeface="Arial"/>
              </a:rPr>
              <a:t>1-4 </a:t>
            </a:r>
            <a:r>
              <a:rPr lang="cs-CZ" sz="1600" b="1" spc="-5" dirty="0" err="1">
                <a:cs typeface="Arial"/>
              </a:rPr>
              <a:t>MeV</a:t>
            </a:r>
            <a:r>
              <a:rPr lang="cs-CZ" sz="1600" spc="-5" dirty="0">
                <a:cs typeface="Arial"/>
              </a:rPr>
              <a:t>, výjimečně částice alfa </a:t>
            </a:r>
          </a:p>
          <a:p>
            <a:pPr marL="218236" marR="54127">
              <a:spcBef>
                <a:spcPts val="91"/>
              </a:spcBef>
              <a:tabLst>
                <a:tab pos="418043" algn="l"/>
              </a:tabLst>
            </a:pPr>
            <a:r>
              <a:rPr lang="cs-CZ" sz="1600" spc="-5" dirty="0">
                <a:cs typeface="Arial"/>
              </a:rPr>
              <a:t>   (o vyšší  energii) nebo </a:t>
            </a:r>
            <a:r>
              <a:rPr lang="cs-CZ" sz="1600" dirty="0">
                <a:cs typeface="Arial"/>
              </a:rPr>
              <a:t>i těžké</a:t>
            </a:r>
            <a:r>
              <a:rPr lang="cs-CZ" sz="1600" spc="-5" dirty="0">
                <a:cs typeface="Arial"/>
              </a:rPr>
              <a:t> </a:t>
            </a:r>
            <a:r>
              <a:rPr lang="cs-CZ" sz="1600" spc="-9" dirty="0">
                <a:cs typeface="Arial"/>
              </a:rPr>
              <a:t>ionty.</a:t>
            </a:r>
            <a:endParaRPr lang="cs-CZ" sz="1600" dirty="0">
              <a:cs typeface="Arial"/>
            </a:endParaRPr>
          </a:p>
          <a:p>
            <a:pPr marL="417468" indent="-199233">
              <a:spcBef>
                <a:spcPts val="258"/>
              </a:spcBef>
              <a:buFont typeface="Symbol"/>
              <a:buChar char=""/>
              <a:tabLst>
                <a:tab pos="418043" algn="l"/>
              </a:tabLst>
            </a:pPr>
            <a:r>
              <a:rPr lang="cs-CZ" sz="1600" dirty="0">
                <a:cs typeface="Arial"/>
              </a:rPr>
              <a:t>tloušťka </a:t>
            </a:r>
            <a:r>
              <a:rPr sz="1600" spc="-9" dirty="0" err="1">
                <a:cs typeface="Arial"/>
              </a:rPr>
              <a:t>analyzované</a:t>
            </a:r>
            <a:r>
              <a:rPr sz="1600" spc="-9" dirty="0">
                <a:cs typeface="Arial"/>
              </a:rPr>
              <a:t> </a:t>
            </a:r>
            <a:r>
              <a:rPr sz="1600" spc="-5" dirty="0">
                <a:cs typeface="Arial"/>
              </a:rPr>
              <a:t>vrstvy </a:t>
            </a:r>
            <a:r>
              <a:rPr sz="1600" dirty="0">
                <a:cs typeface="Arial"/>
              </a:rPr>
              <a:t>je </a:t>
            </a:r>
            <a:r>
              <a:rPr sz="1600" spc="-5" dirty="0">
                <a:cs typeface="Arial"/>
              </a:rPr>
              <a:t>úměrná energii </a:t>
            </a:r>
            <a:r>
              <a:rPr sz="1600" spc="-9" dirty="0">
                <a:cs typeface="Arial"/>
              </a:rPr>
              <a:t>záření, </a:t>
            </a:r>
            <a:r>
              <a:rPr sz="1600" spc="-5" dirty="0">
                <a:cs typeface="Arial"/>
              </a:rPr>
              <a:t>typu vzorku </a:t>
            </a:r>
            <a:r>
              <a:rPr sz="1600" dirty="0">
                <a:cs typeface="Arial"/>
              </a:rPr>
              <a:t>a </a:t>
            </a:r>
            <a:r>
              <a:rPr sz="1600" spc="-9" dirty="0">
                <a:cs typeface="Arial"/>
              </a:rPr>
              <a:t>požadavkům </a:t>
            </a:r>
            <a:r>
              <a:rPr sz="1600" spc="-5" dirty="0">
                <a:cs typeface="Arial"/>
              </a:rPr>
              <a:t>na</a:t>
            </a:r>
            <a:r>
              <a:rPr sz="1600" spc="127" dirty="0">
                <a:cs typeface="Arial"/>
              </a:rPr>
              <a:t> </a:t>
            </a:r>
            <a:r>
              <a:rPr sz="1600" spc="-5" dirty="0">
                <a:cs typeface="Arial"/>
              </a:rPr>
              <a:t>analýzu.</a:t>
            </a:r>
            <a:endParaRPr sz="1600" dirty="0">
              <a:cs typeface="Arial"/>
            </a:endParaRPr>
          </a:p>
          <a:p>
            <a:pPr marL="425530" marR="4607" indent="-207294">
              <a:buSzPct val="87500"/>
              <a:buFont typeface="Symbol"/>
              <a:buChar char=""/>
              <a:tabLst>
                <a:tab pos="417468" algn="l"/>
                <a:tab pos="418043" algn="l"/>
              </a:tabLst>
            </a:pPr>
            <a:r>
              <a:rPr lang="cs-CZ" sz="1600" spc="-9" dirty="0">
                <a:cs typeface="Arial"/>
              </a:rPr>
              <a:t>v procesu ozařování dochází k excitaci </a:t>
            </a:r>
            <a:r>
              <a:rPr lang="cs-CZ" sz="1600" spc="-5" dirty="0">
                <a:cs typeface="Arial"/>
              </a:rPr>
              <a:t>elektronů </a:t>
            </a:r>
            <a:r>
              <a:rPr lang="cs-CZ" sz="1600" dirty="0">
                <a:cs typeface="Arial"/>
              </a:rPr>
              <a:t>z </a:t>
            </a:r>
            <a:r>
              <a:rPr lang="cs-CZ" sz="1600" spc="-5" dirty="0">
                <a:cs typeface="Arial"/>
              </a:rPr>
              <a:t>vnitřních </a:t>
            </a:r>
            <a:r>
              <a:rPr lang="cs-CZ" sz="1600" spc="-9" dirty="0">
                <a:cs typeface="Arial"/>
              </a:rPr>
              <a:t>elektronů </a:t>
            </a:r>
            <a:r>
              <a:rPr lang="cs-CZ" sz="1600" dirty="0">
                <a:cs typeface="Arial"/>
              </a:rPr>
              <a:t>(K, </a:t>
            </a:r>
            <a:r>
              <a:rPr lang="cs-CZ" sz="1600" spc="-5" dirty="0">
                <a:cs typeface="Arial"/>
              </a:rPr>
              <a:t>L,..),</a:t>
            </a:r>
            <a:r>
              <a:rPr lang="cs-CZ" sz="1600" dirty="0">
                <a:cs typeface="Arial"/>
              </a:rPr>
              <a:t> dochází k tomu, že elektrony jsou excitovány do vyšších hladin na jejich místo přeskočí elektron z vyšší hladiny - energetický rozdíl mezi hladinami se vyzáří jako charakteristické </a:t>
            </a:r>
            <a:r>
              <a:rPr lang="cs-CZ" sz="1600" dirty="0" err="1">
                <a:cs typeface="Arial"/>
              </a:rPr>
              <a:t>rentgenovo</a:t>
            </a:r>
            <a:r>
              <a:rPr lang="cs-CZ" sz="1600">
                <a:cs typeface="Arial"/>
              </a:rPr>
              <a:t> záření.</a:t>
            </a:r>
            <a:endParaRPr lang="cs-CZ" sz="1600" dirty="0">
              <a:cs typeface="Arial"/>
            </a:endParaRPr>
          </a:p>
          <a:p>
            <a:pPr marL="425530" marR="4607" indent="-207294">
              <a:buSzPct val="87500"/>
              <a:buFont typeface="Symbol"/>
              <a:buChar char=""/>
              <a:tabLst>
                <a:tab pos="417468" algn="l"/>
                <a:tab pos="418043" algn="l"/>
              </a:tabLst>
            </a:pPr>
            <a:r>
              <a:rPr sz="1600" spc="-5" dirty="0" err="1">
                <a:cs typeface="Arial"/>
              </a:rPr>
              <a:t>principiálně</a:t>
            </a:r>
            <a:r>
              <a:rPr sz="1600" spc="-5" dirty="0">
                <a:cs typeface="Arial"/>
              </a:rPr>
              <a:t> </a:t>
            </a:r>
            <a:r>
              <a:rPr sz="1600" dirty="0">
                <a:cs typeface="Arial"/>
              </a:rPr>
              <a:t>je </a:t>
            </a:r>
            <a:r>
              <a:rPr lang="cs-CZ" sz="1600" dirty="0">
                <a:cs typeface="Arial"/>
              </a:rPr>
              <a:t>tedy tato </a:t>
            </a:r>
            <a:r>
              <a:rPr sz="1600" dirty="0" err="1">
                <a:cs typeface="Arial"/>
              </a:rPr>
              <a:t>metoda</a:t>
            </a:r>
            <a:r>
              <a:rPr sz="1600" dirty="0">
                <a:cs typeface="Arial"/>
              </a:rPr>
              <a:t> </a:t>
            </a:r>
            <a:r>
              <a:rPr sz="1600" spc="-5" dirty="0">
                <a:cs typeface="Arial"/>
              </a:rPr>
              <a:t>ekvivalentní </a:t>
            </a:r>
            <a:r>
              <a:rPr sz="1600" spc="-5" dirty="0" err="1">
                <a:cs typeface="Arial"/>
              </a:rPr>
              <a:t>rentgen-fluorescenční</a:t>
            </a:r>
            <a:r>
              <a:rPr sz="1600" spc="-5" dirty="0">
                <a:cs typeface="Arial"/>
              </a:rPr>
              <a:t> </a:t>
            </a:r>
            <a:r>
              <a:rPr sz="1600" spc="-5" dirty="0" err="1">
                <a:cs typeface="Arial"/>
              </a:rPr>
              <a:t>technice</a:t>
            </a:r>
            <a:r>
              <a:rPr sz="1600" spc="-5" dirty="0">
                <a:cs typeface="Arial"/>
              </a:rPr>
              <a:t> </a:t>
            </a:r>
            <a:r>
              <a:rPr lang="cs-CZ" sz="1600" b="1" spc="-9" dirty="0">
                <a:cs typeface="Arial"/>
              </a:rPr>
              <a:t>(XRF).</a:t>
            </a:r>
          </a:p>
          <a:p>
            <a:pPr marL="425530" marR="4607" indent="-207294">
              <a:buSzPct val="87500"/>
              <a:buFont typeface="Symbol"/>
              <a:buChar char=""/>
              <a:tabLst>
                <a:tab pos="417468" algn="l"/>
                <a:tab pos="418043" algn="l"/>
              </a:tabLst>
            </a:pPr>
            <a:endParaRPr lang="cs-CZ" sz="1600" spc="-5" dirty="0"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25926" y="3716588"/>
            <a:ext cx="8070674" cy="3122664"/>
            <a:chOff x="1115694" y="3864285"/>
            <a:chExt cx="8611870" cy="3443604"/>
          </a:xfrm>
        </p:grpSpPr>
        <p:pic>
          <p:nvPicPr>
            <p:cNvPr id="4" name="object 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15694" y="4037965"/>
              <a:ext cx="2932430" cy="321754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34948" y="3864285"/>
              <a:ext cx="5492616" cy="3443604"/>
            </a:xfrm>
            <a:prstGeom prst="rect">
              <a:avLst/>
            </a:prstGeom>
          </p:spPr>
        </p:pic>
      </p:grp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3C8467E-C624-44A0-817C-7A20DDEE585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5</a:t>
            </a:fld>
            <a:endParaRPr lang="cs-CZ"/>
          </a:p>
        </p:txBody>
      </p:sp>
      <p:pic>
        <p:nvPicPr>
          <p:cNvPr id="10" name="NAA4-2">
            <a:hlinkClick r:id="" action="ppaction://media"/>
            <a:extLst>
              <a:ext uri="{FF2B5EF4-FFF2-40B4-BE49-F238E27FC236}">
                <a16:creationId xmlns:a16="http://schemas.microsoft.com/office/drawing/2014/main" id="{888F5C8B-BB92-4CB0-A95E-AE4670B643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15350" y="582880"/>
            <a:ext cx="609600" cy="609600"/>
          </a:xfrm>
          <a:prstGeom prst="rect">
            <a:avLst/>
          </a:prstGeom>
        </p:spPr>
      </p:pic>
      <p:pic>
        <p:nvPicPr>
          <p:cNvPr id="12" name="NAA5-2">
            <a:hlinkClick r:id="" action="ppaction://media"/>
            <a:extLst>
              <a:ext uri="{FF2B5EF4-FFF2-40B4-BE49-F238E27FC236}">
                <a16:creationId xmlns:a16="http://schemas.microsoft.com/office/drawing/2014/main" id="{DC4659B7-177E-44C5-BD66-855DEE15857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34400" y="371658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60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295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</TotalTime>
  <Words>524</Words>
  <Application>Microsoft Office PowerPoint</Application>
  <PresentationFormat>Předvádění na obrazovce (4:3)</PresentationFormat>
  <Paragraphs>77</Paragraphs>
  <Slides>5</Slides>
  <Notes>0</Notes>
  <HiddenSlides>0</HiddenSlides>
  <MMClips>8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Symbol</vt:lpstr>
      <vt:lpstr>Times New Roman</vt:lpstr>
      <vt:lpstr>Verdana</vt:lpstr>
      <vt:lpstr>Motiv Office</vt:lpstr>
      <vt:lpstr>9. Využití jaderných reakcí pro kvalitativní a  kvantitativní chemickou analýzu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9. Využití jaderných reakcí pro kvalitativní a  kvantitativní chemickou analýzu</dc:title>
  <dc:creator>Jiří Příhoda</dc:creator>
  <cp:lastModifiedBy>Jiří Příhoda</cp:lastModifiedBy>
  <cp:revision>12</cp:revision>
  <dcterms:created xsi:type="dcterms:W3CDTF">2020-10-28T02:12:50Z</dcterms:created>
  <dcterms:modified xsi:type="dcterms:W3CDTF">2020-11-06T14:55:12Z</dcterms:modified>
</cp:coreProperties>
</file>