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3800" cy="7562850"/>
  <p:notesSz cx="10693400" cy="7562850"/>
  <p:embeddedFontLst>
    <p:embeddedFont>
      <p:font typeface="Arial" panose="020B0604020202020204" pitchFamily="34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54" y="66"/>
      </p:cViewPr>
      <p:guideLst>
        <p:guide orient="horz" pos="2880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6"/>
            <a:ext cx="4386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6"/>
            <a:ext cx="4386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190" y="302514"/>
            <a:ext cx="907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9456"/>
            <a:ext cx="907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ZEEP" TargetMode="External"/><Relationship Id="rId2" Type="http://schemas.openxmlformats.org/officeDocument/2006/relationships/hyperlink" Target="http://en.wikipedia.org/wiki/CAND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gnox" TargetMode="External"/><Relationship Id="rId2" Type="http://schemas.openxmlformats.org/officeDocument/2006/relationships/hyperlink" Target="http://cs.wikipedia.org/wiki/RBM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ranium-236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fEROK" TargetMode="External"/><Relationship Id="rId2" Type="http://schemas.openxmlformats.org/officeDocument/2006/relationships/hyperlink" Target="http://en.wikipedia.org/wiki/Natural_nuclear_fission_reacto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cs.wikipedia.org/wiki/F%C3%A1zov%C3%BD_diagra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en.wikipedia.org/wiki/BWR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054" y="5015865"/>
            <a:ext cx="8715375" cy="164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500"/>
              </a:lnSpc>
              <a:spcBef>
                <a:spcPts val="100"/>
              </a:spcBef>
            </a:pPr>
            <a:r>
              <a:rPr sz="1050" b="1" spc="-10" dirty="0">
                <a:latin typeface="Arial"/>
                <a:cs typeface="Arial"/>
              </a:rPr>
              <a:t>Ať </a:t>
            </a:r>
            <a:r>
              <a:rPr sz="1050" b="1" spc="-5" dirty="0">
                <a:latin typeface="Arial"/>
                <a:cs typeface="Arial"/>
              </a:rPr>
              <a:t>se </a:t>
            </a:r>
            <a:r>
              <a:rPr sz="1050" b="1" dirty="0">
                <a:latin typeface="Arial"/>
                <a:cs typeface="Arial"/>
              </a:rPr>
              <a:t>nám </a:t>
            </a:r>
            <a:r>
              <a:rPr sz="1050" b="1" spc="5" dirty="0">
                <a:latin typeface="Arial"/>
                <a:cs typeface="Arial"/>
              </a:rPr>
              <a:t>to </a:t>
            </a:r>
            <a:r>
              <a:rPr sz="1050" b="1" spc="-5" dirty="0">
                <a:latin typeface="Arial"/>
                <a:cs typeface="Arial"/>
              </a:rPr>
              <a:t>líbí </a:t>
            </a:r>
            <a:r>
              <a:rPr sz="1050" b="1" dirty="0">
                <a:latin typeface="Arial"/>
                <a:cs typeface="Arial"/>
              </a:rPr>
              <a:t>nebo </a:t>
            </a:r>
            <a:r>
              <a:rPr sz="1050" b="1" spc="-5" dirty="0">
                <a:latin typeface="Arial"/>
                <a:cs typeface="Arial"/>
              </a:rPr>
              <a:t>ne, </a:t>
            </a:r>
            <a:r>
              <a:rPr sz="1050" b="1" dirty="0">
                <a:latin typeface="Arial"/>
                <a:cs typeface="Arial"/>
              </a:rPr>
              <a:t>bez </a:t>
            </a:r>
            <a:r>
              <a:rPr sz="1050" b="1" spc="-5" dirty="0">
                <a:latin typeface="Arial"/>
                <a:cs typeface="Arial"/>
              </a:rPr>
              <a:t>jaderné energie </a:t>
            </a:r>
            <a:r>
              <a:rPr sz="1050" b="1" spc="5" dirty="0">
                <a:latin typeface="Arial"/>
                <a:cs typeface="Arial"/>
              </a:rPr>
              <a:t>se </a:t>
            </a:r>
            <a:r>
              <a:rPr sz="1050" b="1" spc="-10" dirty="0">
                <a:latin typeface="Arial"/>
                <a:cs typeface="Arial"/>
              </a:rPr>
              <a:t>asi </a:t>
            </a:r>
            <a:r>
              <a:rPr sz="1050" b="1" spc="-5" dirty="0">
                <a:latin typeface="Arial"/>
                <a:cs typeface="Arial"/>
              </a:rPr>
              <a:t>neobejdeme. </a:t>
            </a:r>
            <a:r>
              <a:rPr sz="1050" b="1" dirty="0">
                <a:latin typeface="Arial"/>
                <a:cs typeface="Arial"/>
              </a:rPr>
              <a:t>Jak </a:t>
            </a:r>
            <a:r>
              <a:rPr sz="1050" b="1" spc="-5" dirty="0">
                <a:latin typeface="Arial"/>
                <a:cs typeface="Arial"/>
              </a:rPr>
              <a:t>vlastně </a:t>
            </a:r>
            <a:r>
              <a:rPr sz="1050" b="1" dirty="0">
                <a:latin typeface="Arial"/>
                <a:cs typeface="Arial"/>
              </a:rPr>
              <a:t>funguje </a:t>
            </a:r>
            <a:r>
              <a:rPr sz="1050" b="1" spc="-5" dirty="0">
                <a:latin typeface="Arial"/>
                <a:cs typeface="Arial"/>
              </a:rPr>
              <a:t>atomový reaktor? </a:t>
            </a:r>
            <a:r>
              <a:rPr sz="1050" b="1" spc="-10" dirty="0">
                <a:latin typeface="Arial"/>
                <a:cs typeface="Arial"/>
              </a:rPr>
              <a:t>Jaké </a:t>
            </a:r>
            <a:r>
              <a:rPr sz="1050" b="1" spc="-5" dirty="0">
                <a:latin typeface="Arial"/>
                <a:cs typeface="Arial"/>
              </a:rPr>
              <a:t>existují základní </a:t>
            </a:r>
            <a:r>
              <a:rPr sz="1050" b="1" dirty="0">
                <a:latin typeface="Arial"/>
                <a:cs typeface="Arial"/>
              </a:rPr>
              <a:t>typy a </a:t>
            </a:r>
            <a:r>
              <a:rPr sz="1050" b="1" spc="-5" dirty="0">
                <a:latin typeface="Arial"/>
                <a:cs typeface="Arial"/>
              </a:rPr>
              <a:t>čím  se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liší?</a:t>
            </a:r>
            <a:endParaRPr sz="105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050" dirty="0">
              <a:latin typeface="Arial"/>
              <a:cs typeface="Arial"/>
            </a:endParaRPr>
          </a:p>
          <a:p>
            <a:pPr marL="12700" marR="114300">
              <a:lnSpc>
                <a:spcPct val="162100"/>
              </a:lnSpc>
            </a:pPr>
            <a:r>
              <a:rPr sz="1050" spc="-5" dirty="0">
                <a:latin typeface="Arial"/>
                <a:cs typeface="Arial"/>
              </a:rPr>
              <a:t>Naše </a:t>
            </a:r>
            <a:r>
              <a:rPr sz="1050" dirty="0">
                <a:latin typeface="Arial"/>
                <a:cs typeface="Arial"/>
              </a:rPr>
              <a:t>civilizace je </a:t>
            </a:r>
            <a:r>
              <a:rPr sz="1050" spc="-5" dirty="0">
                <a:latin typeface="Arial"/>
                <a:cs typeface="Arial"/>
              </a:rPr>
              <a:t>navyklá </a:t>
            </a:r>
            <a:r>
              <a:rPr sz="1050" dirty="0">
                <a:latin typeface="Arial"/>
                <a:cs typeface="Arial"/>
              </a:rPr>
              <a:t>– </a:t>
            </a:r>
            <a:r>
              <a:rPr sz="1050" spc="-5" dirty="0">
                <a:latin typeface="Arial"/>
                <a:cs typeface="Arial"/>
              </a:rPr>
              <a:t>nebo </a:t>
            </a:r>
            <a:r>
              <a:rPr sz="1050" dirty="0">
                <a:latin typeface="Arial"/>
                <a:cs typeface="Arial"/>
              </a:rPr>
              <a:t>lépe závislá – </a:t>
            </a:r>
            <a:r>
              <a:rPr sz="1050" spc="-5" dirty="0">
                <a:latin typeface="Arial"/>
                <a:cs typeface="Arial"/>
              </a:rPr>
              <a:t>na </a:t>
            </a:r>
            <a:r>
              <a:rPr sz="1050" spc="5" dirty="0">
                <a:latin typeface="Arial"/>
                <a:cs typeface="Arial"/>
              </a:rPr>
              <a:t>levné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stále dostupné energii. Jenže kde </a:t>
            </a:r>
            <a:r>
              <a:rPr sz="1050" spc="-10" dirty="0">
                <a:latin typeface="Arial"/>
                <a:cs typeface="Arial"/>
              </a:rPr>
              <a:t>najít </a:t>
            </a:r>
            <a:r>
              <a:rPr sz="1050" spc="-5" dirty="0">
                <a:latin typeface="Arial"/>
                <a:cs typeface="Arial"/>
              </a:rPr>
              <a:t>dlouhodobý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stabilní zdroj elektrické energie </a:t>
            </a:r>
            <a:r>
              <a:rPr sz="1050" dirty="0">
                <a:latin typeface="Arial"/>
                <a:cs typeface="Arial"/>
              </a:rPr>
              <a:t>a  </a:t>
            </a:r>
            <a:r>
              <a:rPr sz="1575" spc="-7" baseline="5291" dirty="0">
                <a:latin typeface="Arial"/>
                <a:cs typeface="Arial"/>
              </a:rPr>
              <a:t>tepla, který nevypouští do vzduchu </a:t>
            </a:r>
            <a:r>
              <a:rPr sz="1575" spc="7" baseline="5291" dirty="0">
                <a:latin typeface="Arial"/>
                <a:cs typeface="Arial"/>
              </a:rPr>
              <a:t>pro </a:t>
            </a:r>
            <a:r>
              <a:rPr sz="1575" baseline="5291" dirty="0">
                <a:latin typeface="Arial"/>
                <a:cs typeface="Arial"/>
              </a:rPr>
              <a:t>Zemi </a:t>
            </a:r>
            <a:r>
              <a:rPr sz="1575" spc="-15" baseline="5291" dirty="0">
                <a:latin typeface="Arial"/>
                <a:cs typeface="Arial"/>
              </a:rPr>
              <a:t>tak </a:t>
            </a:r>
            <a:r>
              <a:rPr sz="1575" spc="-7" baseline="5291" dirty="0">
                <a:latin typeface="Arial"/>
                <a:cs typeface="Arial"/>
              </a:rPr>
              <a:t>vražedný skleníkový </a:t>
            </a:r>
            <a:r>
              <a:rPr sz="1575" spc="7" baseline="5291" dirty="0">
                <a:latin typeface="Arial"/>
                <a:cs typeface="Arial"/>
              </a:rPr>
              <a:t>CO</a:t>
            </a:r>
            <a:r>
              <a:rPr sz="700" spc="5" dirty="0">
                <a:latin typeface="Arial"/>
                <a:cs typeface="Arial"/>
              </a:rPr>
              <a:t>2</a:t>
            </a:r>
            <a:r>
              <a:rPr sz="1575" spc="7" baseline="5291" dirty="0">
                <a:latin typeface="Arial"/>
                <a:cs typeface="Arial"/>
              </a:rPr>
              <a:t>? Máme </a:t>
            </a:r>
            <a:r>
              <a:rPr sz="1575" spc="-15" baseline="5291" dirty="0">
                <a:latin typeface="Arial"/>
                <a:cs typeface="Arial"/>
              </a:rPr>
              <a:t>jedinou </a:t>
            </a:r>
            <a:r>
              <a:rPr sz="1575" spc="7" baseline="5291" dirty="0">
                <a:latin typeface="Arial"/>
                <a:cs typeface="Arial"/>
              </a:rPr>
              <a:t>volbu </a:t>
            </a:r>
            <a:r>
              <a:rPr sz="1575" baseline="5291" dirty="0">
                <a:latin typeface="Arial"/>
                <a:cs typeface="Arial"/>
              </a:rPr>
              <a:t>– </a:t>
            </a:r>
            <a:r>
              <a:rPr sz="1575" spc="-7" baseline="5291" dirty="0">
                <a:latin typeface="Arial"/>
                <a:cs typeface="Arial"/>
              </a:rPr>
              <a:t>reaktor, </a:t>
            </a:r>
            <a:r>
              <a:rPr sz="1575" baseline="5291" dirty="0">
                <a:latin typeface="Arial"/>
                <a:cs typeface="Arial"/>
              </a:rPr>
              <a:t>atomový</a:t>
            </a:r>
            <a:r>
              <a:rPr sz="1575" spc="-157" baseline="5291" dirty="0">
                <a:latin typeface="Arial"/>
                <a:cs typeface="Arial"/>
              </a:rPr>
              <a:t> </a:t>
            </a:r>
            <a:r>
              <a:rPr sz="1575" spc="-7" baseline="5291" dirty="0">
                <a:latin typeface="Arial"/>
                <a:cs typeface="Arial"/>
              </a:rPr>
              <a:t>reaktor.</a:t>
            </a:r>
            <a:endParaRPr sz="1575" baseline="5291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500" dirty="0">
              <a:latin typeface="Arial"/>
              <a:cs typeface="Arial"/>
            </a:endParaRPr>
          </a:p>
          <a:p>
            <a:pPr marL="12700"/>
            <a:r>
              <a:rPr sz="1500" spc="-5" dirty="0">
                <a:solidFill>
                  <a:srgbClr val="174B73"/>
                </a:solidFill>
                <a:latin typeface="Arial"/>
                <a:cs typeface="Arial"/>
              </a:rPr>
              <a:t>Štěpím, štěpíš,</a:t>
            </a:r>
            <a:r>
              <a:rPr sz="1500" spc="-25" dirty="0">
                <a:solidFill>
                  <a:srgbClr val="174B7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4B73"/>
                </a:solidFill>
                <a:latin typeface="Arial"/>
                <a:cs typeface="Arial"/>
              </a:rPr>
              <a:t>štěpíme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500" y="1419225"/>
            <a:ext cx="5806440" cy="3398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F5BF864-0171-4A69-941A-A875018BC5D5}"/>
              </a:ext>
            </a:extLst>
          </p:cNvPr>
          <p:cNvSpPr txBox="1"/>
          <p:nvPr/>
        </p:nvSpPr>
        <p:spPr>
          <a:xfrm>
            <a:off x="2451100" y="39351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Když se řekne reaktor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4167886"/>
            <a:ext cx="5993130" cy="616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39415"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Schéma reaktoru </a:t>
            </a:r>
            <a:r>
              <a:rPr sz="950" b="1" dirty="0">
                <a:latin typeface="Arial"/>
                <a:cs typeface="Arial"/>
              </a:rPr>
              <a:t>typu CANDU. </a:t>
            </a:r>
            <a:r>
              <a:rPr sz="950" b="1" spc="-5" dirty="0">
                <a:latin typeface="Arial"/>
                <a:cs typeface="Arial"/>
              </a:rPr>
              <a:t>Zdroj </a:t>
            </a:r>
            <a:r>
              <a:rPr sz="950" b="1" spc="5" dirty="0">
                <a:latin typeface="Arial"/>
                <a:cs typeface="Arial"/>
              </a:rPr>
              <a:t>CC </a:t>
            </a:r>
            <a:r>
              <a:rPr sz="950" b="1" spc="-5" dirty="0">
                <a:latin typeface="Arial"/>
                <a:cs typeface="Arial"/>
              </a:rPr>
              <a:t>BY-SA:</a:t>
            </a:r>
            <a:r>
              <a:rPr sz="950" b="1" spc="-75" dirty="0">
                <a:latin typeface="Arial"/>
                <a:cs typeface="Arial"/>
              </a:rPr>
              <a:t> </a:t>
            </a:r>
            <a:r>
              <a:rPr sz="950" b="1" spc="5" dirty="0">
                <a:latin typeface="Arial"/>
                <a:cs typeface="Arial"/>
              </a:rPr>
              <a:t>ČEZ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 marL="12700"/>
            <a:r>
              <a:rPr sz="1050" spc="-5" dirty="0">
                <a:latin typeface="Arial"/>
                <a:cs typeface="Arial"/>
              </a:rPr>
              <a:t>Další </a:t>
            </a:r>
            <a:r>
              <a:rPr sz="1050" dirty="0">
                <a:latin typeface="Arial"/>
                <a:cs typeface="Arial"/>
              </a:rPr>
              <a:t>informace </a:t>
            </a:r>
            <a:r>
              <a:rPr sz="1050" spc="-5" dirty="0">
                <a:latin typeface="Arial"/>
                <a:cs typeface="Arial"/>
              </a:rPr>
              <a:t>na </a:t>
            </a:r>
            <a:r>
              <a:rPr sz="1050" dirty="0">
                <a:latin typeface="Arial"/>
                <a:cs typeface="Arial"/>
              </a:rPr>
              <a:t>Wikipedii: 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reaktory </a:t>
            </a:r>
            <a:r>
              <a:rPr sz="1050" b="1" u="heavy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CANDU</a:t>
            </a:r>
            <a:r>
              <a:rPr sz="1050" dirty="0">
                <a:latin typeface="Arial"/>
                <a:cs typeface="Arial"/>
              </a:rPr>
              <a:t>, 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3"/>
              </a:rPr>
              <a:t>reaktory</a:t>
            </a:r>
            <a:r>
              <a:rPr sz="1050" b="1" u="heavy" spc="-8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3"/>
              </a:rPr>
              <a:t>ZEEP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965" y="4997324"/>
            <a:ext cx="8889365" cy="1171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Reaktor</a:t>
            </a:r>
            <a:r>
              <a:rPr sz="1500" spc="-15" dirty="0">
                <a:solidFill>
                  <a:srgbClr val="174B7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RBMK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53500"/>
              </a:lnSpc>
              <a:spcBef>
                <a:spcPts val="1410"/>
              </a:spcBef>
            </a:pPr>
            <a:r>
              <a:rPr sz="1050" spc="-5" dirty="0">
                <a:latin typeface="Arial"/>
                <a:cs typeface="Arial"/>
              </a:rPr>
              <a:t>Ve </a:t>
            </a:r>
            <a:r>
              <a:rPr sz="1050" dirty="0">
                <a:latin typeface="Arial"/>
                <a:cs typeface="Arial"/>
              </a:rPr>
              <a:t>výčtu nesmíme </a:t>
            </a:r>
            <a:r>
              <a:rPr sz="1050" spc="-10" dirty="0">
                <a:latin typeface="Arial"/>
                <a:cs typeface="Arial"/>
              </a:rPr>
              <a:t>zapomenout </a:t>
            </a:r>
            <a:r>
              <a:rPr sz="1050" spc="5" dirty="0">
                <a:latin typeface="Arial"/>
                <a:cs typeface="Arial"/>
              </a:rPr>
              <a:t>na </a:t>
            </a:r>
            <a:r>
              <a:rPr sz="1050" spc="-5" dirty="0">
                <a:latin typeface="Arial"/>
                <a:cs typeface="Arial"/>
              </a:rPr>
              <a:t>neslavně </a:t>
            </a:r>
            <a:r>
              <a:rPr sz="1050" dirty="0">
                <a:latin typeface="Arial"/>
                <a:cs typeface="Arial"/>
              </a:rPr>
              <a:t>proslulý </a:t>
            </a:r>
            <a:r>
              <a:rPr sz="1050" spc="-10" dirty="0">
                <a:latin typeface="Arial"/>
                <a:cs typeface="Arial"/>
              </a:rPr>
              <a:t>typ </a:t>
            </a:r>
            <a:r>
              <a:rPr sz="1050" spc="-5" dirty="0">
                <a:latin typeface="Arial"/>
                <a:cs typeface="Arial"/>
              </a:rPr>
              <a:t>reaktoru, grafitem moderovaný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vodou chlazený </a:t>
            </a:r>
            <a:r>
              <a:rPr sz="1050" dirty="0">
                <a:latin typeface="Arial"/>
                <a:cs typeface="Arial"/>
              </a:rPr>
              <a:t>RBMK </a:t>
            </a:r>
            <a:r>
              <a:rPr sz="1050" spc="-5" dirty="0">
                <a:latin typeface="Arial"/>
                <a:cs typeface="Arial"/>
              </a:rPr>
              <a:t>(Reaktor bolšoj </a:t>
            </a:r>
            <a:r>
              <a:rPr sz="1050" dirty="0">
                <a:latin typeface="Arial"/>
                <a:cs typeface="Arial"/>
              </a:rPr>
              <a:t>moščnosti </a:t>
            </a:r>
            <a:r>
              <a:rPr sz="1050" spc="-10" dirty="0">
                <a:latin typeface="Arial"/>
                <a:cs typeface="Arial"/>
              </a:rPr>
              <a:t>kanalnyj).  </a:t>
            </a:r>
            <a:r>
              <a:rPr sz="1050" spc="5" dirty="0">
                <a:latin typeface="Arial"/>
                <a:cs typeface="Arial"/>
              </a:rPr>
              <a:t>Má </a:t>
            </a:r>
            <a:r>
              <a:rPr sz="1050" spc="-10" dirty="0">
                <a:latin typeface="Arial"/>
                <a:cs typeface="Arial"/>
              </a:rPr>
              <a:t>jednu </a:t>
            </a:r>
            <a:r>
              <a:rPr sz="1050" spc="-5" dirty="0">
                <a:latin typeface="Arial"/>
                <a:cs typeface="Arial"/>
              </a:rPr>
              <a:t>zásadní nevýhodu </a:t>
            </a:r>
            <a:r>
              <a:rPr sz="1050" dirty="0">
                <a:latin typeface="Arial"/>
                <a:cs typeface="Arial"/>
              </a:rPr>
              <a:t>– zatímco </a:t>
            </a:r>
            <a:r>
              <a:rPr sz="1050" spc="-5" dirty="0">
                <a:latin typeface="Arial"/>
                <a:cs typeface="Arial"/>
              </a:rPr>
              <a:t>vodní reaktory </a:t>
            </a:r>
            <a:r>
              <a:rPr sz="1050" spc="5" dirty="0">
                <a:latin typeface="Arial"/>
                <a:cs typeface="Arial"/>
              </a:rPr>
              <a:t>při </a:t>
            </a:r>
            <a:r>
              <a:rPr sz="1050" spc="-5" dirty="0">
                <a:latin typeface="Arial"/>
                <a:cs typeface="Arial"/>
              </a:rPr>
              <a:t>vypaření </a:t>
            </a:r>
            <a:r>
              <a:rPr sz="1050" dirty="0">
                <a:latin typeface="Arial"/>
                <a:cs typeface="Arial"/>
              </a:rPr>
              <a:t>vody </a:t>
            </a:r>
            <a:r>
              <a:rPr sz="1050" spc="-10" dirty="0">
                <a:latin typeface="Arial"/>
                <a:cs typeface="Arial"/>
              </a:rPr>
              <a:t>vyhasínají, </a:t>
            </a:r>
            <a:r>
              <a:rPr sz="1050" dirty="0">
                <a:latin typeface="Arial"/>
                <a:cs typeface="Arial"/>
              </a:rPr>
              <a:t>u RBMK </a:t>
            </a:r>
            <a:r>
              <a:rPr sz="1050" spc="-5" dirty="0">
                <a:latin typeface="Arial"/>
                <a:cs typeface="Arial"/>
              </a:rPr>
              <a:t>moderátor stále </a:t>
            </a:r>
            <a:r>
              <a:rPr sz="1050" dirty="0">
                <a:latin typeface="Arial"/>
                <a:cs typeface="Arial"/>
              </a:rPr>
              <a:t>zůstává v </a:t>
            </a:r>
            <a:r>
              <a:rPr sz="1050" spc="-5" dirty="0">
                <a:latin typeface="Arial"/>
                <a:cs typeface="Arial"/>
              </a:rPr>
              <a:t>jádře, teplota roste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výsledek  už </a:t>
            </a:r>
            <a:r>
              <a:rPr sz="1050" dirty="0">
                <a:latin typeface="Arial"/>
                <a:cs typeface="Arial"/>
              </a:rPr>
              <a:t>známe z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Černobylu.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" y="899160"/>
            <a:ext cx="4690872" cy="3218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5" y="4119118"/>
            <a:ext cx="8730615" cy="1351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9230" algn="ctr"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Schéma reaktoru </a:t>
            </a:r>
            <a:r>
              <a:rPr sz="950" b="1" dirty="0">
                <a:latin typeface="Arial"/>
                <a:cs typeface="Arial"/>
              </a:rPr>
              <a:t>typu RBMK. </a:t>
            </a:r>
            <a:r>
              <a:rPr sz="950" b="1" spc="-5" dirty="0">
                <a:latin typeface="Arial"/>
                <a:cs typeface="Arial"/>
              </a:rPr>
              <a:t>Zdroj </a:t>
            </a:r>
            <a:r>
              <a:rPr sz="950" b="1" spc="-10" dirty="0">
                <a:latin typeface="Arial"/>
                <a:cs typeface="Arial"/>
              </a:rPr>
              <a:t>CC </a:t>
            </a:r>
            <a:r>
              <a:rPr sz="950" b="1" spc="-5" dirty="0">
                <a:latin typeface="Arial"/>
                <a:cs typeface="Arial"/>
              </a:rPr>
              <a:t>BY-SA:</a:t>
            </a:r>
            <a:r>
              <a:rPr sz="950" b="1" spc="-45" dirty="0">
                <a:latin typeface="Arial"/>
                <a:cs typeface="Arial"/>
              </a:rPr>
              <a:t> </a:t>
            </a:r>
            <a:r>
              <a:rPr sz="950" b="1" spc="5" dirty="0">
                <a:latin typeface="Arial"/>
                <a:cs typeface="Arial"/>
              </a:rPr>
              <a:t>ČEZ</a:t>
            </a:r>
            <a:endParaRPr sz="95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53100"/>
              </a:lnSpc>
            </a:pPr>
            <a:r>
              <a:rPr sz="1050" spc="-10" dirty="0">
                <a:latin typeface="Arial"/>
                <a:cs typeface="Arial"/>
              </a:rPr>
              <a:t>Jedná </a:t>
            </a:r>
            <a:r>
              <a:rPr sz="1050" spc="10" dirty="0">
                <a:latin typeface="Arial"/>
                <a:cs typeface="Arial"/>
              </a:rPr>
              <a:t>se </a:t>
            </a:r>
            <a:r>
              <a:rPr sz="1050" dirty="0">
                <a:latin typeface="Arial"/>
                <a:cs typeface="Arial"/>
              </a:rPr>
              <a:t>o </a:t>
            </a:r>
            <a:r>
              <a:rPr sz="1050" spc="-5" dirty="0">
                <a:latin typeface="Arial"/>
                <a:cs typeface="Arial"/>
              </a:rPr>
              <a:t>jednu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nejstarších konstrukcí, která byla </a:t>
            </a:r>
            <a:r>
              <a:rPr sz="1050" dirty="0">
                <a:latin typeface="Arial"/>
                <a:cs typeface="Arial"/>
              </a:rPr>
              <a:t>významná tím, že </a:t>
            </a:r>
            <a:r>
              <a:rPr sz="1050" spc="-5" dirty="0">
                <a:latin typeface="Arial"/>
                <a:cs typeface="Arial"/>
              </a:rPr>
              <a:t>dokázala produkovat </a:t>
            </a:r>
            <a:r>
              <a:rPr sz="1050" dirty="0">
                <a:latin typeface="Arial"/>
                <a:cs typeface="Arial"/>
              </a:rPr>
              <a:t>významné množství </a:t>
            </a:r>
            <a:r>
              <a:rPr sz="1050" spc="-5" dirty="0">
                <a:latin typeface="Arial"/>
                <a:cs typeface="Arial"/>
              </a:rPr>
              <a:t>plutonia </a:t>
            </a:r>
            <a:r>
              <a:rPr sz="1050" spc="5" dirty="0">
                <a:latin typeface="Arial"/>
                <a:cs typeface="Arial"/>
              </a:rPr>
              <a:t>pro </a:t>
            </a:r>
            <a:r>
              <a:rPr sz="1050" spc="-5" dirty="0">
                <a:latin typeface="Arial"/>
                <a:cs typeface="Arial"/>
              </a:rPr>
              <a:t>konstrukci jaderných  </a:t>
            </a:r>
            <a:r>
              <a:rPr sz="1575" spc="-7" baseline="5291" dirty="0">
                <a:latin typeface="Arial"/>
                <a:cs typeface="Arial"/>
              </a:rPr>
              <a:t>zbraní. </a:t>
            </a:r>
            <a:r>
              <a:rPr sz="1575" baseline="5291" dirty="0">
                <a:latin typeface="Arial"/>
                <a:cs typeface="Arial"/>
              </a:rPr>
              <a:t>Na </a:t>
            </a:r>
            <a:r>
              <a:rPr sz="1575" spc="-7" baseline="5291" dirty="0">
                <a:latin typeface="Arial"/>
                <a:cs typeface="Arial"/>
              </a:rPr>
              <a:t>podobném </a:t>
            </a:r>
            <a:r>
              <a:rPr sz="1575" baseline="5291" dirty="0">
                <a:latin typeface="Arial"/>
                <a:cs typeface="Arial"/>
              </a:rPr>
              <a:t>principu </a:t>
            </a:r>
            <a:r>
              <a:rPr sz="1575" spc="-7" baseline="5291" dirty="0">
                <a:latin typeface="Arial"/>
                <a:cs typeface="Arial"/>
              </a:rPr>
              <a:t>bylo </a:t>
            </a:r>
            <a:r>
              <a:rPr sz="1575" spc="15" baseline="5291" dirty="0">
                <a:latin typeface="Arial"/>
                <a:cs typeface="Arial"/>
              </a:rPr>
              <a:t>ve </a:t>
            </a:r>
            <a:r>
              <a:rPr sz="1575" spc="-7" baseline="5291" dirty="0">
                <a:latin typeface="Arial"/>
                <a:cs typeface="Arial"/>
              </a:rPr>
              <a:t>Velké Británii postaveno několik reaktorů Magnox, kde </a:t>
            </a:r>
            <a:r>
              <a:rPr sz="1575" baseline="5291" dirty="0">
                <a:latin typeface="Arial"/>
                <a:cs typeface="Arial"/>
              </a:rPr>
              <a:t>je </a:t>
            </a:r>
            <a:r>
              <a:rPr sz="1575" spc="-7" baseline="5291" dirty="0">
                <a:latin typeface="Arial"/>
                <a:cs typeface="Arial"/>
              </a:rPr>
              <a:t>chladivem </a:t>
            </a:r>
            <a:r>
              <a:rPr sz="1575" spc="22" baseline="5291" dirty="0">
                <a:latin typeface="Arial"/>
                <a:cs typeface="Arial"/>
              </a:rPr>
              <a:t>CO</a:t>
            </a:r>
            <a:r>
              <a:rPr sz="700" spc="15" dirty="0">
                <a:latin typeface="Arial"/>
                <a:cs typeface="Arial"/>
              </a:rPr>
              <a:t>2</a:t>
            </a:r>
            <a:r>
              <a:rPr sz="1575" spc="22" baseline="5291" dirty="0">
                <a:latin typeface="Arial"/>
                <a:cs typeface="Arial"/>
              </a:rPr>
              <a:t>. </a:t>
            </a:r>
            <a:r>
              <a:rPr sz="1575" spc="-7" baseline="5291" dirty="0">
                <a:latin typeface="Arial"/>
                <a:cs typeface="Arial"/>
              </a:rPr>
              <a:t>Konstrukce reaktoru umožňuje  </a:t>
            </a:r>
            <a:r>
              <a:rPr sz="1050" dirty="0">
                <a:latin typeface="Arial"/>
                <a:cs typeface="Arial"/>
              </a:rPr>
              <a:t>průběžně za </a:t>
            </a:r>
            <a:r>
              <a:rPr sz="1050" spc="-10" dirty="0">
                <a:latin typeface="Arial"/>
                <a:cs typeface="Arial"/>
              </a:rPr>
              <a:t>chodu </a:t>
            </a:r>
            <a:r>
              <a:rPr sz="1050" dirty="0">
                <a:latin typeface="Arial"/>
                <a:cs typeface="Arial"/>
              </a:rPr>
              <a:t>vyměňovat </a:t>
            </a:r>
            <a:r>
              <a:rPr sz="1050" spc="-5" dirty="0">
                <a:latin typeface="Arial"/>
                <a:cs typeface="Arial"/>
              </a:rPr>
              <a:t>jednotlivé </a:t>
            </a:r>
            <a:r>
              <a:rPr sz="1050" dirty="0">
                <a:latin typeface="Arial"/>
                <a:cs typeface="Arial"/>
              </a:rPr>
              <a:t>palivové </a:t>
            </a:r>
            <a:r>
              <a:rPr sz="1050" spc="-5" dirty="0">
                <a:latin typeface="Arial"/>
                <a:cs typeface="Arial"/>
              </a:rPr>
              <a:t>tyče. </a:t>
            </a:r>
            <a:r>
              <a:rPr sz="1050" dirty="0">
                <a:latin typeface="Arial"/>
                <a:cs typeface="Arial"/>
              </a:rPr>
              <a:t>Tím, že palivo </a:t>
            </a:r>
            <a:r>
              <a:rPr sz="1050" spc="-10" dirty="0">
                <a:latin typeface="Arial"/>
                <a:cs typeface="Arial"/>
              </a:rPr>
              <a:t>není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reaktoru dlouho, </a:t>
            </a:r>
            <a:r>
              <a:rPr sz="1050" dirty="0">
                <a:latin typeface="Arial"/>
                <a:cs typeface="Arial"/>
              </a:rPr>
              <a:t>je možné získávat </a:t>
            </a:r>
            <a:r>
              <a:rPr sz="1050" spc="-10" dirty="0">
                <a:latin typeface="Arial"/>
                <a:cs typeface="Arial"/>
              </a:rPr>
              <a:t>plutonium 239 </a:t>
            </a:r>
            <a:r>
              <a:rPr sz="1050" dirty="0">
                <a:latin typeface="Arial"/>
                <a:cs typeface="Arial"/>
              </a:rPr>
              <a:t>bez příměsí </a:t>
            </a:r>
            <a:r>
              <a:rPr sz="1050" spc="-5" dirty="0">
                <a:latin typeface="Arial"/>
                <a:cs typeface="Arial"/>
              </a:rPr>
              <a:t>dalších  izotopů. </a:t>
            </a:r>
            <a:r>
              <a:rPr sz="1050" spc="-10" dirty="0">
                <a:latin typeface="Arial"/>
                <a:cs typeface="Arial"/>
              </a:rPr>
              <a:t>To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ideální </a:t>
            </a:r>
            <a:r>
              <a:rPr sz="1050" spc="5" dirty="0">
                <a:latin typeface="Arial"/>
                <a:cs typeface="Arial"/>
              </a:rPr>
              <a:t>pro </a:t>
            </a:r>
            <a:r>
              <a:rPr sz="1050" dirty="0">
                <a:latin typeface="Arial"/>
                <a:cs typeface="Arial"/>
              </a:rPr>
              <a:t>výrobu atomových</a:t>
            </a:r>
            <a:r>
              <a:rPr sz="1050" spc="-8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zbraní.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" y="899161"/>
            <a:ext cx="4690872" cy="31699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5" y="4149598"/>
            <a:ext cx="7901305" cy="1449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30525"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Schéma reaktoru </a:t>
            </a:r>
            <a:r>
              <a:rPr sz="950" b="1" dirty="0">
                <a:latin typeface="Arial"/>
                <a:cs typeface="Arial"/>
              </a:rPr>
              <a:t>typu </a:t>
            </a:r>
            <a:r>
              <a:rPr sz="950" b="1" spc="-5" dirty="0">
                <a:latin typeface="Arial"/>
                <a:cs typeface="Arial"/>
              </a:rPr>
              <a:t>Magnox. </a:t>
            </a:r>
            <a:r>
              <a:rPr sz="950" b="1" dirty="0">
                <a:latin typeface="Arial"/>
                <a:cs typeface="Arial"/>
              </a:rPr>
              <a:t>Zdroj </a:t>
            </a:r>
            <a:r>
              <a:rPr sz="950" b="1" spc="5" dirty="0">
                <a:latin typeface="Arial"/>
                <a:cs typeface="Arial"/>
              </a:rPr>
              <a:t>CC </a:t>
            </a:r>
            <a:r>
              <a:rPr sz="950" b="1" spc="-10" dirty="0">
                <a:latin typeface="Arial"/>
                <a:cs typeface="Arial"/>
              </a:rPr>
              <a:t>BY-SA:</a:t>
            </a:r>
            <a:r>
              <a:rPr sz="950" b="1" spc="-50" dirty="0">
                <a:latin typeface="Arial"/>
                <a:cs typeface="Arial"/>
              </a:rPr>
              <a:t> </a:t>
            </a:r>
            <a:r>
              <a:rPr sz="950" b="1" spc="5" dirty="0">
                <a:latin typeface="Arial"/>
                <a:cs typeface="Arial"/>
              </a:rPr>
              <a:t>ČEZ</a:t>
            </a:r>
            <a:endParaRPr sz="950">
              <a:latin typeface="Arial"/>
              <a:cs typeface="Arial"/>
            </a:endParaRPr>
          </a:p>
          <a:p>
            <a:pPr marL="12700" marR="2407285">
              <a:lnSpc>
                <a:spcPct val="257100"/>
              </a:lnSpc>
              <a:spcBef>
                <a:spcPts val="285"/>
              </a:spcBef>
            </a:pPr>
            <a:r>
              <a:rPr sz="1050" dirty="0">
                <a:latin typeface="Arial"/>
                <a:cs typeface="Arial"/>
              </a:rPr>
              <a:t>Zatímco </a:t>
            </a:r>
            <a:r>
              <a:rPr sz="1050" spc="-5" dirty="0">
                <a:latin typeface="Arial"/>
                <a:cs typeface="Arial"/>
              </a:rPr>
              <a:t>reaktory Magnox jsou už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odstávce, několik reaktorů </a:t>
            </a:r>
            <a:r>
              <a:rPr sz="1050" dirty="0">
                <a:latin typeface="Arial"/>
                <a:cs typeface="Arial"/>
              </a:rPr>
              <a:t>RMBK </a:t>
            </a:r>
            <a:r>
              <a:rPr sz="1050" spc="-5" dirty="0">
                <a:latin typeface="Arial"/>
                <a:cs typeface="Arial"/>
              </a:rPr>
              <a:t>ještě </a:t>
            </a:r>
            <a:r>
              <a:rPr sz="1050" dirty="0">
                <a:latin typeface="Arial"/>
                <a:cs typeface="Arial"/>
              </a:rPr>
              <a:t>provozuje </a:t>
            </a:r>
            <a:r>
              <a:rPr sz="1050" spc="-5" dirty="0">
                <a:latin typeface="Arial"/>
                <a:cs typeface="Arial"/>
              </a:rPr>
              <a:t>Rusko.  Další </a:t>
            </a:r>
            <a:r>
              <a:rPr sz="1050" dirty="0">
                <a:latin typeface="Arial"/>
                <a:cs typeface="Arial"/>
              </a:rPr>
              <a:t>informace </a:t>
            </a:r>
            <a:r>
              <a:rPr sz="1050" spc="-5" dirty="0">
                <a:latin typeface="Arial"/>
                <a:cs typeface="Arial"/>
              </a:rPr>
              <a:t>na </a:t>
            </a:r>
            <a:r>
              <a:rPr sz="1050" dirty="0">
                <a:latin typeface="Arial"/>
                <a:cs typeface="Arial"/>
              </a:rPr>
              <a:t>Wikipedii: 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reaktory </a:t>
            </a:r>
            <a:r>
              <a:rPr sz="1050" b="1" u="heavy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RBMK</a:t>
            </a:r>
            <a:r>
              <a:rPr sz="1050" dirty="0">
                <a:latin typeface="Arial"/>
                <a:cs typeface="Arial"/>
              </a:rPr>
              <a:t>, 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3"/>
              </a:rPr>
              <a:t>reaktory</a:t>
            </a:r>
            <a:r>
              <a:rPr sz="1050" b="1" u="heavy" spc="-8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50" b="1" u="heavy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3"/>
              </a:rPr>
              <a:t>Magnox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L="12700"/>
            <a:r>
              <a:rPr sz="1050" i="1" spc="-5" dirty="0">
                <a:latin typeface="Arial"/>
                <a:cs typeface="Arial"/>
              </a:rPr>
              <a:t>Příště </a:t>
            </a:r>
            <a:r>
              <a:rPr sz="1050" i="1" dirty="0">
                <a:latin typeface="Arial"/>
                <a:cs typeface="Arial"/>
              </a:rPr>
              <a:t>se </a:t>
            </a:r>
            <a:r>
              <a:rPr sz="1050" i="1" spc="-5" dirty="0">
                <a:latin typeface="Arial"/>
                <a:cs typeface="Arial"/>
              </a:rPr>
              <a:t>budeme věnovat budoucnosti atomové energetiky, reaktorům </a:t>
            </a:r>
            <a:r>
              <a:rPr sz="1050" i="1" dirty="0">
                <a:latin typeface="Arial"/>
                <a:cs typeface="Arial"/>
              </a:rPr>
              <a:t>IV. </a:t>
            </a:r>
            <a:r>
              <a:rPr sz="1050" i="1" spc="-5" dirty="0">
                <a:latin typeface="Arial"/>
                <a:cs typeface="Arial"/>
              </a:rPr>
              <a:t>generace, rychlým, množivým </a:t>
            </a:r>
            <a:r>
              <a:rPr sz="1050" i="1" dirty="0">
                <a:latin typeface="Arial"/>
                <a:cs typeface="Arial"/>
              </a:rPr>
              <a:t>a </a:t>
            </a:r>
            <a:r>
              <a:rPr sz="1050" i="1" spc="-5" dirty="0">
                <a:latin typeface="Arial"/>
                <a:cs typeface="Arial"/>
              </a:rPr>
              <a:t>transmutačním</a:t>
            </a:r>
            <a:r>
              <a:rPr sz="1050" i="1" spc="95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reaktorům.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" y="899160"/>
            <a:ext cx="4690872" cy="3194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880389"/>
            <a:ext cx="8915400" cy="46177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3300"/>
              </a:lnSpc>
              <a:spcBef>
                <a:spcPts val="85"/>
              </a:spcBef>
            </a:pPr>
            <a:r>
              <a:rPr sz="1050" spc="-5" dirty="0">
                <a:latin typeface="Arial"/>
                <a:cs typeface="Arial"/>
              </a:rPr>
              <a:t>Současným základem </a:t>
            </a:r>
            <a:r>
              <a:rPr sz="1050" dirty="0">
                <a:latin typeface="Arial"/>
                <a:cs typeface="Arial"/>
              </a:rPr>
              <a:t>výroby </a:t>
            </a:r>
            <a:r>
              <a:rPr sz="1050" spc="-5" dirty="0">
                <a:latin typeface="Arial"/>
                <a:cs typeface="Arial"/>
              </a:rPr>
              <a:t>elektrické energie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5" dirty="0">
                <a:latin typeface="Arial"/>
                <a:cs typeface="Arial"/>
              </a:rPr>
              <a:t>atomu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využití rozpadu atomového jádra </a:t>
            </a:r>
            <a:r>
              <a:rPr sz="1050" dirty="0">
                <a:latin typeface="Arial"/>
                <a:cs typeface="Arial"/>
              </a:rPr>
              <a:t>– </a:t>
            </a:r>
            <a:r>
              <a:rPr sz="1050" spc="-5" dirty="0">
                <a:latin typeface="Arial"/>
                <a:cs typeface="Arial"/>
              </a:rPr>
              <a:t>štěpení. </a:t>
            </a:r>
            <a:r>
              <a:rPr sz="1050" spc="5" dirty="0">
                <a:latin typeface="Arial"/>
                <a:cs typeface="Arial"/>
              </a:rPr>
              <a:t>Při </a:t>
            </a:r>
            <a:r>
              <a:rPr sz="1050" spc="-10" dirty="0">
                <a:latin typeface="Arial"/>
                <a:cs typeface="Arial"/>
              </a:rPr>
              <a:t>něm dojde </a:t>
            </a:r>
            <a:r>
              <a:rPr sz="1050" dirty="0">
                <a:latin typeface="Arial"/>
                <a:cs typeface="Arial"/>
              </a:rPr>
              <a:t>u </a:t>
            </a:r>
            <a:r>
              <a:rPr sz="1050" spc="-5" dirty="0">
                <a:latin typeface="Arial"/>
                <a:cs typeface="Arial"/>
              </a:rPr>
              <a:t>uvolnění </a:t>
            </a:r>
            <a:r>
              <a:rPr sz="1050" dirty="0">
                <a:latin typeface="Arial"/>
                <a:cs typeface="Arial"/>
              </a:rPr>
              <a:t>energie </a:t>
            </a:r>
            <a:r>
              <a:rPr sz="1050" spc="-5" dirty="0">
                <a:latin typeface="Arial"/>
                <a:cs typeface="Arial"/>
              </a:rPr>
              <a:t>především </a:t>
            </a:r>
            <a:r>
              <a:rPr sz="1050" spc="10" dirty="0">
                <a:latin typeface="Arial"/>
                <a:cs typeface="Arial"/>
              </a:rPr>
              <a:t>ve  </a:t>
            </a:r>
            <a:r>
              <a:rPr sz="1050" spc="5" dirty="0">
                <a:latin typeface="Arial"/>
                <a:cs typeface="Arial"/>
              </a:rPr>
              <a:t>formě gama </a:t>
            </a:r>
            <a:r>
              <a:rPr sz="1050" spc="-5" dirty="0">
                <a:latin typeface="Arial"/>
                <a:cs typeface="Arial"/>
              </a:rPr>
              <a:t>záření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také </a:t>
            </a:r>
            <a:r>
              <a:rPr sz="1050" dirty="0">
                <a:latin typeface="Arial"/>
                <a:cs typeface="Arial"/>
              </a:rPr>
              <a:t>k </a:t>
            </a:r>
            <a:r>
              <a:rPr sz="1050" spc="-5" dirty="0">
                <a:latin typeface="Arial"/>
                <a:cs typeface="Arial"/>
              </a:rPr>
              <a:t>produkci neutronů. </a:t>
            </a:r>
            <a:r>
              <a:rPr sz="1050" spc="-10" dirty="0">
                <a:latin typeface="Arial"/>
                <a:cs typeface="Arial"/>
              </a:rPr>
              <a:t>To </a:t>
            </a:r>
            <a:r>
              <a:rPr sz="1050" spc="5" dirty="0">
                <a:latin typeface="Arial"/>
                <a:cs typeface="Arial"/>
              </a:rPr>
              <a:t>vše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-5" dirty="0">
                <a:latin typeface="Arial"/>
                <a:cs typeface="Arial"/>
              </a:rPr>
              <a:t>postupně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atomovém reaktoru převede na </a:t>
            </a:r>
            <a:r>
              <a:rPr sz="1050" dirty="0">
                <a:latin typeface="Arial"/>
                <a:cs typeface="Arial"/>
              </a:rPr>
              <a:t>teplo a vyrábět </a:t>
            </a:r>
            <a:r>
              <a:rPr sz="1050" spc="-5" dirty="0">
                <a:latin typeface="Arial"/>
                <a:cs typeface="Arial"/>
              </a:rPr>
              <a:t>energii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tepla </a:t>
            </a:r>
            <a:r>
              <a:rPr sz="1050" dirty="0">
                <a:latin typeface="Arial"/>
                <a:cs typeface="Arial"/>
              </a:rPr>
              <a:t>umíme </a:t>
            </a:r>
            <a:r>
              <a:rPr sz="1050" spc="-5" dirty="0">
                <a:latin typeface="Arial"/>
                <a:cs typeface="Arial"/>
              </a:rPr>
              <a:t>už </a:t>
            </a:r>
            <a:r>
              <a:rPr sz="1050" spc="-10" dirty="0">
                <a:latin typeface="Arial"/>
                <a:cs typeface="Arial"/>
              </a:rPr>
              <a:t>dlouho 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účinně.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 marR="57785">
              <a:lnSpc>
                <a:spcPct val="152500"/>
              </a:lnSpc>
            </a:pPr>
            <a:r>
              <a:rPr sz="1050" spc="-5" dirty="0">
                <a:latin typeface="Arial"/>
                <a:cs typeface="Arial"/>
              </a:rPr>
              <a:t>Jak takové štěpení vypadá? </a:t>
            </a:r>
            <a:r>
              <a:rPr sz="1050" spc="-10" dirty="0">
                <a:latin typeface="Arial"/>
                <a:cs typeface="Arial"/>
              </a:rPr>
              <a:t>Předně </a:t>
            </a:r>
            <a:r>
              <a:rPr sz="1050" spc="-5" dirty="0">
                <a:latin typeface="Arial"/>
                <a:cs typeface="Arial"/>
              </a:rPr>
              <a:t>potřebujeme </a:t>
            </a:r>
            <a:r>
              <a:rPr sz="1050" spc="-10" dirty="0">
                <a:latin typeface="Arial"/>
                <a:cs typeface="Arial"/>
              </a:rPr>
              <a:t>vhodné </a:t>
            </a:r>
            <a:r>
              <a:rPr sz="1050" spc="5" dirty="0">
                <a:latin typeface="Arial"/>
                <a:cs typeface="Arial"/>
              </a:rPr>
              <a:t>palivo </a:t>
            </a:r>
            <a:r>
              <a:rPr sz="1050" dirty="0">
                <a:latin typeface="Arial"/>
                <a:cs typeface="Arial"/>
              </a:rPr>
              <a:t>z prvku, </a:t>
            </a:r>
            <a:r>
              <a:rPr sz="1050" spc="-5" dirty="0">
                <a:latin typeface="Arial"/>
                <a:cs typeface="Arial"/>
              </a:rPr>
              <a:t>který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-5" dirty="0">
                <a:latin typeface="Arial"/>
                <a:cs typeface="Arial"/>
              </a:rPr>
              <a:t>rád štěpí. Jako </a:t>
            </a:r>
            <a:r>
              <a:rPr sz="1050" dirty="0">
                <a:latin typeface="Arial"/>
                <a:cs typeface="Arial"/>
              </a:rPr>
              <a:t>je třeba </a:t>
            </a:r>
            <a:r>
              <a:rPr sz="1050" spc="-5" dirty="0">
                <a:latin typeface="Arial"/>
                <a:cs typeface="Arial"/>
              </a:rPr>
              <a:t>uran 235. </a:t>
            </a:r>
            <a:r>
              <a:rPr sz="1050" dirty="0">
                <a:latin typeface="Arial"/>
                <a:cs typeface="Arial"/>
              </a:rPr>
              <a:t>Číslo </a:t>
            </a:r>
            <a:r>
              <a:rPr sz="1050" spc="-5" dirty="0">
                <a:latin typeface="Arial"/>
                <a:cs typeface="Arial"/>
              </a:rPr>
              <a:t>označuje </a:t>
            </a:r>
            <a:r>
              <a:rPr sz="1050" dirty="0">
                <a:latin typeface="Arial"/>
                <a:cs typeface="Arial"/>
              </a:rPr>
              <a:t>celkový </a:t>
            </a:r>
            <a:r>
              <a:rPr sz="1050" spc="-5" dirty="0">
                <a:latin typeface="Arial"/>
                <a:cs typeface="Arial"/>
              </a:rPr>
              <a:t>počet  neutronů </a:t>
            </a:r>
            <a:r>
              <a:rPr sz="1050" dirty="0">
                <a:latin typeface="Arial"/>
                <a:cs typeface="Arial"/>
              </a:rPr>
              <a:t>a protonů v </a:t>
            </a:r>
            <a:r>
              <a:rPr sz="1050" spc="-5" dirty="0">
                <a:latin typeface="Arial"/>
                <a:cs typeface="Arial"/>
              </a:rPr>
              <a:t>atomovém jádře (společně </a:t>
            </a:r>
            <a:r>
              <a:rPr sz="1050" dirty="0">
                <a:latin typeface="Arial"/>
                <a:cs typeface="Arial"/>
              </a:rPr>
              <a:t>se jim říká </a:t>
            </a:r>
            <a:r>
              <a:rPr sz="1050" spc="-5" dirty="0">
                <a:latin typeface="Arial"/>
                <a:cs typeface="Arial"/>
              </a:rPr>
              <a:t>nukleony </a:t>
            </a:r>
            <a:r>
              <a:rPr sz="1050" dirty="0">
                <a:latin typeface="Arial"/>
                <a:cs typeface="Arial"/>
              </a:rPr>
              <a:t>a číslo </a:t>
            </a:r>
            <a:r>
              <a:rPr sz="1050" spc="10" dirty="0">
                <a:latin typeface="Arial"/>
                <a:cs typeface="Arial"/>
              </a:rPr>
              <a:t>se </a:t>
            </a:r>
            <a:r>
              <a:rPr sz="1050" spc="-5" dirty="0">
                <a:latin typeface="Arial"/>
                <a:cs typeface="Arial"/>
              </a:rPr>
              <a:t>potom </a:t>
            </a:r>
            <a:r>
              <a:rPr sz="1050" dirty="0">
                <a:latin typeface="Arial"/>
                <a:cs typeface="Arial"/>
              </a:rPr>
              <a:t>nazývá </a:t>
            </a:r>
            <a:r>
              <a:rPr sz="1050" spc="-5" dirty="0">
                <a:latin typeface="Arial"/>
                <a:cs typeface="Arial"/>
              </a:rPr>
              <a:t>nukleonové). Pokud </a:t>
            </a:r>
            <a:r>
              <a:rPr sz="1050" spc="10" dirty="0">
                <a:latin typeface="Arial"/>
                <a:cs typeface="Arial"/>
              </a:rPr>
              <a:t>se </a:t>
            </a:r>
            <a:r>
              <a:rPr sz="1050" spc="-10" dirty="0">
                <a:latin typeface="Arial"/>
                <a:cs typeface="Arial"/>
              </a:rPr>
              <a:t>nám </a:t>
            </a:r>
            <a:r>
              <a:rPr sz="1050" spc="-5" dirty="0">
                <a:latin typeface="Arial"/>
                <a:cs typeface="Arial"/>
              </a:rPr>
              <a:t>do jádra </a:t>
            </a:r>
            <a:r>
              <a:rPr sz="1050" dirty="0">
                <a:latin typeface="Arial"/>
                <a:cs typeface="Arial"/>
              </a:rPr>
              <a:t>podaří </a:t>
            </a:r>
            <a:r>
              <a:rPr sz="1050" spc="10" dirty="0">
                <a:latin typeface="Arial"/>
                <a:cs typeface="Arial"/>
              </a:rPr>
              <a:t>přidat </a:t>
            </a:r>
            <a:r>
              <a:rPr sz="1050" spc="-5" dirty="0">
                <a:latin typeface="Arial"/>
                <a:cs typeface="Arial"/>
              </a:rPr>
              <a:t>ještě  </a:t>
            </a:r>
            <a:r>
              <a:rPr sz="1050" spc="-10" dirty="0">
                <a:latin typeface="Arial"/>
                <a:cs typeface="Arial"/>
              </a:rPr>
              <a:t>jeden </a:t>
            </a:r>
            <a:r>
              <a:rPr sz="1050" spc="-5" dirty="0">
                <a:latin typeface="Arial"/>
                <a:cs typeface="Arial"/>
              </a:rPr>
              <a:t>neutron, </a:t>
            </a:r>
            <a:r>
              <a:rPr sz="1050" dirty="0">
                <a:latin typeface="Arial"/>
                <a:cs typeface="Arial"/>
              </a:rPr>
              <a:t>zničíme </a:t>
            </a:r>
            <a:r>
              <a:rPr sz="1050" spc="-5" dirty="0">
                <a:latin typeface="Arial"/>
                <a:cs typeface="Arial"/>
              </a:rPr>
              <a:t>jeho stabilitu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jádro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-5" dirty="0">
                <a:latin typeface="Arial"/>
                <a:cs typeface="Arial"/>
              </a:rPr>
              <a:t>rozpadne </a:t>
            </a:r>
            <a:r>
              <a:rPr sz="1050" spc="10" dirty="0">
                <a:latin typeface="Arial"/>
                <a:cs typeface="Arial"/>
              </a:rPr>
              <a:t>se </a:t>
            </a:r>
            <a:r>
              <a:rPr sz="1050" spc="5" dirty="0">
                <a:latin typeface="Arial"/>
                <a:cs typeface="Arial"/>
              </a:rPr>
              <a:t>všemi </a:t>
            </a:r>
            <a:r>
              <a:rPr sz="1050" spc="-5" dirty="0">
                <a:latin typeface="Arial"/>
                <a:cs typeface="Arial"/>
              </a:rPr>
              <a:t>pro </a:t>
            </a:r>
            <a:r>
              <a:rPr sz="1050" spc="-10" dirty="0">
                <a:latin typeface="Arial"/>
                <a:cs typeface="Arial"/>
              </a:rPr>
              <a:t>nás </a:t>
            </a:r>
            <a:r>
              <a:rPr sz="1050" dirty="0">
                <a:latin typeface="Arial"/>
                <a:cs typeface="Arial"/>
              </a:rPr>
              <a:t>užitečnými </a:t>
            </a:r>
            <a:r>
              <a:rPr sz="1050" spc="-5" dirty="0">
                <a:latin typeface="Arial"/>
                <a:cs typeface="Arial"/>
              </a:rPr>
              <a:t>projevy.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našem případě zachycením neutronu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jádře na  </a:t>
            </a:r>
            <a:r>
              <a:rPr sz="1050" dirty="0">
                <a:latin typeface="Arial"/>
                <a:cs typeface="Arial"/>
              </a:rPr>
              <a:t>velmi </a:t>
            </a:r>
            <a:r>
              <a:rPr sz="1050" spc="-5" dirty="0">
                <a:latin typeface="Arial"/>
                <a:cs typeface="Arial"/>
              </a:rPr>
              <a:t>krátkou dobu </a:t>
            </a:r>
            <a:r>
              <a:rPr sz="1050" dirty="0">
                <a:latin typeface="Arial"/>
                <a:cs typeface="Arial"/>
              </a:rPr>
              <a:t>vznikne 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uran U236</a:t>
            </a:r>
            <a:r>
              <a:rPr sz="1050" spc="-5" dirty="0">
                <a:latin typeface="Arial"/>
                <a:cs typeface="Arial"/>
                <a:hlinkClick r:id="rId2"/>
              </a:rPr>
              <a:t>, </a:t>
            </a:r>
            <a:r>
              <a:rPr sz="1050" spc="-5" dirty="0">
                <a:latin typeface="Arial"/>
                <a:cs typeface="Arial"/>
              </a:rPr>
              <a:t>který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-5" dirty="0">
                <a:latin typeface="Arial"/>
                <a:cs typeface="Arial"/>
              </a:rPr>
              <a:t>následně </a:t>
            </a:r>
            <a:r>
              <a:rPr sz="1050" dirty="0">
                <a:latin typeface="Arial"/>
                <a:cs typeface="Arial"/>
              </a:rPr>
              <a:t>rozpadne například </a:t>
            </a:r>
            <a:r>
              <a:rPr sz="1050" spc="-5" dirty="0">
                <a:latin typeface="Arial"/>
                <a:cs typeface="Arial"/>
              </a:rPr>
              <a:t>na </a:t>
            </a:r>
            <a:r>
              <a:rPr sz="1050" spc="5" dirty="0">
                <a:latin typeface="Arial"/>
                <a:cs typeface="Arial"/>
              </a:rPr>
              <a:t>barium, </a:t>
            </a:r>
            <a:r>
              <a:rPr sz="1050" spc="-10" dirty="0">
                <a:latin typeface="Arial"/>
                <a:cs typeface="Arial"/>
              </a:rPr>
              <a:t>krypton </a:t>
            </a:r>
            <a:r>
              <a:rPr sz="1050" dirty="0">
                <a:latin typeface="Arial"/>
                <a:cs typeface="Arial"/>
              </a:rPr>
              <a:t>a zároveň tři</a:t>
            </a:r>
            <a:r>
              <a:rPr sz="1050" spc="-17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neutrony.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 marR="393700">
              <a:lnSpc>
                <a:spcPct val="154400"/>
              </a:lnSpc>
            </a:pPr>
            <a:r>
              <a:rPr sz="1050" spc="-5" dirty="0">
                <a:latin typeface="Arial"/>
                <a:cs typeface="Arial"/>
              </a:rPr>
              <a:t>Neutron </a:t>
            </a:r>
            <a:r>
              <a:rPr sz="1050" spc="5" dirty="0">
                <a:latin typeface="Arial"/>
                <a:cs typeface="Arial"/>
              </a:rPr>
              <a:t>při </a:t>
            </a:r>
            <a:r>
              <a:rPr sz="1050" spc="-5" dirty="0">
                <a:latin typeface="Arial"/>
                <a:cs typeface="Arial"/>
              </a:rPr>
              <a:t>štěpení jádro nerozbije, jako když </a:t>
            </a:r>
            <a:r>
              <a:rPr sz="1050" dirty="0">
                <a:latin typeface="Arial"/>
                <a:cs typeface="Arial"/>
              </a:rPr>
              <a:t>praštíme </a:t>
            </a:r>
            <a:r>
              <a:rPr sz="1050" spc="-5" dirty="0">
                <a:latin typeface="Arial"/>
                <a:cs typeface="Arial"/>
              </a:rPr>
              <a:t>baseballovou pálkou do piňaty. </a:t>
            </a:r>
            <a:r>
              <a:rPr sz="1050" dirty="0">
                <a:latin typeface="Arial"/>
                <a:cs typeface="Arial"/>
              </a:rPr>
              <a:t>Podobá se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dirty="0">
                <a:latin typeface="Arial"/>
                <a:cs typeface="Arial"/>
              </a:rPr>
              <a:t>spíše </a:t>
            </a:r>
            <a:r>
              <a:rPr sz="1050" spc="-5" dirty="0">
                <a:latin typeface="Arial"/>
                <a:cs typeface="Arial"/>
              </a:rPr>
              <a:t>roztržení </a:t>
            </a:r>
            <a:r>
              <a:rPr sz="1050" dirty="0">
                <a:latin typeface="Arial"/>
                <a:cs typeface="Arial"/>
              </a:rPr>
              <a:t>příliš </a:t>
            </a:r>
            <a:r>
              <a:rPr sz="1050" spc="5" dirty="0">
                <a:latin typeface="Arial"/>
                <a:cs typeface="Arial"/>
              </a:rPr>
              <a:t>plného </a:t>
            </a:r>
            <a:r>
              <a:rPr sz="1050" spc="-5" dirty="0">
                <a:latin typeface="Arial"/>
                <a:cs typeface="Arial"/>
              </a:rPr>
              <a:t>mikrotenového  sáčku. Použití neutronu </a:t>
            </a:r>
            <a:r>
              <a:rPr sz="1050" spc="5" dirty="0">
                <a:latin typeface="Arial"/>
                <a:cs typeface="Arial"/>
              </a:rPr>
              <a:t>coby </a:t>
            </a:r>
            <a:r>
              <a:rPr sz="1050" dirty="0">
                <a:latin typeface="Arial"/>
                <a:cs typeface="Arial"/>
              </a:rPr>
              <a:t>baseballové pálky se </a:t>
            </a:r>
            <a:r>
              <a:rPr sz="1050" spc="-5" dirty="0">
                <a:latin typeface="Arial"/>
                <a:cs typeface="Arial"/>
              </a:rPr>
              <a:t>budeme </a:t>
            </a:r>
            <a:r>
              <a:rPr sz="1050" dirty="0">
                <a:latin typeface="Arial"/>
                <a:cs typeface="Arial"/>
              </a:rPr>
              <a:t>věnovat v </a:t>
            </a:r>
            <a:r>
              <a:rPr sz="1050" spc="-5" dirty="0">
                <a:latin typeface="Arial"/>
                <a:cs typeface="Arial"/>
              </a:rPr>
              <a:t>části věnované</a:t>
            </a:r>
            <a:r>
              <a:rPr sz="1050" spc="-16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transmutaci.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marR="269875" algn="just">
              <a:lnSpc>
                <a:spcPct val="1525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rozštěpeného jádra vyletí </a:t>
            </a:r>
            <a:r>
              <a:rPr sz="1050" dirty="0">
                <a:latin typeface="Arial"/>
                <a:cs typeface="Arial"/>
              </a:rPr>
              <a:t>tři </a:t>
            </a:r>
            <a:r>
              <a:rPr sz="1050" spc="-5" dirty="0">
                <a:latin typeface="Arial"/>
                <a:cs typeface="Arial"/>
              </a:rPr>
              <a:t>neutrony, které </a:t>
            </a:r>
            <a:r>
              <a:rPr sz="1050" spc="5" dirty="0">
                <a:latin typeface="Arial"/>
                <a:cs typeface="Arial"/>
              </a:rPr>
              <a:t>jsou </a:t>
            </a:r>
            <a:r>
              <a:rPr sz="1050" dirty="0">
                <a:latin typeface="Arial"/>
                <a:cs typeface="Arial"/>
              </a:rPr>
              <a:t>schopné </a:t>
            </a:r>
            <a:r>
              <a:rPr sz="1050" spc="-5" dirty="0">
                <a:latin typeface="Arial"/>
                <a:cs typeface="Arial"/>
              </a:rPr>
              <a:t>rozštěpit další </a:t>
            </a:r>
            <a:r>
              <a:rPr sz="1050" dirty="0">
                <a:latin typeface="Arial"/>
                <a:cs typeface="Arial"/>
              </a:rPr>
              <a:t>tři </a:t>
            </a:r>
            <a:r>
              <a:rPr sz="1050" spc="-5" dirty="0">
                <a:latin typeface="Arial"/>
                <a:cs typeface="Arial"/>
              </a:rPr>
              <a:t>atomy, následně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to devět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10" dirty="0">
                <a:latin typeface="Arial"/>
                <a:cs typeface="Arial"/>
              </a:rPr>
              <a:t>tak </a:t>
            </a:r>
            <a:r>
              <a:rPr sz="1050" spc="-5" dirty="0">
                <a:latin typeface="Arial"/>
                <a:cs typeface="Arial"/>
              </a:rPr>
              <a:t>dále. </a:t>
            </a:r>
            <a:r>
              <a:rPr sz="1050" spc="-10" dirty="0">
                <a:latin typeface="Arial"/>
                <a:cs typeface="Arial"/>
              </a:rPr>
              <a:t>To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řetězová štěpná reakce,  kterou </a:t>
            </a:r>
            <a:r>
              <a:rPr sz="1050" spc="5" dirty="0">
                <a:latin typeface="Arial"/>
                <a:cs typeface="Arial"/>
              </a:rPr>
              <a:t>musíme </a:t>
            </a:r>
            <a:r>
              <a:rPr sz="1050" spc="-5" dirty="0">
                <a:latin typeface="Arial"/>
                <a:cs typeface="Arial"/>
              </a:rPr>
              <a:t>zkrotit. Pokud </a:t>
            </a:r>
            <a:r>
              <a:rPr sz="1050" spc="5" dirty="0">
                <a:latin typeface="Arial"/>
                <a:cs typeface="Arial"/>
              </a:rPr>
              <a:t>by </a:t>
            </a:r>
            <a:r>
              <a:rPr sz="1050" spc="-5" dirty="0">
                <a:latin typeface="Arial"/>
                <a:cs typeface="Arial"/>
              </a:rPr>
              <a:t>počet neutronů </a:t>
            </a:r>
            <a:r>
              <a:rPr sz="1050" spc="5" dirty="0">
                <a:latin typeface="Arial"/>
                <a:cs typeface="Arial"/>
              </a:rPr>
              <a:t>klesal (tzv. </a:t>
            </a:r>
            <a:r>
              <a:rPr sz="1050" dirty="0">
                <a:latin typeface="Arial"/>
                <a:cs typeface="Arial"/>
              </a:rPr>
              <a:t>podkritický </a:t>
            </a:r>
            <a:r>
              <a:rPr sz="1050" spc="-5" dirty="0">
                <a:latin typeface="Arial"/>
                <a:cs typeface="Arial"/>
              </a:rPr>
              <a:t>režim), řetězová reakce </a:t>
            </a:r>
            <a:r>
              <a:rPr sz="1050" spc="-10" dirty="0">
                <a:latin typeface="Arial"/>
                <a:cs typeface="Arial"/>
              </a:rPr>
              <a:t>vyhasne. </a:t>
            </a:r>
            <a:r>
              <a:rPr sz="1050" spc="-5" dirty="0">
                <a:latin typeface="Arial"/>
                <a:cs typeface="Arial"/>
              </a:rPr>
              <a:t>Pokud </a:t>
            </a:r>
            <a:r>
              <a:rPr sz="1050" spc="5" dirty="0">
                <a:latin typeface="Arial"/>
                <a:cs typeface="Arial"/>
              </a:rPr>
              <a:t>by </a:t>
            </a:r>
            <a:r>
              <a:rPr sz="1050" spc="-5" dirty="0">
                <a:latin typeface="Arial"/>
                <a:cs typeface="Arial"/>
              </a:rPr>
              <a:t>narůstal, nebo dokonce </a:t>
            </a:r>
            <a:r>
              <a:rPr sz="1050" dirty="0">
                <a:latin typeface="Arial"/>
                <a:cs typeface="Arial"/>
              </a:rPr>
              <a:t>prudce  </a:t>
            </a:r>
            <a:r>
              <a:rPr sz="1050" spc="-10" dirty="0">
                <a:latin typeface="Arial"/>
                <a:cs typeface="Arial"/>
              </a:rPr>
              <a:t>narůstal </a:t>
            </a:r>
            <a:r>
              <a:rPr sz="1050" spc="-5" dirty="0">
                <a:latin typeface="Arial"/>
                <a:cs typeface="Arial"/>
              </a:rPr>
              <a:t>(nadkritický až </a:t>
            </a:r>
            <a:r>
              <a:rPr sz="1050" dirty="0">
                <a:latin typeface="Arial"/>
                <a:cs typeface="Arial"/>
              </a:rPr>
              <a:t>superkritický </a:t>
            </a:r>
            <a:r>
              <a:rPr sz="1050" spc="-5" dirty="0">
                <a:latin typeface="Arial"/>
                <a:cs typeface="Arial"/>
              </a:rPr>
              <a:t>režim), </a:t>
            </a:r>
            <a:r>
              <a:rPr sz="1050" spc="-10" dirty="0">
                <a:latin typeface="Arial"/>
                <a:cs typeface="Arial"/>
              </a:rPr>
              <a:t>tak </a:t>
            </a:r>
            <a:r>
              <a:rPr sz="1050" spc="-5" dirty="0">
                <a:latin typeface="Arial"/>
                <a:cs typeface="Arial"/>
              </a:rPr>
              <a:t>tento typ reakce už nepatří </a:t>
            </a:r>
            <a:r>
              <a:rPr sz="1050" spc="5" dirty="0">
                <a:latin typeface="Arial"/>
                <a:cs typeface="Arial"/>
              </a:rPr>
              <a:t>do </a:t>
            </a:r>
            <a:r>
              <a:rPr sz="1050" spc="-5" dirty="0">
                <a:latin typeface="Arial"/>
                <a:cs typeface="Arial"/>
              </a:rPr>
              <a:t>reaktoru, ale do jiného </a:t>
            </a:r>
            <a:r>
              <a:rPr sz="1050" dirty="0">
                <a:latin typeface="Arial"/>
                <a:cs typeface="Arial"/>
              </a:rPr>
              <a:t>atomového </a:t>
            </a:r>
            <a:r>
              <a:rPr sz="1050" spc="-5" dirty="0">
                <a:latin typeface="Arial"/>
                <a:cs typeface="Arial"/>
              </a:rPr>
              <a:t>zařízení. </a:t>
            </a:r>
            <a:r>
              <a:rPr sz="1050" dirty="0">
                <a:latin typeface="Arial"/>
                <a:cs typeface="Arial"/>
              </a:rPr>
              <a:t>Do </a:t>
            </a:r>
            <a:r>
              <a:rPr sz="1050" spc="5" dirty="0">
                <a:latin typeface="Arial"/>
                <a:cs typeface="Arial"/>
              </a:rPr>
              <a:t>atomové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bomby.</a:t>
            </a:r>
            <a:endParaRPr sz="1050">
              <a:latin typeface="Arial"/>
              <a:cs typeface="Arial"/>
            </a:endParaRPr>
          </a:p>
          <a:p>
            <a:pPr marL="12700" algn="just">
              <a:spcBef>
                <a:spcPts val="680"/>
              </a:spcBef>
            </a:pP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reaktoru </a:t>
            </a:r>
            <a:r>
              <a:rPr sz="1050" dirty="0">
                <a:latin typeface="Arial"/>
                <a:cs typeface="Arial"/>
              </a:rPr>
              <a:t>potřebujeme </a:t>
            </a:r>
            <a:r>
              <a:rPr sz="1050" spc="-5" dirty="0">
                <a:latin typeface="Arial"/>
                <a:cs typeface="Arial"/>
              </a:rPr>
              <a:t>udržovat stále stejné </a:t>
            </a:r>
            <a:r>
              <a:rPr sz="1050" dirty="0">
                <a:latin typeface="Arial"/>
                <a:cs typeface="Arial"/>
              </a:rPr>
              <a:t>množství </a:t>
            </a:r>
            <a:r>
              <a:rPr sz="1050" spc="-5" dirty="0">
                <a:latin typeface="Arial"/>
                <a:cs typeface="Arial"/>
              </a:rPr>
              <a:t>štěpných reakcí, </a:t>
            </a:r>
            <a:r>
              <a:rPr sz="1050" dirty="0">
                <a:latin typeface="Arial"/>
                <a:cs typeface="Arial"/>
              </a:rPr>
              <a:t>kritický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režim.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12700" marR="83185">
              <a:lnSpc>
                <a:spcPct val="153400"/>
              </a:lnSpc>
            </a:pPr>
            <a:r>
              <a:rPr sz="1050" spc="-5" dirty="0">
                <a:latin typeface="Arial"/>
                <a:cs typeface="Arial"/>
              </a:rPr>
              <a:t>Reaktory </a:t>
            </a:r>
            <a:r>
              <a:rPr sz="1050" dirty="0">
                <a:latin typeface="Arial"/>
                <a:cs typeface="Arial"/>
              </a:rPr>
              <a:t>lze </a:t>
            </a:r>
            <a:r>
              <a:rPr sz="1050" spc="-5" dirty="0">
                <a:latin typeface="Arial"/>
                <a:cs typeface="Arial"/>
              </a:rPr>
              <a:t>základním způsobem rozdělit podle toho, jestli neutrony uvnitř zpomalujeme, nebo </a:t>
            </a:r>
            <a:r>
              <a:rPr sz="1050" spc="-10" dirty="0">
                <a:latin typeface="Arial"/>
                <a:cs typeface="Arial"/>
              </a:rPr>
              <a:t>ne. </a:t>
            </a:r>
            <a:r>
              <a:rPr sz="1050" spc="-5" dirty="0">
                <a:latin typeface="Arial"/>
                <a:cs typeface="Arial"/>
              </a:rPr>
              <a:t>Zpomalením </a:t>
            </a:r>
            <a:r>
              <a:rPr sz="1050" spc="-10" dirty="0">
                <a:latin typeface="Arial"/>
                <a:cs typeface="Arial"/>
              </a:rPr>
              <a:t>neutronu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15" dirty="0">
                <a:latin typeface="Arial"/>
                <a:cs typeface="Arial"/>
              </a:rPr>
              <a:t>velmi </a:t>
            </a:r>
            <a:r>
              <a:rPr sz="1050" dirty="0">
                <a:latin typeface="Arial"/>
                <a:cs typeface="Arial"/>
              </a:rPr>
              <a:t>zvýší  </a:t>
            </a:r>
            <a:r>
              <a:rPr sz="1050" spc="-5" dirty="0">
                <a:latin typeface="Arial"/>
                <a:cs typeface="Arial"/>
              </a:rPr>
              <a:t>pravděpodobnost zachycení neutronu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jádře, </a:t>
            </a:r>
            <a:r>
              <a:rPr sz="1050" dirty="0">
                <a:latin typeface="Arial"/>
                <a:cs typeface="Arial"/>
              </a:rPr>
              <a:t>proto </a:t>
            </a:r>
            <a:r>
              <a:rPr sz="1050" spc="5" dirty="0">
                <a:latin typeface="Arial"/>
                <a:cs typeface="Arial"/>
              </a:rPr>
              <a:t>můžeme </a:t>
            </a:r>
            <a:r>
              <a:rPr sz="1050" spc="-5" dirty="0">
                <a:latin typeface="Arial"/>
                <a:cs typeface="Arial"/>
              </a:rPr>
              <a:t>používat </a:t>
            </a:r>
            <a:r>
              <a:rPr sz="1050" spc="-10" dirty="0">
                <a:latin typeface="Arial"/>
                <a:cs typeface="Arial"/>
              </a:rPr>
              <a:t>jenom </a:t>
            </a:r>
            <a:r>
              <a:rPr sz="1050" dirty="0">
                <a:latin typeface="Arial"/>
                <a:cs typeface="Arial"/>
              </a:rPr>
              <a:t>mírně </a:t>
            </a:r>
            <a:r>
              <a:rPr sz="1050" spc="-10" dirty="0">
                <a:latin typeface="Arial"/>
                <a:cs typeface="Arial"/>
              </a:rPr>
              <a:t>obohacené </a:t>
            </a:r>
            <a:r>
              <a:rPr sz="1050" dirty="0">
                <a:latin typeface="Arial"/>
                <a:cs typeface="Arial"/>
              </a:rPr>
              <a:t>palivo, </a:t>
            </a:r>
            <a:r>
              <a:rPr sz="1050" spc="-10" dirty="0">
                <a:latin typeface="Arial"/>
                <a:cs typeface="Arial"/>
              </a:rPr>
              <a:t>tedy </a:t>
            </a:r>
            <a:r>
              <a:rPr sz="1050" spc="-5" dirty="0">
                <a:latin typeface="Arial"/>
                <a:cs typeface="Arial"/>
              </a:rPr>
              <a:t>přírodní uran </a:t>
            </a:r>
            <a:r>
              <a:rPr sz="1050" dirty="0">
                <a:latin typeface="Arial"/>
                <a:cs typeface="Arial"/>
              </a:rPr>
              <a:t>238 se </a:t>
            </a:r>
            <a:r>
              <a:rPr sz="1050" spc="-10" dirty="0">
                <a:latin typeface="Arial"/>
                <a:cs typeface="Arial"/>
              </a:rPr>
              <a:t>3–4 </a:t>
            </a:r>
            <a:r>
              <a:rPr sz="1050" spc="5" dirty="0">
                <a:latin typeface="Arial"/>
                <a:cs typeface="Arial"/>
              </a:rPr>
              <a:t>% </a:t>
            </a:r>
            <a:r>
              <a:rPr sz="1050" spc="-10" dirty="0">
                <a:latin typeface="Arial"/>
                <a:cs typeface="Arial"/>
              </a:rPr>
              <a:t>U235. </a:t>
            </a:r>
            <a:r>
              <a:rPr sz="1050" spc="-5" dirty="0">
                <a:latin typeface="Arial"/>
                <a:cs typeface="Arial"/>
              </a:rPr>
              <a:t>Rychlé  </a:t>
            </a:r>
            <a:r>
              <a:rPr sz="1050" spc="-10" dirty="0">
                <a:latin typeface="Arial"/>
                <a:cs typeface="Arial"/>
              </a:rPr>
              <a:t>reaktory, </a:t>
            </a:r>
            <a:r>
              <a:rPr sz="1050" dirty="0">
                <a:latin typeface="Arial"/>
                <a:cs typeface="Arial"/>
              </a:rPr>
              <a:t>které </a:t>
            </a:r>
            <a:r>
              <a:rPr sz="1050" spc="-5" dirty="0">
                <a:latin typeface="Arial"/>
                <a:cs typeface="Arial"/>
              </a:rPr>
              <a:t>neutrony </a:t>
            </a:r>
            <a:r>
              <a:rPr sz="1050" dirty="0">
                <a:latin typeface="Arial"/>
                <a:cs typeface="Arial"/>
              </a:rPr>
              <a:t>nebrzdí, </a:t>
            </a:r>
            <a:r>
              <a:rPr sz="1050" spc="-5" dirty="0">
                <a:latin typeface="Arial"/>
                <a:cs typeface="Arial"/>
              </a:rPr>
              <a:t>oproti </a:t>
            </a:r>
            <a:r>
              <a:rPr sz="1050" dirty="0">
                <a:latin typeface="Arial"/>
                <a:cs typeface="Arial"/>
              </a:rPr>
              <a:t>tomu </a:t>
            </a:r>
            <a:r>
              <a:rPr sz="1050" spc="-10" dirty="0">
                <a:latin typeface="Arial"/>
                <a:cs typeface="Arial"/>
              </a:rPr>
              <a:t>potřebují </a:t>
            </a:r>
            <a:r>
              <a:rPr sz="1050" spc="-5" dirty="0">
                <a:latin typeface="Arial"/>
                <a:cs typeface="Arial"/>
              </a:rPr>
              <a:t>mnohem </a:t>
            </a:r>
            <a:r>
              <a:rPr sz="1050" dirty="0">
                <a:latin typeface="Arial"/>
                <a:cs typeface="Arial"/>
              </a:rPr>
              <a:t>vyšší </a:t>
            </a:r>
            <a:r>
              <a:rPr sz="1050" spc="-5" dirty="0">
                <a:latin typeface="Arial"/>
                <a:cs typeface="Arial"/>
              </a:rPr>
              <a:t>poměr, typicky okolo 25 </a:t>
            </a:r>
            <a:r>
              <a:rPr sz="1050" dirty="0">
                <a:latin typeface="Arial"/>
                <a:cs typeface="Arial"/>
              </a:rPr>
              <a:t>%. </a:t>
            </a:r>
            <a:r>
              <a:rPr sz="1050" spc="-5" dirty="0">
                <a:latin typeface="Arial"/>
                <a:cs typeface="Arial"/>
              </a:rPr>
              <a:t>Každý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typů </a:t>
            </a:r>
            <a:r>
              <a:rPr sz="1050" spc="15" dirty="0">
                <a:latin typeface="Arial"/>
                <a:cs typeface="Arial"/>
              </a:rPr>
              <a:t>má </a:t>
            </a:r>
            <a:r>
              <a:rPr sz="1050" dirty="0">
                <a:latin typeface="Arial"/>
                <a:cs typeface="Arial"/>
              </a:rPr>
              <a:t>svoje </a:t>
            </a:r>
            <a:r>
              <a:rPr sz="1050" spc="-5" dirty="0">
                <a:latin typeface="Arial"/>
                <a:cs typeface="Arial"/>
              </a:rPr>
              <a:t>výhody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nevýhody.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0071" y="3777488"/>
            <a:ext cx="80010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b="1" spc="-10" dirty="0">
                <a:latin typeface="Arial"/>
                <a:cs typeface="Arial"/>
              </a:rPr>
              <a:t>Uranová</a:t>
            </a:r>
            <a:r>
              <a:rPr sz="950" b="1" spc="-6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ruda</a:t>
            </a:r>
            <a:endParaRPr sz="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964" y="4158743"/>
            <a:ext cx="8806180" cy="2486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Reaktory </a:t>
            </a:r>
            <a:r>
              <a:rPr sz="1500" spc="-5" dirty="0">
                <a:solidFill>
                  <a:srgbClr val="174B73"/>
                </a:solidFill>
                <a:latin typeface="Arial"/>
                <a:cs typeface="Arial"/>
              </a:rPr>
              <a:t>tří</a:t>
            </a:r>
            <a:r>
              <a:rPr sz="1500" spc="-20" dirty="0">
                <a:solidFill>
                  <a:srgbClr val="174B7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4B73"/>
                </a:solidFill>
                <a:latin typeface="Arial"/>
                <a:cs typeface="Arial"/>
              </a:rPr>
              <a:t>generací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53300"/>
              </a:lnSpc>
              <a:spcBef>
                <a:spcPts val="1415"/>
              </a:spcBef>
            </a:pPr>
            <a:r>
              <a:rPr sz="1050" spc="-5" dirty="0">
                <a:latin typeface="Arial"/>
                <a:cs typeface="Arial"/>
              </a:rPr>
              <a:t>Ve skutečnosti vlastně existoval </a:t>
            </a:r>
            <a:r>
              <a:rPr sz="1050" dirty="0">
                <a:latin typeface="Arial"/>
                <a:cs typeface="Arial"/>
              </a:rPr>
              <a:t>i </a:t>
            </a:r>
            <a:r>
              <a:rPr sz="1050" spc="-5" dirty="0">
                <a:latin typeface="Arial"/>
                <a:cs typeface="Arial"/>
              </a:rPr>
              <a:t>reaktor </a:t>
            </a:r>
            <a:r>
              <a:rPr sz="1050" spc="-10" dirty="0">
                <a:latin typeface="Arial"/>
                <a:cs typeface="Arial"/>
              </a:rPr>
              <a:t>nultého </a:t>
            </a:r>
            <a:r>
              <a:rPr sz="1050" spc="-5" dirty="0">
                <a:latin typeface="Arial"/>
                <a:cs typeface="Arial"/>
              </a:rPr>
              <a:t>typu. </a:t>
            </a:r>
            <a:r>
              <a:rPr sz="1050" dirty="0">
                <a:latin typeface="Arial"/>
                <a:cs typeface="Arial"/>
              </a:rPr>
              <a:t>Provozovala </a:t>
            </a:r>
            <a:r>
              <a:rPr sz="1050" spc="-5" dirty="0">
                <a:latin typeface="Arial"/>
                <a:cs typeface="Arial"/>
              </a:rPr>
              <a:t>jej už </a:t>
            </a:r>
            <a:r>
              <a:rPr sz="1050" dirty="0">
                <a:latin typeface="Arial"/>
                <a:cs typeface="Arial"/>
              </a:rPr>
              <a:t>před dvěma </a:t>
            </a:r>
            <a:r>
              <a:rPr sz="1050" spc="-5" dirty="0">
                <a:latin typeface="Arial"/>
                <a:cs typeface="Arial"/>
              </a:rPr>
              <a:t>miliardami let sama příroda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Oklo,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oblasti </a:t>
            </a:r>
            <a:r>
              <a:rPr sz="1050" spc="-10" dirty="0">
                <a:latin typeface="Arial"/>
                <a:cs typeface="Arial"/>
              </a:rPr>
              <a:t>dnešního </a:t>
            </a:r>
            <a:r>
              <a:rPr sz="1050" dirty="0">
                <a:latin typeface="Arial"/>
                <a:cs typeface="Arial"/>
              </a:rPr>
              <a:t>Gabonu  </a:t>
            </a:r>
            <a:r>
              <a:rPr sz="1050" spc="-5" dirty="0">
                <a:latin typeface="Arial"/>
                <a:cs typeface="Arial"/>
              </a:rPr>
              <a:t>(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Wikipedie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b="1" u="heavy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3"/>
              </a:rPr>
              <a:t>mapa</a:t>
            </a:r>
            <a:r>
              <a:rPr sz="1050" dirty="0">
                <a:latin typeface="Arial"/>
                <a:cs typeface="Arial"/>
              </a:rPr>
              <a:t>). V </a:t>
            </a:r>
            <a:r>
              <a:rPr sz="1050" spc="-5" dirty="0">
                <a:latin typeface="Arial"/>
                <a:cs typeface="Arial"/>
              </a:rPr>
              <a:t>té době totiž bylo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přírodě </a:t>
            </a:r>
            <a:r>
              <a:rPr sz="1050" spc="-10" dirty="0">
                <a:latin typeface="Arial"/>
                <a:cs typeface="Arial"/>
              </a:rPr>
              <a:t>mnohem </a:t>
            </a:r>
            <a:r>
              <a:rPr sz="1050" spc="5" dirty="0">
                <a:latin typeface="Arial"/>
                <a:cs typeface="Arial"/>
              </a:rPr>
              <a:t>více </a:t>
            </a:r>
            <a:r>
              <a:rPr sz="1050" spc="-10" dirty="0">
                <a:latin typeface="Arial"/>
                <a:cs typeface="Arial"/>
              </a:rPr>
              <a:t>U235, než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dnes,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10" dirty="0">
                <a:latin typeface="Arial"/>
                <a:cs typeface="Arial"/>
              </a:rPr>
              <a:t>tak </a:t>
            </a:r>
            <a:r>
              <a:rPr sz="1050" dirty="0">
                <a:latin typeface="Arial"/>
                <a:cs typeface="Arial"/>
              </a:rPr>
              <a:t>mohly </a:t>
            </a:r>
            <a:r>
              <a:rPr sz="1050" spc="-5" dirty="0">
                <a:latin typeface="Arial"/>
                <a:cs typeface="Arial"/>
              </a:rPr>
              <a:t>vzniknout příhodné </a:t>
            </a:r>
            <a:r>
              <a:rPr sz="1050" dirty="0">
                <a:latin typeface="Arial"/>
                <a:cs typeface="Arial"/>
              </a:rPr>
              <a:t>podmínky </a:t>
            </a:r>
            <a:r>
              <a:rPr sz="1050" spc="5" dirty="0">
                <a:latin typeface="Arial"/>
                <a:cs typeface="Arial"/>
              </a:rPr>
              <a:t>pro </a:t>
            </a:r>
            <a:r>
              <a:rPr sz="1050" spc="-5" dirty="0">
                <a:latin typeface="Arial"/>
                <a:cs typeface="Arial"/>
              </a:rPr>
              <a:t>nastartování  řetězové štěpné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reakce.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524510">
              <a:lnSpc>
                <a:spcPct val="154300"/>
              </a:lnSpc>
            </a:pPr>
            <a:r>
              <a:rPr sz="1050" dirty="0">
                <a:latin typeface="Arial"/>
                <a:cs typeface="Arial"/>
              </a:rPr>
              <a:t>První </a:t>
            </a:r>
            <a:r>
              <a:rPr sz="1050" spc="-5" dirty="0">
                <a:latin typeface="Arial"/>
                <a:cs typeface="Arial"/>
              </a:rPr>
              <a:t>generace reaktorů vyrobených </a:t>
            </a:r>
            <a:r>
              <a:rPr sz="1050" dirty="0">
                <a:latin typeface="Arial"/>
                <a:cs typeface="Arial"/>
              </a:rPr>
              <a:t>lidmi </a:t>
            </a:r>
            <a:r>
              <a:rPr sz="1050" spc="-5" dirty="0">
                <a:latin typeface="Arial"/>
                <a:cs typeface="Arial"/>
              </a:rPr>
              <a:t>sloužily vesměs jako pokusná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5" dirty="0">
                <a:latin typeface="Arial"/>
                <a:cs typeface="Arial"/>
              </a:rPr>
              <a:t>výzkumná </a:t>
            </a:r>
            <a:r>
              <a:rPr sz="1050" spc="-5" dirty="0">
                <a:latin typeface="Arial"/>
                <a:cs typeface="Arial"/>
              </a:rPr>
              <a:t>zařízení. </a:t>
            </a:r>
            <a:r>
              <a:rPr sz="1050" dirty="0">
                <a:latin typeface="Arial"/>
                <a:cs typeface="Arial"/>
              </a:rPr>
              <a:t>Stala se </a:t>
            </a:r>
            <a:r>
              <a:rPr sz="1050" spc="-5" dirty="0">
                <a:latin typeface="Arial"/>
                <a:cs typeface="Arial"/>
              </a:rPr>
              <a:t>základem konstrukce reaktorů </a:t>
            </a:r>
            <a:r>
              <a:rPr sz="1050" dirty="0">
                <a:latin typeface="Arial"/>
                <a:cs typeface="Arial"/>
              </a:rPr>
              <a:t>druhé  </a:t>
            </a:r>
            <a:r>
              <a:rPr sz="1050" spc="-5" dirty="0">
                <a:latin typeface="Arial"/>
                <a:cs typeface="Arial"/>
              </a:rPr>
              <a:t>generace. Bez </a:t>
            </a:r>
            <a:r>
              <a:rPr sz="1050" spc="5" dirty="0">
                <a:latin typeface="Arial"/>
                <a:cs typeface="Arial"/>
              </a:rPr>
              <a:t>výjimky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-10" dirty="0">
                <a:latin typeface="Arial"/>
                <a:cs typeface="Arial"/>
              </a:rPr>
              <a:t>jednalo </a:t>
            </a:r>
            <a:r>
              <a:rPr sz="1050" dirty="0">
                <a:latin typeface="Arial"/>
                <a:cs typeface="Arial"/>
              </a:rPr>
              <a:t>o klasické </a:t>
            </a:r>
            <a:r>
              <a:rPr sz="1050" spc="-5" dirty="0">
                <a:latin typeface="Arial"/>
                <a:cs typeface="Arial"/>
              </a:rPr>
              <a:t>reaktory, </a:t>
            </a:r>
            <a:r>
              <a:rPr sz="1050" dirty="0">
                <a:latin typeface="Arial"/>
                <a:cs typeface="Arial"/>
              </a:rPr>
              <a:t>které zpomalují </a:t>
            </a:r>
            <a:r>
              <a:rPr sz="1050" spc="-10" dirty="0">
                <a:latin typeface="Arial"/>
                <a:cs typeface="Arial"/>
              </a:rPr>
              <a:t>neutrony </a:t>
            </a:r>
            <a:r>
              <a:rPr sz="1050" dirty="0">
                <a:latin typeface="Arial"/>
                <a:cs typeface="Arial"/>
              </a:rPr>
              <a:t>pomocí </a:t>
            </a:r>
            <a:r>
              <a:rPr sz="1050" spc="-5" dirty="0">
                <a:latin typeface="Arial"/>
                <a:cs typeface="Arial"/>
              </a:rPr>
              <a:t>moderátoru uvnitř aktivní</a:t>
            </a:r>
            <a:r>
              <a:rPr sz="1050" spc="-8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zóny.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 marR="31115">
              <a:lnSpc>
                <a:spcPct val="152400"/>
              </a:lnSpc>
            </a:pPr>
            <a:r>
              <a:rPr sz="1050" spc="-5" dirty="0">
                <a:latin typeface="Arial"/>
                <a:cs typeface="Arial"/>
              </a:rPr>
              <a:t>Obvyklé bylo </a:t>
            </a:r>
            <a:r>
              <a:rPr sz="1050" spc="-10" dirty="0">
                <a:latin typeface="Arial"/>
                <a:cs typeface="Arial"/>
              </a:rPr>
              <a:t>též </a:t>
            </a:r>
            <a:r>
              <a:rPr sz="1050" spc="-5" dirty="0">
                <a:latin typeface="Arial"/>
                <a:cs typeface="Arial"/>
              </a:rPr>
              <a:t>uspořádání </a:t>
            </a:r>
            <a:r>
              <a:rPr sz="1050" dirty="0">
                <a:latin typeface="Arial"/>
                <a:cs typeface="Arial"/>
              </a:rPr>
              <a:t>jednotlivých prvků </a:t>
            </a:r>
            <a:r>
              <a:rPr sz="1050" spc="-5" dirty="0">
                <a:latin typeface="Arial"/>
                <a:cs typeface="Arial"/>
              </a:rPr>
              <a:t>reaktorů do tyčí, postavených svisle. Základem jsou </a:t>
            </a:r>
            <a:r>
              <a:rPr sz="1050" dirty="0">
                <a:latin typeface="Arial"/>
                <a:cs typeface="Arial"/>
              </a:rPr>
              <a:t>palivové </a:t>
            </a:r>
            <a:r>
              <a:rPr sz="1050" spc="-10" dirty="0">
                <a:latin typeface="Arial"/>
                <a:cs typeface="Arial"/>
              </a:rPr>
              <a:t>tyče, </a:t>
            </a:r>
            <a:r>
              <a:rPr sz="1050" dirty="0">
                <a:latin typeface="Arial"/>
                <a:cs typeface="Arial"/>
              </a:rPr>
              <a:t>k </a:t>
            </a:r>
            <a:r>
              <a:rPr sz="1050" spc="-5" dirty="0">
                <a:latin typeface="Arial"/>
                <a:cs typeface="Arial"/>
              </a:rPr>
              <a:t>ovládání počtu neutronů </a:t>
            </a:r>
            <a:r>
              <a:rPr sz="1050" dirty="0">
                <a:latin typeface="Arial"/>
                <a:cs typeface="Arial"/>
              </a:rPr>
              <a:t>a  </a:t>
            </a:r>
            <a:r>
              <a:rPr sz="1050" spc="-5" dirty="0">
                <a:latin typeface="Arial"/>
                <a:cs typeface="Arial"/>
              </a:rPr>
              <a:t>udržování kritického </a:t>
            </a:r>
            <a:r>
              <a:rPr sz="1050" dirty="0">
                <a:latin typeface="Arial"/>
                <a:cs typeface="Arial"/>
              </a:rPr>
              <a:t>režimu </a:t>
            </a:r>
            <a:r>
              <a:rPr sz="1050" spc="-5" dirty="0">
                <a:latin typeface="Arial"/>
                <a:cs typeface="Arial"/>
              </a:rPr>
              <a:t>slouží řídící tyče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nakonec jsou uvnitř havarijní </a:t>
            </a:r>
            <a:r>
              <a:rPr sz="1050" spc="-10" dirty="0">
                <a:latin typeface="Arial"/>
                <a:cs typeface="Arial"/>
              </a:rPr>
              <a:t>tyče, </a:t>
            </a:r>
            <a:r>
              <a:rPr sz="1050" spc="-5" dirty="0">
                <a:latin typeface="Arial"/>
                <a:cs typeface="Arial"/>
              </a:rPr>
              <a:t>jejichž účelem </a:t>
            </a:r>
            <a:r>
              <a:rPr sz="1050" dirty="0">
                <a:latin typeface="Arial"/>
                <a:cs typeface="Arial"/>
              </a:rPr>
              <a:t>je co </a:t>
            </a:r>
            <a:r>
              <a:rPr sz="1050" spc="-5" dirty="0">
                <a:latin typeface="Arial"/>
                <a:cs typeface="Arial"/>
              </a:rPr>
              <a:t>nejrychlejší </a:t>
            </a:r>
            <a:r>
              <a:rPr sz="1050" dirty="0">
                <a:latin typeface="Arial"/>
                <a:cs typeface="Arial"/>
              </a:rPr>
              <a:t>zastavení </a:t>
            </a:r>
            <a:r>
              <a:rPr sz="1050" spc="-5" dirty="0">
                <a:latin typeface="Arial"/>
                <a:cs typeface="Arial"/>
              </a:rPr>
              <a:t>štěpné reakce </a:t>
            </a:r>
            <a:r>
              <a:rPr sz="1050" dirty="0">
                <a:latin typeface="Arial"/>
                <a:cs typeface="Arial"/>
              </a:rPr>
              <a:t>v</a:t>
            </a:r>
            <a:r>
              <a:rPr sz="1050" spc="19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případě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" y="899161"/>
            <a:ext cx="3526536" cy="2828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877341"/>
            <a:ext cx="8884920" cy="419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9095">
              <a:lnSpc>
                <a:spcPct val="154300"/>
              </a:lnSpc>
              <a:spcBef>
                <a:spcPts val="95"/>
              </a:spcBef>
            </a:pPr>
            <a:r>
              <a:rPr sz="1050" spc="-5" dirty="0">
                <a:latin typeface="Arial"/>
                <a:cs typeface="Arial"/>
              </a:rPr>
              <a:t>nehody. </a:t>
            </a:r>
            <a:r>
              <a:rPr sz="1050" dirty="0">
                <a:latin typeface="Arial"/>
                <a:cs typeface="Arial"/>
              </a:rPr>
              <a:t>Palivové </a:t>
            </a:r>
            <a:r>
              <a:rPr sz="1050" spc="-10" dirty="0">
                <a:latin typeface="Arial"/>
                <a:cs typeface="Arial"/>
              </a:rPr>
              <a:t>tyče </a:t>
            </a:r>
            <a:r>
              <a:rPr sz="1050" spc="-5" dirty="0">
                <a:latin typeface="Arial"/>
                <a:cs typeface="Arial"/>
              </a:rPr>
              <a:t>obsahují </a:t>
            </a:r>
            <a:r>
              <a:rPr sz="1050" dirty="0">
                <a:latin typeface="Arial"/>
                <a:cs typeface="Arial"/>
              </a:rPr>
              <a:t>různě </a:t>
            </a:r>
            <a:r>
              <a:rPr sz="1050" spc="10" dirty="0">
                <a:latin typeface="Arial"/>
                <a:cs typeface="Arial"/>
              </a:rPr>
              <a:t>směsi </a:t>
            </a:r>
            <a:r>
              <a:rPr sz="1050" spc="-5" dirty="0">
                <a:latin typeface="Arial"/>
                <a:cs typeface="Arial"/>
              </a:rPr>
              <a:t>izotopů </a:t>
            </a:r>
            <a:r>
              <a:rPr sz="1050" spc="-10" dirty="0">
                <a:latin typeface="Arial"/>
                <a:cs typeface="Arial"/>
              </a:rPr>
              <a:t>uranu, </a:t>
            </a:r>
            <a:r>
              <a:rPr sz="1050" spc="-5" dirty="0">
                <a:latin typeface="Arial"/>
                <a:cs typeface="Arial"/>
              </a:rPr>
              <a:t>oxidů uranu, plutonia </a:t>
            </a:r>
            <a:r>
              <a:rPr sz="1050" dirty="0">
                <a:latin typeface="Arial"/>
                <a:cs typeface="Arial"/>
              </a:rPr>
              <a:t>– </a:t>
            </a:r>
            <a:r>
              <a:rPr sz="1050" spc="-5" dirty="0">
                <a:latin typeface="Arial"/>
                <a:cs typeface="Arial"/>
              </a:rPr>
              <a:t>podle </a:t>
            </a:r>
            <a:r>
              <a:rPr sz="1050" dirty="0">
                <a:latin typeface="Arial"/>
                <a:cs typeface="Arial"/>
              </a:rPr>
              <a:t>typu </a:t>
            </a:r>
            <a:r>
              <a:rPr sz="1050" spc="-5" dirty="0">
                <a:latin typeface="Arial"/>
                <a:cs typeface="Arial"/>
              </a:rPr>
              <a:t>reaktoru. Řídící </a:t>
            </a:r>
            <a:r>
              <a:rPr sz="1050" dirty="0">
                <a:latin typeface="Arial"/>
                <a:cs typeface="Arial"/>
              </a:rPr>
              <a:t>tyče spolu s </a:t>
            </a:r>
            <a:r>
              <a:rPr sz="1050" spc="-5" dirty="0">
                <a:latin typeface="Arial"/>
                <a:cs typeface="Arial"/>
              </a:rPr>
              <a:t>havarijními jsou zase  vyrobeny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materiálu, který </a:t>
            </a:r>
            <a:r>
              <a:rPr sz="1050" dirty="0">
                <a:latin typeface="Arial"/>
                <a:cs typeface="Arial"/>
              </a:rPr>
              <a:t>velmi dobře </a:t>
            </a:r>
            <a:r>
              <a:rPr sz="1050" spc="-5" dirty="0">
                <a:latin typeface="Arial"/>
                <a:cs typeface="Arial"/>
              </a:rPr>
              <a:t>pohlcuje </a:t>
            </a:r>
            <a:r>
              <a:rPr sz="1050" spc="-10" dirty="0">
                <a:latin typeface="Arial"/>
                <a:cs typeface="Arial"/>
              </a:rPr>
              <a:t>neutrony, </a:t>
            </a:r>
            <a:r>
              <a:rPr sz="1050" spc="-5" dirty="0">
                <a:latin typeface="Arial"/>
                <a:cs typeface="Arial"/>
              </a:rPr>
              <a:t>jako </a:t>
            </a:r>
            <a:r>
              <a:rPr sz="1050" dirty="0">
                <a:latin typeface="Arial"/>
                <a:cs typeface="Arial"/>
              </a:rPr>
              <a:t>je například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bór.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12700" marR="16510">
              <a:lnSpc>
                <a:spcPct val="153400"/>
              </a:lnSpc>
            </a:pP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reaktoru </a:t>
            </a:r>
            <a:r>
              <a:rPr sz="1050" dirty="0">
                <a:latin typeface="Arial"/>
                <a:cs typeface="Arial"/>
              </a:rPr>
              <a:t>potřebujeme </a:t>
            </a:r>
            <a:r>
              <a:rPr sz="1050" spc="5" dirty="0">
                <a:latin typeface="Arial"/>
                <a:cs typeface="Arial"/>
              </a:rPr>
              <a:t>mít </a:t>
            </a:r>
            <a:r>
              <a:rPr sz="1050" spc="-5" dirty="0">
                <a:latin typeface="Arial"/>
                <a:cs typeface="Arial"/>
              </a:rPr>
              <a:t>také zpomalovač neutronů, moderátor. </a:t>
            </a:r>
            <a:r>
              <a:rPr sz="1050" dirty="0">
                <a:latin typeface="Arial"/>
                <a:cs typeface="Arial"/>
              </a:rPr>
              <a:t>Neutrony z </a:t>
            </a:r>
            <a:r>
              <a:rPr sz="1050" spc="-5" dirty="0">
                <a:latin typeface="Arial"/>
                <a:cs typeface="Arial"/>
              </a:rPr>
              <a:t>rozpadlého jádra </a:t>
            </a:r>
            <a:r>
              <a:rPr sz="1050" spc="5" dirty="0">
                <a:latin typeface="Arial"/>
                <a:cs typeface="Arial"/>
              </a:rPr>
              <a:t>jsou </a:t>
            </a:r>
            <a:r>
              <a:rPr sz="1050" spc="-5" dirty="0">
                <a:latin typeface="Arial"/>
                <a:cs typeface="Arial"/>
              </a:rPr>
              <a:t>příliš rychlé, </a:t>
            </a:r>
            <a:r>
              <a:rPr sz="1050" dirty="0">
                <a:latin typeface="Arial"/>
                <a:cs typeface="Arial"/>
              </a:rPr>
              <a:t>je potřeba je zpomalit a </a:t>
            </a:r>
            <a:r>
              <a:rPr sz="1050" spc="-10" dirty="0">
                <a:latin typeface="Arial"/>
                <a:cs typeface="Arial"/>
              </a:rPr>
              <a:t>tak </a:t>
            </a:r>
            <a:r>
              <a:rPr sz="1050" dirty="0">
                <a:latin typeface="Arial"/>
                <a:cs typeface="Arial"/>
              </a:rPr>
              <a:t>zvýšit  </a:t>
            </a:r>
            <a:r>
              <a:rPr sz="1050" spc="-5" dirty="0">
                <a:latin typeface="Arial"/>
                <a:cs typeface="Arial"/>
              </a:rPr>
              <a:t>pravděpodobnost záchytu </a:t>
            </a:r>
            <a:r>
              <a:rPr sz="1050" spc="5" dirty="0">
                <a:latin typeface="Arial"/>
                <a:cs typeface="Arial"/>
              </a:rPr>
              <a:t>do </a:t>
            </a:r>
            <a:r>
              <a:rPr sz="1050" spc="-5" dirty="0">
                <a:latin typeface="Arial"/>
                <a:cs typeface="Arial"/>
              </a:rPr>
              <a:t>jiného jádra. </a:t>
            </a:r>
            <a:r>
              <a:rPr sz="1050" dirty="0">
                <a:latin typeface="Arial"/>
                <a:cs typeface="Arial"/>
              </a:rPr>
              <a:t>Mezi typické </a:t>
            </a:r>
            <a:r>
              <a:rPr sz="1050" spc="-5" dirty="0">
                <a:latin typeface="Arial"/>
                <a:cs typeface="Arial"/>
              </a:rPr>
              <a:t>moderátory </a:t>
            </a:r>
            <a:r>
              <a:rPr sz="1050" dirty="0">
                <a:latin typeface="Arial"/>
                <a:cs typeface="Arial"/>
              </a:rPr>
              <a:t>patří </a:t>
            </a:r>
            <a:r>
              <a:rPr sz="1050" spc="-5" dirty="0">
                <a:latin typeface="Arial"/>
                <a:cs typeface="Arial"/>
              </a:rPr>
              <a:t>voda, demineralizovaná, lehká, </a:t>
            </a:r>
            <a:r>
              <a:rPr sz="1050" dirty="0">
                <a:latin typeface="Arial"/>
                <a:cs typeface="Arial"/>
              </a:rPr>
              <a:t>těžká </a:t>
            </a:r>
            <a:r>
              <a:rPr sz="1050" spc="-5" dirty="0">
                <a:latin typeface="Arial"/>
                <a:cs typeface="Arial"/>
              </a:rPr>
              <a:t>nebo </a:t>
            </a:r>
            <a:r>
              <a:rPr sz="1050" dirty="0">
                <a:latin typeface="Arial"/>
                <a:cs typeface="Arial"/>
              </a:rPr>
              <a:t>grafit. Moderátor obvykle zároveň  </a:t>
            </a:r>
            <a:r>
              <a:rPr sz="1050" spc="-5" dirty="0">
                <a:latin typeface="Arial"/>
                <a:cs typeface="Arial"/>
              </a:rPr>
              <a:t>funguje jako chladicí </a:t>
            </a:r>
            <a:r>
              <a:rPr sz="1050" dirty="0">
                <a:latin typeface="Arial"/>
                <a:cs typeface="Arial"/>
              </a:rPr>
              <a:t>materiál, </a:t>
            </a:r>
            <a:r>
              <a:rPr sz="1050" spc="-5" dirty="0">
                <a:latin typeface="Arial"/>
                <a:cs typeface="Arial"/>
              </a:rPr>
              <a:t>který </a:t>
            </a:r>
            <a:r>
              <a:rPr sz="1050" spc="-10" dirty="0">
                <a:latin typeface="Arial"/>
                <a:cs typeface="Arial"/>
              </a:rPr>
              <a:t>odnáší </a:t>
            </a:r>
            <a:r>
              <a:rPr sz="1050" dirty="0">
                <a:latin typeface="Arial"/>
                <a:cs typeface="Arial"/>
              </a:rPr>
              <a:t>z horké zóny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teplo.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12700" marR="5080">
              <a:lnSpc>
                <a:spcPct val="152900"/>
              </a:lnSpc>
            </a:pPr>
            <a:r>
              <a:rPr sz="1050" spc="-5" dirty="0">
                <a:latin typeface="Arial"/>
                <a:cs typeface="Arial"/>
              </a:rPr>
              <a:t>Konstrukce pokusných reaktorů </a:t>
            </a:r>
            <a:r>
              <a:rPr sz="1050" dirty="0">
                <a:latin typeface="Arial"/>
                <a:cs typeface="Arial"/>
              </a:rPr>
              <a:t>se promítla </a:t>
            </a:r>
            <a:r>
              <a:rPr sz="1050" spc="-5" dirty="0">
                <a:latin typeface="Arial"/>
                <a:cs typeface="Arial"/>
              </a:rPr>
              <a:t>do stavby </a:t>
            </a:r>
            <a:r>
              <a:rPr sz="1050" dirty="0">
                <a:latin typeface="Arial"/>
                <a:cs typeface="Arial"/>
              </a:rPr>
              <a:t>prvních </a:t>
            </a:r>
            <a:r>
              <a:rPr sz="1050" spc="-5" dirty="0">
                <a:latin typeface="Arial"/>
                <a:cs typeface="Arial"/>
              </a:rPr>
              <a:t>reaktorů druhé generace. Některé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nich, </a:t>
            </a:r>
            <a:r>
              <a:rPr sz="1050" spc="5" dirty="0">
                <a:latin typeface="Arial"/>
                <a:cs typeface="Arial"/>
              </a:rPr>
              <a:t>jako </a:t>
            </a:r>
            <a:r>
              <a:rPr sz="1050" spc="-5" dirty="0">
                <a:latin typeface="Arial"/>
                <a:cs typeface="Arial"/>
              </a:rPr>
              <a:t>například </a:t>
            </a:r>
            <a:r>
              <a:rPr sz="1050" spc="5" dirty="0">
                <a:latin typeface="Arial"/>
                <a:cs typeface="Arial"/>
              </a:rPr>
              <a:t>ty </a:t>
            </a:r>
            <a:r>
              <a:rPr sz="1050" dirty="0">
                <a:latin typeface="Arial"/>
                <a:cs typeface="Arial"/>
              </a:rPr>
              <a:t>fukušimské, </a:t>
            </a:r>
            <a:r>
              <a:rPr sz="1050" spc="-5" dirty="0">
                <a:latin typeface="Arial"/>
                <a:cs typeface="Arial"/>
              </a:rPr>
              <a:t>jsou </a:t>
            </a:r>
            <a:r>
              <a:rPr sz="1050" dirty="0">
                <a:latin typeface="Arial"/>
                <a:cs typeface="Arial"/>
              </a:rPr>
              <a:t>v provozu  </a:t>
            </a:r>
            <a:r>
              <a:rPr sz="1050" spc="-5" dirty="0">
                <a:latin typeface="Arial"/>
                <a:cs typeface="Arial"/>
              </a:rPr>
              <a:t>dodnes, nebo </a:t>
            </a:r>
            <a:r>
              <a:rPr sz="1050" spc="5" dirty="0">
                <a:latin typeface="Arial"/>
                <a:cs typeface="Arial"/>
              </a:rPr>
              <a:t>byly </a:t>
            </a:r>
            <a:r>
              <a:rPr sz="1050" spc="-5" dirty="0">
                <a:latin typeface="Arial"/>
                <a:cs typeface="Arial"/>
              </a:rPr>
              <a:t>odstaveny </a:t>
            </a:r>
            <a:r>
              <a:rPr sz="1050" dirty="0">
                <a:latin typeface="Arial"/>
                <a:cs typeface="Arial"/>
              </a:rPr>
              <a:t>teprve v </a:t>
            </a:r>
            <a:r>
              <a:rPr sz="1050" spc="-5" dirty="0">
                <a:latin typeface="Arial"/>
                <a:cs typeface="Arial"/>
              </a:rPr>
              <a:t>nedávné </a:t>
            </a:r>
            <a:r>
              <a:rPr sz="1050" dirty="0">
                <a:latin typeface="Arial"/>
                <a:cs typeface="Arial"/>
              </a:rPr>
              <a:t>době. V </a:t>
            </a:r>
            <a:r>
              <a:rPr sz="1050" spc="-5" dirty="0">
                <a:latin typeface="Arial"/>
                <a:cs typeface="Arial"/>
              </a:rPr>
              <a:t>současnosti </a:t>
            </a:r>
            <a:r>
              <a:rPr sz="1050" dirty="0">
                <a:latin typeface="Arial"/>
                <a:cs typeface="Arial"/>
              </a:rPr>
              <a:t>se budují již </a:t>
            </a:r>
            <a:r>
              <a:rPr sz="1050" spc="-5" dirty="0">
                <a:latin typeface="Arial"/>
                <a:cs typeface="Arial"/>
              </a:rPr>
              <a:t>pouze vylepšené </a:t>
            </a:r>
            <a:r>
              <a:rPr sz="1050" dirty="0">
                <a:latin typeface="Arial"/>
                <a:cs typeface="Arial"/>
              </a:rPr>
              <a:t>reaktory </a:t>
            </a:r>
            <a:r>
              <a:rPr sz="1050" spc="-5" dirty="0">
                <a:latin typeface="Arial"/>
                <a:cs typeface="Arial"/>
              </a:rPr>
              <a:t>třetí generace, které </a:t>
            </a:r>
            <a:r>
              <a:rPr sz="1050" dirty="0">
                <a:latin typeface="Arial"/>
                <a:cs typeface="Arial"/>
              </a:rPr>
              <a:t>čerpají z mnoha </a:t>
            </a:r>
            <a:r>
              <a:rPr sz="1050" spc="-5" dirty="0">
                <a:latin typeface="Arial"/>
                <a:cs typeface="Arial"/>
              </a:rPr>
              <a:t>let  zkušeností </a:t>
            </a:r>
            <a:r>
              <a:rPr sz="1050" dirty="0">
                <a:latin typeface="Arial"/>
                <a:cs typeface="Arial"/>
              </a:rPr>
              <a:t>s konstrukcí a </a:t>
            </a:r>
            <a:r>
              <a:rPr sz="1050" spc="-5" dirty="0">
                <a:latin typeface="Arial"/>
                <a:cs typeface="Arial"/>
              </a:rPr>
              <a:t>provozem předchozích generací. Jedná </a:t>
            </a:r>
            <a:r>
              <a:rPr sz="1050" dirty="0">
                <a:latin typeface="Arial"/>
                <a:cs typeface="Arial"/>
              </a:rPr>
              <a:t>se již o </a:t>
            </a:r>
            <a:r>
              <a:rPr sz="1050" spc="-5" dirty="0">
                <a:latin typeface="Arial"/>
                <a:cs typeface="Arial"/>
              </a:rPr>
              <a:t>standardizované typy, </a:t>
            </a:r>
            <a:r>
              <a:rPr sz="1050" dirty="0">
                <a:latin typeface="Arial"/>
                <a:cs typeface="Arial"/>
              </a:rPr>
              <a:t>takže schvalovací </a:t>
            </a:r>
            <a:r>
              <a:rPr sz="1050" spc="-5" dirty="0">
                <a:latin typeface="Arial"/>
                <a:cs typeface="Arial"/>
              </a:rPr>
              <a:t>řízení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jednodušší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především </a:t>
            </a:r>
            <a:r>
              <a:rPr sz="1050" dirty="0">
                <a:latin typeface="Arial"/>
                <a:cs typeface="Arial"/>
              </a:rPr>
              <a:t>je  </a:t>
            </a:r>
            <a:r>
              <a:rPr sz="1050" spc="-5" dirty="0">
                <a:latin typeface="Arial"/>
                <a:cs typeface="Arial"/>
              </a:rPr>
              <a:t>vylepšena jejich konstrukce. </a:t>
            </a:r>
            <a:r>
              <a:rPr sz="1050" dirty="0">
                <a:latin typeface="Arial"/>
                <a:cs typeface="Arial"/>
              </a:rPr>
              <a:t>Snahou je </a:t>
            </a:r>
            <a:r>
              <a:rPr sz="1050" spc="-5" dirty="0">
                <a:latin typeface="Arial"/>
                <a:cs typeface="Arial"/>
              </a:rPr>
              <a:t>udělat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10" dirty="0">
                <a:latin typeface="Arial"/>
                <a:cs typeface="Arial"/>
              </a:rPr>
              <a:t>co </a:t>
            </a:r>
            <a:r>
              <a:rPr sz="1050" spc="-5" dirty="0">
                <a:latin typeface="Arial"/>
                <a:cs typeface="Arial"/>
              </a:rPr>
              <a:t>nejjednodušší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nejodolnější </a:t>
            </a:r>
            <a:r>
              <a:rPr sz="1050" dirty="0">
                <a:latin typeface="Arial"/>
                <a:cs typeface="Arial"/>
              </a:rPr>
              <a:t>vůči </a:t>
            </a:r>
            <a:r>
              <a:rPr sz="1050" spc="-5" dirty="0">
                <a:latin typeface="Arial"/>
                <a:cs typeface="Arial"/>
              </a:rPr>
              <a:t>všem možným </a:t>
            </a:r>
            <a:r>
              <a:rPr sz="1050" spc="-10" dirty="0">
                <a:latin typeface="Arial"/>
                <a:cs typeface="Arial"/>
              </a:rPr>
              <a:t>ohrožení, </a:t>
            </a:r>
            <a:r>
              <a:rPr sz="1050" dirty="0">
                <a:latin typeface="Arial"/>
                <a:cs typeface="Arial"/>
              </a:rPr>
              <a:t>především </a:t>
            </a:r>
            <a:r>
              <a:rPr sz="1050" spc="-5" dirty="0">
                <a:latin typeface="Arial"/>
                <a:cs typeface="Arial"/>
              </a:rPr>
              <a:t>vůči lidským chybám  obsluhy. </a:t>
            </a:r>
            <a:r>
              <a:rPr sz="1050" dirty="0">
                <a:latin typeface="Arial"/>
                <a:cs typeface="Arial"/>
              </a:rPr>
              <a:t>Mají také </a:t>
            </a:r>
            <a:r>
              <a:rPr sz="1050" spc="-5" dirty="0">
                <a:latin typeface="Arial"/>
                <a:cs typeface="Arial"/>
              </a:rPr>
              <a:t>delší životnost, </a:t>
            </a:r>
            <a:r>
              <a:rPr sz="1050" dirty="0">
                <a:latin typeface="Arial"/>
                <a:cs typeface="Arial"/>
              </a:rPr>
              <a:t>lepší </a:t>
            </a:r>
            <a:r>
              <a:rPr sz="1050" spc="-5" dirty="0">
                <a:latin typeface="Arial"/>
                <a:cs typeface="Arial"/>
              </a:rPr>
              <a:t>využití </a:t>
            </a:r>
            <a:r>
              <a:rPr sz="1050" spc="5" dirty="0">
                <a:latin typeface="Arial"/>
                <a:cs typeface="Arial"/>
              </a:rPr>
              <a:t>paliva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rovněž delší dobu </a:t>
            </a:r>
            <a:r>
              <a:rPr sz="1050" spc="5" dirty="0">
                <a:latin typeface="Arial"/>
                <a:cs typeface="Arial"/>
              </a:rPr>
              <a:t>mezi </a:t>
            </a:r>
            <a:r>
              <a:rPr sz="1050" dirty="0">
                <a:latin typeface="Arial"/>
                <a:cs typeface="Arial"/>
              </a:rPr>
              <a:t>výměnami</a:t>
            </a:r>
            <a:r>
              <a:rPr sz="1050" spc="-19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paliva.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/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VVER </a:t>
            </a:r>
            <a:r>
              <a:rPr sz="1500" spc="5" dirty="0">
                <a:solidFill>
                  <a:srgbClr val="174B73"/>
                </a:solidFill>
                <a:latin typeface="Arial"/>
                <a:cs typeface="Arial"/>
              </a:rPr>
              <a:t>– </a:t>
            </a:r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tlakovodní</a:t>
            </a:r>
            <a:r>
              <a:rPr sz="1500" spc="-45" dirty="0">
                <a:solidFill>
                  <a:srgbClr val="174B7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4B73"/>
                </a:solidFill>
                <a:latin typeface="Arial"/>
                <a:cs typeface="Arial"/>
              </a:rPr>
              <a:t>reaktor</a:t>
            </a:r>
            <a:endParaRPr sz="1500">
              <a:latin typeface="Arial"/>
              <a:cs typeface="Arial"/>
            </a:endParaRPr>
          </a:p>
          <a:p>
            <a:pPr marL="12700" marR="104775">
              <a:lnSpc>
                <a:spcPct val="153500"/>
              </a:lnSpc>
              <a:spcBef>
                <a:spcPts val="1385"/>
              </a:spcBef>
            </a:pPr>
            <a:r>
              <a:rPr sz="1050" spc="-5" dirty="0">
                <a:latin typeface="Arial"/>
                <a:cs typeface="Arial"/>
              </a:rPr>
              <a:t>Začínám tímto </a:t>
            </a:r>
            <a:r>
              <a:rPr sz="1050" dirty="0">
                <a:latin typeface="Arial"/>
                <a:cs typeface="Arial"/>
              </a:rPr>
              <a:t>typem, </a:t>
            </a:r>
            <a:r>
              <a:rPr sz="1050" spc="-5" dirty="0">
                <a:latin typeface="Arial"/>
                <a:cs typeface="Arial"/>
              </a:rPr>
              <a:t>protože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zdaleka nejrozšířenější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hlavně tyto </a:t>
            </a:r>
            <a:r>
              <a:rPr sz="1050" dirty="0">
                <a:latin typeface="Arial"/>
                <a:cs typeface="Arial"/>
              </a:rPr>
              <a:t>reaktory pracují v </a:t>
            </a:r>
            <a:r>
              <a:rPr sz="1050" spc="-5" dirty="0">
                <a:latin typeface="Arial"/>
                <a:cs typeface="Arial"/>
              </a:rPr>
              <a:t>obou našich </a:t>
            </a:r>
            <a:r>
              <a:rPr sz="1050" dirty="0">
                <a:latin typeface="Arial"/>
                <a:cs typeface="Arial"/>
              </a:rPr>
              <a:t>atomových </a:t>
            </a:r>
            <a:r>
              <a:rPr sz="1050" spc="-5" dirty="0">
                <a:latin typeface="Arial"/>
                <a:cs typeface="Arial"/>
              </a:rPr>
              <a:t>elektrárnách (Dukovany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Temelín).  VVER </a:t>
            </a:r>
            <a:r>
              <a:rPr sz="1050" dirty="0">
                <a:latin typeface="Arial"/>
                <a:cs typeface="Arial"/>
              </a:rPr>
              <a:t>– </a:t>
            </a:r>
            <a:r>
              <a:rPr sz="1050" spc="-5" dirty="0">
                <a:latin typeface="Arial"/>
                <a:cs typeface="Arial"/>
              </a:rPr>
              <a:t>někdy </a:t>
            </a:r>
            <a:r>
              <a:rPr sz="1050" dirty="0">
                <a:latin typeface="Arial"/>
                <a:cs typeface="Arial"/>
              </a:rPr>
              <a:t>se jim říká veverky – je </a:t>
            </a:r>
            <a:r>
              <a:rPr sz="1050" spc="-5" dirty="0">
                <a:latin typeface="Arial"/>
                <a:cs typeface="Arial"/>
              </a:rPr>
              <a:t>zkratka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vodovodní energetický reaktor,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angličtině </a:t>
            </a:r>
            <a:r>
              <a:rPr sz="1050" dirty="0">
                <a:latin typeface="Arial"/>
                <a:cs typeface="Arial"/>
              </a:rPr>
              <a:t>se pak používá </a:t>
            </a:r>
            <a:r>
              <a:rPr sz="1050" spc="5" dirty="0">
                <a:latin typeface="Arial"/>
                <a:cs typeface="Arial"/>
              </a:rPr>
              <a:t>WWER </a:t>
            </a:r>
            <a:r>
              <a:rPr sz="1050" spc="-5" dirty="0">
                <a:latin typeface="Arial"/>
                <a:cs typeface="Arial"/>
              </a:rPr>
              <a:t>nebo </a:t>
            </a:r>
            <a:r>
              <a:rPr sz="1050" dirty="0">
                <a:latin typeface="Arial"/>
                <a:cs typeface="Arial"/>
              </a:rPr>
              <a:t>PWR </a:t>
            </a:r>
            <a:r>
              <a:rPr sz="1050" spc="-5" dirty="0">
                <a:latin typeface="Arial"/>
                <a:cs typeface="Arial"/>
              </a:rPr>
              <a:t>(Pressurized </a:t>
            </a:r>
            <a:r>
              <a:rPr sz="1050" spc="10" dirty="0">
                <a:latin typeface="Arial"/>
                <a:cs typeface="Arial"/>
              </a:rPr>
              <a:t>Water  </a:t>
            </a:r>
            <a:r>
              <a:rPr sz="1050" spc="-5" dirty="0">
                <a:latin typeface="Arial"/>
                <a:cs typeface="Arial"/>
              </a:rPr>
              <a:t>Reactor).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4777868"/>
            <a:ext cx="8702040" cy="152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7804" algn="ctr"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Schéma tlakovodního reaktoru. Zdroj </a:t>
            </a:r>
            <a:r>
              <a:rPr sz="950" b="1" spc="5" dirty="0">
                <a:latin typeface="Arial"/>
                <a:cs typeface="Arial"/>
              </a:rPr>
              <a:t>CC </a:t>
            </a:r>
            <a:r>
              <a:rPr sz="950" b="1" dirty="0">
                <a:latin typeface="Arial"/>
                <a:cs typeface="Arial"/>
              </a:rPr>
              <a:t>BY: </a:t>
            </a:r>
            <a:r>
              <a:rPr sz="950" b="1" spc="-5" dirty="0">
                <a:latin typeface="Arial"/>
                <a:cs typeface="Arial"/>
              </a:rPr>
              <a:t>Nuclear Regulatory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Commission</a:t>
            </a:r>
            <a:endParaRPr sz="95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52500"/>
              </a:lnSpc>
            </a:pPr>
            <a:r>
              <a:rPr sz="1050" spc="-5" dirty="0">
                <a:latin typeface="Arial"/>
                <a:cs typeface="Arial"/>
              </a:rPr>
              <a:t>Ve </a:t>
            </a:r>
            <a:r>
              <a:rPr sz="1050" spc="5" dirty="0">
                <a:latin typeface="Arial"/>
                <a:cs typeface="Arial"/>
              </a:rPr>
              <a:t>své </a:t>
            </a:r>
            <a:r>
              <a:rPr sz="1050" spc="-5" dirty="0">
                <a:latin typeface="Arial"/>
                <a:cs typeface="Arial"/>
              </a:rPr>
              <a:t>podstatě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-5" dirty="0">
                <a:latin typeface="Arial"/>
                <a:cs typeface="Arial"/>
              </a:rPr>
              <a:t>jedná </a:t>
            </a:r>
            <a:r>
              <a:rPr sz="1050" dirty="0">
                <a:latin typeface="Arial"/>
                <a:cs typeface="Arial"/>
              </a:rPr>
              <a:t>o veliký </a:t>
            </a:r>
            <a:r>
              <a:rPr sz="1050" spc="-5" dirty="0">
                <a:latin typeface="Arial"/>
                <a:cs typeface="Arial"/>
              </a:rPr>
              <a:t>papiňák. Uvnitř reaktorové </a:t>
            </a:r>
            <a:r>
              <a:rPr sz="1050" spc="-10" dirty="0">
                <a:latin typeface="Arial"/>
                <a:cs typeface="Arial"/>
              </a:rPr>
              <a:t>nádoby </a:t>
            </a:r>
            <a:r>
              <a:rPr sz="1050" spc="-5" dirty="0">
                <a:latin typeface="Arial"/>
                <a:cs typeface="Arial"/>
              </a:rPr>
              <a:t>žár řetězové štěpné reakce </a:t>
            </a:r>
            <a:r>
              <a:rPr sz="1050" dirty="0">
                <a:latin typeface="Arial"/>
                <a:cs typeface="Arial"/>
              </a:rPr>
              <a:t>ohřívá </a:t>
            </a:r>
            <a:r>
              <a:rPr sz="1050" spc="-5" dirty="0">
                <a:latin typeface="Arial"/>
                <a:cs typeface="Arial"/>
              </a:rPr>
              <a:t>lehkou </a:t>
            </a:r>
            <a:r>
              <a:rPr sz="1050" dirty="0">
                <a:latin typeface="Arial"/>
                <a:cs typeface="Arial"/>
              </a:rPr>
              <a:t>vodu pod vysokým </a:t>
            </a:r>
            <a:r>
              <a:rPr sz="1050" spc="-5" dirty="0">
                <a:latin typeface="Arial"/>
                <a:cs typeface="Arial"/>
              </a:rPr>
              <a:t>tlakem (přibližně  </a:t>
            </a:r>
            <a:r>
              <a:rPr sz="1050" spc="-10" dirty="0">
                <a:latin typeface="Arial"/>
                <a:cs typeface="Arial"/>
              </a:rPr>
              <a:t>150 </a:t>
            </a:r>
            <a:r>
              <a:rPr sz="1050" dirty="0">
                <a:latin typeface="Arial"/>
                <a:cs typeface="Arial"/>
              </a:rPr>
              <a:t>MPa), </a:t>
            </a:r>
            <a:r>
              <a:rPr sz="1050" spc="-5" dirty="0">
                <a:latin typeface="Arial"/>
                <a:cs typeface="Arial"/>
              </a:rPr>
              <a:t>který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důležitý, </a:t>
            </a:r>
            <a:r>
              <a:rPr sz="1050" dirty="0">
                <a:latin typeface="Arial"/>
                <a:cs typeface="Arial"/>
              </a:rPr>
              <a:t>aby </a:t>
            </a:r>
            <a:r>
              <a:rPr sz="1050" spc="10" dirty="0">
                <a:latin typeface="Arial"/>
                <a:cs typeface="Arial"/>
              </a:rPr>
              <a:t>se </a:t>
            </a:r>
            <a:r>
              <a:rPr sz="1050" dirty="0">
                <a:latin typeface="Arial"/>
                <a:cs typeface="Arial"/>
              </a:rPr>
              <a:t>voda </a:t>
            </a:r>
            <a:r>
              <a:rPr sz="1050" spc="-10" dirty="0">
                <a:latin typeface="Arial"/>
                <a:cs typeface="Arial"/>
              </a:rPr>
              <a:t>ani </a:t>
            </a:r>
            <a:r>
              <a:rPr sz="1050" spc="5" dirty="0">
                <a:latin typeface="Arial"/>
                <a:cs typeface="Arial"/>
              </a:rPr>
              <a:t>při </a:t>
            </a:r>
            <a:r>
              <a:rPr sz="1050" spc="-5" dirty="0">
                <a:latin typeface="Arial"/>
                <a:cs typeface="Arial"/>
              </a:rPr>
              <a:t>vysoké teplotě </a:t>
            </a:r>
            <a:r>
              <a:rPr sz="1050" dirty="0">
                <a:latin typeface="Arial"/>
                <a:cs typeface="Arial"/>
              </a:rPr>
              <a:t>neproměnila </a:t>
            </a:r>
            <a:r>
              <a:rPr sz="1050" spc="-5" dirty="0">
                <a:latin typeface="Arial"/>
                <a:cs typeface="Arial"/>
              </a:rPr>
              <a:t>na páru. Viz </a:t>
            </a:r>
            <a:r>
              <a:rPr sz="1050" b="1" u="heavy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stavový diagram</a:t>
            </a:r>
            <a:r>
              <a:rPr sz="1050" dirty="0">
                <a:latin typeface="Arial"/>
                <a:cs typeface="Arial"/>
              </a:rPr>
              <a:t>, </a:t>
            </a:r>
            <a:r>
              <a:rPr sz="1050" spc="-5" dirty="0">
                <a:latin typeface="Arial"/>
                <a:cs typeface="Arial"/>
              </a:rPr>
              <a:t>tlak ovlivňuje </a:t>
            </a:r>
            <a:r>
              <a:rPr sz="1050" dirty="0">
                <a:latin typeface="Arial"/>
                <a:cs typeface="Arial"/>
              </a:rPr>
              <a:t>bod </a:t>
            </a:r>
            <a:r>
              <a:rPr sz="1050" spc="5" dirty="0">
                <a:latin typeface="Arial"/>
                <a:cs typeface="Arial"/>
              </a:rPr>
              <a:t>varu</a:t>
            </a:r>
            <a:r>
              <a:rPr sz="1050" spc="-15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vody.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marR="44450">
              <a:lnSpc>
                <a:spcPct val="154500"/>
              </a:lnSpc>
            </a:pPr>
            <a:r>
              <a:rPr sz="1050" spc="-10" dirty="0">
                <a:latin typeface="Arial"/>
                <a:cs typeface="Arial"/>
              </a:rPr>
              <a:t>Voda </a:t>
            </a:r>
            <a:r>
              <a:rPr sz="1050" dirty="0">
                <a:latin typeface="Arial"/>
                <a:cs typeface="Arial"/>
              </a:rPr>
              <a:t>slouží zároveň </a:t>
            </a:r>
            <a:r>
              <a:rPr sz="1050" spc="-5" dirty="0">
                <a:latin typeface="Arial"/>
                <a:cs typeface="Arial"/>
              </a:rPr>
              <a:t>jako moderátor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chladivo, teplo </a:t>
            </a:r>
            <a:r>
              <a:rPr sz="1050" dirty="0">
                <a:latin typeface="Arial"/>
                <a:cs typeface="Arial"/>
              </a:rPr>
              <a:t>z vnitřku </a:t>
            </a:r>
            <a:r>
              <a:rPr sz="1050" spc="-5" dirty="0">
                <a:latin typeface="Arial"/>
                <a:cs typeface="Arial"/>
              </a:rPr>
              <a:t>reaktoru přenáší do tepelného </a:t>
            </a:r>
            <a:r>
              <a:rPr sz="1050" dirty="0">
                <a:latin typeface="Arial"/>
                <a:cs typeface="Arial"/>
              </a:rPr>
              <a:t>výměníku a vrací se zpět </a:t>
            </a:r>
            <a:r>
              <a:rPr sz="1050" spc="-5" dirty="0">
                <a:latin typeface="Arial"/>
                <a:cs typeface="Arial"/>
              </a:rPr>
              <a:t>do reaktoru </a:t>
            </a:r>
            <a:r>
              <a:rPr sz="1050" dirty="0">
                <a:latin typeface="Arial"/>
                <a:cs typeface="Arial"/>
              </a:rPr>
              <a:t>– </a:t>
            </a:r>
            <a:r>
              <a:rPr sz="1050" spc="-5" dirty="0">
                <a:latin typeface="Arial"/>
                <a:cs typeface="Arial"/>
              </a:rPr>
              <a:t>to </a:t>
            </a:r>
            <a:r>
              <a:rPr sz="1050" dirty="0">
                <a:latin typeface="Arial"/>
                <a:cs typeface="Arial"/>
              </a:rPr>
              <a:t>je primární  </a:t>
            </a:r>
            <a:r>
              <a:rPr sz="1050" spc="-5" dirty="0">
                <a:latin typeface="Arial"/>
                <a:cs typeface="Arial"/>
              </a:rPr>
              <a:t>okruh. Sekundární okruh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od </a:t>
            </a:r>
            <a:r>
              <a:rPr sz="1050" dirty="0">
                <a:latin typeface="Arial"/>
                <a:cs typeface="Arial"/>
              </a:rPr>
              <a:t>výměníku </a:t>
            </a:r>
            <a:r>
              <a:rPr sz="1050" spc="-10" dirty="0">
                <a:latin typeface="Arial"/>
                <a:cs typeface="Arial"/>
              </a:rPr>
              <a:t>dále, </a:t>
            </a:r>
            <a:r>
              <a:rPr sz="1050" spc="-5" dirty="0">
                <a:latin typeface="Arial"/>
                <a:cs typeface="Arial"/>
              </a:rPr>
              <a:t>teplo </a:t>
            </a:r>
            <a:r>
              <a:rPr sz="1050" dirty="0">
                <a:latin typeface="Arial"/>
                <a:cs typeface="Arial"/>
              </a:rPr>
              <a:t>vyrábí </a:t>
            </a:r>
            <a:r>
              <a:rPr sz="1050" spc="-5" dirty="0">
                <a:latin typeface="Arial"/>
                <a:cs typeface="Arial"/>
              </a:rPr>
              <a:t>páru </a:t>
            </a:r>
            <a:r>
              <a:rPr sz="1050" spc="5" dirty="0">
                <a:latin typeface="Arial"/>
                <a:cs typeface="Arial"/>
              </a:rPr>
              <a:t>pro </a:t>
            </a:r>
            <a:r>
              <a:rPr sz="1050" spc="-5" dirty="0">
                <a:latin typeface="Arial"/>
                <a:cs typeface="Arial"/>
              </a:rPr>
              <a:t>turbínu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ta </a:t>
            </a:r>
            <a:r>
              <a:rPr sz="1050" dirty="0">
                <a:latin typeface="Arial"/>
                <a:cs typeface="Arial"/>
              </a:rPr>
              <a:t>vyrábí</a:t>
            </a:r>
            <a:r>
              <a:rPr sz="1050" spc="-10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elektřinu.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1" y="975475"/>
            <a:ext cx="3507473" cy="35962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3960623"/>
            <a:ext cx="8844280" cy="2242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3660" algn="ctr"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Reaktor typu </a:t>
            </a:r>
            <a:r>
              <a:rPr sz="950" b="1" spc="10" dirty="0">
                <a:latin typeface="Arial"/>
                <a:cs typeface="Arial"/>
              </a:rPr>
              <a:t>VVER </a:t>
            </a:r>
            <a:r>
              <a:rPr sz="950" b="1" spc="-10" dirty="0">
                <a:latin typeface="Arial"/>
                <a:cs typeface="Arial"/>
              </a:rPr>
              <a:t>používá </a:t>
            </a:r>
            <a:r>
              <a:rPr sz="950" b="1" dirty="0">
                <a:latin typeface="Arial"/>
                <a:cs typeface="Arial"/>
              </a:rPr>
              <a:t>i </a:t>
            </a:r>
            <a:r>
              <a:rPr sz="950" b="1" spc="-5" dirty="0">
                <a:latin typeface="Arial"/>
                <a:cs typeface="Arial"/>
              </a:rPr>
              <a:t>elektrárna </a:t>
            </a:r>
            <a:r>
              <a:rPr sz="950" b="1" spc="5" dirty="0">
                <a:latin typeface="Arial"/>
                <a:cs typeface="Arial"/>
              </a:rPr>
              <a:t>v </a:t>
            </a:r>
            <a:r>
              <a:rPr sz="950" b="1" dirty="0">
                <a:latin typeface="Arial"/>
                <a:cs typeface="Arial"/>
              </a:rPr>
              <a:t>Dukovanech. </a:t>
            </a:r>
            <a:r>
              <a:rPr sz="950" b="1" spc="-5" dirty="0">
                <a:latin typeface="Arial"/>
                <a:cs typeface="Arial"/>
              </a:rPr>
              <a:t>Foto </a:t>
            </a:r>
            <a:r>
              <a:rPr sz="950" b="1" spc="5" dirty="0">
                <a:latin typeface="Arial"/>
                <a:cs typeface="Arial"/>
              </a:rPr>
              <a:t>CC </a:t>
            </a:r>
            <a:r>
              <a:rPr sz="950" b="1" spc="-5" dirty="0">
                <a:latin typeface="Arial"/>
                <a:cs typeface="Arial"/>
              </a:rPr>
              <a:t>BY-SA: </a:t>
            </a:r>
            <a:r>
              <a:rPr sz="950" b="1" spc="5" dirty="0">
                <a:latin typeface="Arial"/>
                <a:cs typeface="Arial"/>
              </a:rPr>
              <a:t>Dr.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Killer</a:t>
            </a:r>
            <a:endParaRPr sz="95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54500"/>
              </a:lnSpc>
              <a:spcBef>
                <a:spcPts val="5"/>
              </a:spcBef>
            </a:pPr>
            <a:r>
              <a:rPr sz="1050" spc="-5" dirty="0">
                <a:latin typeface="Arial"/>
                <a:cs typeface="Arial"/>
              </a:rPr>
              <a:t>Reaktor VVER byl </a:t>
            </a:r>
            <a:r>
              <a:rPr sz="1050" dirty="0">
                <a:latin typeface="Arial"/>
                <a:cs typeface="Arial"/>
              </a:rPr>
              <a:t>vyvinut v </a:t>
            </a:r>
            <a:r>
              <a:rPr sz="1050" spc="-5" dirty="0">
                <a:latin typeface="Arial"/>
                <a:cs typeface="Arial"/>
              </a:rPr>
              <a:t>bývalém </a:t>
            </a:r>
            <a:r>
              <a:rPr sz="1050" spc="-10" dirty="0">
                <a:latin typeface="Arial"/>
                <a:cs typeface="Arial"/>
              </a:rPr>
              <a:t>Sovětském </a:t>
            </a:r>
            <a:r>
              <a:rPr sz="1050" spc="-5" dirty="0">
                <a:latin typeface="Arial"/>
                <a:cs typeface="Arial"/>
              </a:rPr>
              <a:t>svazu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OKB Gidropress. </a:t>
            </a:r>
            <a:r>
              <a:rPr sz="1050" spc="-10" dirty="0">
                <a:latin typeface="Arial"/>
                <a:cs typeface="Arial"/>
              </a:rPr>
              <a:t>Tento </a:t>
            </a:r>
            <a:r>
              <a:rPr sz="1050" spc="-5" dirty="0">
                <a:latin typeface="Arial"/>
                <a:cs typeface="Arial"/>
              </a:rPr>
              <a:t>typ reaktorů ale </a:t>
            </a:r>
            <a:r>
              <a:rPr sz="1050" dirty="0">
                <a:latin typeface="Arial"/>
                <a:cs typeface="Arial"/>
              </a:rPr>
              <a:t>vyrábí i americký </a:t>
            </a:r>
            <a:r>
              <a:rPr sz="1050" spc="-5" dirty="0">
                <a:latin typeface="Arial"/>
                <a:cs typeface="Arial"/>
              </a:rPr>
              <a:t>Westinghouse </a:t>
            </a:r>
            <a:r>
              <a:rPr sz="1050" dirty="0">
                <a:latin typeface="Arial"/>
                <a:cs typeface="Arial"/>
              </a:rPr>
              <a:t>a další </a:t>
            </a:r>
            <a:r>
              <a:rPr sz="1050" spc="-5" dirty="0">
                <a:latin typeface="Arial"/>
                <a:cs typeface="Arial"/>
              </a:rPr>
              <a:t>společnosti.  Modernizovaná konstrukce VVER </a:t>
            </a:r>
            <a:r>
              <a:rPr sz="1050" dirty="0">
                <a:latin typeface="Arial"/>
                <a:cs typeface="Arial"/>
              </a:rPr>
              <a:t>pod </a:t>
            </a:r>
            <a:r>
              <a:rPr sz="1050" spc="-5" dirty="0">
                <a:latin typeface="Arial"/>
                <a:cs typeface="Arial"/>
              </a:rPr>
              <a:t>označením MIR-1200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jednou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možností </a:t>
            </a:r>
            <a:r>
              <a:rPr sz="1050" spc="5" dirty="0">
                <a:latin typeface="Arial"/>
                <a:cs typeface="Arial"/>
              </a:rPr>
              <a:t>pro </a:t>
            </a:r>
            <a:r>
              <a:rPr sz="1050" spc="-5" dirty="0">
                <a:latin typeface="Arial"/>
                <a:cs typeface="Arial"/>
              </a:rPr>
              <a:t>dostavbu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Temelína.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500" spc="10" dirty="0">
                <a:solidFill>
                  <a:srgbClr val="174B73"/>
                </a:solidFill>
                <a:latin typeface="Arial"/>
                <a:cs typeface="Arial"/>
              </a:rPr>
              <a:t>BWR </a:t>
            </a:r>
            <a:r>
              <a:rPr sz="1500" spc="5" dirty="0">
                <a:solidFill>
                  <a:srgbClr val="174B73"/>
                </a:solidFill>
                <a:latin typeface="Arial"/>
                <a:cs typeface="Arial"/>
              </a:rPr>
              <a:t>– </a:t>
            </a:r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varný</a:t>
            </a:r>
            <a:r>
              <a:rPr sz="1500" spc="-75" dirty="0">
                <a:solidFill>
                  <a:srgbClr val="174B7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reaktor</a:t>
            </a:r>
            <a:endParaRPr sz="1500">
              <a:latin typeface="Arial"/>
              <a:cs typeface="Arial"/>
            </a:endParaRPr>
          </a:p>
          <a:p>
            <a:pPr marL="12700" marR="528320">
              <a:lnSpc>
                <a:spcPct val="153500"/>
              </a:lnSpc>
              <a:spcBef>
                <a:spcPts val="1385"/>
              </a:spcBef>
            </a:pPr>
            <a:r>
              <a:rPr sz="1050" dirty="0">
                <a:latin typeface="Arial"/>
                <a:cs typeface="Arial"/>
              </a:rPr>
              <a:t>BWR je </a:t>
            </a:r>
            <a:r>
              <a:rPr sz="1050" spc="-5" dirty="0">
                <a:latin typeface="Arial"/>
                <a:cs typeface="Arial"/>
              </a:rPr>
              <a:t>zkratka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anglického Boiling </a:t>
            </a:r>
            <a:r>
              <a:rPr sz="1050" dirty="0">
                <a:latin typeface="Arial"/>
                <a:cs typeface="Arial"/>
              </a:rPr>
              <a:t>Water </a:t>
            </a:r>
            <a:r>
              <a:rPr sz="1050" spc="-5" dirty="0">
                <a:latin typeface="Arial"/>
                <a:cs typeface="Arial"/>
              </a:rPr>
              <a:t>Reactor </a:t>
            </a:r>
            <a:r>
              <a:rPr sz="1050" dirty="0">
                <a:latin typeface="Arial"/>
                <a:cs typeface="Arial"/>
              </a:rPr>
              <a:t>– varný </a:t>
            </a:r>
            <a:r>
              <a:rPr sz="1050" spc="-5" dirty="0">
                <a:latin typeface="Arial"/>
                <a:cs typeface="Arial"/>
              </a:rPr>
              <a:t>reaktor. Pára </a:t>
            </a:r>
            <a:r>
              <a:rPr sz="1050" dirty="0">
                <a:latin typeface="Arial"/>
                <a:cs typeface="Arial"/>
              </a:rPr>
              <a:t>se vyrábí </a:t>
            </a:r>
            <a:r>
              <a:rPr sz="1050" spc="5" dirty="0">
                <a:latin typeface="Arial"/>
                <a:cs typeface="Arial"/>
              </a:rPr>
              <a:t>přímo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aktivní zóně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odsud </a:t>
            </a:r>
            <a:r>
              <a:rPr sz="1050" dirty="0">
                <a:latin typeface="Arial"/>
                <a:cs typeface="Arial"/>
              </a:rPr>
              <a:t>se vede </a:t>
            </a:r>
            <a:r>
              <a:rPr sz="1050" spc="-5" dirty="0">
                <a:latin typeface="Arial"/>
                <a:cs typeface="Arial"/>
              </a:rPr>
              <a:t>na </a:t>
            </a:r>
            <a:r>
              <a:rPr sz="1050" dirty="0">
                <a:latin typeface="Arial"/>
                <a:cs typeface="Arial"/>
              </a:rPr>
              <a:t>pohon </a:t>
            </a:r>
            <a:r>
              <a:rPr sz="1050" spc="-5" dirty="0">
                <a:latin typeface="Arial"/>
                <a:cs typeface="Arial"/>
              </a:rPr>
              <a:t>turbíny.  Moderátorem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chladivem zároveň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voda,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zde jenom </a:t>
            </a:r>
            <a:r>
              <a:rPr sz="1050" spc="-10" dirty="0">
                <a:latin typeface="Arial"/>
                <a:cs typeface="Arial"/>
              </a:rPr>
              <a:t>jeden </a:t>
            </a:r>
            <a:r>
              <a:rPr sz="1050" spc="-5" dirty="0">
                <a:latin typeface="Arial"/>
                <a:cs typeface="Arial"/>
              </a:rPr>
              <a:t>okruh. Toto řešení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konstrukčně jednodušší </a:t>
            </a:r>
            <a:r>
              <a:rPr sz="1050" dirty="0">
                <a:latin typeface="Arial"/>
                <a:cs typeface="Arial"/>
              </a:rPr>
              <a:t>a díky </a:t>
            </a:r>
            <a:r>
              <a:rPr sz="1050" spc="5" dirty="0">
                <a:latin typeface="Arial"/>
                <a:cs typeface="Arial"/>
              </a:rPr>
              <a:t>přímému pohonu </a:t>
            </a:r>
            <a:r>
              <a:rPr sz="1050" dirty="0">
                <a:latin typeface="Arial"/>
                <a:cs typeface="Arial"/>
              </a:rPr>
              <a:t>turbíny  </a:t>
            </a:r>
            <a:r>
              <a:rPr sz="1050" spc="-5" dirty="0">
                <a:latin typeface="Arial"/>
                <a:cs typeface="Arial"/>
              </a:rPr>
              <a:t>odpadnou </a:t>
            </a:r>
            <a:r>
              <a:rPr sz="1050" dirty="0">
                <a:latin typeface="Arial"/>
                <a:cs typeface="Arial"/>
              </a:rPr>
              <a:t>ztráty </a:t>
            </a:r>
            <a:r>
              <a:rPr sz="1050" spc="5" dirty="0">
                <a:latin typeface="Arial"/>
                <a:cs typeface="Arial"/>
              </a:rPr>
              <a:t>na </a:t>
            </a:r>
            <a:r>
              <a:rPr sz="1050" dirty="0">
                <a:latin typeface="Arial"/>
                <a:cs typeface="Arial"/>
              </a:rPr>
              <a:t>výměníku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tepla.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" y="899160"/>
            <a:ext cx="4690872" cy="3005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880390"/>
            <a:ext cx="8888730" cy="1004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3100"/>
              </a:lnSpc>
              <a:spcBef>
                <a:spcPts val="90"/>
              </a:spcBef>
            </a:pPr>
            <a:r>
              <a:rPr sz="1050" spc="-5" dirty="0">
                <a:latin typeface="Arial"/>
                <a:cs typeface="Arial"/>
              </a:rPr>
              <a:t>Reaktor </a:t>
            </a:r>
            <a:r>
              <a:rPr sz="1050" dirty="0">
                <a:latin typeface="Arial"/>
                <a:cs typeface="Arial"/>
              </a:rPr>
              <a:t>vyvinula </a:t>
            </a:r>
            <a:r>
              <a:rPr sz="1050" spc="-5" dirty="0">
                <a:latin typeface="Arial"/>
                <a:cs typeface="Arial"/>
              </a:rPr>
              <a:t>Národní laboratoř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10" dirty="0">
                <a:latin typeface="Arial"/>
                <a:cs typeface="Arial"/>
              </a:rPr>
              <a:t>Idaho </a:t>
            </a:r>
            <a:r>
              <a:rPr sz="1050" spc="10" dirty="0">
                <a:latin typeface="Arial"/>
                <a:cs typeface="Arial"/>
              </a:rPr>
              <a:t>ve </a:t>
            </a:r>
            <a:r>
              <a:rPr sz="1050" dirty="0">
                <a:latin typeface="Arial"/>
                <a:cs typeface="Arial"/>
              </a:rPr>
              <a:t>spolupráci s </a:t>
            </a:r>
            <a:r>
              <a:rPr sz="1050" spc="-10" dirty="0">
                <a:latin typeface="Arial"/>
                <a:cs typeface="Arial"/>
              </a:rPr>
              <a:t>General </a:t>
            </a:r>
            <a:r>
              <a:rPr sz="1050" spc="-5" dirty="0">
                <a:latin typeface="Arial"/>
                <a:cs typeface="Arial"/>
              </a:rPr>
              <a:t>Electric,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současnosti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největším producentem </a:t>
            </a:r>
            <a:r>
              <a:rPr sz="1050" spc="-10" dirty="0">
                <a:latin typeface="Arial"/>
                <a:cs typeface="Arial"/>
              </a:rPr>
              <a:t>těchto </a:t>
            </a:r>
            <a:r>
              <a:rPr sz="1050" spc="-5" dirty="0">
                <a:latin typeface="Arial"/>
                <a:cs typeface="Arial"/>
              </a:rPr>
              <a:t>reaktorů </a:t>
            </a:r>
            <a:r>
              <a:rPr sz="1050" dirty="0">
                <a:latin typeface="Arial"/>
                <a:cs typeface="Arial"/>
              </a:rPr>
              <a:t>společnost </a:t>
            </a:r>
            <a:r>
              <a:rPr sz="1050" spc="-5" dirty="0">
                <a:latin typeface="Arial"/>
                <a:cs typeface="Arial"/>
              </a:rPr>
              <a:t>GE  Hitachi Nuclear Energy. Jedním </a:t>
            </a:r>
            <a:r>
              <a:rPr sz="1050" dirty="0">
                <a:latin typeface="Arial"/>
                <a:cs typeface="Arial"/>
              </a:rPr>
              <a:t>z </a:t>
            </a:r>
            <a:r>
              <a:rPr sz="1050" spc="-5" dirty="0">
                <a:latin typeface="Arial"/>
                <a:cs typeface="Arial"/>
              </a:rPr>
              <a:t>prvních typů </a:t>
            </a:r>
            <a:r>
              <a:rPr sz="1050" dirty="0">
                <a:latin typeface="Arial"/>
                <a:cs typeface="Arial"/>
              </a:rPr>
              <a:t>tohoto </a:t>
            </a:r>
            <a:r>
              <a:rPr sz="1050" spc="-5" dirty="0">
                <a:latin typeface="Arial"/>
                <a:cs typeface="Arial"/>
              </a:rPr>
              <a:t>reaktoru </a:t>
            </a:r>
            <a:r>
              <a:rPr sz="1050" dirty="0">
                <a:latin typeface="Arial"/>
                <a:cs typeface="Arial"/>
              </a:rPr>
              <a:t>je vybavena i </a:t>
            </a:r>
            <a:r>
              <a:rPr sz="1050" spc="-5" dirty="0">
                <a:latin typeface="Arial"/>
                <a:cs typeface="Arial"/>
              </a:rPr>
              <a:t>elektrárna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japonské </a:t>
            </a:r>
            <a:r>
              <a:rPr sz="1050" dirty="0">
                <a:latin typeface="Arial"/>
                <a:cs typeface="Arial"/>
              </a:rPr>
              <a:t>Fukušimě. </a:t>
            </a:r>
            <a:r>
              <a:rPr sz="1050" spc="-5" dirty="0">
                <a:latin typeface="Arial"/>
                <a:cs typeface="Arial"/>
              </a:rPr>
              <a:t>Oproti VVER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výhodou podstatně nižší  tlak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okruhu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tím </a:t>
            </a:r>
            <a:r>
              <a:rPr sz="1050" dirty="0">
                <a:latin typeface="Arial"/>
                <a:cs typeface="Arial"/>
              </a:rPr>
              <a:t>i menší </a:t>
            </a:r>
            <a:r>
              <a:rPr sz="1050" spc="-5" dirty="0">
                <a:latin typeface="Arial"/>
                <a:cs typeface="Arial"/>
              </a:rPr>
              <a:t>nároky </a:t>
            </a:r>
            <a:r>
              <a:rPr sz="1050" spc="5" dirty="0">
                <a:latin typeface="Arial"/>
                <a:cs typeface="Arial"/>
              </a:rPr>
              <a:t>na </a:t>
            </a:r>
            <a:r>
              <a:rPr sz="1050" dirty="0">
                <a:latin typeface="Arial"/>
                <a:cs typeface="Arial"/>
              </a:rPr>
              <a:t>materiál. </a:t>
            </a:r>
            <a:r>
              <a:rPr sz="1050" spc="-5" dirty="0">
                <a:latin typeface="Arial"/>
                <a:cs typeface="Arial"/>
              </a:rPr>
              <a:t>Druhou stranu </a:t>
            </a:r>
            <a:r>
              <a:rPr sz="1050" spc="5" dirty="0">
                <a:latin typeface="Arial"/>
                <a:cs typeface="Arial"/>
              </a:rPr>
              <a:t>mince </a:t>
            </a:r>
            <a:r>
              <a:rPr sz="1050" spc="-5" dirty="0">
                <a:latin typeface="Arial"/>
                <a:cs typeface="Arial"/>
              </a:rPr>
              <a:t>tvoří </a:t>
            </a:r>
            <a:r>
              <a:rPr sz="1050" dirty="0">
                <a:latin typeface="Arial"/>
                <a:cs typeface="Arial"/>
              </a:rPr>
              <a:t>kromě </a:t>
            </a:r>
            <a:r>
              <a:rPr sz="1050" spc="-5" dirty="0">
                <a:latin typeface="Arial"/>
                <a:cs typeface="Arial"/>
              </a:rPr>
              <a:t>jiného </a:t>
            </a:r>
            <a:r>
              <a:rPr sz="1050" dirty="0">
                <a:latin typeface="Arial"/>
                <a:cs typeface="Arial"/>
              </a:rPr>
              <a:t>potřeba </a:t>
            </a:r>
            <a:r>
              <a:rPr sz="1050" spc="-5" dirty="0">
                <a:latin typeface="Arial"/>
                <a:cs typeface="Arial"/>
              </a:rPr>
              <a:t>mnohem </a:t>
            </a:r>
            <a:r>
              <a:rPr sz="1050" dirty="0">
                <a:latin typeface="Arial"/>
                <a:cs typeface="Arial"/>
              </a:rPr>
              <a:t>větší </a:t>
            </a:r>
            <a:r>
              <a:rPr sz="1050" spc="-5" dirty="0">
                <a:latin typeface="Arial"/>
                <a:cs typeface="Arial"/>
              </a:rPr>
              <a:t>reaktorové </a:t>
            </a:r>
            <a:r>
              <a:rPr sz="1050" spc="-10" dirty="0">
                <a:latin typeface="Arial"/>
                <a:cs typeface="Arial"/>
              </a:rPr>
              <a:t>nádoby </a:t>
            </a:r>
            <a:r>
              <a:rPr sz="1050" spc="5" dirty="0">
                <a:latin typeface="Arial"/>
                <a:cs typeface="Arial"/>
              </a:rPr>
              <a:t>pro </a:t>
            </a:r>
            <a:r>
              <a:rPr sz="1050" spc="-5" dirty="0">
                <a:latin typeface="Arial"/>
                <a:cs typeface="Arial"/>
              </a:rPr>
              <a:t>dosažení  </a:t>
            </a:r>
            <a:r>
              <a:rPr sz="1050" spc="-10" dirty="0">
                <a:latin typeface="Arial"/>
                <a:cs typeface="Arial"/>
              </a:rPr>
              <a:t>stejného </a:t>
            </a:r>
            <a:r>
              <a:rPr sz="1050" dirty="0">
                <a:latin typeface="Arial"/>
                <a:cs typeface="Arial"/>
              </a:rPr>
              <a:t>výkonu </a:t>
            </a:r>
            <a:r>
              <a:rPr sz="1050" spc="-5" dirty="0">
                <a:latin typeface="Arial"/>
                <a:cs typeface="Arial"/>
              </a:rPr>
              <a:t>jako </a:t>
            </a:r>
            <a:r>
              <a:rPr sz="1050" dirty="0">
                <a:latin typeface="Arial"/>
                <a:cs typeface="Arial"/>
              </a:rPr>
              <a:t>u </a:t>
            </a:r>
            <a:r>
              <a:rPr sz="1050" spc="-5" dirty="0">
                <a:latin typeface="Arial"/>
                <a:cs typeface="Arial"/>
              </a:rPr>
              <a:t>tlakovodního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reaktoru.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964" y="5448680"/>
            <a:ext cx="6761480" cy="9560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59660"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Schéma varného reaktoru. Zdroj </a:t>
            </a:r>
            <a:r>
              <a:rPr sz="950" b="1" spc="5" dirty="0">
                <a:latin typeface="Arial"/>
                <a:cs typeface="Arial"/>
              </a:rPr>
              <a:t>CC </a:t>
            </a:r>
            <a:r>
              <a:rPr sz="950" b="1" dirty="0">
                <a:latin typeface="Arial"/>
                <a:cs typeface="Arial"/>
              </a:rPr>
              <a:t>BY: </a:t>
            </a:r>
            <a:r>
              <a:rPr sz="950" b="1" spc="-5" dirty="0">
                <a:latin typeface="Arial"/>
                <a:cs typeface="Arial"/>
              </a:rPr>
              <a:t>Nuclear Regulatory Commission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257300"/>
              </a:lnSpc>
              <a:spcBef>
                <a:spcPts val="280"/>
              </a:spcBef>
            </a:pPr>
            <a:r>
              <a:rPr sz="1050" spc="-5" dirty="0">
                <a:latin typeface="Arial"/>
                <a:cs typeface="Arial"/>
              </a:rPr>
              <a:t>Japonci </a:t>
            </a:r>
            <a:r>
              <a:rPr sz="1050" dirty="0">
                <a:latin typeface="Arial"/>
                <a:cs typeface="Arial"/>
              </a:rPr>
              <a:t>z BWR </a:t>
            </a:r>
            <a:r>
              <a:rPr sz="1050" spc="-5" dirty="0">
                <a:latin typeface="Arial"/>
                <a:cs typeface="Arial"/>
              </a:rPr>
              <a:t>odvodili reaktor třetí generace </a:t>
            </a:r>
            <a:r>
              <a:rPr sz="1050" dirty="0">
                <a:latin typeface="Arial"/>
                <a:cs typeface="Arial"/>
              </a:rPr>
              <a:t>– </a:t>
            </a:r>
            <a:r>
              <a:rPr sz="1050" spc="-5" dirty="0">
                <a:latin typeface="Arial"/>
                <a:cs typeface="Arial"/>
              </a:rPr>
              <a:t>Advanced </a:t>
            </a:r>
            <a:r>
              <a:rPr sz="1050" dirty="0">
                <a:latin typeface="Arial"/>
                <a:cs typeface="Arial"/>
              </a:rPr>
              <a:t>BWR, </a:t>
            </a:r>
            <a:r>
              <a:rPr sz="1050" spc="-5" dirty="0">
                <a:latin typeface="Arial"/>
                <a:cs typeface="Arial"/>
              </a:rPr>
              <a:t>který </a:t>
            </a:r>
            <a:r>
              <a:rPr sz="1050" dirty="0">
                <a:latin typeface="Arial"/>
                <a:cs typeface="Arial"/>
              </a:rPr>
              <a:t>v </a:t>
            </a:r>
            <a:r>
              <a:rPr sz="1050" spc="-5" dirty="0">
                <a:latin typeface="Arial"/>
                <a:cs typeface="Arial"/>
              </a:rPr>
              <a:t>počtu 13ks </a:t>
            </a:r>
            <a:r>
              <a:rPr sz="1050" dirty="0">
                <a:latin typeface="Arial"/>
                <a:cs typeface="Arial"/>
              </a:rPr>
              <a:t>pracuje </a:t>
            </a:r>
            <a:r>
              <a:rPr sz="1050" spc="10" dirty="0">
                <a:latin typeface="Arial"/>
                <a:cs typeface="Arial"/>
              </a:rPr>
              <a:t>ve </a:t>
            </a:r>
            <a:r>
              <a:rPr sz="1050" dirty="0">
                <a:latin typeface="Arial"/>
                <a:cs typeface="Arial"/>
              </a:rPr>
              <a:t>dvou </a:t>
            </a:r>
            <a:r>
              <a:rPr sz="1050" spc="-5" dirty="0">
                <a:latin typeface="Arial"/>
                <a:cs typeface="Arial"/>
              </a:rPr>
              <a:t>elektrárnách.  Další </a:t>
            </a:r>
            <a:r>
              <a:rPr sz="1050" dirty="0">
                <a:latin typeface="Arial"/>
                <a:cs typeface="Arial"/>
              </a:rPr>
              <a:t>informace o BWR: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b="1" u="heavy" spc="-5" dirty="0">
                <a:solidFill>
                  <a:srgbClr val="174B73"/>
                </a:solidFill>
                <a:uFill>
                  <a:solidFill>
                    <a:srgbClr val="174B73"/>
                  </a:solidFill>
                </a:uFill>
                <a:latin typeface="Arial"/>
                <a:cs typeface="Arial"/>
                <a:hlinkClick r:id="rId2"/>
              </a:rPr>
              <a:t>Wikipedie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609" y="2187953"/>
            <a:ext cx="3126226" cy="31308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5" y="871856"/>
            <a:ext cx="8862695" cy="2562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dirty="0">
                <a:solidFill>
                  <a:srgbClr val="174B73"/>
                </a:solidFill>
                <a:latin typeface="Arial"/>
                <a:cs typeface="Arial"/>
              </a:rPr>
              <a:t>Reaktor</a:t>
            </a:r>
            <a:r>
              <a:rPr sz="1500" spc="-15" dirty="0">
                <a:solidFill>
                  <a:srgbClr val="174B7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4B73"/>
                </a:solidFill>
                <a:latin typeface="Arial"/>
                <a:cs typeface="Arial"/>
              </a:rPr>
              <a:t>CANDU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53100"/>
              </a:lnSpc>
              <a:spcBef>
                <a:spcPts val="1390"/>
              </a:spcBef>
            </a:pPr>
            <a:r>
              <a:rPr sz="1050" spc="-10" dirty="0">
                <a:latin typeface="Arial"/>
                <a:cs typeface="Arial"/>
              </a:rPr>
              <a:t>Posledním </a:t>
            </a:r>
            <a:r>
              <a:rPr sz="1050" dirty="0">
                <a:latin typeface="Arial"/>
                <a:cs typeface="Arial"/>
              </a:rPr>
              <a:t>z významných </a:t>
            </a:r>
            <a:r>
              <a:rPr sz="1050" spc="-5" dirty="0">
                <a:latin typeface="Arial"/>
                <a:cs typeface="Arial"/>
              </a:rPr>
              <a:t>typů reaktorů druhé generace </a:t>
            </a:r>
            <a:r>
              <a:rPr sz="105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kanadský reaktor </a:t>
            </a:r>
            <a:r>
              <a:rPr sz="1050" dirty="0">
                <a:latin typeface="Arial"/>
                <a:cs typeface="Arial"/>
              </a:rPr>
              <a:t>CANDU. </a:t>
            </a:r>
            <a:r>
              <a:rPr sz="1050" spc="-5" dirty="0">
                <a:latin typeface="Arial"/>
                <a:cs typeface="Arial"/>
              </a:rPr>
              <a:t>Kanada </a:t>
            </a:r>
            <a:r>
              <a:rPr sz="1050" spc="5" dirty="0">
                <a:latin typeface="Arial"/>
                <a:cs typeface="Arial"/>
              </a:rPr>
              <a:t>po </a:t>
            </a:r>
            <a:r>
              <a:rPr sz="1050" dirty="0">
                <a:latin typeface="Arial"/>
                <a:cs typeface="Arial"/>
              </a:rPr>
              <a:t>druhé světové válce </a:t>
            </a:r>
            <a:r>
              <a:rPr sz="1050" spc="-5" dirty="0">
                <a:latin typeface="Arial"/>
                <a:cs typeface="Arial"/>
              </a:rPr>
              <a:t>neměla </a:t>
            </a:r>
            <a:r>
              <a:rPr sz="1050" dirty="0">
                <a:latin typeface="Arial"/>
                <a:cs typeface="Arial"/>
              </a:rPr>
              <a:t>„rozumný“ </a:t>
            </a:r>
            <a:r>
              <a:rPr sz="1050" spc="-5" dirty="0">
                <a:latin typeface="Arial"/>
                <a:cs typeface="Arial"/>
              </a:rPr>
              <a:t>přístup </a:t>
            </a:r>
            <a:r>
              <a:rPr sz="1050" dirty="0">
                <a:latin typeface="Arial"/>
                <a:cs typeface="Arial"/>
              </a:rPr>
              <a:t>ke  </a:t>
            </a:r>
            <a:r>
              <a:rPr sz="1050" spc="-5" dirty="0">
                <a:latin typeface="Arial"/>
                <a:cs typeface="Arial"/>
              </a:rPr>
              <a:t>zdroji obohaceného uranu, </a:t>
            </a:r>
            <a:r>
              <a:rPr sz="1050" dirty="0">
                <a:latin typeface="Arial"/>
                <a:cs typeface="Arial"/>
              </a:rPr>
              <a:t>technologie </a:t>
            </a:r>
            <a:r>
              <a:rPr sz="1050" spc="-5" dirty="0">
                <a:latin typeface="Arial"/>
                <a:cs typeface="Arial"/>
              </a:rPr>
              <a:t>obohacování byla </a:t>
            </a:r>
            <a:r>
              <a:rPr sz="1050" spc="5" dirty="0">
                <a:latin typeface="Arial"/>
                <a:cs typeface="Arial"/>
              </a:rPr>
              <a:t>velmi </a:t>
            </a:r>
            <a:r>
              <a:rPr sz="1050" spc="-5" dirty="0">
                <a:latin typeface="Arial"/>
                <a:cs typeface="Arial"/>
              </a:rPr>
              <a:t>drahá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většina tohoto </a:t>
            </a:r>
            <a:r>
              <a:rPr sz="1050" dirty="0">
                <a:latin typeface="Arial"/>
                <a:cs typeface="Arial"/>
              </a:rPr>
              <a:t>materiálu šla </a:t>
            </a:r>
            <a:r>
              <a:rPr sz="1050" spc="-5" dirty="0">
                <a:latin typeface="Arial"/>
                <a:cs typeface="Arial"/>
              </a:rPr>
              <a:t>na </a:t>
            </a:r>
            <a:r>
              <a:rPr sz="1050" dirty="0">
                <a:latin typeface="Arial"/>
                <a:cs typeface="Arial"/>
              </a:rPr>
              <a:t>zbraňovou výrobu. </a:t>
            </a:r>
            <a:r>
              <a:rPr sz="1050" spc="-5" dirty="0">
                <a:latin typeface="Arial"/>
                <a:cs typeface="Arial"/>
              </a:rPr>
              <a:t>Proto </a:t>
            </a:r>
            <a:r>
              <a:rPr sz="1050" dirty="0">
                <a:latin typeface="Arial"/>
                <a:cs typeface="Arial"/>
              </a:rPr>
              <a:t>víceméně </a:t>
            </a:r>
            <a:r>
              <a:rPr sz="1050" spc="-5" dirty="0">
                <a:latin typeface="Arial"/>
                <a:cs typeface="Arial"/>
              </a:rPr>
              <a:t>jako  </a:t>
            </a:r>
            <a:r>
              <a:rPr sz="1050" dirty="0">
                <a:latin typeface="Arial"/>
                <a:cs typeface="Arial"/>
              </a:rPr>
              <a:t>východisko z </a:t>
            </a:r>
            <a:r>
              <a:rPr sz="1050" spc="-10" dirty="0">
                <a:latin typeface="Arial"/>
                <a:cs typeface="Arial"/>
              </a:rPr>
              <a:t>nouze </a:t>
            </a:r>
            <a:r>
              <a:rPr sz="1050" dirty="0">
                <a:latin typeface="Arial"/>
                <a:cs typeface="Arial"/>
              </a:rPr>
              <a:t>vznikla </a:t>
            </a:r>
            <a:r>
              <a:rPr sz="1050" spc="-10" dirty="0">
                <a:latin typeface="Arial"/>
                <a:cs typeface="Arial"/>
              </a:rPr>
              <a:t>ojedinělá </a:t>
            </a:r>
            <a:r>
              <a:rPr sz="1050" dirty="0">
                <a:latin typeface="Arial"/>
                <a:cs typeface="Arial"/>
              </a:rPr>
              <a:t>konstrukce </a:t>
            </a:r>
            <a:r>
              <a:rPr sz="1050" spc="-5" dirty="0">
                <a:latin typeface="Arial"/>
                <a:cs typeface="Arial"/>
              </a:rPr>
              <a:t>těžkovodního </a:t>
            </a:r>
            <a:r>
              <a:rPr sz="1050" dirty="0">
                <a:latin typeface="Arial"/>
                <a:cs typeface="Arial"/>
              </a:rPr>
              <a:t>(deuterium) </a:t>
            </a:r>
            <a:r>
              <a:rPr sz="1050" spc="-5" dirty="0">
                <a:latin typeface="Arial"/>
                <a:cs typeface="Arial"/>
              </a:rPr>
              <a:t>tlakového reaktoru. </a:t>
            </a:r>
            <a:r>
              <a:rPr sz="1050" dirty="0">
                <a:latin typeface="Arial"/>
                <a:cs typeface="Arial"/>
              </a:rPr>
              <a:t>CANDU </a:t>
            </a:r>
            <a:r>
              <a:rPr sz="1050" spc="-10" dirty="0">
                <a:latin typeface="Arial"/>
                <a:cs typeface="Arial"/>
              </a:rPr>
              <a:t>je </a:t>
            </a:r>
            <a:r>
              <a:rPr sz="1050" spc="-5" dirty="0">
                <a:latin typeface="Arial"/>
                <a:cs typeface="Arial"/>
              </a:rPr>
              <a:t>zkratka </a:t>
            </a:r>
            <a:r>
              <a:rPr sz="1050" spc="5" dirty="0">
                <a:latin typeface="Arial"/>
                <a:cs typeface="Arial"/>
              </a:rPr>
              <a:t>pro </a:t>
            </a:r>
            <a:r>
              <a:rPr sz="1050" spc="-10" dirty="0">
                <a:latin typeface="Arial"/>
                <a:cs typeface="Arial"/>
              </a:rPr>
              <a:t>Canadian </a:t>
            </a:r>
            <a:r>
              <a:rPr sz="1050" spc="-5" dirty="0">
                <a:latin typeface="Arial"/>
                <a:cs typeface="Arial"/>
              </a:rPr>
              <a:t>Deuterium </a:t>
            </a:r>
            <a:r>
              <a:rPr sz="1050" spc="-10" dirty="0">
                <a:latin typeface="Arial"/>
                <a:cs typeface="Arial"/>
              </a:rPr>
              <a:t>Uranium </a:t>
            </a:r>
            <a:r>
              <a:rPr sz="1050" dirty="0">
                <a:latin typeface="Arial"/>
                <a:cs typeface="Arial"/>
              </a:rPr>
              <a:t>a  </a:t>
            </a:r>
            <a:r>
              <a:rPr sz="1050" spc="-5" dirty="0">
                <a:latin typeface="Arial"/>
                <a:cs typeface="Arial"/>
              </a:rPr>
              <a:t>konstrukce vychází </a:t>
            </a:r>
            <a:r>
              <a:rPr sz="1050" dirty="0">
                <a:latin typeface="Arial"/>
                <a:cs typeface="Arial"/>
              </a:rPr>
              <a:t>ze </a:t>
            </a:r>
            <a:r>
              <a:rPr sz="1050" spc="-5" dirty="0">
                <a:latin typeface="Arial"/>
                <a:cs typeface="Arial"/>
              </a:rPr>
              <a:t>společného kanadsko-britsko-francouzského experimentálního </a:t>
            </a:r>
            <a:r>
              <a:rPr sz="1050" dirty="0">
                <a:latin typeface="Arial"/>
                <a:cs typeface="Arial"/>
              </a:rPr>
              <a:t>reaktoru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ZEEP.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12700" marR="224790">
              <a:lnSpc>
                <a:spcPct val="153100"/>
              </a:lnSpc>
            </a:pPr>
            <a:r>
              <a:rPr sz="1050" dirty="0">
                <a:latin typeface="Arial"/>
                <a:cs typeface="Arial"/>
              </a:rPr>
              <a:t>Díky </a:t>
            </a:r>
            <a:r>
              <a:rPr sz="1050" spc="-5" dirty="0">
                <a:latin typeface="Arial"/>
                <a:cs typeface="Arial"/>
              </a:rPr>
              <a:t>použití deuteria </a:t>
            </a:r>
            <a:r>
              <a:rPr sz="1050" dirty="0">
                <a:latin typeface="Arial"/>
                <a:cs typeface="Arial"/>
              </a:rPr>
              <a:t>místo </a:t>
            </a:r>
            <a:r>
              <a:rPr sz="1050" spc="-5" dirty="0">
                <a:latin typeface="Arial"/>
                <a:cs typeface="Arial"/>
              </a:rPr>
              <a:t>vodíku </a:t>
            </a:r>
            <a:r>
              <a:rPr sz="1050" spc="5" dirty="0">
                <a:latin typeface="Arial"/>
                <a:cs typeface="Arial"/>
              </a:rPr>
              <a:t>může </a:t>
            </a:r>
            <a:r>
              <a:rPr sz="1050" spc="-10" dirty="0">
                <a:latin typeface="Arial"/>
                <a:cs typeface="Arial"/>
              </a:rPr>
              <a:t>tento </a:t>
            </a:r>
            <a:r>
              <a:rPr sz="1050" spc="-5" dirty="0">
                <a:latin typeface="Arial"/>
                <a:cs typeface="Arial"/>
              </a:rPr>
              <a:t>reaktor spalovat přírodní, neobohacený </a:t>
            </a:r>
            <a:r>
              <a:rPr sz="1050" spc="-10" dirty="0">
                <a:latin typeface="Arial"/>
                <a:cs typeface="Arial"/>
              </a:rPr>
              <a:t>uran, </a:t>
            </a:r>
            <a:r>
              <a:rPr sz="1050" spc="10" dirty="0">
                <a:latin typeface="Arial"/>
                <a:cs typeface="Arial"/>
              </a:rPr>
              <a:t>ve </a:t>
            </a:r>
            <a:r>
              <a:rPr sz="1050" spc="-5" dirty="0">
                <a:latin typeface="Arial"/>
                <a:cs typeface="Arial"/>
              </a:rPr>
              <a:t>kterém </a:t>
            </a:r>
            <a:r>
              <a:rPr sz="1050" dirty="0">
                <a:latin typeface="Arial"/>
                <a:cs typeface="Arial"/>
              </a:rPr>
              <a:t>je zhruba </a:t>
            </a:r>
            <a:r>
              <a:rPr sz="1050" spc="-10" dirty="0">
                <a:latin typeface="Arial"/>
                <a:cs typeface="Arial"/>
              </a:rPr>
              <a:t>0,72 </a:t>
            </a:r>
            <a:r>
              <a:rPr sz="1050" spc="5" dirty="0">
                <a:latin typeface="Arial"/>
                <a:cs typeface="Arial"/>
              </a:rPr>
              <a:t>% </a:t>
            </a:r>
            <a:r>
              <a:rPr sz="1050" spc="-5" dirty="0">
                <a:latin typeface="Arial"/>
                <a:cs typeface="Arial"/>
              </a:rPr>
              <a:t>U235. Deuterium </a:t>
            </a:r>
            <a:r>
              <a:rPr sz="1050" spc="-10" dirty="0">
                <a:latin typeface="Arial"/>
                <a:cs typeface="Arial"/>
              </a:rPr>
              <a:t>není tak  </a:t>
            </a:r>
            <a:r>
              <a:rPr sz="1050" dirty="0">
                <a:latin typeface="Arial"/>
                <a:cs typeface="Arial"/>
              </a:rPr>
              <a:t>dobrý </a:t>
            </a:r>
            <a:r>
              <a:rPr sz="1050" spc="-5" dirty="0">
                <a:latin typeface="Arial"/>
                <a:cs typeface="Arial"/>
              </a:rPr>
              <a:t>zpomalovač </a:t>
            </a:r>
            <a:r>
              <a:rPr sz="1050" spc="-10" dirty="0">
                <a:latin typeface="Arial"/>
                <a:cs typeface="Arial"/>
              </a:rPr>
              <a:t>neutronů </a:t>
            </a:r>
            <a:r>
              <a:rPr sz="1050" spc="-5" dirty="0">
                <a:latin typeface="Arial"/>
                <a:cs typeface="Arial"/>
              </a:rPr>
              <a:t>jako obyčejný vodík, </a:t>
            </a:r>
            <a:r>
              <a:rPr sz="1050" dirty="0">
                <a:latin typeface="Arial"/>
                <a:cs typeface="Arial"/>
              </a:rPr>
              <a:t>díky </a:t>
            </a:r>
            <a:r>
              <a:rPr sz="1050" spc="5" dirty="0">
                <a:latin typeface="Arial"/>
                <a:cs typeface="Arial"/>
              </a:rPr>
              <a:t>své mase </a:t>
            </a:r>
            <a:r>
              <a:rPr sz="1050" spc="-5" dirty="0">
                <a:latin typeface="Arial"/>
                <a:cs typeface="Arial"/>
              </a:rPr>
              <a:t>potřebuje </a:t>
            </a:r>
            <a:r>
              <a:rPr sz="1050" spc="5" dirty="0">
                <a:latin typeface="Arial"/>
                <a:cs typeface="Arial"/>
              </a:rPr>
              <a:t>více </a:t>
            </a:r>
            <a:r>
              <a:rPr sz="1050" spc="-5" dirty="0">
                <a:latin typeface="Arial"/>
                <a:cs typeface="Arial"/>
              </a:rPr>
              <a:t>srážek </a:t>
            </a:r>
            <a:r>
              <a:rPr sz="1050" dirty="0">
                <a:latin typeface="Arial"/>
                <a:cs typeface="Arial"/>
              </a:rPr>
              <a:t>k </a:t>
            </a:r>
            <a:r>
              <a:rPr sz="1050" spc="-5" dirty="0">
                <a:latin typeface="Arial"/>
                <a:cs typeface="Arial"/>
              </a:rPr>
              <a:t>tomu, </a:t>
            </a:r>
            <a:r>
              <a:rPr sz="1050" dirty="0">
                <a:latin typeface="Arial"/>
                <a:cs typeface="Arial"/>
              </a:rPr>
              <a:t>aby </a:t>
            </a:r>
            <a:r>
              <a:rPr sz="1050" spc="-5" dirty="0">
                <a:latin typeface="Arial"/>
                <a:cs typeface="Arial"/>
              </a:rPr>
              <a:t>neutrony </a:t>
            </a:r>
            <a:r>
              <a:rPr sz="1050" dirty="0">
                <a:latin typeface="Arial"/>
                <a:cs typeface="Arial"/>
              </a:rPr>
              <a:t>zbrzdil, a </a:t>
            </a:r>
            <a:r>
              <a:rPr sz="1050" spc="-5" dirty="0">
                <a:latin typeface="Arial"/>
                <a:cs typeface="Arial"/>
              </a:rPr>
              <a:t>to vyžaduje </a:t>
            </a:r>
            <a:r>
              <a:rPr sz="1050" dirty="0">
                <a:latin typeface="Arial"/>
                <a:cs typeface="Arial"/>
              </a:rPr>
              <a:t>i větší rozměry  </a:t>
            </a:r>
            <a:r>
              <a:rPr sz="1050" spc="-5" dirty="0">
                <a:latin typeface="Arial"/>
                <a:cs typeface="Arial"/>
              </a:rPr>
              <a:t>tlakové </a:t>
            </a:r>
            <a:r>
              <a:rPr sz="1050" spc="-10" dirty="0">
                <a:latin typeface="Arial"/>
                <a:cs typeface="Arial"/>
              </a:rPr>
              <a:t>nádoby. </a:t>
            </a:r>
            <a:r>
              <a:rPr sz="1050" spc="-5" dirty="0">
                <a:latin typeface="Arial"/>
                <a:cs typeface="Arial"/>
              </a:rPr>
              <a:t>Ale </a:t>
            </a:r>
            <a:r>
              <a:rPr sz="1050" spc="5" dirty="0">
                <a:latin typeface="Arial"/>
                <a:cs typeface="Arial"/>
              </a:rPr>
              <a:t>na </a:t>
            </a:r>
            <a:r>
              <a:rPr sz="1050" spc="-5" dirty="0">
                <a:latin typeface="Arial"/>
                <a:cs typeface="Arial"/>
              </a:rPr>
              <a:t>rozdíl </a:t>
            </a:r>
            <a:r>
              <a:rPr sz="1050" spc="5" dirty="0">
                <a:latin typeface="Arial"/>
                <a:cs typeface="Arial"/>
              </a:rPr>
              <a:t>od </a:t>
            </a:r>
            <a:r>
              <a:rPr sz="1050" spc="-5" dirty="0">
                <a:latin typeface="Arial"/>
                <a:cs typeface="Arial"/>
              </a:rPr>
              <a:t>vodíku </a:t>
            </a:r>
            <a:r>
              <a:rPr sz="1050" spc="15" dirty="0">
                <a:latin typeface="Arial"/>
                <a:cs typeface="Arial"/>
              </a:rPr>
              <a:t>má </a:t>
            </a:r>
            <a:r>
              <a:rPr sz="1050" spc="-5" dirty="0">
                <a:latin typeface="Arial"/>
                <a:cs typeface="Arial"/>
              </a:rPr>
              <a:t>deuterium </a:t>
            </a:r>
            <a:r>
              <a:rPr sz="1050" spc="-10" dirty="0">
                <a:latin typeface="Arial"/>
                <a:cs typeface="Arial"/>
              </a:rPr>
              <a:t>mnohem </a:t>
            </a:r>
            <a:r>
              <a:rPr sz="1050" dirty="0">
                <a:latin typeface="Arial"/>
                <a:cs typeface="Arial"/>
              </a:rPr>
              <a:t>menší </a:t>
            </a:r>
            <a:r>
              <a:rPr sz="1050" spc="-5" dirty="0">
                <a:latin typeface="Arial"/>
                <a:cs typeface="Arial"/>
              </a:rPr>
              <a:t>sklony pohlcovat neutrony </a:t>
            </a:r>
            <a:r>
              <a:rPr sz="1050" spc="5" dirty="0">
                <a:latin typeface="Arial"/>
                <a:cs typeface="Arial"/>
              </a:rPr>
              <a:t>do </a:t>
            </a:r>
            <a:r>
              <a:rPr sz="1050" dirty="0">
                <a:latin typeface="Arial"/>
                <a:cs typeface="Arial"/>
              </a:rPr>
              <a:t>svého </a:t>
            </a:r>
            <a:r>
              <a:rPr sz="1050" spc="-5" dirty="0">
                <a:latin typeface="Arial"/>
                <a:cs typeface="Arial"/>
              </a:rPr>
              <a:t>jádra. </a:t>
            </a:r>
            <a:r>
              <a:rPr sz="1050" dirty="0">
                <a:latin typeface="Arial"/>
                <a:cs typeface="Arial"/>
              </a:rPr>
              <a:t>CANDU </a:t>
            </a:r>
            <a:r>
              <a:rPr sz="1050" spc="-5" dirty="0">
                <a:latin typeface="Arial"/>
                <a:cs typeface="Arial"/>
              </a:rPr>
              <a:t>tedy dokáže </a:t>
            </a:r>
            <a:r>
              <a:rPr sz="1050" dirty="0">
                <a:latin typeface="Arial"/>
                <a:cs typeface="Arial"/>
              </a:rPr>
              <a:t>spalovat  </a:t>
            </a:r>
            <a:r>
              <a:rPr sz="1050" spc="-5" dirty="0">
                <a:latin typeface="Arial"/>
                <a:cs typeface="Arial"/>
              </a:rPr>
              <a:t>přírodní uran </a:t>
            </a:r>
            <a:r>
              <a:rPr sz="1050" dirty="0">
                <a:latin typeface="Arial"/>
                <a:cs typeface="Arial"/>
              </a:rPr>
              <a:t>a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5" dirty="0">
                <a:latin typeface="Arial"/>
                <a:cs typeface="Arial"/>
              </a:rPr>
              <a:t>velmi </a:t>
            </a:r>
            <a:r>
              <a:rPr sz="1050" spc="-5" dirty="0">
                <a:latin typeface="Arial"/>
                <a:cs typeface="Arial"/>
              </a:rPr>
              <a:t>efektivně, </a:t>
            </a:r>
            <a:r>
              <a:rPr sz="1050" dirty="0">
                <a:latin typeface="Arial"/>
                <a:cs typeface="Arial"/>
              </a:rPr>
              <a:t>s </a:t>
            </a:r>
            <a:r>
              <a:rPr sz="1050" spc="-10" dirty="0">
                <a:latin typeface="Arial"/>
                <a:cs typeface="Arial"/>
              </a:rPr>
              <a:t>účinností </a:t>
            </a:r>
            <a:r>
              <a:rPr sz="1050" spc="-5" dirty="0">
                <a:latin typeface="Arial"/>
                <a:cs typeface="Arial"/>
              </a:rPr>
              <a:t>až </a:t>
            </a:r>
            <a:r>
              <a:rPr sz="1050" dirty="0">
                <a:latin typeface="Arial"/>
                <a:cs typeface="Arial"/>
              </a:rPr>
              <a:t>30–40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%.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4073398"/>
            <a:ext cx="8910320" cy="1107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Reaktor typu </a:t>
            </a:r>
            <a:r>
              <a:rPr sz="950" b="1" dirty="0">
                <a:latin typeface="Arial"/>
                <a:cs typeface="Arial"/>
              </a:rPr>
              <a:t>CANDU </a:t>
            </a:r>
            <a:r>
              <a:rPr sz="950" b="1" spc="5" dirty="0">
                <a:latin typeface="Arial"/>
                <a:cs typeface="Arial"/>
              </a:rPr>
              <a:t>má </a:t>
            </a:r>
            <a:r>
              <a:rPr sz="950" b="1" spc="-5" dirty="0">
                <a:latin typeface="Arial"/>
                <a:cs typeface="Arial"/>
              </a:rPr>
              <a:t>také </a:t>
            </a:r>
            <a:r>
              <a:rPr sz="950" b="1" spc="-10" dirty="0">
                <a:latin typeface="Arial"/>
                <a:cs typeface="Arial"/>
              </a:rPr>
              <a:t>největší </a:t>
            </a:r>
            <a:r>
              <a:rPr sz="950" b="1" spc="-5" dirty="0">
                <a:latin typeface="Arial"/>
                <a:cs typeface="Arial"/>
              </a:rPr>
              <a:t>světová </a:t>
            </a:r>
            <a:r>
              <a:rPr sz="950" b="1" dirty="0">
                <a:latin typeface="Arial"/>
                <a:cs typeface="Arial"/>
              </a:rPr>
              <a:t>atomová </a:t>
            </a:r>
            <a:r>
              <a:rPr sz="950" b="1" spc="-5" dirty="0">
                <a:latin typeface="Arial"/>
                <a:cs typeface="Arial"/>
              </a:rPr>
              <a:t>elektrárna Bruce Nuclear Generating </a:t>
            </a:r>
            <a:r>
              <a:rPr sz="950" b="1" dirty="0">
                <a:latin typeface="Arial"/>
                <a:cs typeface="Arial"/>
              </a:rPr>
              <a:t>Station </a:t>
            </a:r>
            <a:r>
              <a:rPr sz="950" b="1" spc="5" dirty="0">
                <a:latin typeface="Arial"/>
                <a:cs typeface="Arial"/>
              </a:rPr>
              <a:t>u </a:t>
            </a:r>
            <a:r>
              <a:rPr sz="950" b="1" spc="-5" dirty="0">
                <a:latin typeface="Arial"/>
                <a:cs typeface="Arial"/>
              </a:rPr>
              <a:t>Huronského </a:t>
            </a:r>
            <a:r>
              <a:rPr sz="950" b="1" dirty="0">
                <a:latin typeface="Arial"/>
                <a:cs typeface="Arial"/>
              </a:rPr>
              <a:t>jezera. </a:t>
            </a:r>
            <a:r>
              <a:rPr sz="950" b="1" spc="-5" dirty="0">
                <a:latin typeface="Arial"/>
                <a:cs typeface="Arial"/>
              </a:rPr>
              <a:t>Foto </a:t>
            </a:r>
            <a:r>
              <a:rPr sz="950" b="1" spc="5" dirty="0">
                <a:latin typeface="Arial"/>
                <a:cs typeface="Arial"/>
              </a:rPr>
              <a:t>CC </a:t>
            </a:r>
            <a:r>
              <a:rPr sz="950" b="1" spc="-10" dirty="0">
                <a:latin typeface="Arial"/>
                <a:cs typeface="Arial"/>
              </a:rPr>
              <a:t>BY-SA: </a:t>
            </a:r>
            <a:r>
              <a:rPr sz="950" b="1" spc="-5" dirty="0">
                <a:latin typeface="Arial"/>
                <a:cs typeface="Arial"/>
              </a:rPr>
              <a:t>Chuck</a:t>
            </a:r>
            <a:r>
              <a:rPr sz="950" b="1" spc="6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Szmurlo</a:t>
            </a:r>
            <a:endParaRPr sz="95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2700" marR="158115">
              <a:lnSpc>
                <a:spcPct val="153500"/>
              </a:lnSpc>
            </a:pPr>
            <a:r>
              <a:rPr sz="1050" spc="-5" dirty="0">
                <a:latin typeface="Arial"/>
                <a:cs typeface="Arial"/>
              </a:rPr>
              <a:t>Většina </a:t>
            </a:r>
            <a:r>
              <a:rPr sz="1050" dirty="0">
                <a:latin typeface="Arial"/>
                <a:cs typeface="Arial"/>
              </a:rPr>
              <a:t>reaktorů </a:t>
            </a:r>
            <a:r>
              <a:rPr sz="1050" spc="-5" dirty="0">
                <a:latin typeface="Arial"/>
                <a:cs typeface="Arial"/>
              </a:rPr>
              <a:t>tohoto typu </a:t>
            </a:r>
            <a:r>
              <a:rPr sz="1050" dirty="0">
                <a:latin typeface="Arial"/>
                <a:cs typeface="Arial"/>
              </a:rPr>
              <a:t>je v </a:t>
            </a:r>
            <a:r>
              <a:rPr sz="1050" spc="-10" dirty="0">
                <a:latin typeface="Arial"/>
                <a:cs typeface="Arial"/>
              </a:rPr>
              <a:t>Kanadě. </a:t>
            </a:r>
            <a:r>
              <a:rPr sz="1050" spc="-5" dirty="0">
                <a:latin typeface="Arial"/>
                <a:cs typeface="Arial"/>
              </a:rPr>
              <a:t>Jiný typ provozuje </a:t>
            </a:r>
            <a:r>
              <a:rPr sz="1050" spc="-10" dirty="0">
                <a:latin typeface="Arial"/>
                <a:cs typeface="Arial"/>
              </a:rPr>
              <a:t>Indie, </a:t>
            </a:r>
            <a:r>
              <a:rPr sz="1050" spc="5" dirty="0">
                <a:latin typeface="Arial"/>
                <a:cs typeface="Arial"/>
              </a:rPr>
              <a:t>zde </a:t>
            </a:r>
            <a:r>
              <a:rPr sz="1050" dirty="0">
                <a:latin typeface="Arial"/>
                <a:cs typeface="Arial"/>
              </a:rPr>
              <a:t>se </a:t>
            </a:r>
            <a:r>
              <a:rPr sz="1050" spc="-5" dirty="0">
                <a:latin typeface="Arial"/>
                <a:cs typeface="Arial"/>
              </a:rPr>
              <a:t>ale jedná </a:t>
            </a:r>
            <a:r>
              <a:rPr sz="1050" dirty="0">
                <a:latin typeface="Arial"/>
                <a:cs typeface="Arial"/>
              </a:rPr>
              <a:t>o </a:t>
            </a:r>
            <a:r>
              <a:rPr sz="1050" spc="-5" dirty="0">
                <a:latin typeface="Arial"/>
                <a:cs typeface="Arial"/>
              </a:rPr>
              <a:t>vlastní konstrukci, odvozenou od kanadské. Letos </a:t>
            </a:r>
            <a:r>
              <a:rPr sz="1050" spc="5" dirty="0">
                <a:latin typeface="Arial"/>
                <a:cs typeface="Arial"/>
              </a:rPr>
              <a:t>by měla být  </a:t>
            </a:r>
            <a:r>
              <a:rPr sz="1050" spc="-5" dirty="0">
                <a:latin typeface="Arial"/>
                <a:cs typeface="Arial"/>
              </a:rPr>
              <a:t>zahájena </a:t>
            </a:r>
            <a:r>
              <a:rPr sz="1050" dirty="0">
                <a:latin typeface="Arial"/>
                <a:cs typeface="Arial"/>
              </a:rPr>
              <a:t>výstavba bloku 3 a 4 v </a:t>
            </a:r>
            <a:r>
              <a:rPr sz="1050" spc="-5" dirty="0">
                <a:latin typeface="Arial"/>
                <a:cs typeface="Arial"/>
              </a:rPr>
              <a:t>rumunské elektrárně Cernavoda. </a:t>
            </a:r>
            <a:r>
              <a:rPr sz="1050" dirty="0">
                <a:latin typeface="Arial"/>
                <a:cs typeface="Arial"/>
              </a:rPr>
              <a:t>Mezi </a:t>
            </a:r>
            <a:r>
              <a:rPr sz="1050" spc="-5" dirty="0">
                <a:latin typeface="Arial"/>
                <a:cs typeface="Arial"/>
              </a:rPr>
              <a:t>tím společnost AECL </a:t>
            </a:r>
            <a:r>
              <a:rPr sz="1050" dirty="0">
                <a:latin typeface="Arial"/>
                <a:cs typeface="Arial"/>
              </a:rPr>
              <a:t>(Atomic </a:t>
            </a:r>
            <a:r>
              <a:rPr sz="1050" spc="-5" dirty="0">
                <a:latin typeface="Arial"/>
                <a:cs typeface="Arial"/>
              </a:rPr>
              <a:t>Energy of </a:t>
            </a:r>
            <a:r>
              <a:rPr sz="1050" spc="-10" dirty="0">
                <a:latin typeface="Arial"/>
                <a:cs typeface="Arial"/>
              </a:rPr>
              <a:t>Canada </a:t>
            </a:r>
            <a:r>
              <a:rPr sz="1050" spc="-5" dirty="0">
                <a:latin typeface="Arial"/>
                <a:cs typeface="Arial"/>
              </a:rPr>
              <a:t>Limited) </a:t>
            </a:r>
            <a:r>
              <a:rPr sz="1050" dirty="0">
                <a:latin typeface="Arial"/>
                <a:cs typeface="Arial"/>
              </a:rPr>
              <a:t>přišla s </a:t>
            </a:r>
            <a:r>
              <a:rPr sz="1050" spc="-5" dirty="0">
                <a:latin typeface="Arial"/>
                <a:cs typeface="Arial"/>
              </a:rPr>
              <a:t>projektem  reaktoru </a:t>
            </a:r>
            <a:r>
              <a:rPr sz="1050" spc="-10" dirty="0">
                <a:latin typeface="Arial"/>
                <a:cs typeface="Arial"/>
              </a:rPr>
              <a:t>III+ </a:t>
            </a:r>
            <a:r>
              <a:rPr sz="1050" spc="-5" dirty="0">
                <a:latin typeface="Arial"/>
                <a:cs typeface="Arial"/>
              </a:rPr>
              <a:t>generace navazující na </a:t>
            </a:r>
            <a:r>
              <a:rPr sz="1050" dirty="0">
                <a:latin typeface="Arial"/>
                <a:cs typeface="Arial"/>
              </a:rPr>
              <a:t>CANDU pod </a:t>
            </a:r>
            <a:r>
              <a:rPr sz="1050" spc="-10" dirty="0">
                <a:latin typeface="Arial"/>
                <a:cs typeface="Arial"/>
              </a:rPr>
              <a:t>označení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ACR-1000.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" y="899160"/>
            <a:ext cx="4690872" cy="3124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1659</Words>
  <Application>Microsoft Office PowerPoint</Application>
  <PresentationFormat>Vlastní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Jiří Příhoda</cp:lastModifiedBy>
  <cp:revision>1</cp:revision>
  <dcterms:created xsi:type="dcterms:W3CDTF">2020-09-26T21:45:32Z</dcterms:created>
  <dcterms:modified xsi:type="dcterms:W3CDTF">2020-10-28T17:18:07Z</dcterms:modified>
</cp:coreProperties>
</file>