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2" r:id="rId3"/>
    <p:sldId id="283" r:id="rId4"/>
    <p:sldId id="257" r:id="rId5"/>
    <p:sldId id="258" r:id="rId6"/>
    <p:sldId id="259" r:id="rId7"/>
    <p:sldId id="260" r:id="rId8"/>
    <p:sldId id="261" r:id="rId9"/>
    <p:sldId id="278" r:id="rId10"/>
    <p:sldId id="263" r:id="rId11"/>
    <p:sldId id="410" r:id="rId12"/>
    <p:sldId id="272" r:id="rId13"/>
    <p:sldId id="271" r:id="rId14"/>
    <p:sldId id="279" r:id="rId15"/>
    <p:sldId id="411" r:id="rId16"/>
    <p:sldId id="412" r:id="rId17"/>
  </p:sldIdLst>
  <p:sldSz cx="9144000" cy="6858000" type="screen4x3"/>
  <p:notesSz cx="6858000" cy="10191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AF3F"/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802" autoAdjust="0"/>
    <p:restoredTop sz="86796" autoAdjust="0"/>
  </p:normalViewPr>
  <p:slideViewPr>
    <p:cSldViewPr snapToGrid="0">
      <p:cViewPr varScale="1">
        <p:scale>
          <a:sx n="60" d="100"/>
          <a:sy n="60" d="100"/>
        </p:scale>
        <p:origin x="-1644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choose/?jurisdiction=cz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>
              <a:latin typeface="Arial"/>
              <a:cs typeface="Arial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0991963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29424892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2238158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2511720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050" dirty="0" smtClean="0">
                <a:latin typeface="+mj-lt"/>
                <a:cs typeface="Arial"/>
              </a:rPr>
              <a:t>Myšlenka</a:t>
            </a:r>
            <a:r>
              <a:rPr lang="cs-CZ" sz="1050" baseline="0" dirty="0" smtClean="0">
                <a:latin typeface="+mj-lt"/>
                <a:cs typeface="Arial"/>
              </a:rPr>
              <a:t> jako taková není autorské dílo, ale jejím vyjádření už ano.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231299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>
              <a:latin typeface="Arial"/>
              <a:cs typeface="Arial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2761620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3615439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3726433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614820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Každá</a:t>
            </a:r>
            <a:r>
              <a:rPr lang="cs-CZ" baseline="0" dirty="0" smtClean="0">
                <a:latin typeface="Calibri"/>
                <a:cs typeface="Calibri"/>
              </a:rPr>
              <a:t> CC licence má dva druhy prvků:</a:t>
            </a:r>
          </a:p>
          <a:p>
            <a:r>
              <a:rPr lang="cs-CZ" baseline="0" dirty="0" smtClean="0">
                <a:latin typeface="Calibri"/>
                <a:cs typeface="Calibri"/>
              </a:rPr>
              <a:t>Prvky určující rozsah pravomocí</a:t>
            </a:r>
          </a:p>
          <a:p>
            <a:r>
              <a:rPr lang="cs-CZ" baseline="0" dirty="0" smtClean="0">
                <a:latin typeface="Calibri"/>
                <a:cs typeface="Calibri"/>
              </a:rPr>
              <a:t>Prvky určující podmínky, které je nutné respektovat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37511310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Licence</a:t>
            </a:r>
            <a:r>
              <a:rPr lang="cs-CZ" baseline="0" dirty="0" smtClean="0">
                <a:latin typeface="Calibri"/>
                <a:cs typeface="Calibri"/>
              </a:rPr>
              <a:t> CC není možné nijak dále upravovat.</a:t>
            </a:r>
          </a:p>
          <a:p>
            <a:endParaRPr lang="cs-CZ" dirty="0" smtClean="0">
              <a:latin typeface="Calibri"/>
              <a:cs typeface="Calibri"/>
            </a:endParaRPr>
          </a:p>
          <a:p>
            <a:r>
              <a:rPr lang="cs-CZ" dirty="0" smtClean="0">
                <a:latin typeface="Calibri"/>
                <a:cs typeface="Calibri"/>
              </a:rPr>
              <a:t>Generátor licencí: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>
                <a:latin typeface="Arial"/>
                <a:cs typeface="Arial"/>
                <a:hlinkClick r:id="rId3"/>
              </a:rPr>
              <a:t>https://creativecommons.org/choose/?jurisdiction=cz</a:t>
            </a:r>
            <a:endParaRPr lang="cs-CZ" sz="1200" dirty="0" smtClean="0"/>
          </a:p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22037197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254611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0" y="414000"/>
            <a:ext cx="1546673" cy="10673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6583184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2" pos="234">
          <p15:clr>
            <a:srgbClr val="FBAE40"/>
          </p15:clr>
        </p15:guide>
        <p15:guide id="3" orient="horz" pos="2432" userDrawn="1">
          <p15:clr>
            <a:srgbClr val="FBAE40"/>
          </p15:clr>
        </p15:guide>
        <p15:guide id="4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9" y="718714"/>
            <a:ext cx="3915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4"/>
            <a:ext cx="3915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75543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99603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500" y="6048047"/>
            <a:ext cx="865937" cy="597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79558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CSI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087" y="2019301"/>
            <a:ext cx="4086960" cy="28204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36229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F79F468F-CBBF-4FBC-9D13-2F9F8C72B9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86C4ECC2-52CE-44A7-BFFB-E1B0BA66E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24" y="2434289"/>
            <a:ext cx="7186746" cy="186355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090792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7" y="4116409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8991" indent="-13499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7981" indent="-13499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76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7" y="4116409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8991" indent="-13499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7981" indent="-13499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76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Multimedia ve výuce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3" y="1692001"/>
            <a:ext cx="3914999" cy="4140000"/>
          </a:xfrm>
          <a:prstGeom prst="rect">
            <a:avLst/>
          </a:prstGeom>
        </p:spPr>
        <p:txBody>
          <a:bodyPr/>
          <a:lstStyle>
            <a:lvl1pPr marL="188991" indent="-13499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7981" indent="-13499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76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3" y="1690271"/>
            <a:ext cx="3914999" cy="4140000"/>
          </a:xfrm>
          <a:prstGeom prst="rect">
            <a:avLst/>
          </a:prstGeom>
        </p:spPr>
        <p:txBody>
          <a:bodyPr/>
          <a:lstStyle>
            <a:lvl1pPr marL="188991" indent="-13499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7981" indent="-13499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76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8966758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2" pos="438">
          <p15:clr>
            <a:srgbClr val="FBAE40"/>
          </p15:clr>
        </p15:guide>
        <p15:guide id="3" orient="horz" pos="3997" userDrawn="1">
          <p15:clr>
            <a:srgbClr val="FBAE40"/>
          </p15:clr>
        </p15:guide>
        <p15:guide id="4" pos="329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3" y="1695078"/>
            <a:ext cx="3913810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Multimedia ve výuce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5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3" y="1667024"/>
            <a:ext cx="3914999" cy="4140000"/>
          </a:xfrm>
          <a:prstGeom prst="rect">
            <a:avLst/>
          </a:prstGeom>
        </p:spPr>
        <p:txBody>
          <a:bodyPr/>
          <a:lstStyle>
            <a:lvl1pPr marL="188991" indent="-13499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7981" indent="-13499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76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0" y="1692009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Multimedia ve výuce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6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9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3" y="1692009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Multimedia ve výuce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60" y="692150"/>
            <a:ext cx="3900740" cy="5139850"/>
          </a:xfrm>
          <a:prstGeom prst="rect">
            <a:avLst/>
          </a:prstGeom>
        </p:spPr>
        <p:txBody>
          <a:bodyPr/>
          <a:lstStyle>
            <a:lvl1pPr marL="188991" indent="-13499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7981" indent="-13499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76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3" y="692157"/>
            <a:ext cx="3913810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5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Multimedia ve výuce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188991" indent="-13499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7981" indent="-13499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76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01" y="718719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Multimedia ve výuce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62" y="718719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Multimedia ve výuce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verzní snímek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nímek MUNI CSI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F79F468F-CBBF-4FBC-9D13-2F9F8C72B9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86C4ECC2-52CE-44A7-BFFB-E1B0BA66E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76" y="414000"/>
            <a:ext cx="1535724" cy="105983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01538139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2" pos="234">
          <p15:clr>
            <a:srgbClr val="FBAE40"/>
          </p15:clr>
        </p15:guide>
        <p15:guide id="3" orient="horz" pos="2432" userDrawn="1">
          <p15:clr>
            <a:srgbClr val="FBAE40"/>
          </p15:clr>
        </p15:guide>
        <p15:guide id="4" pos="17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9306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62817085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2" pos="3840">
          <p15:clr>
            <a:srgbClr val="FBAE40"/>
          </p15:clr>
        </p15:guide>
        <p15:guide id="3" orient="horz" pos="2886" userDrawn="1">
          <p15:clr>
            <a:srgbClr val="FBAE40"/>
          </p15:clr>
        </p15:guide>
        <p15:guide id="4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1695076"/>
            <a:ext cx="3913809" cy="3896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75113750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2" pos="7242">
          <p15:clr>
            <a:srgbClr val="FBAE40"/>
          </p15:clr>
        </p15:guide>
        <p15:guide id="3" orient="horz" pos="3657" userDrawn="1">
          <p15:clr>
            <a:srgbClr val="FBAE40"/>
          </p15:clr>
        </p15:guide>
        <p15:guide id="4" pos="543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1" y="1692004"/>
            <a:ext cx="2483644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Multimedia ve výuce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1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4"/>
            <a:ext cx="2483644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2" y="1692004"/>
            <a:ext cx="2483644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64022757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2" pos="3840">
          <p15:clr>
            <a:srgbClr val="FBAE40"/>
          </p15:clr>
        </p15:guide>
        <p15:guide id="3" orient="horz" pos="1049" userDrawn="1">
          <p15:clr>
            <a:srgbClr val="FBAE40"/>
          </p15:clr>
        </p15:guide>
        <p15:guide id="4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59" y="692150"/>
            <a:ext cx="3900741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692152"/>
            <a:ext cx="3913809" cy="48996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85967179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2" pos="438">
          <p15:clr>
            <a:srgbClr val="FBAE40"/>
          </p15:clr>
        </p15:guide>
        <p15:guide id="3" orient="horz" pos="3158" userDrawn="1">
          <p15:clr>
            <a:srgbClr val="FBAE40"/>
          </p15:clr>
        </p15:guide>
        <p15:guide id="4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1" y="692150"/>
            <a:ext cx="8064900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90984134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2" pos="438">
          <p15:clr>
            <a:srgbClr val="FBAE40"/>
          </p15:clr>
        </p15:guide>
        <p15:guide id="3" orient="horz" pos="436" userDrawn="1">
          <p15:clr>
            <a:srgbClr val="FBAE40"/>
          </p15:clr>
        </p15:guide>
        <p15:guide id="4" pos="32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1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="" xmlns:p14="http://schemas.microsoft.com/office/powerpoint/2010/main" val="273066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678" r:id="rId15"/>
    <p:sldLayoutId id="2147483684" r:id="rId16"/>
    <p:sldLayoutId id="2147483690" r:id="rId17"/>
    <p:sldLayoutId id="2147483685" r:id="rId18"/>
    <p:sldLayoutId id="2147483688" r:id="rId19"/>
    <p:sldLayoutId id="2147483674" r:id="rId20"/>
    <p:sldLayoutId id="2147483673" r:id="rId21"/>
    <p:sldLayoutId id="2147483676" r:id="rId22"/>
    <p:sldLayoutId id="2147483675" r:id="rId23"/>
    <p:sldLayoutId id="2147483677" r:id="rId24"/>
    <p:sldLayoutId id="2147483686" r:id="rId25"/>
    <p:sldLayoutId id="2147483691" r:id="rId26"/>
    <p:sldLayoutId id="2147483692" r:id="rId27"/>
    <p:sldLayoutId id="2147483693" r:id="rId28"/>
  </p:sldLayoutIdLst>
  <p:hf hdr="0" dt="0"/>
  <p:txStyles>
    <p:titleStyle>
      <a:lvl1pPr algn="l" rtl="0" eaLnBrk="1" fontAlgn="base" hangingPunct="1">
        <a:lnSpc>
          <a:spcPts val="3999"/>
        </a:lnSpc>
        <a:spcBef>
          <a:spcPct val="0"/>
        </a:spcBef>
        <a:spcAft>
          <a:spcPct val="0"/>
        </a:spcAft>
        <a:defRPr sz="3999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10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217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326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434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799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217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326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434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097" indent="-22855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30"/>
        </a:buBlip>
        <a:defRPr>
          <a:solidFill>
            <a:schemeClr val="tx1"/>
          </a:solidFill>
          <a:latin typeface="+mn-lt"/>
        </a:defRPr>
      </a:lvl6pPr>
      <a:lvl7pPr marL="2742651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19976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6868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2" pos="438">
          <p15:clr>
            <a:srgbClr val="F26B43"/>
          </p15:clr>
        </p15:guide>
        <p15:guide id="3" orient="horz" pos="1049" userDrawn="1">
          <p15:clr>
            <a:srgbClr val="F26B43"/>
          </p15:clr>
        </p15:guide>
        <p15:guide id="4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reativecommons.org/licenses/by-sa/3.0/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tero.org/style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zotero.org/styles/iso690-author-date-cs" TargetMode="External"/><Relationship Id="rId5" Type="http://schemas.openxmlformats.org/officeDocument/2006/relationships/hyperlink" Target="http://www.zotero.org/styles/iso690-numeric-cs" TargetMode="External"/><Relationship Id="rId4" Type="http://schemas.openxmlformats.org/officeDocument/2006/relationships/hyperlink" Target="http://www.zotero.org/styles/iso690-numeric-brackets-cs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2FE5701E-0BE8-4245-A9A4-36327C9280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BF4F9871-8E97-45BF-97F6-0DF1710079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6" name="Nadpis 1">
            <a:extLst>
              <a:ext uri="{FF2B5EF4-FFF2-40B4-BE49-F238E27FC236}">
                <a16:creationId xmlns="" xmlns:a16="http://schemas.microsoft.com/office/drawing/2014/main" id="{39CB51EA-C36A-4D43-A273-12410B7822EA}"/>
              </a:ext>
            </a:extLst>
          </p:cNvPr>
          <p:cNvSpPr txBox="1">
            <a:spLocks/>
          </p:cNvSpPr>
          <p:nvPr/>
        </p:nvSpPr>
        <p:spPr>
          <a:xfrm>
            <a:off x="611560" y="1340768"/>
            <a:ext cx="7772400" cy="143694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fontAlgn="base" hangingPunct="1">
              <a:lnSpc>
                <a:spcPts val="3999"/>
              </a:lnSpc>
              <a:spcBef>
                <a:spcPct val="0"/>
              </a:spcBef>
              <a:spcAft>
                <a:spcPct val="0"/>
              </a:spcAft>
              <a:defRPr sz="3999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109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217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326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434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cs-CZ" kern="0" dirty="0" smtClean="0"/>
              <a:t>Právní aspekty při tvorbě multimedií</a:t>
            </a:r>
            <a:endParaRPr lang="cs-CZ" kern="0" dirty="0"/>
          </a:p>
        </p:txBody>
      </p:sp>
      <p:sp>
        <p:nvSpPr>
          <p:cNvPr id="9" name="Podnadpis 2">
            <a:extLst>
              <a:ext uri="{FF2B5EF4-FFF2-40B4-BE49-F238E27FC236}">
                <a16:creationId xmlns="" xmlns:a16="http://schemas.microsoft.com/office/drawing/2014/main" id="{81083CD4-B56D-41F5-A17C-4B48E9C0B9C7}"/>
              </a:ext>
            </a:extLst>
          </p:cNvPr>
          <p:cNvSpPr txBox="1">
            <a:spLocks/>
          </p:cNvSpPr>
          <p:nvPr/>
        </p:nvSpPr>
        <p:spPr>
          <a:xfrm>
            <a:off x="1957760" y="2773454"/>
            <a:ext cx="6400800" cy="432047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799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217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326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434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097" indent="-22855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2651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19976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6868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r>
              <a:rPr lang="cs-CZ" sz="2800" kern="0" dirty="0">
                <a:latin typeface="+mj-lt"/>
              </a:rPr>
              <a:t>Mgr. </a:t>
            </a:r>
            <a:r>
              <a:rPr lang="cs-CZ" sz="2800" kern="0" dirty="0" smtClean="0">
                <a:latin typeface="+mj-lt"/>
              </a:rPr>
              <a:t>Tomáš Bouchal</a:t>
            </a:r>
            <a:endParaRPr lang="cs-CZ" sz="2800" kern="0" dirty="0">
              <a:latin typeface="+mj-lt"/>
            </a:endParaRPr>
          </a:p>
          <a:p>
            <a:pPr algn="r"/>
            <a:endParaRPr lang="cs-CZ" sz="2800" kern="0" dirty="0">
              <a:latin typeface="Constantia" pitchFamily="18" charset="0"/>
            </a:endParaRPr>
          </a:p>
          <a:p>
            <a:endParaRPr lang="cs-CZ" sz="2800" kern="0" dirty="0">
              <a:latin typeface="Constantia" pitchFamily="18" charset="0"/>
            </a:endParaRPr>
          </a:p>
          <a:p>
            <a:endParaRPr lang="cs-CZ" sz="2800" kern="0" dirty="0">
              <a:latin typeface="Constantia" pitchFamily="18" charset="0"/>
            </a:endParaRPr>
          </a:p>
          <a:p>
            <a:endParaRPr lang="cs-CZ" sz="2800" kern="0" dirty="0"/>
          </a:p>
        </p:txBody>
      </p:sp>
      <p:sp>
        <p:nvSpPr>
          <p:cNvPr id="10" name="Podnadpis 2">
            <a:extLst>
              <a:ext uri="{FF2B5EF4-FFF2-40B4-BE49-F238E27FC236}">
                <a16:creationId xmlns="" xmlns:a16="http://schemas.microsoft.com/office/drawing/2014/main" id="{5D5A696B-A490-4628-928C-54E0A85A582C}"/>
              </a:ext>
            </a:extLst>
          </p:cNvPr>
          <p:cNvSpPr txBox="1">
            <a:spLocks/>
          </p:cNvSpPr>
          <p:nvPr/>
        </p:nvSpPr>
        <p:spPr>
          <a:xfrm>
            <a:off x="1957760" y="3346304"/>
            <a:ext cx="6400800" cy="1728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</a:pPr>
            <a:r>
              <a:rPr lang="cs-CZ" sz="2200" dirty="0">
                <a:solidFill>
                  <a:schemeClr val="tx1"/>
                </a:solidFill>
                <a:latin typeface="+mn-lt"/>
              </a:rPr>
              <a:t>UKB, </a:t>
            </a:r>
            <a:r>
              <a:rPr lang="cs-CZ" sz="2200" dirty="0" smtClean="0">
                <a:solidFill>
                  <a:schemeClr val="tx1"/>
                </a:solidFill>
                <a:latin typeface="+mn-lt"/>
              </a:rPr>
              <a:t>A4/2.31</a:t>
            </a:r>
            <a:endParaRPr lang="cs-CZ" sz="2200" dirty="0">
              <a:solidFill>
                <a:schemeClr val="tx1"/>
              </a:solidFill>
              <a:latin typeface="+mn-lt"/>
            </a:endParaRPr>
          </a:p>
          <a:p>
            <a:pPr fontAlgn="auto">
              <a:spcAft>
                <a:spcPts val="0"/>
              </a:spcAft>
            </a:pPr>
            <a:endParaRPr lang="cs-CZ" sz="2200" dirty="0">
              <a:latin typeface="Constantia" panose="02030602050306030303" pitchFamily="18" charset="0"/>
            </a:endParaRPr>
          </a:p>
          <a:p>
            <a:pPr fontAlgn="auto">
              <a:spcAft>
                <a:spcPts val="0"/>
              </a:spcAft>
            </a:pPr>
            <a:endParaRPr lang="cs-CZ" sz="2200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0618E93F-EE4B-41E2-8564-664542AB2B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394" y="4717957"/>
            <a:ext cx="6479771" cy="14381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87077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AEEDB331-7056-4AAA-9673-EB5D1B40D2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="" xmlns:a16="http://schemas.microsoft.com/office/drawing/2014/main" id="{68C9633A-5F95-4802-BD84-3C03C5364B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528ECFB6-F612-4EB3-BBD9-37FC35B00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Licence PD (Public </a:t>
            </a:r>
            <a:r>
              <a:rPr lang="cs-CZ" dirty="0" err="1">
                <a:ea typeface="+mj-lt"/>
                <a:cs typeface="+mj-lt"/>
              </a:rPr>
              <a:t>domain</a:t>
            </a:r>
            <a:r>
              <a:rPr lang="cs-CZ" dirty="0">
                <a:ea typeface="+mj-lt"/>
                <a:cs typeface="+mj-lt"/>
              </a:rPr>
              <a:t>) 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60BD2AE7-6E22-42BD-9352-791E84BA0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188586" indent="-134773"/>
            <a:r>
              <a:rPr lang="cs-CZ" dirty="0">
                <a:ea typeface="+mn-lt"/>
                <a:cs typeface="+mn-lt"/>
              </a:rPr>
              <a:t>CC0 </a:t>
            </a:r>
          </a:p>
          <a:p>
            <a:pPr marL="377648" lvl="1" indent="-134773"/>
            <a:r>
              <a:rPr lang="cs-CZ" dirty="0">
                <a:ea typeface="+mn-lt"/>
                <a:cs typeface="+mn-lt"/>
              </a:rPr>
              <a:t>Autor se vzdal ochranných prvků </a:t>
            </a:r>
          </a:p>
          <a:p>
            <a:pPr marL="377648" lvl="1" indent="-134773"/>
            <a:r>
              <a:rPr lang="cs-CZ" dirty="0">
                <a:ea typeface="+mn-lt"/>
                <a:cs typeface="+mn-lt"/>
              </a:rPr>
              <a:t>Proti autorskému zákonu (Varianta CC BY)</a:t>
            </a:r>
          </a:p>
          <a:p>
            <a:pPr marL="188586" indent="-134773"/>
            <a:r>
              <a:rPr lang="cs-CZ" dirty="0">
                <a:ea typeface="+mn-lt"/>
                <a:cs typeface="+mn-lt"/>
              </a:rPr>
              <a:t>Public Domain Mark</a:t>
            </a:r>
          </a:p>
          <a:p>
            <a:pPr marL="377648" lvl="1" indent="-134773"/>
            <a:r>
              <a:rPr lang="cs-CZ" dirty="0">
                <a:ea typeface="+mn-lt"/>
                <a:cs typeface="+mn-lt"/>
              </a:rPr>
              <a:t>dílo, u kterého uplynula doba trvání majetkových práv </a:t>
            </a:r>
            <a:br>
              <a:rPr lang="cs-CZ" dirty="0">
                <a:ea typeface="+mn-lt"/>
                <a:cs typeface="+mn-lt"/>
              </a:rPr>
            </a:br>
            <a:endParaRPr lang="cs-CZ" dirty="0">
              <a:ea typeface="+mn-lt"/>
              <a:cs typeface="+mn-lt"/>
            </a:endParaRPr>
          </a:p>
        </p:txBody>
      </p:sp>
      <p:pic>
        <p:nvPicPr>
          <p:cNvPr id="7" name="Obrázek 7">
            <a:extLst>
              <a:ext uri="{FF2B5EF4-FFF2-40B4-BE49-F238E27FC236}">
                <a16:creationId xmlns="" xmlns:a16="http://schemas.microsoft.com/office/drawing/2014/main" id="{C34ADBD9-DF2A-42D5-9A4F-226594DA7354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26375" y="3062075"/>
            <a:ext cx="1281800" cy="445418"/>
          </a:xfrm>
          <a:prstGeom prst="rect">
            <a:avLst/>
          </a:prstGeom>
        </p:spPr>
      </p:pic>
      <p:pic>
        <p:nvPicPr>
          <p:cNvPr id="9" name="Obrázek 9">
            <a:extLst>
              <a:ext uri="{FF2B5EF4-FFF2-40B4-BE49-F238E27FC236}">
                <a16:creationId xmlns="" xmlns:a16="http://schemas.microsoft.com/office/drawing/2014/main" id="{C4D7619F-6E28-4BB2-B975-1C98B78D2005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42400" y="1763525"/>
            <a:ext cx="1252148" cy="46496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61642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Praktické </a:t>
            </a:r>
            <a:r>
              <a:rPr lang="cs-CZ" dirty="0" smtClean="0"/>
              <a:t>rady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Webové  odkazy není nutné citovat.</a:t>
            </a:r>
          </a:p>
          <a:p>
            <a:r>
              <a:rPr lang="cs-CZ" sz="1800" dirty="0" smtClean="0"/>
              <a:t>vlastní obrázky – </a:t>
            </a:r>
            <a:r>
              <a:rPr lang="cs-CZ" sz="1800" dirty="0" err="1" smtClean="0"/>
              <a:t>doporučjeme</a:t>
            </a:r>
            <a:r>
              <a:rPr lang="cs-CZ" sz="1800" dirty="0" smtClean="0"/>
              <a:t> publikovat pod licencí </a:t>
            </a:r>
            <a:r>
              <a:rPr lang="cs-CZ" sz="1800" u="sng" dirty="0" smtClean="0">
                <a:hlinkClick r:id="rId2"/>
              </a:rPr>
              <a:t>Uveďte autora-Zachovejte licenci 3.0 Česko</a:t>
            </a:r>
            <a:endParaRPr lang="cs-CZ" sz="1800" u="sng" dirty="0" smtClean="0"/>
          </a:p>
          <a:p>
            <a:r>
              <a:rPr lang="cs-CZ" sz="1800" dirty="0" smtClean="0"/>
              <a:t>knižní zdroje, internetové zdroje (dokumenty/obrázky), časopisecké zdroje se doporučuji citovat dle Citace PRO, u obrázků uvést odkaz na typ licence.</a:t>
            </a:r>
          </a:p>
          <a:p>
            <a:r>
              <a:rPr lang="cs-CZ" sz="1800" dirty="0" smtClean="0"/>
              <a:t>naskenované obrázky z učebnic nelze jednoduše použít pro webové stránky</a:t>
            </a:r>
            <a:endParaRPr lang="cs-CZ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C9E8ED80-F610-4AB8-AB18-EAFF762B74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="" xmlns:a16="http://schemas.microsoft.com/office/drawing/2014/main" id="{22B71C32-ECF8-4056-9F4F-C8A2A2DA9E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07581822-89A7-4535-8EC0-F7B32F421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Citační manažery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055B9CDF-8810-4DBE-9A49-24CA55291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188586" indent="-134773">
              <a:lnSpc>
                <a:spcPct val="100000"/>
              </a:lnSpc>
              <a:spcBef>
                <a:spcPct val="30000"/>
              </a:spcBef>
            </a:pPr>
            <a:r>
              <a:rPr lang="cs-CZ" dirty="0" err="1" smtClean="0">
                <a:cs typeface="Arial"/>
              </a:rPr>
              <a:t>Zotero</a:t>
            </a:r>
            <a:endParaRPr lang="cs-CZ" dirty="0">
              <a:cs typeface="Arial"/>
            </a:endParaRPr>
          </a:p>
          <a:p>
            <a:pPr marL="188586" indent="-134773">
              <a:lnSpc>
                <a:spcPct val="100000"/>
              </a:lnSpc>
              <a:spcBef>
                <a:spcPct val="30000"/>
              </a:spcBef>
            </a:pPr>
            <a:r>
              <a:rPr lang="cs-CZ" dirty="0" err="1" smtClean="0">
                <a:cs typeface="Arial"/>
              </a:rPr>
              <a:t>Citacepro.com</a:t>
            </a:r>
            <a:endParaRPr lang="cs-CZ" dirty="0" smtClean="0">
              <a:cs typeface="Arial"/>
            </a:endParaRPr>
          </a:p>
          <a:p>
            <a:pPr marL="188586" indent="-134773">
              <a:lnSpc>
                <a:spcPct val="100000"/>
              </a:lnSpc>
              <a:spcBef>
                <a:spcPct val="30000"/>
              </a:spcBef>
              <a:buNone/>
            </a:pPr>
            <a:r>
              <a:rPr lang="cs-CZ" dirty="0">
                <a:cs typeface="Arial"/>
              </a:rPr>
              <a:t> </a:t>
            </a:r>
            <a:endParaRPr lang="cs-CZ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9165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DB1CA603-A164-4B5D-ABC3-01BB5F2FE6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="" xmlns:a16="http://schemas.microsoft.com/office/drawing/2014/main" id="{695967F7-1ECC-42F1-9968-08444DA75C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4592B93D-015F-4AE3-9DCA-83B665633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Citace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1ED8386A-1200-4ABC-818B-7C9A347E2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188586" indent="-134773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</a:pPr>
            <a:r>
              <a:rPr lang="cs-CZ" dirty="0" smtClean="0">
                <a:ea typeface="+mn-lt"/>
                <a:cs typeface="+mn-lt"/>
              </a:rPr>
              <a:t>Existuje mnoho citační stylů</a:t>
            </a:r>
          </a:p>
          <a:p>
            <a:pPr marL="188586" indent="-134773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</a:pPr>
            <a:r>
              <a:rPr lang="cs-CZ" dirty="0" smtClean="0">
                <a:ea typeface="+mn-lt"/>
                <a:cs typeface="+mn-lt"/>
              </a:rPr>
              <a:t>Většina vědeckých časopisů má vlastní citační styl</a:t>
            </a:r>
          </a:p>
          <a:p>
            <a:pPr marL="188586" indent="-134773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</a:pPr>
            <a:r>
              <a:rPr lang="cs-CZ" dirty="0" smtClean="0">
                <a:ea typeface="+mn-lt"/>
                <a:cs typeface="+mn-lt"/>
              </a:rPr>
              <a:t>v </a:t>
            </a:r>
            <a:r>
              <a:rPr lang="cs-CZ" dirty="0">
                <a:ea typeface="+mn-lt"/>
                <a:cs typeface="+mn-lt"/>
              </a:rPr>
              <a:t>didaktických pracích se většinou doporučuje </a:t>
            </a:r>
            <a:r>
              <a:rPr lang="pt-BR" b="1" dirty="0">
                <a:ea typeface="+mn-lt"/>
                <a:cs typeface="+mn-lt"/>
              </a:rPr>
              <a:t>citační norma ČSN ISO 690:2011</a:t>
            </a:r>
            <a:endParaRPr lang="cs-CZ" dirty="0">
              <a:ea typeface="+mn-lt"/>
              <a:cs typeface="+mn-lt"/>
            </a:endParaRPr>
          </a:p>
          <a:p>
            <a:pPr marL="188586" indent="-134773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7324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DB43DE70-6618-4405-B8D5-2C9C4EEC3F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="" xmlns:a16="http://schemas.microsoft.com/office/drawing/2014/main" id="{11210086-82C4-41BE-8301-86A89EA42A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1F225614-1F2C-4846-961A-5DCEAD923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Citace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DEC41150-7CDF-4A60-B592-BF73A19D4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188586" indent="-134773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</a:pPr>
            <a:r>
              <a:rPr lang="cs-CZ" dirty="0">
                <a:ea typeface="+mn-lt"/>
                <a:cs typeface="+mn-lt"/>
              </a:rPr>
              <a:t>citační styly: </a:t>
            </a:r>
            <a:endParaRPr lang="en-US" dirty="0">
              <a:ea typeface="+mn-lt"/>
              <a:cs typeface="+mn-lt"/>
            </a:endParaRPr>
          </a:p>
          <a:p>
            <a:pPr marL="377648" lvl="1" indent="-134773">
              <a:spcBef>
                <a:spcPct val="20000"/>
              </a:spcBef>
              <a:spcAft>
                <a:spcPts val="0"/>
              </a:spcAft>
            </a:pPr>
            <a:r>
              <a:rPr lang="cs-CZ" dirty="0">
                <a:ea typeface="+mn-lt"/>
                <a:cs typeface="+mn-lt"/>
                <a:hlinkClick r:id="rId3"/>
              </a:rPr>
              <a:t>http://www.zotero.org/styles</a:t>
            </a:r>
            <a:r>
              <a:rPr lang="cs-CZ" dirty="0">
                <a:ea typeface="+mn-lt"/>
                <a:cs typeface="+mn-lt"/>
              </a:rPr>
              <a:t>  </a:t>
            </a:r>
            <a:endParaRPr lang="en-US" dirty="0">
              <a:ea typeface="+mn-lt"/>
              <a:cs typeface="+mn-lt"/>
            </a:endParaRPr>
          </a:p>
          <a:p>
            <a:pPr marL="188586" indent="-134773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</a:pPr>
            <a:r>
              <a:rPr lang="cs-CZ" dirty="0">
                <a:ea typeface="+mn-lt"/>
                <a:cs typeface="+mn-lt"/>
              </a:rPr>
              <a:t>metoda číselných citací:  </a:t>
            </a:r>
            <a:endParaRPr lang="en-US" dirty="0">
              <a:ea typeface="+mn-lt"/>
              <a:cs typeface="+mn-lt"/>
            </a:endParaRPr>
          </a:p>
          <a:p>
            <a:pPr marL="377648" lvl="1" indent="-134773">
              <a:spcBef>
                <a:spcPct val="20000"/>
              </a:spcBef>
              <a:spcAft>
                <a:spcPts val="0"/>
              </a:spcAft>
            </a:pPr>
            <a:r>
              <a:rPr lang="cs-CZ" dirty="0">
                <a:ea typeface="+mn-lt"/>
                <a:cs typeface="+mn-lt"/>
                <a:hlinkClick r:id="rId4"/>
              </a:rPr>
              <a:t>http://www.zotero.org/styles/iso690-numeric-brackets-cs</a:t>
            </a:r>
            <a:r>
              <a:rPr lang="cs-CZ" dirty="0">
                <a:ea typeface="+mn-lt"/>
                <a:cs typeface="+mn-lt"/>
              </a:rPr>
              <a:t>  (hranaté závorky)</a:t>
            </a:r>
            <a:endParaRPr lang="en-US" dirty="0">
              <a:ea typeface="+mn-lt"/>
              <a:cs typeface="+mn-lt"/>
            </a:endParaRPr>
          </a:p>
          <a:p>
            <a:pPr marL="377648" lvl="1" indent="-134773">
              <a:spcBef>
                <a:spcPct val="20000"/>
              </a:spcBef>
              <a:spcAft>
                <a:spcPts val="0"/>
              </a:spcAft>
            </a:pPr>
            <a:r>
              <a:rPr lang="cs-CZ" dirty="0">
                <a:ea typeface="+mn-lt"/>
                <a:cs typeface="+mn-lt"/>
                <a:hlinkClick r:id="rId5"/>
              </a:rPr>
              <a:t>http://www.zotero.org/styles/iso690-numeric-cs</a:t>
            </a:r>
            <a:r>
              <a:rPr lang="cs-CZ" dirty="0">
                <a:ea typeface="+mn-lt"/>
                <a:cs typeface="+mn-lt"/>
              </a:rPr>
              <a:t> </a:t>
            </a:r>
            <a:endParaRPr lang="en-US" dirty="0">
              <a:ea typeface="+mn-lt"/>
              <a:cs typeface="+mn-lt"/>
            </a:endParaRPr>
          </a:p>
          <a:p>
            <a:pPr marL="188586" indent="-134773">
              <a:spcBef>
                <a:spcPct val="20000"/>
              </a:spcBef>
              <a:spcAft>
                <a:spcPts val="0"/>
              </a:spcAft>
            </a:pPr>
            <a:r>
              <a:rPr lang="cs-CZ">
                <a:ea typeface="+mn-lt"/>
                <a:cs typeface="+mn-lt"/>
              </a:rPr>
              <a:t>citování „autor, datum“: </a:t>
            </a:r>
            <a:endParaRPr lang="en-US">
              <a:ea typeface="+mn-lt"/>
              <a:cs typeface="+mn-lt"/>
            </a:endParaRPr>
          </a:p>
          <a:p>
            <a:pPr marL="377648" lvl="1" indent="-134773">
              <a:spcBef>
                <a:spcPct val="20000"/>
              </a:spcBef>
              <a:spcAft>
                <a:spcPts val="0"/>
              </a:spcAft>
            </a:pPr>
            <a:r>
              <a:rPr lang="cs-CZ" dirty="0">
                <a:ea typeface="+mn-lt"/>
                <a:cs typeface="+mn-lt"/>
                <a:hlinkClick r:id="rId6"/>
              </a:rPr>
              <a:t>https://www.zotero.org/styles/iso690-author-date-cs</a:t>
            </a:r>
            <a:r>
              <a:rPr lang="cs-CZ" dirty="0">
                <a:ea typeface="+mn-lt"/>
                <a:cs typeface="+mn-lt"/>
              </a:rPr>
              <a:t> 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456369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a typeface="+mj-lt"/>
                <a:cs typeface="+mj-lt"/>
              </a:rPr>
              <a:t>Ochrana osobních údajů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1460" indent="-179705"/>
            <a:r>
              <a:rPr lang="cs-CZ" b="1" dirty="0" smtClean="0">
                <a:cs typeface="Arial"/>
              </a:rPr>
              <a:t>Osobní údaj</a:t>
            </a:r>
            <a:r>
              <a:rPr lang="cs-CZ" dirty="0" smtClean="0">
                <a:cs typeface="Arial"/>
              </a:rPr>
              <a:t>: jakákoliv informace o fyzické </a:t>
            </a:r>
            <a:r>
              <a:rPr lang="cs-CZ" dirty="0" smtClean="0">
                <a:cs typeface="Arial"/>
              </a:rPr>
              <a:t>osobě (např. jméno)</a:t>
            </a:r>
            <a:endParaRPr lang="cs-CZ" dirty="0" smtClean="0">
              <a:cs typeface="Arial"/>
            </a:endParaRPr>
          </a:p>
          <a:p>
            <a:pPr marL="251460" indent="-179705"/>
            <a:r>
              <a:rPr lang="cs-CZ" b="1" dirty="0" smtClean="0">
                <a:cs typeface="Arial"/>
              </a:rPr>
              <a:t>Citlivý údaj</a:t>
            </a:r>
            <a:r>
              <a:rPr lang="cs-CZ" dirty="0" smtClean="0">
                <a:cs typeface="Arial"/>
              </a:rPr>
              <a:t>: sám osobě může způsobit poškození fyzické osoby ve </a:t>
            </a:r>
            <a:r>
              <a:rPr lang="cs-CZ" dirty="0" smtClean="0">
                <a:cs typeface="Arial"/>
              </a:rPr>
              <a:t>společnosti (např. víra, sexuální orientace,  barva pleti)</a:t>
            </a:r>
            <a:endParaRPr lang="cs-CZ" dirty="0" smtClean="0">
              <a:cs typeface="Arial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osobních údajů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755" indent="0">
              <a:buNone/>
            </a:pPr>
            <a:r>
              <a:rPr lang="cs-CZ" sz="2400" b="1" dirty="0" smtClean="0">
                <a:ea typeface="+mn-lt"/>
                <a:cs typeface="+mn-lt"/>
              </a:rPr>
              <a:t>Zásady:</a:t>
            </a:r>
          </a:p>
          <a:p>
            <a:pPr marL="251460" indent="-179705"/>
            <a:r>
              <a:rPr lang="cs-CZ" sz="2400" dirty="0" smtClean="0">
                <a:ea typeface="+mn-lt"/>
                <a:cs typeface="+mn-lt"/>
              </a:rPr>
              <a:t>Bezpečné ukládání dokumentů</a:t>
            </a:r>
          </a:p>
          <a:p>
            <a:pPr marL="251460" indent="-179705"/>
            <a:r>
              <a:rPr lang="cs-CZ" sz="2400" dirty="0" err="1" smtClean="0">
                <a:cs typeface="Arial"/>
              </a:rPr>
              <a:t>Pseudoanonimizace</a:t>
            </a:r>
            <a:r>
              <a:rPr lang="cs-CZ" sz="2400" dirty="0" smtClean="0">
                <a:cs typeface="Arial"/>
              </a:rPr>
              <a:t> a šifrování v elektronické komunikaci</a:t>
            </a:r>
          </a:p>
          <a:p>
            <a:pPr marL="251460" indent="-179705"/>
            <a:r>
              <a:rPr lang="cs-CZ" sz="2400" dirty="0" smtClean="0">
                <a:cs typeface="Arial"/>
              </a:rPr>
              <a:t>Foto a </a:t>
            </a:r>
            <a:r>
              <a:rPr lang="cs-CZ" sz="2400" dirty="0" err="1" smtClean="0">
                <a:cs typeface="Arial"/>
              </a:rPr>
              <a:t>videodokumentace</a:t>
            </a:r>
            <a:r>
              <a:rPr lang="cs-CZ" sz="2400" dirty="0" smtClean="0">
                <a:cs typeface="Arial"/>
              </a:rPr>
              <a:t> je možné pořizovat na základě reportážních účelů bez žádosti o povolení</a:t>
            </a:r>
            <a:endParaRPr lang="cs-CZ" sz="2400" dirty="0" smtClean="0">
              <a:cs typeface="Arial"/>
            </a:endParaRPr>
          </a:p>
          <a:p>
            <a:pPr marL="251460" indent="-179705"/>
            <a:r>
              <a:rPr lang="cs-CZ" sz="2400" dirty="0" smtClean="0">
                <a:cs typeface="Arial"/>
              </a:rPr>
              <a:t>Povolení se zpracováním osobních údajů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C3EAA6D7-8831-459E-B8CA-D5763D29B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="" xmlns:a16="http://schemas.microsoft.com/office/drawing/2014/main" id="{6DC99FBB-5CB0-4996-8E45-828BA1FB9D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3EC32034-A1AD-4FB1-B2A8-AA2D9C720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Autorský zákon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5CEDD43C-921B-4929-B372-166843FAE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53813" indent="0">
              <a:lnSpc>
                <a:spcPct val="100000"/>
              </a:lnSpc>
              <a:buNone/>
            </a:pPr>
            <a:r>
              <a:rPr lang="cs-CZ" sz="2000" dirty="0"/>
              <a:t>Zákon č. 121/2000 Sb. o právu autorském, o právech souvisejících s právem autorským a o změně některých zákonů, ve znění pozdějších předpisů; dále jen "autorský zákon„ (AZ)</a:t>
            </a:r>
            <a:endParaRPr lang="cs-CZ" dirty="0">
              <a:cs typeface="Arial"/>
            </a:endParaRPr>
          </a:p>
          <a:p>
            <a:pPr marL="188586" indent="-134773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8242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C3EAA6D7-8831-459E-B8CA-D5763D29B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="" xmlns:a16="http://schemas.microsoft.com/office/drawing/2014/main" id="{6DC99FBB-5CB0-4996-8E45-828BA1FB9D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3EC32034-A1AD-4FB1-B2A8-AA2D9C720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Autorské dílo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5CEDD43C-921B-4929-B372-166843FAE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sz="2000" b="1" dirty="0"/>
              <a:t>Autorské dílo je</a:t>
            </a:r>
            <a:r>
              <a:rPr lang="cs-CZ" sz="2000" dirty="0"/>
              <a:t> </a:t>
            </a:r>
          </a:p>
          <a:p>
            <a:pPr lvl="1"/>
            <a:r>
              <a:rPr lang="cs-CZ" sz="1600" dirty="0"/>
              <a:t>D</a:t>
            </a:r>
            <a:r>
              <a:rPr lang="cs-CZ" sz="1600" dirty="0" smtClean="0"/>
              <a:t>ílo </a:t>
            </a:r>
            <a:r>
              <a:rPr lang="cs-CZ" sz="1600" dirty="0">
                <a:solidFill>
                  <a:schemeClr val="tx2"/>
                </a:solidFill>
              </a:rPr>
              <a:t>literární</a:t>
            </a:r>
            <a:r>
              <a:rPr lang="cs-CZ" sz="1600" dirty="0"/>
              <a:t> a </a:t>
            </a:r>
            <a:r>
              <a:rPr lang="cs-CZ" sz="1600" dirty="0">
                <a:solidFill>
                  <a:schemeClr val="tx2"/>
                </a:solidFill>
              </a:rPr>
              <a:t>jiné</a:t>
            </a:r>
            <a:r>
              <a:rPr lang="cs-CZ" sz="1600" dirty="0"/>
              <a:t> dílo umělecké a dílo </a:t>
            </a:r>
            <a:r>
              <a:rPr lang="cs-CZ" sz="1600" dirty="0">
                <a:solidFill>
                  <a:schemeClr val="tx2"/>
                </a:solidFill>
              </a:rPr>
              <a:t>vědecké </a:t>
            </a:r>
          </a:p>
          <a:p>
            <a:pPr lvl="1"/>
            <a:r>
              <a:rPr lang="cs-CZ" sz="1600" dirty="0"/>
              <a:t>J</a:t>
            </a:r>
            <a:r>
              <a:rPr lang="cs-CZ" sz="1600" dirty="0" smtClean="0"/>
              <a:t>edinečným </a:t>
            </a:r>
            <a:r>
              <a:rPr lang="cs-CZ" sz="1600" dirty="0"/>
              <a:t>výsledkem </a:t>
            </a:r>
            <a:r>
              <a:rPr lang="cs-CZ" sz="1600" dirty="0">
                <a:solidFill>
                  <a:schemeClr val="tx2"/>
                </a:solidFill>
              </a:rPr>
              <a:t>tvůrčí činnosti autora </a:t>
            </a:r>
          </a:p>
          <a:p>
            <a:pPr lvl="1"/>
            <a:r>
              <a:rPr lang="cs-CZ" sz="1600" dirty="0"/>
              <a:t>J</a:t>
            </a:r>
            <a:r>
              <a:rPr lang="cs-CZ" sz="1600" dirty="0" smtClean="0"/>
              <a:t>e </a:t>
            </a:r>
            <a:r>
              <a:rPr lang="cs-CZ" sz="1600" dirty="0"/>
              <a:t>vyjádřeno v jakékoli </a:t>
            </a:r>
            <a:r>
              <a:rPr lang="cs-CZ" sz="1600" dirty="0">
                <a:solidFill>
                  <a:schemeClr val="tx2"/>
                </a:solidFill>
              </a:rPr>
              <a:t>objektivně vnímatelné podobě</a:t>
            </a:r>
            <a:r>
              <a:rPr lang="cs-CZ" sz="1600" dirty="0"/>
              <a:t> </a:t>
            </a:r>
          </a:p>
          <a:p>
            <a:pPr lvl="1"/>
            <a:r>
              <a:rPr lang="cs-CZ" sz="1600" dirty="0"/>
              <a:t>D</a:t>
            </a:r>
            <a:r>
              <a:rPr lang="cs-CZ" sz="1600" dirty="0" smtClean="0"/>
              <a:t>ále </a:t>
            </a:r>
            <a:r>
              <a:rPr lang="cs-CZ" sz="1600" dirty="0"/>
              <a:t>jen "</a:t>
            </a:r>
            <a:r>
              <a:rPr lang="cs-CZ" sz="1600" b="1" dirty="0"/>
              <a:t>dílo</a:t>
            </a:r>
            <a:r>
              <a:rPr lang="cs-CZ" sz="1600" dirty="0"/>
              <a:t>"</a:t>
            </a:r>
          </a:p>
          <a:p>
            <a:pPr lvl="1"/>
            <a:r>
              <a:rPr lang="cs-CZ" sz="1600" dirty="0"/>
              <a:t>N</a:t>
            </a:r>
            <a:r>
              <a:rPr lang="cs-CZ" sz="1600" dirty="0" smtClean="0"/>
              <a:t>apř</a:t>
            </a:r>
            <a:r>
              <a:rPr lang="cs-CZ" sz="1600" dirty="0"/>
              <a:t>. text, obrázek či fotografie, hudební nahrávka, elektronická prezentace</a:t>
            </a:r>
          </a:p>
          <a:p>
            <a:r>
              <a:rPr lang="cs-CZ" sz="2000" b="1" dirty="0"/>
              <a:t>Autorským dílem</a:t>
            </a:r>
            <a:r>
              <a:rPr lang="cs-CZ" sz="2000" dirty="0"/>
              <a:t> </a:t>
            </a:r>
            <a:r>
              <a:rPr lang="cs-CZ" sz="2000" b="1" dirty="0"/>
              <a:t>není</a:t>
            </a:r>
            <a:r>
              <a:rPr lang="cs-CZ" sz="2000" dirty="0"/>
              <a:t> </a:t>
            </a:r>
          </a:p>
          <a:p>
            <a:pPr lvl="1"/>
            <a:r>
              <a:rPr lang="cs-CZ" sz="1600" dirty="0"/>
              <a:t>N</a:t>
            </a:r>
            <a:r>
              <a:rPr lang="cs-CZ" sz="1600" dirty="0" smtClean="0"/>
              <a:t>apř</a:t>
            </a:r>
            <a:r>
              <a:rPr lang="cs-CZ" sz="1600" dirty="0"/>
              <a:t>. námět díla sám o sobě nebo jiný údaj sám o sobě, </a:t>
            </a:r>
            <a:r>
              <a:rPr lang="cs-CZ" sz="1600" dirty="0">
                <a:solidFill>
                  <a:schemeClr val="tx2"/>
                </a:solidFill>
              </a:rPr>
              <a:t>myšlenka</a:t>
            </a:r>
            <a:r>
              <a:rPr lang="cs-CZ" sz="1600" dirty="0"/>
              <a:t>, postup, princip, metoda, objev, vědecká teorie, </a:t>
            </a:r>
            <a:r>
              <a:rPr lang="cs-CZ" sz="1600" dirty="0">
                <a:solidFill>
                  <a:schemeClr val="tx2"/>
                </a:solidFill>
              </a:rPr>
              <a:t>matematický a obdobný vzorec, statistický graf</a:t>
            </a:r>
            <a:r>
              <a:rPr lang="cs-CZ" sz="1600" dirty="0"/>
              <a:t> a podobný předmět sám o sobě</a:t>
            </a:r>
          </a:p>
          <a:p>
            <a:r>
              <a:rPr lang="cs-CZ" sz="2000" b="1" dirty="0"/>
              <a:t>Co je a není dílo?</a:t>
            </a:r>
          </a:p>
          <a:p>
            <a:pPr lvl="1"/>
            <a:r>
              <a:rPr lang="cs-CZ" sz="1600" dirty="0"/>
              <a:t>M</a:t>
            </a:r>
            <a:r>
              <a:rPr lang="cs-CZ" sz="1600" dirty="0" smtClean="0"/>
              <a:t>yšlenka </a:t>
            </a:r>
            <a:r>
              <a:rPr lang="cs-CZ" sz="1600" dirty="0"/>
              <a:t>x vyjádření myšlenky</a:t>
            </a:r>
          </a:p>
          <a:p>
            <a:pPr marL="188586" indent="-134773"/>
            <a:endParaRPr lang="cs-CZ" sz="2000" dirty="0"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7923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C3EAA6D7-8831-459E-B8CA-D5763D29B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="" xmlns:a16="http://schemas.microsoft.com/office/drawing/2014/main" id="{6DC99FBB-5CB0-4996-8E45-828BA1FB9D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3EC32034-A1AD-4FB1-B2A8-AA2D9C720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Právní aspekty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5CEDD43C-921B-4929-B372-166843FAE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188586" indent="-134773">
              <a:lnSpc>
                <a:spcPct val="100000"/>
              </a:lnSpc>
            </a:pPr>
            <a:r>
              <a:rPr lang="cs-CZ" sz="2000" dirty="0" smtClean="0">
                <a:ea typeface="+mn-lt"/>
                <a:cs typeface="+mn-lt"/>
              </a:rPr>
              <a:t>Každá </a:t>
            </a:r>
            <a:r>
              <a:rPr lang="cs-CZ" sz="2000" dirty="0">
                <a:ea typeface="+mn-lt"/>
                <a:cs typeface="+mn-lt"/>
              </a:rPr>
              <a:t>část výukového materiálu, kterou jste sami nevytvořili (např. úryvek z knih, obrázek), podléhá </a:t>
            </a:r>
            <a:r>
              <a:rPr lang="cs-CZ" sz="2000" b="1" dirty="0">
                <a:ea typeface="+mn-lt"/>
                <a:cs typeface="+mn-lt"/>
              </a:rPr>
              <a:t>autorskému zákonu </a:t>
            </a:r>
            <a:endParaRPr lang="cs-CZ" sz="2000" dirty="0"/>
          </a:p>
          <a:p>
            <a:pPr marL="188586" indent="-134773">
              <a:lnSpc>
                <a:spcPct val="100000"/>
              </a:lnSpc>
            </a:pPr>
            <a:endParaRPr lang="cs-CZ" sz="2000" dirty="0">
              <a:ea typeface="+mn-lt"/>
              <a:cs typeface="+mn-lt"/>
            </a:endParaRPr>
          </a:p>
          <a:p>
            <a:pPr marL="188586" indent="-134773">
              <a:lnSpc>
                <a:spcPct val="100000"/>
              </a:lnSpc>
            </a:pPr>
            <a:r>
              <a:rPr lang="cs-CZ" sz="2000" dirty="0">
                <a:ea typeface="+mn-lt"/>
                <a:cs typeface="+mn-lt"/>
              </a:rPr>
              <a:t>D</a:t>
            </a:r>
            <a:r>
              <a:rPr lang="cs-CZ" sz="2000" dirty="0" smtClean="0">
                <a:ea typeface="+mn-lt"/>
                <a:cs typeface="+mn-lt"/>
              </a:rPr>
              <a:t>ílo </a:t>
            </a:r>
            <a:r>
              <a:rPr lang="cs-CZ" sz="2000" dirty="0">
                <a:ea typeface="+mn-lt"/>
                <a:cs typeface="+mn-lt"/>
              </a:rPr>
              <a:t>nebo jeho část není možné bez souhlasu autora (licence) jakkoliv užít (§ 46) (</a:t>
            </a:r>
            <a:r>
              <a:rPr lang="cs-CZ" sz="2000" dirty="0"/>
              <a:t>rozmnožovat, rozšiřovat, půjčovat, pronajímat, vystavovat nebo sdělovat veřejnosti, …)</a:t>
            </a:r>
          </a:p>
          <a:p>
            <a:pPr marL="188586" indent="-134773">
              <a:lnSpc>
                <a:spcPct val="100000"/>
              </a:lnSpc>
            </a:pPr>
            <a:endParaRPr lang="cs-CZ" sz="2000" dirty="0">
              <a:cs typeface="Arial"/>
            </a:endParaRPr>
          </a:p>
          <a:p>
            <a:pPr marL="188586" indent="-134773"/>
            <a:r>
              <a:rPr lang="cs-CZ" sz="2000" dirty="0">
                <a:ea typeface="+mn-lt"/>
                <a:cs typeface="+mn-lt"/>
              </a:rPr>
              <a:t>Výjimky:</a:t>
            </a:r>
          </a:p>
          <a:p>
            <a:pPr marL="377648" lvl="1" indent="-134773">
              <a:spcBef>
                <a:spcPct val="20000"/>
              </a:spcBef>
              <a:spcAft>
                <a:spcPts val="0"/>
              </a:spcAft>
            </a:pPr>
            <a:r>
              <a:rPr lang="cs-CZ" dirty="0" err="1" smtClean="0">
                <a:ea typeface="+mn-lt"/>
                <a:cs typeface="+mn-lt"/>
              </a:rPr>
              <a:t>V</a:t>
            </a:r>
            <a:r>
              <a:rPr lang="fr-FR" dirty="0" smtClean="0">
                <a:ea typeface="+mn-lt"/>
                <a:cs typeface="+mn-lt"/>
              </a:rPr>
              <a:t>olná</a:t>
            </a:r>
            <a:r>
              <a:rPr lang="fr-FR" dirty="0">
                <a:ea typeface="+mn-lt"/>
                <a:cs typeface="+mn-lt"/>
              </a:rPr>
              <a:t> užití (osobní potřeba)   § 30</a:t>
            </a:r>
            <a:endParaRPr lang="en-US" dirty="0">
              <a:ea typeface="+mn-lt"/>
              <a:cs typeface="+mn-lt"/>
            </a:endParaRPr>
          </a:p>
          <a:p>
            <a:pPr marL="377648" lvl="1" indent="-134773">
              <a:spcBef>
                <a:spcPct val="20000"/>
              </a:spcBef>
              <a:spcAft>
                <a:spcPts val="0"/>
              </a:spcAft>
            </a:pPr>
            <a:r>
              <a:rPr lang="cs-CZ" dirty="0" err="1" smtClean="0">
                <a:ea typeface="+mn-lt"/>
                <a:cs typeface="+mn-lt"/>
              </a:rPr>
              <a:t>Z</a:t>
            </a:r>
            <a:r>
              <a:rPr lang="fr-FR" dirty="0" smtClean="0">
                <a:ea typeface="+mn-lt"/>
                <a:cs typeface="+mn-lt"/>
              </a:rPr>
              <a:t>ákonné</a:t>
            </a:r>
            <a:r>
              <a:rPr lang="fr-FR" dirty="0">
                <a:ea typeface="+mn-lt"/>
                <a:cs typeface="+mn-lt"/>
              </a:rPr>
              <a:t> licence  § 31</a:t>
            </a:r>
            <a:endParaRPr lang="en-US" dirty="0">
              <a:ea typeface="+mn-lt"/>
              <a:cs typeface="+mn-lt"/>
            </a:endParaRPr>
          </a:p>
          <a:p>
            <a:pPr marL="377648" lvl="1" indent="-134773"/>
            <a:endParaRPr lang="cs-CZ" dirty="0">
              <a:cs typeface="Arial"/>
            </a:endParaRPr>
          </a:p>
          <a:p>
            <a:pPr marL="188586" indent="-134773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151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5709718D-E660-4C9A-A1E1-77B55863D6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="" xmlns:a16="http://schemas.microsoft.com/office/drawing/2014/main" id="{52AD6C32-C321-4A32-86A4-F515B14DB2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C7A85BD9-EA06-4634-A0D6-B936429EF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Citace §31 </a:t>
            </a:r>
            <a:endParaRPr lang="cs-CZ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A2351472-BFC1-4CEF-AAA4-9CAEBD292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53813" inden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cs-CZ" sz="1800" i="1" dirty="0" smtClean="0">
                <a:ea typeface="+mn-lt"/>
                <a:cs typeface="+mn-lt"/>
              </a:rPr>
              <a:t>Do </a:t>
            </a:r>
            <a:r>
              <a:rPr lang="cs-CZ" sz="1800" i="1" dirty="0">
                <a:ea typeface="+mn-lt"/>
                <a:cs typeface="+mn-lt"/>
              </a:rPr>
              <a:t>práva autorského nezasahuje ten, kdo</a:t>
            </a:r>
            <a:endParaRPr lang="en-US" sz="1800" dirty="0">
              <a:ea typeface="+mn-lt"/>
              <a:cs typeface="+mn-lt"/>
            </a:endParaRPr>
          </a:p>
          <a:p>
            <a:pPr marL="188586" indent="-134773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</a:pPr>
            <a:r>
              <a:rPr lang="cs-CZ" sz="1800" i="1" dirty="0">
                <a:ea typeface="+mn-lt"/>
                <a:cs typeface="+mn-lt"/>
              </a:rPr>
              <a:t>a) </a:t>
            </a:r>
            <a:r>
              <a:rPr lang="cs-CZ" sz="1800" b="1" i="1" dirty="0">
                <a:ea typeface="+mn-lt"/>
                <a:cs typeface="+mn-lt"/>
              </a:rPr>
              <a:t>užije</a:t>
            </a:r>
            <a:r>
              <a:rPr lang="cs-CZ" sz="1800" i="1" dirty="0">
                <a:ea typeface="+mn-lt"/>
                <a:cs typeface="+mn-lt"/>
              </a:rPr>
              <a:t> v odůvodněné míře </a:t>
            </a:r>
            <a:r>
              <a:rPr lang="cs-CZ" sz="1800" b="1" i="1" dirty="0">
                <a:ea typeface="+mn-lt"/>
                <a:cs typeface="+mn-lt"/>
              </a:rPr>
              <a:t>výňatky</a:t>
            </a:r>
            <a:r>
              <a:rPr lang="cs-CZ" sz="1800" i="1" dirty="0">
                <a:ea typeface="+mn-lt"/>
                <a:cs typeface="+mn-lt"/>
              </a:rPr>
              <a:t> ze zveřejněných děl jiných autorů ve svém díle</a:t>
            </a:r>
          </a:p>
          <a:p>
            <a:pPr marL="188586" indent="-134773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</a:pPr>
            <a:r>
              <a:rPr lang="cs-CZ" sz="1800" b="1" dirty="0"/>
              <a:t>užije výňatky </a:t>
            </a:r>
            <a:r>
              <a:rPr lang="cs-CZ" sz="1800" dirty="0"/>
              <a:t>z díla nebo </a:t>
            </a:r>
            <a:r>
              <a:rPr lang="cs-CZ" sz="1800" b="1" dirty="0"/>
              <a:t>drobná celá díla </a:t>
            </a:r>
            <a:r>
              <a:rPr lang="cs-CZ" sz="1800" dirty="0"/>
              <a:t>pro účely kritiky nebo recenze vztahující se k takovému dílu, vědecké či </a:t>
            </a:r>
            <a:r>
              <a:rPr lang="cs-CZ" sz="1800" dirty="0">
                <a:solidFill>
                  <a:schemeClr val="tx2"/>
                </a:solidFill>
              </a:rPr>
              <a:t>odborné tvorby</a:t>
            </a:r>
            <a:r>
              <a:rPr lang="cs-CZ" sz="1800" dirty="0"/>
              <a:t> a takové užití bude v souladu s </a:t>
            </a:r>
            <a:r>
              <a:rPr lang="cs-CZ" sz="1800" dirty="0">
                <a:solidFill>
                  <a:schemeClr val="tx2"/>
                </a:solidFill>
              </a:rPr>
              <a:t>poctivými zvyklostmi </a:t>
            </a:r>
            <a:r>
              <a:rPr lang="cs-CZ" sz="1800" dirty="0"/>
              <a:t>a v rozsahu vyžadovaném konkrétním účelem,</a:t>
            </a:r>
            <a:endParaRPr lang="en-US" sz="1800" dirty="0">
              <a:ea typeface="+mn-lt"/>
              <a:cs typeface="+mn-lt"/>
            </a:endParaRPr>
          </a:p>
          <a:p>
            <a:pPr marL="188586" indent="-134773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</a:pPr>
            <a:r>
              <a:rPr lang="cs-CZ" sz="1800" i="1" dirty="0">
                <a:ea typeface="+mn-lt"/>
                <a:cs typeface="+mn-lt"/>
              </a:rPr>
              <a:t>c) </a:t>
            </a:r>
            <a:r>
              <a:rPr lang="cs-CZ" sz="1800" b="1" i="1" dirty="0">
                <a:ea typeface="+mn-lt"/>
                <a:cs typeface="+mn-lt"/>
              </a:rPr>
              <a:t>užije</a:t>
            </a:r>
            <a:r>
              <a:rPr lang="cs-CZ" sz="1800" i="1" dirty="0">
                <a:ea typeface="+mn-lt"/>
                <a:cs typeface="+mn-lt"/>
              </a:rPr>
              <a:t> dílo </a:t>
            </a:r>
            <a:r>
              <a:rPr lang="cs-CZ" sz="1800" b="1" i="1" dirty="0">
                <a:ea typeface="+mn-lt"/>
                <a:cs typeface="+mn-lt"/>
              </a:rPr>
              <a:t>při vyučování </a:t>
            </a:r>
            <a:r>
              <a:rPr lang="cs-CZ" sz="1800" i="1" dirty="0">
                <a:ea typeface="+mn-lt"/>
                <a:cs typeface="+mn-lt"/>
              </a:rPr>
              <a:t>pro ilustrační účel nebo při vědeckém výzkumu, jejichž </a:t>
            </a:r>
            <a:r>
              <a:rPr lang="cs-CZ" sz="1800" b="1" i="1" dirty="0">
                <a:ea typeface="+mn-lt"/>
                <a:cs typeface="+mn-lt"/>
              </a:rPr>
              <a:t>účelem není </a:t>
            </a:r>
            <a:r>
              <a:rPr lang="cs-CZ" sz="1800" i="1" dirty="0">
                <a:ea typeface="+mn-lt"/>
                <a:cs typeface="+mn-lt"/>
              </a:rPr>
              <a:t>dosažení přímého nebo nepřímého hospodářského nebo obchodního </a:t>
            </a:r>
            <a:r>
              <a:rPr lang="cs-CZ" sz="1800" b="1" i="1" dirty="0">
                <a:ea typeface="+mn-lt"/>
                <a:cs typeface="+mn-lt"/>
              </a:rPr>
              <a:t>prospěchu</a:t>
            </a:r>
            <a:r>
              <a:rPr lang="cs-CZ" sz="1800" i="1" dirty="0">
                <a:ea typeface="+mn-lt"/>
                <a:cs typeface="+mn-lt"/>
              </a:rPr>
              <a:t>, a nepřesáhne rozsah odpovídající sledovanému účelu;</a:t>
            </a:r>
            <a:endParaRPr lang="en-US" sz="1800" dirty="0">
              <a:ea typeface="+mn-lt"/>
              <a:cs typeface="+mn-lt"/>
            </a:endParaRPr>
          </a:p>
          <a:p>
            <a:pPr marL="188586" indent="-134773">
              <a:lnSpc>
                <a:spcPct val="100000"/>
              </a:lnSpc>
            </a:pPr>
            <a:r>
              <a:rPr lang="cs-CZ" sz="1800" i="1" dirty="0">
                <a:ea typeface="+mn-lt"/>
                <a:cs typeface="+mn-lt"/>
              </a:rPr>
              <a:t>vždy je však nutno </a:t>
            </a:r>
            <a:r>
              <a:rPr lang="cs-CZ" sz="1800" b="1" i="1" dirty="0">
                <a:ea typeface="+mn-lt"/>
                <a:cs typeface="+mn-lt"/>
              </a:rPr>
              <a:t>uvést</a:t>
            </a:r>
            <a:r>
              <a:rPr lang="cs-CZ" sz="1800" i="1" dirty="0">
                <a:ea typeface="+mn-lt"/>
                <a:cs typeface="+mn-lt"/>
              </a:rPr>
              <a:t>, je-li to možné, jméno </a:t>
            </a:r>
            <a:r>
              <a:rPr lang="cs-CZ" sz="1800" b="1" i="1" dirty="0">
                <a:ea typeface="+mn-lt"/>
                <a:cs typeface="+mn-lt"/>
              </a:rPr>
              <a:t>autora</a:t>
            </a:r>
            <a:r>
              <a:rPr lang="cs-CZ" sz="1800" i="1" dirty="0">
                <a:ea typeface="+mn-lt"/>
                <a:cs typeface="+mn-lt"/>
              </a:rPr>
              <a:t>, nejde-li o dílo anonymní, nebo jméno osoby, pod jejímž jménem se dílo uvádí na veřejnost, a dále </a:t>
            </a:r>
            <a:r>
              <a:rPr lang="cs-CZ" sz="1800" b="1" i="1" dirty="0">
                <a:ea typeface="+mn-lt"/>
                <a:cs typeface="+mn-lt"/>
              </a:rPr>
              <a:t>název</a:t>
            </a:r>
            <a:r>
              <a:rPr lang="cs-CZ" sz="1800" i="1" dirty="0">
                <a:ea typeface="+mn-lt"/>
                <a:cs typeface="+mn-lt"/>
              </a:rPr>
              <a:t> díla a </a:t>
            </a:r>
            <a:r>
              <a:rPr lang="cs-CZ" sz="1800" b="1" dirty="0">
                <a:ea typeface="+mn-lt"/>
                <a:cs typeface="+mn-lt"/>
              </a:rPr>
              <a:t>pramen</a:t>
            </a:r>
            <a:r>
              <a:rPr lang="cs-CZ" sz="1800" i="1" dirty="0">
                <a:ea typeface="+mn-lt"/>
                <a:cs typeface="+mn-lt"/>
              </a:rPr>
              <a:t>.</a:t>
            </a:r>
            <a:endParaRPr lang="cs-CZ" sz="1800" dirty="0">
              <a:ea typeface="+mn-lt"/>
              <a:cs typeface="+mn-lt"/>
            </a:endParaRPr>
          </a:p>
          <a:p>
            <a:pPr marL="188586" indent="-134773">
              <a:lnSpc>
                <a:spcPct val="100000"/>
              </a:lnSpc>
            </a:pPr>
            <a:endParaRPr lang="cs-CZ" sz="1800" dirty="0"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3027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998AF754-3178-4391-9E4C-4C56E50701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="" xmlns:a16="http://schemas.microsoft.com/office/drawing/2014/main" id="{E53DD103-37C6-4A3D-A6F3-E673250EBC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5AE304A0-C4AC-4EB7-9F29-3083D2FD9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Veřejné licence</a:t>
            </a:r>
            <a:endParaRPr lang="cs-CZ" dirty="0"/>
          </a:p>
          <a:p>
            <a:endParaRPr lang="cs-CZ" dirty="0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C5B2A8CF-384B-487D-85E6-9F8E88E2F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188586" indent="-134773">
              <a:lnSpc>
                <a:spcPct val="100000"/>
              </a:lnSpc>
            </a:pPr>
            <a:r>
              <a:rPr lang="cs-CZ" dirty="0">
                <a:solidFill>
                  <a:srgbClr val="000000"/>
                </a:solidFill>
                <a:cs typeface="Arial"/>
              </a:rPr>
              <a:t>O</a:t>
            </a:r>
            <a:r>
              <a:rPr lang="cs-CZ" dirty="0" smtClean="0">
                <a:solidFill>
                  <a:srgbClr val="000000"/>
                </a:solidFill>
                <a:cs typeface="Arial"/>
              </a:rPr>
              <a:t>nline </a:t>
            </a:r>
            <a:r>
              <a:rPr lang="cs-CZ" dirty="0">
                <a:solidFill>
                  <a:srgbClr val="000000"/>
                </a:solidFill>
                <a:cs typeface="Arial"/>
              </a:rPr>
              <a:t>publikace díla</a:t>
            </a:r>
            <a:endParaRPr lang="cs-CZ" dirty="0"/>
          </a:p>
          <a:p>
            <a:pPr marL="188586" indent="-134773"/>
            <a:r>
              <a:rPr lang="cs-CZ" dirty="0">
                <a:ea typeface="+mn-lt"/>
                <a:cs typeface="+mn-lt"/>
              </a:rPr>
              <a:t>P</a:t>
            </a:r>
            <a:r>
              <a:rPr lang="cs-CZ" dirty="0" smtClean="0">
                <a:ea typeface="+mn-lt"/>
                <a:cs typeface="+mn-lt"/>
              </a:rPr>
              <a:t>oskytovatel </a:t>
            </a:r>
            <a:r>
              <a:rPr lang="cs-CZ" dirty="0">
                <a:ea typeface="+mn-lt"/>
                <a:cs typeface="+mn-lt"/>
              </a:rPr>
              <a:t>a nabyvatel licence nejsou v přímém kontaktu</a:t>
            </a:r>
          </a:p>
          <a:p>
            <a:pPr marL="188586" indent="-134773">
              <a:lnSpc>
                <a:spcPct val="100000"/>
              </a:lnSpc>
            </a:pPr>
            <a:endParaRPr lang="cs-CZ" dirty="0">
              <a:solidFill>
                <a:srgbClr val="000000"/>
              </a:solidFill>
              <a:cs typeface="Arial"/>
            </a:endParaRPr>
          </a:p>
          <a:p>
            <a:pPr marL="188586" indent="-134773">
              <a:lnSpc>
                <a:spcPct val="100000"/>
              </a:lnSpc>
            </a:pPr>
            <a:r>
              <a:rPr lang="cs-CZ" b="1" dirty="0">
                <a:solidFill>
                  <a:srgbClr val="000000"/>
                </a:solidFill>
                <a:cs typeface="Arial"/>
              </a:rPr>
              <a:t>Svobodné/Otevřené licence</a:t>
            </a:r>
            <a:endParaRPr lang="cs-CZ" b="1" dirty="0">
              <a:cs typeface="Arial"/>
            </a:endParaRPr>
          </a:p>
          <a:p>
            <a:pPr marL="377648" lvl="1" indent="-134773"/>
            <a:r>
              <a:rPr lang="cs-CZ" dirty="0">
                <a:solidFill>
                  <a:srgbClr val="000000"/>
                </a:solidFill>
                <a:cs typeface="Arial"/>
              </a:rPr>
              <a:t>Neomezují v užívání autorského díla</a:t>
            </a:r>
          </a:p>
          <a:p>
            <a:pPr marL="188586" indent="-134773"/>
            <a:r>
              <a:rPr lang="cs-CZ" b="1" dirty="0">
                <a:solidFill>
                  <a:srgbClr val="000000"/>
                </a:solidFill>
                <a:cs typeface="Arial"/>
              </a:rPr>
              <a:t>Volné licence</a:t>
            </a:r>
          </a:p>
          <a:p>
            <a:pPr marL="377648" lvl="1" indent="-134773"/>
            <a:r>
              <a:rPr lang="cs-CZ" dirty="0">
                <a:solidFill>
                  <a:srgbClr val="000000"/>
                </a:solidFill>
                <a:cs typeface="Arial"/>
              </a:rPr>
              <a:t>Bezúplatné šíření autorských děl</a:t>
            </a:r>
          </a:p>
        </p:txBody>
      </p:sp>
    </p:spTree>
    <p:extLst>
      <p:ext uri="{BB962C8B-B14F-4D97-AF65-F5344CB8AC3E}">
        <p14:creationId xmlns="" xmlns:p14="http://schemas.microsoft.com/office/powerpoint/2010/main" val="2459296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76EE460F-4DA3-4838-9E0E-0DD8914C42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="" xmlns:a16="http://schemas.microsoft.com/office/drawing/2014/main" id="{F1FCA4A0-8097-44F9-91A5-5E7C6468B3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6225E8E3-45AF-43FB-AA41-F7DE31A01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Příklady veřejných licencí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B021D100-53E2-4EF9-905B-53CDAA68B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385745" indent="-385745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</a:pPr>
            <a:r>
              <a:rPr lang="cs-CZ" b="1" dirty="0" err="1">
                <a:ea typeface="+mn-lt"/>
                <a:cs typeface="+mn-lt"/>
              </a:rPr>
              <a:t>Creative</a:t>
            </a:r>
            <a:r>
              <a:rPr lang="cs-CZ" b="1" dirty="0">
                <a:ea typeface="+mn-lt"/>
                <a:cs typeface="+mn-lt"/>
              </a:rPr>
              <a:t> </a:t>
            </a:r>
            <a:r>
              <a:rPr lang="cs-CZ" b="1" dirty="0" err="1">
                <a:ea typeface="+mn-lt"/>
                <a:cs typeface="+mn-lt"/>
              </a:rPr>
              <a:t>Commons</a:t>
            </a:r>
            <a:r>
              <a:rPr lang="cs-CZ" b="1" dirty="0">
                <a:ea typeface="+mn-lt"/>
                <a:cs typeface="+mn-lt"/>
              </a:rPr>
              <a:t> (CC) </a:t>
            </a:r>
            <a:r>
              <a:rPr lang="cs-CZ" dirty="0">
                <a:ea typeface="+mn-lt"/>
                <a:cs typeface="+mn-lt"/>
              </a:rPr>
              <a:t>– sada licencí pro šíření autorského </a:t>
            </a:r>
            <a:r>
              <a:rPr lang="cs-CZ" dirty="0" smtClean="0">
                <a:ea typeface="+mn-lt"/>
                <a:cs typeface="+mn-lt"/>
              </a:rPr>
              <a:t>obsahu </a:t>
            </a:r>
            <a:r>
              <a:rPr lang="cs-CZ" dirty="0">
                <a:ea typeface="+mn-lt"/>
                <a:cs typeface="+mn-lt"/>
              </a:rPr>
              <a:t>pod volnou licencí</a:t>
            </a:r>
            <a:endParaRPr lang="en-US" dirty="0">
              <a:ea typeface="+mn-lt"/>
              <a:cs typeface="+mn-lt"/>
            </a:endParaRPr>
          </a:p>
          <a:p>
            <a:pPr marL="385745" indent="-385745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</a:pPr>
            <a:r>
              <a:rPr lang="cs-CZ" b="1" dirty="0">
                <a:ea typeface="+mn-lt"/>
                <a:cs typeface="+mn-lt"/>
              </a:rPr>
              <a:t>Public </a:t>
            </a:r>
            <a:r>
              <a:rPr lang="cs-CZ" b="1" dirty="0" err="1">
                <a:ea typeface="+mn-lt"/>
                <a:cs typeface="+mn-lt"/>
              </a:rPr>
              <a:t>domain</a:t>
            </a:r>
            <a:r>
              <a:rPr lang="cs-CZ" b="1" dirty="0">
                <a:ea typeface="+mn-lt"/>
                <a:cs typeface="+mn-lt"/>
              </a:rPr>
              <a:t> (PD) </a:t>
            </a:r>
            <a:r>
              <a:rPr lang="cs-CZ" dirty="0">
                <a:ea typeface="+mn-lt"/>
                <a:cs typeface="+mn-lt"/>
              </a:rPr>
              <a:t>– autorská díla bez nároku na právní ochranu</a:t>
            </a:r>
            <a:endParaRPr lang="en-US" dirty="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endParaRPr lang="cs-CZ" b="1" dirty="0">
              <a:ea typeface="+mn-lt"/>
              <a:cs typeface="+mn-lt"/>
            </a:endParaRPr>
          </a:p>
          <a:p>
            <a:pPr marL="188586" indent="-134773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3942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D535131B-7606-46E7-AE0E-7102A0B18C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="" xmlns:a16="http://schemas.microsoft.com/office/drawing/2014/main" id="{ACE1103D-5CCD-419B-80C3-AD229C451E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662A1653-5A16-4E5B-A12F-6B482622F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Creative</a:t>
            </a:r>
            <a:r>
              <a:rPr lang="cs-CZ" dirty="0">
                <a:ea typeface="+mj-lt"/>
                <a:cs typeface="+mj-lt"/>
              </a:rPr>
              <a:t> </a:t>
            </a:r>
            <a:r>
              <a:rPr lang="cs-CZ">
                <a:ea typeface="+mj-lt"/>
                <a:cs typeface="+mj-lt"/>
              </a:rPr>
              <a:t>commons</a:t>
            </a:r>
            <a:endParaRPr lang="cs-CZ">
              <a:cs typeface="Arial"/>
            </a:endParaRPr>
          </a:p>
        </p:txBody>
      </p:sp>
      <p:sp>
        <p:nvSpPr>
          <p:cNvPr id="9" name="Zástupný obsah 8">
            <a:extLst>
              <a:ext uri="{FF2B5EF4-FFF2-40B4-BE49-F238E27FC236}">
                <a16:creationId xmlns="" xmlns:a16="http://schemas.microsoft.com/office/drawing/2014/main" id="{6630F7C6-2A45-4988-B0FC-DD3793CAA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188586" indent="-134773"/>
            <a:r>
              <a:rPr lang="cs-CZ" dirty="0" smtClean="0">
                <a:ea typeface="+mn-lt"/>
                <a:cs typeface="+mn-lt"/>
              </a:rPr>
              <a:t>Prvky </a:t>
            </a:r>
            <a:r>
              <a:rPr lang="cs-CZ" dirty="0">
                <a:ea typeface="+mn-lt"/>
                <a:cs typeface="+mn-lt"/>
              </a:rPr>
              <a:t>určující rozsah pravomocí při nakládání s dílem</a:t>
            </a:r>
          </a:p>
          <a:p>
            <a:pPr marL="377648" lvl="1" indent="-134773"/>
            <a:r>
              <a:rPr lang="cs-CZ" dirty="0" smtClean="0">
                <a:ea typeface="+mn-lt"/>
                <a:cs typeface="+mn-lt"/>
              </a:rPr>
              <a:t>Právo </a:t>
            </a:r>
            <a:r>
              <a:rPr lang="cs-CZ" dirty="0">
                <a:ea typeface="+mn-lt"/>
                <a:cs typeface="+mn-lt"/>
              </a:rPr>
              <a:t>dílo šířit (z </a:t>
            </a:r>
            <a:r>
              <a:rPr lang="cs-CZ" dirty="0" err="1">
                <a:ea typeface="+mn-lt"/>
                <a:cs typeface="+mn-lt"/>
              </a:rPr>
              <a:t>angl</a:t>
            </a:r>
            <a:r>
              <a:rPr lang="cs-CZ" dirty="0">
                <a:ea typeface="+mn-lt"/>
                <a:cs typeface="+mn-lt"/>
              </a:rPr>
              <a:t>. </a:t>
            </a:r>
            <a:r>
              <a:rPr lang="cs-CZ" dirty="0" err="1">
                <a:ea typeface="+mn-lt"/>
                <a:cs typeface="+mn-lt"/>
              </a:rPr>
              <a:t>Share</a:t>
            </a:r>
            <a:r>
              <a:rPr lang="cs-CZ" dirty="0">
                <a:ea typeface="+mn-lt"/>
                <a:cs typeface="+mn-lt"/>
              </a:rPr>
              <a:t>) </a:t>
            </a:r>
          </a:p>
          <a:p>
            <a:pPr marL="377648" lvl="1" indent="-134773"/>
            <a:r>
              <a:rPr lang="cs-CZ" dirty="0" smtClean="0">
                <a:ea typeface="+mn-lt"/>
                <a:cs typeface="+mn-lt"/>
              </a:rPr>
              <a:t>Právo </a:t>
            </a:r>
            <a:r>
              <a:rPr lang="cs-CZ" dirty="0">
                <a:ea typeface="+mn-lt"/>
                <a:cs typeface="+mn-lt"/>
              </a:rPr>
              <a:t>dílo upravovat (z </a:t>
            </a:r>
            <a:r>
              <a:rPr lang="cs-CZ" dirty="0" err="1">
                <a:ea typeface="+mn-lt"/>
                <a:cs typeface="+mn-lt"/>
              </a:rPr>
              <a:t>angl</a:t>
            </a:r>
            <a:r>
              <a:rPr lang="cs-CZ" dirty="0">
                <a:ea typeface="+mn-lt"/>
                <a:cs typeface="+mn-lt"/>
              </a:rPr>
              <a:t>. </a:t>
            </a:r>
            <a:r>
              <a:rPr lang="cs-CZ" dirty="0" err="1">
                <a:ea typeface="+mn-lt"/>
                <a:cs typeface="+mn-lt"/>
              </a:rPr>
              <a:t>Remix</a:t>
            </a:r>
            <a:r>
              <a:rPr lang="cs-CZ" dirty="0">
                <a:ea typeface="+mn-lt"/>
                <a:cs typeface="+mn-lt"/>
              </a:rPr>
              <a:t>)</a:t>
            </a:r>
          </a:p>
          <a:p>
            <a:pPr marL="188586" indent="-134773">
              <a:lnSpc>
                <a:spcPct val="100000"/>
              </a:lnSpc>
            </a:pPr>
            <a:r>
              <a:rPr lang="cs-CZ" dirty="0">
                <a:ea typeface="+mn-lt"/>
                <a:cs typeface="+mn-lt"/>
              </a:rPr>
              <a:t>Prvky určující podmínky, které je nutno při nakládání s dílem respektovat</a:t>
            </a:r>
          </a:p>
          <a:p>
            <a:pPr marL="377648" lvl="1" indent="-134773"/>
            <a:r>
              <a:rPr lang="cs-CZ" dirty="0">
                <a:ea typeface="+mn-lt"/>
                <a:cs typeface="+mn-lt"/>
              </a:rPr>
              <a:t>Uveďte původ (z </a:t>
            </a:r>
            <a:r>
              <a:rPr lang="cs-CZ" dirty="0" err="1">
                <a:ea typeface="+mn-lt"/>
                <a:cs typeface="+mn-lt"/>
              </a:rPr>
              <a:t>angl</a:t>
            </a:r>
            <a:r>
              <a:rPr lang="cs-CZ" dirty="0">
                <a:ea typeface="+mn-lt"/>
                <a:cs typeface="+mn-lt"/>
              </a:rPr>
              <a:t>. </a:t>
            </a:r>
            <a:r>
              <a:rPr lang="cs-CZ" dirty="0" err="1">
                <a:ea typeface="+mn-lt"/>
                <a:cs typeface="+mn-lt"/>
              </a:rPr>
              <a:t>Attribution</a:t>
            </a:r>
            <a:r>
              <a:rPr lang="cs-CZ" dirty="0">
                <a:ea typeface="+mn-lt"/>
                <a:cs typeface="+mn-lt"/>
              </a:rPr>
              <a:t>)</a:t>
            </a:r>
          </a:p>
          <a:p>
            <a:pPr marL="377648" lvl="1" indent="-134773"/>
            <a:r>
              <a:rPr lang="cs-CZ" dirty="0">
                <a:ea typeface="+mn-lt"/>
                <a:cs typeface="+mn-lt"/>
              </a:rPr>
              <a:t>Zachovejte licenci (z </a:t>
            </a:r>
            <a:r>
              <a:rPr lang="cs-CZ" dirty="0" err="1">
                <a:ea typeface="+mn-lt"/>
                <a:cs typeface="+mn-lt"/>
              </a:rPr>
              <a:t>angl</a:t>
            </a:r>
            <a:r>
              <a:rPr lang="cs-CZ" dirty="0">
                <a:ea typeface="+mn-lt"/>
                <a:cs typeface="+mn-lt"/>
              </a:rPr>
              <a:t>. </a:t>
            </a:r>
            <a:r>
              <a:rPr lang="cs-CZ" dirty="0" err="1">
                <a:ea typeface="+mn-lt"/>
                <a:cs typeface="+mn-lt"/>
              </a:rPr>
              <a:t>Share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Alike</a:t>
            </a:r>
            <a:r>
              <a:rPr lang="cs-CZ" dirty="0">
                <a:ea typeface="+mn-lt"/>
                <a:cs typeface="+mn-lt"/>
              </a:rPr>
              <a:t>)</a:t>
            </a:r>
          </a:p>
          <a:p>
            <a:pPr marL="377648" lvl="1" indent="-134773"/>
            <a:r>
              <a:rPr lang="cs-CZ" dirty="0">
                <a:ea typeface="+mn-lt"/>
                <a:cs typeface="+mn-lt"/>
              </a:rPr>
              <a:t>Neužívejte dílo komerčně (z </a:t>
            </a:r>
            <a:r>
              <a:rPr lang="cs-CZ" dirty="0" err="1">
                <a:ea typeface="+mn-lt"/>
                <a:cs typeface="+mn-lt"/>
              </a:rPr>
              <a:t>angl</a:t>
            </a:r>
            <a:r>
              <a:rPr lang="cs-CZ" dirty="0">
                <a:ea typeface="+mn-lt"/>
                <a:cs typeface="+mn-lt"/>
              </a:rPr>
              <a:t>. </a:t>
            </a:r>
            <a:r>
              <a:rPr lang="cs-CZ" dirty="0" err="1">
                <a:ea typeface="+mn-lt"/>
                <a:cs typeface="+mn-lt"/>
              </a:rPr>
              <a:t>Noncommercial</a:t>
            </a:r>
            <a:r>
              <a:rPr lang="cs-CZ" dirty="0">
                <a:ea typeface="+mn-lt"/>
                <a:cs typeface="+mn-lt"/>
              </a:rPr>
              <a:t>)</a:t>
            </a:r>
          </a:p>
          <a:p>
            <a:pPr marL="377648" lvl="1" indent="-134773"/>
            <a:r>
              <a:rPr lang="cs-CZ" dirty="0">
                <a:ea typeface="+mn-lt"/>
                <a:cs typeface="+mn-lt"/>
              </a:rPr>
              <a:t>Nezpracovávejte (z </a:t>
            </a:r>
            <a:r>
              <a:rPr lang="cs-CZ" dirty="0" err="1">
                <a:ea typeface="+mn-lt"/>
                <a:cs typeface="+mn-lt"/>
              </a:rPr>
              <a:t>angl</a:t>
            </a:r>
            <a:r>
              <a:rPr lang="cs-CZ" dirty="0">
                <a:ea typeface="+mn-lt"/>
                <a:cs typeface="+mn-lt"/>
              </a:rPr>
              <a:t>. No </a:t>
            </a:r>
            <a:r>
              <a:rPr lang="cs-CZ" dirty="0" err="1">
                <a:ea typeface="+mn-lt"/>
                <a:cs typeface="+mn-lt"/>
              </a:rPr>
              <a:t>Derivatives</a:t>
            </a:r>
            <a:r>
              <a:rPr lang="cs-CZ" dirty="0">
                <a:ea typeface="+mn-lt"/>
                <a:cs typeface="+mn-lt"/>
              </a:rPr>
              <a:t>)</a:t>
            </a:r>
            <a:endParaRPr lang="cs-CZ" dirty="0">
              <a:cs typeface="Arial"/>
            </a:endParaRPr>
          </a:p>
        </p:txBody>
      </p:sp>
      <p:pic>
        <p:nvPicPr>
          <p:cNvPr id="5" name="Obrázek 5">
            <a:extLst>
              <a:ext uri="{FF2B5EF4-FFF2-40B4-BE49-F238E27FC236}">
                <a16:creationId xmlns="" xmlns:a16="http://schemas.microsoft.com/office/drawing/2014/main" id="{0201A3F5-8BE2-415D-8E36-08072B4E92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5486" y="3002706"/>
            <a:ext cx="301922" cy="301922"/>
          </a:xfrm>
          <a:prstGeom prst="rect">
            <a:avLst/>
          </a:prstGeom>
        </p:spPr>
      </p:pic>
      <p:pic>
        <p:nvPicPr>
          <p:cNvPr id="7" name="Obrázek 7">
            <a:extLst>
              <a:ext uri="{FF2B5EF4-FFF2-40B4-BE49-F238E27FC236}">
                <a16:creationId xmlns="" xmlns:a16="http://schemas.microsoft.com/office/drawing/2014/main" id="{E1972616-40A2-458C-BAFA-3F1829854B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4422" y="3238103"/>
            <a:ext cx="283082" cy="301922"/>
          </a:xfrm>
          <a:prstGeom prst="rect">
            <a:avLst/>
          </a:prstGeom>
        </p:spPr>
      </p:pic>
      <p:pic>
        <p:nvPicPr>
          <p:cNvPr id="13" name="Obrázek 13">
            <a:extLst>
              <a:ext uri="{FF2B5EF4-FFF2-40B4-BE49-F238E27FC236}">
                <a16:creationId xmlns="" xmlns:a16="http://schemas.microsoft.com/office/drawing/2014/main" id="{F7EA120C-A8D5-4B1B-B945-C5464E2374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5098" y="4425142"/>
            <a:ext cx="295642" cy="301922"/>
          </a:xfrm>
          <a:prstGeom prst="rect">
            <a:avLst/>
          </a:prstGeom>
        </p:spPr>
      </p:pic>
      <p:pic>
        <p:nvPicPr>
          <p:cNvPr id="15" name="Obrázek 15" descr="Obsah obrázku klipart&#10;&#10;Popis vygenerovaný s vysokou mírou spolehlivosti">
            <a:extLst>
              <a:ext uri="{FF2B5EF4-FFF2-40B4-BE49-F238E27FC236}">
                <a16:creationId xmlns="" xmlns:a16="http://schemas.microsoft.com/office/drawing/2014/main" id="{AF79D0D9-CD85-45FD-940E-1F84E9AA03B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41985" y="4727064"/>
            <a:ext cx="295642" cy="301922"/>
          </a:xfrm>
          <a:prstGeom prst="rect">
            <a:avLst/>
          </a:prstGeom>
        </p:spPr>
      </p:pic>
      <p:pic>
        <p:nvPicPr>
          <p:cNvPr id="17" name="Obrázek 17">
            <a:extLst>
              <a:ext uri="{FF2B5EF4-FFF2-40B4-BE49-F238E27FC236}">
                <a16:creationId xmlns="" xmlns:a16="http://schemas.microsoft.com/office/drawing/2014/main" id="{FA82D0AB-740E-4E94-A8B2-F8BEFE07024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81534" y="5102110"/>
            <a:ext cx="327042" cy="301922"/>
          </a:xfrm>
          <a:prstGeom prst="rect">
            <a:avLst/>
          </a:prstGeom>
        </p:spPr>
      </p:pic>
      <p:pic>
        <p:nvPicPr>
          <p:cNvPr id="19" name="Obrázek 19" descr="Obsah obrázku objekt&#10;&#10;Popis vygenerovaný s vysokou mírou spolehlivosti">
            <a:extLst>
              <a:ext uri="{FF2B5EF4-FFF2-40B4-BE49-F238E27FC236}">
                <a16:creationId xmlns="" xmlns:a16="http://schemas.microsoft.com/office/drawing/2014/main" id="{EA9ACF64-3F32-4389-9A97-7E3616F20AC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89806" y="5398451"/>
            <a:ext cx="308202" cy="30192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50586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D535131B-7606-46E7-AE0E-7102A0B18C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Multimedia ve výuce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="" xmlns:a16="http://schemas.microsoft.com/office/drawing/2014/main" id="{ACE1103D-5CCD-419B-80C3-AD229C451E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662A1653-5A16-4E5B-A12F-6B482622F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Creative</a:t>
            </a:r>
            <a:r>
              <a:rPr lang="cs-CZ" dirty="0">
                <a:ea typeface="+mj-lt"/>
                <a:cs typeface="+mj-lt"/>
              </a:rPr>
              <a:t> </a:t>
            </a:r>
            <a:r>
              <a:rPr lang="cs-CZ">
                <a:ea typeface="+mj-lt"/>
                <a:cs typeface="+mj-lt"/>
              </a:rPr>
              <a:t>commons</a:t>
            </a:r>
            <a:endParaRPr lang="cs-CZ">
              <a:cs typeface="Arial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380E0F8D-15A6-401D-8C21-04CCCB3D80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8802" y="2274490"/>
            <a:ext cx="301922" cy="301922"/>
          </a:xfrm>
          <a:prstGeom prst="rect">
            <a:avLst/>
          </a:prstGeom>
        </p:spPr>
      </p:pic>
      <p:pic>
        <p:nvPicPr>
          <p:cNvPr id="11" name="Obrázek 15" descr="Obsah obrázku klipart&#10;&#10;Popis vygenerovaný s vysokou mírou spolehlivosti">
            <a:extLst>
              <a:ext uri="{FF2B5EF4-FFF2-40B4-BE49-F238E27FC236}">
                <a16:creationId xmlns="" xmlns:a16="http://schemas.microsoft.com/office/drawing/2014/main" id="{7D90DE49-304D-4CCE-9D95-3F31DE1099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3635" y="2732593"/>
            <a:ext cx="295642" cy="301922"/>
          </a:xfrm>
          <a:prstGeom prst="rect">
            <a:avLst/>
          </a:prstGeom>
        </p:spPr>
      </p:pic>
      <p:pic>
        <p:nvPicPr>
          <p:cNvPr id="21" name="Obrázek 17">
            <a:extLst>
              <a:ext uri="{FF2B5EF4-FFF2-40B4-BE49-F238E27FC236}">
                <a16:creationId xmlns="" xmlns:a16="http://schemas.microsoft.com/office/drawing/2014/main" id="{2B2A4AD0-125A-4FE2-A3D0-97A6801FE4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62486" y="3641898"/>
            <a:ext cx="327042" cy="301922"/>
          </a:xfrm>
          <a:prstGeom prst="rect">
            <a:avLst/>
          </a:prstGeom>
        </p:spPr>
      </p:pic>
      <p:pic>
        <p:nvPicPr>
          <p:cNvPr id="23" name="Obrázek 19" descr="Obsah obrázku objekt&#10;&#10;Popis vygenerovaný s vysokou mírou spolehlivosti">
            <a:extLst>
              <a:ext uri="{FF2B5EF4-FFF2-40B4-BE49-F238E27FC236}">
                <a16:creationId xmlns="" xmlns:a16="http://schemas.microsoft.com/office/drawing/2014/main" id="{F72A8F94-7600-4679-B7C2-E493BEC6EBB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73366" y="3197329"/>
            <a:ext cx="308202" cy="301922"/>
          </a:xfrm>
          <a:prstGeom prst="rect">
            <a:avLst/>
          </a:prstGeom>
        </p:spPr>
      </p:pic>
      <p:sp>
        <p:nvSpPr>
          <p:cNvPr id="27" name="TextovéPole 26">
            <a:extLst>
              <a:ext uri="{FF2B5EF4-FFF2-40B4-BE49-F238E27FC236}">
                <a16:creationId xmlns="" xmlns:a16="http://schemas.microsoft.com/office/drawing/2014/main" id="{7109B75B-D808-47E1-9EBB-0776F822CE94}"/>
              </a:ext>
            </a:extLst>
          </p:cNvPr>
          <p:cNvSpPr txBox="1"/>
          <p:nvPr/>
        </p:nvSpPr>
        <p:spPr>
          <a:xfrm>
            <a:off x="2249879" y="1867540"/>
            <a:ext cx="2057400" cy="3462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 sz="1800">
                <a:latin typeface="Tahoma"/>
                <a:ea typeface="Tahoma"/>
                <a:cs typeface="Tahoma"/>
              </a:rPr>
              <a:t>Práva</a:t>
            </a:r>
            <a:endParaRPr lang="cs-CZ" sz="1800"/>
          </a:p>
        </p:txBody>
      </p:sp>
      <p:sp>
        <p:nvSpPr>
          <p:cNvPr id="28" name="TextovéPole 27">
            <a:extLst>
              <a:ext uri="{FF2B5EF4-FFF2-40B4-BE49-F238E27FC236}">
                <a16:creationId xmlns="" xmlns:a16="http://schemas.microsoft.com/office/drawing/2014/main" id="{8108468D-FCE5-43E4-B26F-C400E4E3F1C8}"/>
              </a:ext>
            </a:extLst>
          </p:cNvPr>
          <p:cNvSpPr txBox="1"/>
          <p:nvPr/>
        </p:nvSpPr>
        <p:spPr>
          <a:xfrm>
            <a:off x="3610210" y="1867540"/>
            <a:ext cx="2057400" cy="3462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 sz="1800" dirty="0" err="1">
                <a:latin typeface="Tahoma"/>
                <a:ea typeface="Tahoma"/>
                <a:cs typeface="Tahoma"/>
              </a:rPr>
              <a:t>Povinosti</a:t>
            </a:r>
            <a:endParaRPr lang="cs-CZ" sz="1800" dirty="0" err="1"/>
          </a:p>
        </p:txBody>
      </p:sp>
      <p:pic>
        <p:nvPicPr>
          <p:cNvPr id="29" name="Obrázek 28">
            <a:extLst>
              <a:ext uri="{FF2B5EF4-FFF2-40B4-BE49-F238E27FC236}">
                <a16:creationId xmlns="" xmlns:a16="http://schemas.microsoft.com/office/drawing/2014/main" id="{5413225C-0827-4514-BF3D-587A7DCDFB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8802" y="2733301"/>
            <a:ext cx="301922" cy="301922"/>
          </a:xfrm>
          <a:prstGeom prst="rect">
            <a:avLst/>
          </a:prstGeom>
        </p:spPr>
      </p:pic>
      <p:pic>
        <p:nvPicPr>
          <p:cNvPr id="30" name="Obrázek 29">
            <a:extLst>
              <a:ext uri="{FF2B5EF4-FFF2-40B4-BE49-F238E27FC236}">
                <a16:creationId xmlns="" xmlns:a16="http://schemas.microsoft.com/office/drawing/2014/main" id="{62185A3D-D733-42E7-8988-C4CB75989B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8802" y="3192112"/>
            <a:ext cx="301922" cy="301922"/>
          </a:xfrm>
          <a:prstGeom prst="rect">
            <a:avLst/>
          </a:prstGeom>
        </p:spPr>
      </p:pic>
      <p:pic>
        <p:nvPicPr>
          <p:cNvPr id="31" name="Obrázek 30">
            <a:extLst>
              <a:ext uri="{FF2B5EF4-FFF2-40B4-BE49-F238E27FC236}">
                <a16:creationId xmlns="" xmlns:a16="http://schemas.microsoft.com/office/drawing/2014/main" id="{9A231061-B3C3-4185-89D7-FBADBD959B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8802" y="3650920"/>
            <a:ext cx="301922" cy="301922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="" xmlns:a16="http://schemas.microsoft.com/office/drawing/2014/main" id="{FECB6878-93CD-4653-A948-7257A947A7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8802" y="4109731"/>
            <a:ext cx="301922" cy="301922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3B9BD091-FB40-4814-88A7-2B75E454C7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8802" y="4568541"/>
            <a:ext cx="301922" cy="301922"/>
          </a:xfrm>
          <a:prstGeom prst="rect">
            <a:avLst/>
          </a:prstGeom>
        </p:spPr>
      </p:pic>
      <p:sp>
        <p:nvSpPr>
          <p:cNvPr id="18" name="TextovéPole 17">
            <a:extLst>
              <a:ext uri="{FF2B5EF4-FFF2-40B4-BE49-F238E27FC236}">
                <a16:creationId xmlns="" xmlns:a16="http://schemas.microsoft.com/office/drawing/2014/main" id="{AEB6FAE0-1F4B-469A-94B2-1842ECAA760B}"/>
              </a:ext>
            </a:extLst>
          </p:cNvPr>
          <p:cNvSpPr txBox="1"/>
          <p:nvPr/>
        </p:nvSpPr>
        <p:spPr>
          <a:xfrm>
            <a:off x="599773" y="1867538"/>
            <a:ext cx="2057400" cy="3462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 sz="1800">
                <a:latin typeface="Tahoma"/>
                <a:ea typeface="Tahoma"/>
                <a:cs typeface="Tahoma"/>
              </a:rPr>
              <a:t>Označení</a:t>
            </a:r>
            <a:endParaRPr lang="cs-CZ" sz="1800"/>
          </a:p>
        </p:txBody>
      </p:sp>
      <p:sp>
        <p:nvSpPr>
          <p:cNvPr id="19" name="TextovéPole 18">
            <a:extLst>
              <a:ext uri="{FF2B5EF4-FFF2-40B4-BE49-F238E27FC236}">
                <a16:creationId xmlns="" xmlns:a16="http://schemas.microsoft.com/office/drawing/2014/main" id="{A30B78DE-9D0C-4677-B885-5018AC24B2E1}"/>
              </a:ext>
            </a:extLst>
          </p:cNvPr>
          <p:cNvSpPr txBox="1"/>
          <p:nvPr/>
        </p:nvSpPr>
        <p:spPr>
          <a:xfrm>
            <a:off x="5614484" y="1867540"/>
            <a:ext cx="2057400" cy="3462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 sz="1800">
                <a:latin typeface="Tahoma"/>
                <a:ea typeface="Tahoma"/>
                <a:cs typeface="Tahoma"/>
              </a:rPr>
              <a:t>Název</a:t>
            </a:r>
            <a:endParaRPr lang="cs-CZ" sz="1800"/>
          </a:p>
        </p:txBody>
      </p:sp>
      <p:sp>
        <p:nvSpPr>
          <p:cNvPr id="20" name="TextovéPole 19">
            <a:extLst>
              <a:ext uri="{FF2B5EF4-FFF2-40B4-BE49-F238E27FC236}">
                <a16:creationId xmlns="" xmlns:a16="http://schemas.microsoft.com/office/drawing/2014/main" id="{65908FAD-2517-4821-AEF0-92E7B76A9DE9}"/>
              </a:ext>
            </a:extLst>
          </p:cNvPr>
          <p:cNvSpPr txBox="1"/>
          <p:nvPr/>
        </p:nvSpPr>
        <p:spPr>
          <a:xfrm>
            <a:off x="599773" y="2253904"/>
            <a:ext cx="2057400" cy="3462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800">
                <a:latin typeface="Tahoma"/>
                <a:ea typeface="Tahoma"/>
                <a:cs typeface="Tahoma"/>
              </a:rPr>
              <a:t>CC BY</a:t>
            </a:r>
            <a:endParaRPr lang="cs-CZ" sz="1800"/>
          </a:p>
        </p:txBody>
      </p:sp>
      <p:pic>
        <p:nvPicPr>
          <p:cNvPr id="22" name="Obrázek 13">
            <a:extLst>
              <a:ext uri="{FF2B5EF4-FFF2-40B4-BE49-F238E27FC236}">
                <a16:creationId xmlns="" xmlns:a16="http://schemas.microsoft.com/office/drawing/2014/main" id="{4C4BDB62-1E8E-4154-870D-DEB1A7917A8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42911" y="2278381"/>
            <a:ext cx="295642" cy="301922"/>
          </a:xfrm>
          <a:prstGeom prst="rect">
            <a:avLst/>
          </a:prstGeom>
        </p:spPr>
      </p:pic>
      <p:pic>
        <p:nvPicPr>
          <p:cNvPr id="24" name="Obrázek 13">
            <a:extLst>
              <a:ext uri="{FF2B5EF4-FFF2-40B4-BE49-F238E27FC236}">
                <a16:creationId xmlns="" xmlns:a16="http://schemas.microsoft.com/office/drawing/2014/main" id="{B9F91FB9-94A2-4B66-923F-0A7B53BC248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42911" y="2737192"/>
            <a:ext cx="295642" cy="301922"/>
          </a:xfrm>
          <a:prstGeom prst="rect">
            <a:avLst/>
          </a:prstGeom>
        </p:spPr>
      </p:pic>
      <p:pic>
        <p:nvPicPr>
          <p:cNvPr id="25" name="Obrázek 13">
            <a:extLst>
              <a:ext uri="{FF2B5EF4-FFF2-40B4-BE49-F238E27FC236}">
                <a16:creationId xmlns="" xmlns:a16="http://schemas.microsoft.com/office/drawing/2014/main" id="{3AF9574D-FF7B-4BC9-B2C8-5C7F7EE0BA6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42911" y="3196000"/>
            <a:ext cx="295642" cy="301922"/>
          </a:xfrm>
          <a:prstGeom prst="rect">
            <a:avLst/>
          </a:prstGeom>
        </p:spPr>
      </p:pic>
      <p:pic>
        <p:nvPicPr>
          <p:cNvPr id="26" name="Obrázek 13">
            <a:extLst>
              <a:ext uri="{FF2B5EF4-FFF2-40B4-BE49-F238E27FC236}">
                <a16:creationId xmlns="" xmlns:a16="http://schemas.microsoft.com/office/drawing/2014/main" id="{47BBEA96-8059-41D2-845D-850ED2B3BEF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42911" y="3654811"/>
            <a:ext cx="295642" cy="301922"/>
          </a:xfrm>
          <a:prstGeom prst="rect">
            <a:avLst/>
          </a:prstGeom>
        </p:spPr>
      </p:pic>
      <p:pic>
        <p:nvPicPr>
          <p:cNvPr id="32" name="Obrázek 13">
            <a:extLst>
              <a:ext uri="{FF2B5EF4-FFF2-40B4-BE49-F238E27FC236}">
                <a16:creationId xmlns="" xmlns:a16="http://schemas.microsoft.com/office/drawing/2014/main" id="{BED10B38-2BB3-485F-B082-299B8A4B281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42911" y="4113622"/>
            <a:ext cx="295642" cy="301922"/>
          </a:xfrm>
          <a:prstGeom prst="rect">
            <a:avLst/>
          </a:prstGeom>
        </p:spPr>
      </p:pic>
      <p:pic>
        <p:nvPicPr>
          <p:cNvPr id="33" name="Obrázek 13">
            <a:extLst>
              <a:ext uri="{FF2B5EF4-FFF2-40B4-BE49-F238E27FC236}">
                <a16:creationId xmlns="" xmlns:a16="http://schemas.microsoft.com/office/drawing/2014/main" id="{F82E37C4-FA94-4828-8DBD-B69A5305057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42911" y="4572430"/>
            <a:ext cx="295642" cy="301922"/>
          </a:xfrm>
          <a:prstGeom prst="rect">
            <a:avLst/>
          </a:prstGeom>
        </p:spPr>
      </p:pic>
      <p:sp>
        <p:nvSpPr>
          <p:cNvPr id="34" name="TextovéPole 33">
            <a:extLst>
              <a:ext uri="{FF2B5EF4-FFF2-40B4-BE49-F238E27FC236}">
                <a16:creationId xmlns="" xmlns:a16="http://schemas.microsoft.com/office/drawing/2014/main" id="{948075FA-AF41-4922-9193-EE5B1685A278}"/>
              </a:ext>
            </a:extLst>
          </p:cNvPr>
          <p:cNvSpPr txBox="1"/>
          <p:nvPr/>
        </p:nvSpPr>
        <p:spPr>
          <a:xfrm>
            <a:off x="599773" y="2712713"/>
            <a:ext cx="2057400" cy="3462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800">
                <a:latin typeface="Tahoma"/>
                <a:ea typeface="Tahoma"/>
                <a:cs typeface="Tahoma"/>
              </a:rPr>
              <a:t>CC BY-SA</a:t>
            </a:r>
            <a:endParaRPr lang="cs-CZ" sz="1800"/>
          </a:p>
        </p:txBody>
      </p:sp>
      <p:sp>
        <p:nvSpPr>
          <p:cNvPr id="35" name="TextovéPole 34">
            <a:extLst>
              <a:ext uri="{FF2B5EF4-FFF2-40B4-BE49-F238E27FC236}">
                <a16:creationId xmlns="" xmlns:a16="http://schemas.microsoft.com/office/drawing/2014/main" id="{D5BF2EB4-9EB4-480F-A0F2-838EC020047B}"/>
              </a:ext>
            </a:extLst>
          </p:cNvPr>
          <p:cNvSpPr txBox="1"/>
          <p:nvPr/>
        </p:nvSpPr>
        <p:spPr>
          <a:xfrm>
            <a:off x="599773" y="3171523"/>
            <a:ext cx="2057400" cy="3462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800">
                <a:latin typeface="Tahoma"/>
                <a:ea typeface="Tahoma"/>
                <a:cs typeface="Tahoma"/>
              </a:rPr>
              <a:t>CC BY-ND</a:t>
            </a:r>
            <a:endParaRPr lang="cs-CZ" sz="1800"/>
          </a:p>
        </p:txBody>
      </p:sp>
      <p:sp>
        <p:nvSpPr>
          <p:cNvPr id="36" name="TextovéPole 35">
            <a:extLst>
              <a:ext uri="{FF2B5EF4-FFF2-40B4-BE49-F238E27FC236}">
                <a16:creationId xmlns="" xmlns:a16="http://schemas.microsoft.com/office/drawing/2014/main" id="{4A55A8D0-9CB2-4D4A-8588-89289D861005}"/>
              </a:ext>
            </a:extLst>
          </p:cNvPr>
          <p:cNvSpPr txBox="1"/>
          <p:nvPr/>
        </p:nvSpPr>
        <p:spPr>
          <a:xfrm>
            <a:off x="599773" y="3630332"/>
            <a:ext cx="2057400" cy="3462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800">
                <a:latin typeface="Tahoma"/>
                <a:ea typeface="Tahoma"/>
                <a:cs typeface="Tahoma"/>
              </a:rPr>
              <a:t>CC BY-NC</a:t>
            </a:r>
            <a:endParaRPr lang="cs-CZ" sz="1800"/>
          </a:p>
        </p:txBody>
      </p:sp>
      <p:sp>
        <p:nvSpPr>
          <p:cNvPr id="37" name="TextovéPole 36">
            <a:extLst>
              <a:ext uri="{FF2B5EF4-FFF2-40B4-BE49-F238E27FC236}">
                <a16:creationId xmlns="" xmlns:a16="http://schemas.microsoft.com/office/drawing/2014/main" id="{66076A24-354D-4D24-8306-9D5359D1C09C}"/>
              </a:ext>
            </a:extLst>
          </p:cNvPr>
          <p:cNvSpPr txBox="1"/>
          <p:nvPr/>
        </p:nvSpPr>
        <p:spPr>
          <a:xfrm>
            <a:off x="599773" y="4089142"/>
            <a:ext cx="2057400" cy="3462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800">
                <a:latin typeface="Tahoma"/>
                <a:ea typeface="Tahoma"/>
                <a:cs typeface="Tahoma"/>
              </a:rPr>
              <a:t>CC BY-NC-SA</a:t>
            </a:r>
            <a:endParaRPr lang="cs-CZ" sz="1800"/>
          </a:p>
        </p:txBody>
      </p:sp>
      <p:sp>
        <p:nvSpPr>
          <p:cNvPr id="38" name="TextovéPole 37">
            <a:extLst>
              <a:ext uri="{FF2B5EF4-FFF2-40B4-BE49-F238E27FC236}">
                <a16:creationId xmlns="" xmlns:a16="http://schemas.microsoft.com/office/drawing/2014/main" id="{4AFE9EF5-8455-41A3-9B40-41C6C1F55D31}"/>
              </a:ext>
            </a:extLst>
          </p:cNvPr>
          <p:cNvSpPr txBox="1"/>
          <p:nvPr/>
        </p:nvSpPr>
        <p:spPr>
          <a:xfrm>
            <a:off x="599773" y="4547951"/>
            <a:ext cx="2057400" cy="3462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800">
                <a:latin typeface="Tahoma"/>
                <a:ea typeface="Tahoma"/>
                <a:cs typeface="Tahoma"/>
              </a:rPr>
              <a:t>CC BY-NC-ND</a:t>
            </a:r>
            <a:endParaRPr lang="cs-CZ" sz="1800"/>
          </a:p>
        </p:txBody>
      </p:sp>
      <p:pic>
        <p:nvPicPr>
          <p:cNvPr id="40" name="Obrázek 39">
            <a:extLst>
              <a:ext uri="{FF2B5EF4-FFF2-40B4-BE49-F238E27FC236}">
                <a16:creationId xmlns="" xmlns:a16="http://schemas.microsoft.com/office/drawing/2014/main" id="{35CA1945-D95A-496B-B62C-1092927AF61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83140" y="2253349"/>
            <a:ext cx="291131" cy="318020"/>
          </a:xfrm>
          <a:prstGeom prst="rect">
            <a:avLst/>
          </a:prstGeom>
        </p:spPr>
      </p:pic>
      <p:pic>
        <p:nvPicPr>
          <p:cNvPr id="41" name="Obrázek 40">
            <a:extLst>
              <a:ext uri="{FF2B5EF4-FFF2-40B4-BE49-F238E27FC236}">
                <a16:creationId xmlns="" xmlns:a16="http://schemas.microsoft.com/office/drawing/2014/main" id="{F2608717-E23C-4790-AB9C-E6663A197CF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83140" y="2712159"/>
            <a:ext cx="291131" cy="318020"/>
          </a:xfrm>
          <a:prstGeom prst="rect">
            <a:avLst/>
          </a:prstGeom>
        </p:spPr>
      </p:pic>
      <p:pic>
        <p:nvPicPr>
          <p:cNvPr id="42" name="Obrázek 41">
            <a:extLst>
              <a:ext uri="{FF2B5EF4-FFF2-40B4-BE49-F238E27FC236}">
                <a16:creationId xmlns="" xmlns:a16="http://schemas.microsoft.com/office/drawing/2014/main" id="{8827242F-7468-4E7C-8EA9-5240BD955E4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83140" y="3629778"/>
            <a:ext cx="291131" cy="318020"/>
          </a:xfrm>
          <a:prstGeom prst="rect">
            <a:avLst/>
          </a:prstGeom>
        </p:spPr>
      </p:pic>
      <p:pic>
        <p:nvPicPr>
          <p:cNvPr id="43" name="Obrázek 42">
            <a:extLst>
              <a:ext uri="{FF2B5EF4-FFF2-40B4-BE49-F238E27FC236}">
                <a16:creationId xmlns="" xmlns:a16="http://schemas.microsoft.com/office/drawing/2014/main" id="{E4CAC292-B3CA-493F-ADDF-63620A4E43A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83140" y="4112736"/>
            <a:ext cx="291131" cy="318020"/>
          </a:xfrm>
          <a:prstGeom prst="rect">
            <a:avLst/>
          </a:prstGeom>
        </p:spPr>
      </p:pic>
      <p:pic>
        <p:nvPicPr>
          <p:cNvPr id="44" name="Obrázek 17">
            <a:extLst>
              <a:ext uri="{FF2B5EF4-FFF2-40B4-BE49-F238E27FC236}">
                <a16:creationId xmlns="" xmlns:a16="http://schemas.microsoft.com/office/drawing/2014/main" id="{62A5111B-D62A-434F-8B22-134D0C32CC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70535" y="4092658"/>
            <a:ext cx="327042" cy="301922"/>
          </a:xfrm>
          <a:prstGeom prst="rect">
            <a:avLst/>
          </a:prstGeom>
        </p:spPr>
      </p:pic>
      <p:pic>
        <p:nvPicPr>
          <p:cNvPr id="45" name="Obrázek 17">
            <a:extLst>
              <a:ext uri="{FF2B5EF4-FFF2-40B4-BE49-F238E27FC236}">
                <a16:creationId xmlns="" xmlns:a16="http://schemas.microsoft.com/office/drawing/2014/main" id="{7838E9C7-088D-4B4D-8D90-BE98D6C0DE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70535" y="4575616"/>
            <a:ext cx="327042" cy="301922"/>
          </a:xfrm>
          <a:prstGeom prst="rect">
            <a:avLst/>
          </a:prstGeom>
        </p:spPr>
      </p:pic>
      <p:pic>
        <p:nvPicPr>
          <p:cNvPr id="46" name="Obrázek 15" descr="Obsah obrázku klipart&#10;&#10;Popis vygenerovaný s vysokou mírou spolehlivosti">
            <a:extLst>
              <a:ext uri="{FF2B5EF4-FFF2-40B4-BE49-F238E27FC236}">
                <a16:creationId xmlns="" xmlns:a16="http://schemas.microsoft.com/office/drawing/2014/main" id="{695E9D6F-7082-47B9-B5D9-F1B92E59AC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0987" y="4092925"/>
            <a:ext cx="295642" cy="301922"/>
          </a:xfrm>
          <a:prstGeom prst="rect">
            <a:avLst/>
          </a:prstGeom>
        </p:spPr>
      </p:pic>
      <p:pic>
        <p:nvPicPr>
          <p:cNvPr id="48" name="Obrázek 19" descr="Obsah obrázku objekt&#10;&#10;Popis vygenerovaný s vysokou mírou spolehlivosti">
            <a:extLst>
              <a:ext uri="{FF2B5EF4-FFF2-40B4-BE49-F238E27FC236}">
                <a16:creationId xmlns="" xmlns:a16="http://schemas.microsoft.com/office/drawing/2014/main" id="{084E2402-62EE-4EAF-AA78-318EFED64E1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20718" y="4573759"/>
            <a:ext cx="308202" cy="301922"/>
          </a:xfrm>
          <a:prstGeom prst="rect">
            <a:avLst/>
          </a:prstGeom>
        </p:spPr>
      </p:pic>
      <p:sp>
        <p:nvSpPr>
          <p:cNvPr id="49" name="TextovéPole 48">
            <a:extLst>
              <a:ext uri="{FF2B5EF4-FFF2-40B4-BE49-F238E27FC236}">
                <a16:creationId xmlns="" xmlns:a16="http://schemas.microsoft.com/office/drawing/2014/main" id="{DFAFEA70-E41E-4BAB-8CB5-9F8D0472745E}"/>
              </a:ext>
            </a:extLst>
          </p:cNvPr>
          <p:cNvSpPr txBox="1"/>
          <p:nvPr/>
        </p:nvSpPr>
        <p:spPr>
          <a:xfrm>
            <a:off x="6145738" y="2253907"/>
            <a:ext cx="2057400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cs-CZ" sz="1050" dirty="0">
              <a:ea typeface="Tahoma"/>
              <a:cs typeface="Tahoma"/>
            </a:endParaRPr>
          </a:p>
        </p:txBody>
      </p:sp>
      <p:sp>
        <p:nvSpPr>
          <p:cNvPr id="53" name="TextovéPole 52">
            <a:extLst>
              <a:ext uri="{FF2B5EF4-FFF2-40B4-BE49-F238E27FC236}">
                <a16:creationId xmlns="" xmlns:a16="http://schemas.microsoft.com/office/drawing/2014/main" id="{F24A9C03-1C16-4A90-8ACD-4340BB60A02C}"/>
              </a:ext>
            </a:extLst>
          </p:cNvPr>
          <p:cNvSpPr txBox="1"/>
          <p:nvPr/>
        </p:nvSpPr>
        <p:spPr>
          <a:xfrm>
            <a:off x="5614489" y="2253907"/>
            <a:ext cx="2822083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050" dirty="0">
                <a:latin typeface="Tahoma"/>
                <a:ea typeface="Tahoma"/>
                <a:cs typeface="Tahoma"/>
              </a:rPr>
              <a:t>Uveďte původ</a:t>
            </a:r>
            <a:endParaRPr lang="cs-CZ" sz="1050" dirty="0">
              <a:ea typeface="Tahoma"/>
              <a:cs typeface="Tahoma"/>
            </a:endParaRPr>
          </a:p>
        </p:txBody>
      </p:sp>
      <p:sp>
        <p:nvSpPr>
          <p:cNvPr id="54" name="TextovéPole 53">
            <a:extLst>
              <a:ext uri="{FF2B5EF4-FFF2-40B4-BE49-F238E27FC236}">
                <a16:creationId xmlns="" xmlns:a16="http://schemas.microsoft.com/office/drawing/2014/main" id="{307C8E24-B7C8-4355-80A9-69B1031E2F20}"/>
              </a:ext>
            </a:extLst>
          </p:cNvPr>
          <p:cNvSpPr txBox="1"/>
          <p:nvPr/>
        </p:nvSpPr>
        <p:spPr>
          <a:xfrm>
            <a:off x="5614489" y="2712717"/>
            <a:ext cx="2822083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050" dirty="0">
                <a:latin typeface="Tahoma"/>
                <a:ea typeface="Tahoma"/>
                <a:cs typeface="Tahoma"/>
              </a:rPr>
              <a:t>Uveďte původ – Zachovejte licenci</a:t>
            </a:r>
            <a:endParaRPr lang="cs-CZ" sz="1050" dirty="0">
              <a:ea typeface="Tahoma"/>
              <a:cs typeface="Tahoma"/>
            </a:endParaRPr>
          </a:p>
        </p:txBody>
      </p:sp>
      <p:sp>
        <p:nvSpPr>
          <p:cNvPr id="55" name="TextovéPole 54">
            <a:extLst>
              <a:ext uri="{FF2B5EF4-FFF2-40B4-BE49-F238E27FC236}">
                <a16:creationId xmlns="" xmlns:a16="http://schemas.microsoft.com/office/drawing/2014/main" id="{55D3A0A1-9D5B-4452-AF88-AD4BAB28BD85}"/>
              </a:ext>
            </a:extLst>
          </p:cNvPr>
          <p:cNvSpPr txBox="1"/>
          <p:nvPr/>
        </p:nvSpPr>
        <p:spPr>
          <a:xfrm>
            <a:off x="5614489" y="3171524"/>
            <a:ext cx="3111857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050">
                <a:latin typeface="Tahoma"/>
                <a:ea typeface="Tahoma"/>
                <a:cs typeface="Tahoma"/>
              </a:rPr>
              <a:t>Uveďte původ – Nezpracovávejte</a:t>
            </a:r>
            <a:endParaRPr lang="cs-CZ" sz="1050">
              <a:ea typeface="Tahoma"/>
              <a:cs typeface="Tahoma"/>
            </a:endParaRPr>
          </a:p>
        </p:txBody>
      </p:sp>
      <p:sp>
        <p:nvSpPr>
          <p:cNvPr id="56" name="TextovéPole 55">
            <a:extLst>
              <a:ext uri="{FF2B5EF4-FFF2-40B4-BE49-F238E27FC236}">
                <a16:creationId xmlns="" xmlns:a16="http://schemas.microsoft.com/office/drawing/2014/main" id="{638B32F3-BB63-46D1-8D6D-2D11DB7E66E8}"/>
              </a:ext>
            </a:extLst>
          </p:cNvPr>
          <p:cNvSpPr txBox="1"/>
          <p:nvPr/>
        </p:nvSpPr>
        <p:spPr>
          <a:xfrm>
            <a:off x="5614489" y="3630335"/>
            <a:ext cx="3111857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050">
                <a:latin typeface="Tahoma"/>
                <a:ea typeface="Tahoma"/>
                <a:cs typeface="Tahoma"/>
              </a:rPr>
              <a:t>Uveďte původ – Neužívejte komerčně</a:t>
            </a:r>
            <a:endParaRPr lang="cs-CZ" sz="1050">
              <a:ea typeface="Tahoma"/>
              <a:cs typeface="Tahoma"/>
            </a:endParaRPr>
          </a:p>
        </p:txBody>
      </p:sp>
      <p:sp>
        <p:nvSpPr>
          <p:cNvPr id="57" name="TextovéPole 56">
            <a:extLst>
              <a:ext uri="{FF2B5EF4-FFF2-40B4-BE49-F238E27FC236}">
                <a16:creationId xmlns="" xmlns:a16="http://schemas.microsoft.com/office/drawing/2014/main" id="{E63C4A4A-74A7-4209-BB2A-4AA4C721D1C7}"/>
              </a:ext>
            </a:extLst>
          </p:cNvPr>
          <p:cNvSpPr txBox="1"/>
          <p:nvPr/>
        </p:nvSpPr>
        <p:spPr>
          <a:xfrm>
            <a:off x="5614489" y="4089143"/>
            <a:ext cx="3111857" cy="3924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050">
                <a:latin typeface="Tahoma"/>
                <a:ea typeface="Tahoma"/>
                <a:cs typeface="Tahoma"/>
              </a:rPr>
              <a:t>Uveďte původ – Neužívejte komerčně – Zachovejte licenci</a:t>
            </a:r>
            <a:endParaRPr lang="cs-CZ" sz="1050">
              <a:ea typeface="Tahoma"/>
              <a:cs typeface="Tahoma"/>
            </a:endParaRPr>
          </a:p>
        </p:txBody>
      </p:sp>
      <p:sp>
        <p:nvSpPr>
          <p:cNvPr id="58" name="TextovéPole 57">
            <a:extLst>
              <a:ext uri="{FF2B5EF4-FFF2-40B4-BE49-F238E27FC236}">
                <a16:creationId xmlns="" xmlns:a16="http://schemas.microsoft.com/office/drawing/2014/main" id="{B4566CB6-E11C-48B7-97A0-024EB802D914}"/>
              </a:ext>
            </a:extLst>
          </p:cNvPr>
          <p:cNvSpPr txBox="1"/>
          <p:nvPr/>
        </p:nvSpPr>
        <p:spPr>
          <a:xfrm>
            <a:off x="5614484" y="4547953"/>
            <a:ext cx="3136005" cy="3924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050">
                <a:latin typeface="Tahoma"/>
                <a:ea typeface="Tahoma"/>
                <a:cs typeface="Tahoma"/>
              </a:rPr>
              <a:t>Uveďte původ – Neužívejte komerčně – Nezpracovávejte</a:t>
            </a:r>
            <a:endParaRPr lang="cs-CZ" sz="1050">
              <a:ea typeface="Tahoma"/>
              <a:cs typeface="Tahoma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914400" y="5202621"/>
            <a:ext cx="5628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Název i logo licence je složen jen z povinností, práva nejsou znázorněna.</a:t>
            </a:r>
            <a:endParaRPr lang="cs-CZ" sz="1600" dirty="0"/>
          </a:p>
        </p:txBody>
      </p:sp>
    </p:spTree>
    <p:extLst>
      <p:ext uri="{BB962C8B-B14F-4D97-AF65-F5344CB8AC3E}">
        <p14:creationId xmlns="" xmlns:p14="http://schemas.microsoft.com/office/powerpoint/2010/main" val="853942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SCI-CZ-4×3.potx" id="{591EDAE2-7AFE-474A-A112-6F6DA8027603}" vid="{D522876D-50EF-4037-A91C-1A408660D4D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prezentace-sci-cz-4-3</Template>
  <TotalTime>685</TotalTime>
  <Words>528</Words>
  <Application>Microsoft Office PowerPoint</Application>
  <PresentationFormat>Předvádění na obrazovce (4:3)</PresentationFormat>
  <Paragraphs>158</Paragraphs>
  <Slides>16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Prezentace_MU_CZ</vt:lpstr>
      <vt:lpstr>Snímek 1</vt:lpstr>
      <vt:lpstr>Autorský zákon</vt:lpstr>
      <vt:lpstr>Autorské dílo</vt:lpstr>
      <vt:lpstr>Právní aspekty</vt:lpstr>
      <vt:lpstr>Citace §31 </vt:lpstr>
      <vt:lpstr>Veřejné licence </vt:lpstr>
      <vt:lpstr>Příklady veřejných licencí</vt:lpstr>
      <vt:lpstr>Creative commons</vt:lpstr>
      <vt:lpstr>Creative commons</vt:lpstr>
      <vt:lpstr>Licence PD (Public domain) </vt:lpstr>
      <vt:lpstr>Praktické rady </vt:lpstr>
      <vt:lpstr>Citační manažery</vt:lpstr>
      <vt:lpstr>Citace</vt:lpstr>
      <vt:lpstr>Citace</vt:lpstr>
      <vt:lpstr>Ochrana osobních údajů</vt:lpstr>
      <vt:lpstr>Ochrana osobních údajů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Výuka</dc:creator>
  <cp:lastModifiedBy>tomas bouchal</cp:lastModifiedBy>
  <cp:revision>1056</cp:revision>
  <cp:lastPrinted>1601-01-01T00:00:00Z</cp:lastPrinted>
  <dcterms:created xsi:type="dcterms:W3CDTF">2019-10-01T09:59:26Z</dcterms:created>
  <dcterms:modified xsi:type="dcterms:W3CDTF">2020-03-22T09:49:12Z</dcterms:modified>
</cp:coreProperties>
</file>