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99" r:id="rId2"/>
  </p:sldMasterIdLst>
  <p:notesMasterIdLst>
    <p:notesMasterId r:id="rId53"/>
  </p:notesMasterIdLst>
  <p:handoutMasterIdLst>
    <p:handoutMasterId r:id="rId54"/>
  </p:handoutMasterIdLst>
  <p:sldIdLst>
    <p:sldId id="256" r:id="rId3"/>
    <p:sldId id="257" r:id="rId4"/>
    <p:sldId id="258" r:id="rId5"/>
    <p:sldId id="259" r:id="rId6"/>
    <p:sldId id="260" r:id="rId7"/>
    <p:sldId id="263" r:id="rId8"/>
    <p:sldId id="264" r:id="rId9"/>
    <p:sldId id="265" r:id="rId10"/>
    <p:sldId id="267" r:id="rId11"/>
    <p:sldId id="261" r:id="rId12"/>
    <p:sldId id="268" r:id="rId13"/>
    <p:sldId id="306" r:id="rId14"/>
    <p:sldId id="307" r:id="rId15"/>
    <p:sldId id="269" r:id="rId16"/>
    <p:sldId id="270" r:id="rId17"/>
    <p:sldId id="271" r:id="rId18"/>
    <p:sldId id="272" r:id="rId19"/>
    <p:sldId id="273" r:id="rId20"/>
    <p:sldId id="276" r:id="rId21"/>
    <p:sldId id="275" r:id="rId22"/>
    <p:sldId id="274" r:id="rId23"/>
    <p:sldId id="277" r:id="rId24"/>
    <p:sldId id="278" r:id="rId25"/>
    <p:sldId id="279" r:id="rId26"/>
    <p:sldId id="280" r:id="rId27"/>
    <p:sldId id="281" r:id="rId28"/>
    <p:sldId id="282" r:id="rId29"/>
    <p:sldId id="283" r:id="rId30"/>
    <p:sldId id="284" r:id="rId31"/>
    <p:sldId id="285" r:id="rId32"/>
    <p:sldId id="286" r:id="rId33"/>
    <p:sldId id="288" r:id="rId34"/>
    <p:sldId id="287" r:id="rId35"/>
    <p:sldId id="289" r:id="rId36"/>
    <p:sldId id="290" r:id="rId37"/>
    <p:sldId id="299" r:id="rId38"/>
    <p:sldId id="297" r:id="rId39"/>
    <p:sldId id="298" r:id="rId40"/>
    <p:sldId id="291" r:id="rId41"/>
    <p:sldId id="292" r:id="rId42"/>
    <p:sldId id="293" r:id="rId43"/>
    <p:sldId id="294" r:id="rId44"/>
    <p:sldId id="295" r:id="rId45"/>
    <p:sldId id="296" r:id="rId46"/>
    <p:sldId id="300" r:id="rId47"/>
    <p:sldId id="301" r:id="rId48"/>
    <p:sldId id="302" r:id="rId49"/>
    <p:sldId id="303" r:id="rId50"/>
    <p:sldId id="304" r:id="rId51"/>
    <p:sldId id="305" r:id="rId5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3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59" autoAdjust="0"/>
  </p:normalViewPr>
  <p:slideViewPr>
    <p:cSldViewPr snapToGrid="0">
      <p:cViewPr varScale="1">
        <p:scale>
          <a:sx n="106" d="100"/>
          <a:sy n="106" d="100"/>
        </p:scale>
        <p:origin x="654" y="10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325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biologyonline.com/dictionary/double" TargetMode="External"/><Relationship Id="rId3" Type="http://schemas.openxmlformats.org/officeDocument/2006/relationships/hyperlink" Target="https://www.biologyonline.com/dictionary/wild-type" TargetMode="External"/><Relationship Id="rId7" Type="http://schemas.openxmlformats.org/officeDocument/2006/relationships/hyperlink" Target="https://www.biologyonline.com/dictionary/dominant"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biologyonline.com/dictionary/gene" TargetMode="External"/><Relationship Id="rId5" Type="http://schemas.openxmlformats.org/officeDocument/2006/relationships/hyperlink" Target="https://www.biologyonline.com/dictionary/phenotype" TargetMode="External"/><Relationship Id="rId10" Type="http://schemas.openxmlformats.org/officeDocument/2006/relationships/hyperlink" Target="https://www.biologyonline.com/dictionary/fine" TargetMode="External"/><Relationship Id="rId4" Type="http://schemas.openxmlformats.org/officeDocument/2006/relationships/hyperlink" Target="https://www.biologyonline.com/dictionary/arrangements" TargetMode="External"/><Relationship Id="rId9" Type="http://schemas.openxmlformats.org/officeDocument/2006/relationships/hyperlink" Target="https://www.biologyonline.com/dictionary/provid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en.wikipedia.org/wiki/DNA_repair" TargetMode="External"/><Relationship Id="rId13" Type="http://schemas.openxmlformats.org/officeDocument/2006/relationships/hyperlink" Target="https://en.wikipedia.org/wiki/RecA" TargetMode="External"/><Relationship Id="rId3" Type="http://schemas.openxmlformats.org/officeDocument/2006/relationships/hyperlink" Target="https://en.wikipedia.org/wiki/Repressor" TargetMode="External"/><Relationship Id="rId7" Type="http://schemas.openxmlformats.org/officeDocument/2006/relationships/hyperlink" Target="https://en.wikipedia.org/wiki/DNA_polymerase" TargetMode="External"/><Relationship Id="rId12" Type="http://schemas.openxmlformats.org/officeDocument/2006/relationships/hyperlink" Target="https://en.wikipedia.org/wiki/Two-component_regulatory_system"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en.wikipedia.org/wiki/SOS_response" TargetMode="External"/><Relationship Id="rId11" Type="http://schemas.openxmlformats.org/officeDocument/2006/relationships/hyperlink" Target="https://en.wikipedia.org/wiki/Repressor_lexA#cite_note-Er07-1" TargetMode="External"/><Relationship Id="rId5" Type="http://schemas.openxmlformats.org/officeDocument/2006/relationships/hyperlink" Target="https://enzyme.expasy.org/EC/3.4.21.88" TargetMode="External"/><Relationship Id="rId15" Type="http://schemas.openxmlformats.org/officeDocument/2006/relationships/hyperlink" Target="https://en.wikipedia.org/wiki/Repressor_lexA#cite_note-Bu09-2" TargetMode="External"/><Relationship Id="rId10" Type="http://schemas.openxmlformats.org/officeDocument/2006/relationships/hyperlink" Target="https://en.wikipedia.org/wiki/Cell_division" TargetMode="External"/><Relationship Id="rId4" Type="http://schemas.openxmlformats.org/officeDocument/2006/relationships/hyperlink" Target="https://en.wikipedia.org/wiki/Enzyme_Commission_number" TargetMode="External"/><Relationship Id="rId9" Type="http://schemas.openxmlformats.org/officeDocument/2006/relationships/hyperlink" Target="https://en.wikipedia.org/wiki/Enzyme" TargetMode="External"/><Relationship Id="rId14" Type="http://schemas.openxmlformats.org/officeDocument/2006/relationships/hyperlink" Target="https://en.wikipedia.org/wiki/Proteolysi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1120409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1456459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1570149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718123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212529"/>
                </a:solidFill>
                <a:effectLst/>
                <a:latin typeface="Lato"/>
              </a:rPr>
              <a:t>If the </a:t>
            </a:r>
            <a:r>
              <a:rPr lang="en-US" b="0" i="0" u="none" strike="noStrike" dirty="0">
                <a:solidFill>
                  <a:srgbClr val="3A76C3"/>
                </a:solidFill>
                <a:effectLst/>
                <a:latin typeface="Lato"/>
                <a:hlinkClick r:id="rId3"/>
              </a:rPr>
              <a:t>wild type</a:t>
            </a:r>
            <a:r>
              <a:rPr lang="en-US" b="0" i="0" dirty="0">
                <a:solidFill>
                  <a:srgbClr val="212529"/>
                </a:solidFill>
                <a:effectLst/>
                <a:latin typeface="Lato"/>
              </a:rPr>
              <a:t> phenotype is restored by both cis and trans </a:t>
            </a:r>
            <a:r>
              <a:rPr lang="en-US" b="0" i="0" u="none" strike="noStrike" dirty="0">
                <a:solidFill>
                  <a:srgbClr val="3A76C3"/>
                </a:solidFill>
                <a:effectLst/>
                <a:latin typeface="Lato"/>
                <a:hlinkClick r:id="rId4"/>
              </a:rPr>
              <a:t>arrangements</a:t>
            </a:r>
            <a:r>
              <a:rPr lang="en-US" b="0" i="0" dirty="0">
                <a:solidFill>
                  <a:srgbClr val="212529"/>
                </a:solidFill>
                <a:effectLst/>
                <a:latin typeface="Lato"/>
              </a:rPr>
              <a:t> it is concluded that the two mutations are in different genes and hence that the </a:t>
            </a:r>
            <a:r>
              <a:rPr lang="en-US" b="0" i="0" u="none" strike="noStrike" dirty="0">
                <a:solidFill>
                  <a:srgbClr val="3A76C3"/>
                </a:solidFill>
                <a:effectLst/>
                <a:latin typeface="Lato"/>
                <a:hlinkClick r:id="rId5"/>
              </a:rPr>
              <a:t>phenotype</a:t>
            </a:r>
            <a:r>
              <a:rPr lang="en-US" b="0" i="0" dirty="0">
                <a:solidFill>
                  <a:srgbClr val="212529"/>
                </a:solidFill>
                <a:effectLst/>
                <a:latin typeface="Lato"/>
              </a:rPr>
              <a:t> is determined by more than one gene. If the trans test is negative and the cis positive this means that the two mutations are in the same </a:t>
            </a:r>
            <a:r>
              <a:rPr lang="en-US" b="0" i="0" u="none" strike="noStrike" dirty="0">
                <a:solidFill>
                  <a:srgbClr val="3A76C3"/>
                </a:solidFill>
                <a:effectLst/>
                <a:latin typeface="Lato"/>
                <a:hlinkClick r:id="rId6"/>
              </a:rPr>
              <a:t>gene</a:t>
            </a:r>
            <a:r>
              <a:rPr lang="en-US" b="0" i="0" dirty="0">
                <a:solidFill>
                  <a:srgbClr val="212529"/>
                </a:solidFill>
                <a:effectLst/>
                <a:latin typeface="Lato"/>
              </a:rPr>
              <a:t>. If both tests are negative then at least one of the mutations must be </a:t>
            </a:r>
            <a:r>
              <a:rPr lang="en-US" b="0" i="0" u="none" strike="noStrike" dirty="0">
                <a:solidFill>
                  <a:srgbClr val="3A76C3"/>
                </a:solidFill>
                <a:effectLst/>
                <a:latin typeface="Lato"/>
                <a:hlinkClick r:id="rId7"/>
              </a:rPr>
              <a:t>dominant</a:t>
            </a:r>
            <a:r>
              <a:rPr lang="en-US" b="0" i="0" dirty="0">
                <a:solidFill>
                  <a:srgbClr val="212529"/>
                </a:solidFill>
                <a:effectLst/>
                <a:latin typeface="Lato"/>
              </a:rPr>
              <a:t>. Thus the </a:t>
            </a:r>
            <a:r>
              <a:rPr lang="en-US" b="0" i="0" u="none" strike="noStrike" dirty="0">
                <a:solidFill>
                  <a:srgbClr val="3A76C3"/>
                </a:solidFill>
                <a:effectLst/>
                <a:latin typeface="Lato"/>
                <a:hlinkClick r:id="rId8"/>
              </a:rPr>
              <a:t>double</a:t>
            </a:r>
            <a:r>
              <a:rPr lang="en-US" b="0" i="0" dirty="0">
                <a:solidFill>
                  <a:srgbClr val="212529"/>
                </a:solidFill>
                <a:effectLst/>
                <a:latin typeface="Lato"/>
              </a:rPr>
              <a:t> test </a:t>
            </a:r>
            <a:r>
              <a:rPr lang="en-US" b="0" i="0" u="none" strike="noStrike" dirty="0">
                <a:solidFill>
                  <a:srgbClr val="3A76C3"/>
                </a:solidFill>
                <a:effectLst/>
                <a:latin typeface="Lato"/>
                <a:hlinkClick r:id="rId9"/>
              </a:rPr>
              <a:t>provides</a:t>
            </a:r>
            <a:r>
              <a:rPr lang="en-US" b="0" i="0" dirty="0">
                <a:solidFill>
                  <a:srgbClr val="212529"/>
                </a:solidFill>
                <a:effectLst/>
                <a:latin typeface="Lato"/>
              </a:rPr>
              <a:t> a means of </a:t>
            </a:r>
            <a:r>
              <a:rPr lang="en-US" b="0" i="0" u="none" strike="noStrike" dirty="0">
                <a:solidFill>
                  <a:srgbClr val="3A76C3"/>
                </a:solidFill>
                <a:effectLst/>
                <a:latin typeface="Lato"/>
                <a:hlinkClick r:id="rId10"/>
              </a:rPr>
              <a:t>fine</a:t>
            </a:r>
            <a:r>
              <a:rPr lang="en-US" b="0" i="0" dirty="0">
                <a:solidFill>
                  <a:srgbClr val="212529"/>
                </a:solidFill>
                <a:effectLst/>
                <a:latin typeface="Lato"/>
              </a:rPr>
              <a:t> mapping of genes.</a:t>
            </a: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407952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3517229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2466766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3579358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3078189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2875994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360367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3387100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3016848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2746750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1819599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4182652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26</a:t>
            </a:fld>
            <a:endParaRPr lang="cs-CZ" altLang="cs-CZ"/>
          </a:p>
        </p:txBody>
      </p:sp>
    </p:spTree>
    <p:extLst>
      <p:ext uri="{BB962C8B-B14F-4D97-AF65-F5344CB8AC3E}">
        <p14:creationId xmlns:p14="http://schemas.microsoft.com/office/powerpoint/2010/main" val="431043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27</a:t>
            </a:fld>
            <a:endParaRPr lang="cs-CZ" altLang="cs-CZ"/>
          </a:p>
        </p:txBody>
      </p:sp>
    </p:spTree>
    <p:extLst>
      <p:ext uri="{BB962C8B-B14F-4D97-AF65-F5344CB8AC3E}">
        <p14:creationId xmlns:p14="http://schemas.microsoft.com/office/powerpoint/2010/main" val="4009973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3274389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446687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316717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solidFill>
                  <a:srgbClr val="202122"/>
                </a:solidFill>
                <a:effectLst/>
                <a:latin typeface="Arial" panose="020B0604020202020204" pitchFamily="34" charset="0"/>
              </a:rPr>
              <a:t>Repressor </a:t>
            </a:r>
            <a:r>
              <a:rPr lang="en-US" b="1" i="0" dirty="0" err="1">
                <a:solidFill>
                  <a:srgbClr val="202122"/>
                </a:solidFill>
                <a:effectLst/>
                <a:latin typeface="Arial" panose="020B0604020202020204" pitchFamily="34" charset="0"/>
              </a:rPr>
              <a:t>LexA</a:t>
            </a:r>
            <a:r>
              <a:rPr lang="en-US" b="0" i="0" dirty="0">
                <a:solidFill>
                  <a:srgbClr val="202122"/>
                </a:solidFill>
                <a:effectLst/>
                <a:latin typeface="Arial" panose="020B0604020202020204" pitchFamily="34" charset="0"/>
              </a:rPr>
              <a:t> or </a:t>
            </a:r>
            <a:r>
              <a:rPr lang="en-US" b="1" i="0" dirty="0" err="1">
                <a:solidFill>
                  <a:srgbClr val="202122"/>
                </a:solidFill>
                <a:effectLst/>
                <a:latin typeface="Arial" panose="020B0604020202020204" pitchFamily="34" charset="0"/>
              </a:rPr>
              <a:t>LexA</a:t>
            </a:r>
            <a:r>
              <a:rPr lang="en-US" b="0" i="0" dirty="0">
                <a:solidFill>
                  <a:srgbClr val="202122"/>
                </a:solidFill>
                <a:effectLst/>
                <a:latin typeface="Arial" panose="020B0604020202020204" pitchFamily="34" charset="0"/>
              </a:rPr>
              <a:t> is a transcriptional </a:t>
            </a:r>
            <a:r>
              <a:rPr lang="en-US" b="0" i="0" u="none" strike="noStrike" dirty="0">
                <a:solidFill>
                  <a:srgbClr val="0B0080"/>
                </a:solidFill>
                <a:effectLst/>
                <a:latin typeface="Arial" panose="020B0604020202020204" pitchFamily="34" charset="0"/>
                <a:hlinkClick r:id="rId3" tooltip="Repressor"/>
              </a:rPr>
              <a:t>repressor</a:t>
            </a:r>
            <a:r>
              <a:rPr lang="en-US" b="0" i="0" dirty="0">
                <a:solidFill>
                  <a:srgbClr val="202122"/>
                </a:solidFill>
                <a:effectLst/>
                <a:latin typeface="Arial" panose="020B0604020202020204" pitchFamily="34" charset="0"/>
              </a:rPr>
              <a:t> (</a:t>
            </a:r>
            <a:r>
              <a:rPr lang="en-US" b="0" i="0" u="none" strike="noStrike" dirty="0">
                <a:solidFill>
                  <a:srgbClr val="0B0080"/>
                </a:solidFill>
                <a:effectLst/>
                <a:latin typeface="Arial" panose="020B0604020202020204" pitchFamily="34" charset="0"/>
                <a:hlinkClick r:id="rId4" tooltip="Enzyme Commission number"/>
              </a:rPr>
              <a:t>EC</a:t>
            </a:r>
            <a:r>
              <a:rPr lang="en-US" b="0" i="0" dirty="0">
                <a:solidFill>
                  <a:srgbClr val="202122"/>
                </a:solidFill>
                <a:effectLst/>
                <a:latin typeface="Arial" panose="020B0604020202020204" pitchFamily="34" charset="0"/>
              </a:rPr>
              <a:t> </a:t>
            </a:r>
            <a:r>
              <a:rPr lang="en-US" b="0" i="0" u="none" strike="noStrike" dirty="0">
                <a:solidFill>
                  <a:srgbClr val="663366"/>
                </a:solidFill>
                <a:effectLst/>
                <a:latin typeface="Arial" panose="020B0604020202020204" pitchFamily="34" charset="0"/>
                <a:hlinkClick r:id="rId5"/>
              </a:rPr>
              <a:t>3.4.21.88</a:t>
            </a:r>
            <a:r>
              <a:rPr lang="en-US" b="0" i="0" dirty="0">
                <a:solidFill>
                  <a:srgbClr val="202122"/>
                </a:solidFill>
                <a:effectLst/>
                <a:latin typeface="Arial" panose="020B0604020202020204" pitchFamily="34" charset="0"/>
              </a:rPr>
              <a:t>) that represses </a:t>
            </a:r>
            <a:r>
              <a:rPr lang="en-US" b="0" i="0" u="none" strike="noStrike" dirty="0">
                <a:solidFill>
                  <a:srgbClr val="0B0080"/>
                </a:solidFill>
                <a:effectLst/>
                <a:latin typeface="Arial" panose="020B0604020202020204" pitchFamily="34" charset="0"/>
                <a:hlinkClick r:id="rId6" tooltip="SOS response"/>
              </a:rPr>
              <a:t>SOS response</a:t>
            </a:r>
            <a:r>
              <a:rPr lang="en-US" b="0" i="0" dirty="0">
                <a:solidFill>
                  <a:srgbClr val="202122"/>
                </a:solidFill>
                <a:effectLst/>
                <a:latin typeface="Arial" panose="020B0604020202020204" pitchFamily="34" charset="0"/>
              </a:rPr>
              <a:t> genes coding primarily for error-prone </a:t>
            </a:r>
            <a:r>
              <a:rPr lang="en-US" b="0" i="0" u="none" strike="noStrike" dirty="0">
                <a:solidFill>
                  <a:srgbClr val="0B0080"/>
                </a:solidFill>
                <a:effectLst/>
                <a:latin typeface="Arial" panose="020B0604020202020204" pitchFamily="34" charset="0"/>
                <a:hlinkClick r:id="rId7" tooltip="DNA polymerase"/>
              </a:rPr>
              <a:t>DNA polymerases</a:t>
            </a:r>
            <a:r>
              <a:rPr lang="en-US" b="0" i="0" dirty="0">
                <a:solidFill>
                  <a:srgbClr val="202122"/>
                </a:solidFill>
                <a:effectLst/>
                <a:latin typeface="Arial" panose="020B0604020202020204" pitchFamily="34" charset="0"/>
              </a:rPr>
              <a:t>, </a:t>
            </a:r>
            <a:r>
              <a:rPr lang="en-US" b="0" i="0" u="none" strike="noStrike" dirty="0">
                <a:solidFill>
                  <a:srgbClr val="0B0080"/>
                </a:solidFill>
                <a:effectLst/>
                <a:latin typeface="Arial" panose="020B0604020202020204" pitchFamily="34" charset="0"/>
                <a:hlinkClick r:id="rId8" tooltip="DNA repair"/>
              </a:rPr>
              <a:t>DNA repair</a:t>
            </a:r>
            <a:r>
              <a:rPr lang="en-US" b="0" i="0" dirty="0">
                <a:solidFill>
                  <a:srgbClr val="202122"/>
                </a:solidFill>
                <a:effectLst/>
                <a:latin typeface="Arial" panose="020B0604020202020204" pitchFamily="34" charset="0"/>
              </a:rPr>
              <a:t> </a:t>
            </a:r>
            <a:r>
              <a:rPr lang="en-US" b="0" i="0" u="none" strike="noStrike" dirty="0">
                <a:solidFill>
                  <a:srgbClr val="0B0080"/>
                </a:solidFill>
                <a:effectLst/>
                <a:latin typeface="Arial" panose="020B0604020202020204" pitchFamily="34" charset="0"/>
                <a:hlinkClick r:id="rId9" tooltip="Enzyme"/>
              </a:rPr>
              <a:t>enzymes</a:t>
            </a:r>
            <a:r>
              <a:rPr lang="en-US" b="0" i="0" dirty="0">
                <a:solidFill>
                  <a:srgbClr val="202122"/>
                </a:solidFill>
                <a:effectLst/>
                <a:latin typeface="Arial" panose="020B0604020202020204" pitchFamily="34" charset="0"/>
              </a:rPr>
              <a:t> and </a:t>
            </a:r>
            <a:r>
              <a:rPr lang="en-US" b="0" i="0" u="none" strike="noStrike" dirty="0">
                <a:solidFill>
                  <a:srgbClr val="0B0080"/>
                </a:solidFill>
                <a:effectLst/>
                <a:latin typeface="Arial" panose="020B0604020202020204" pitchFamily="34" charset="0"/>
                <a:hlinkClick r:id="rId10" tooltip="Cell division"/>
              </a:rPr>
              <a:t>cell division</a:t>
            </a:r>
            <a:r>
              <a:rPr lang="en-US" b="0" i="0" dirty="0">
                <a:solidFill>
                  <a:srgbClr val="202122"/>
                </a:solidFill>
                <a:effectLst/>
                <a:latin typeface="Arial" panose="020B0604020202020204" pitchFamily="34" charset="0"/>
              </a:rPr>
              <a:t> inhibitors.</a:t>
            </a:r>
            <a:r>
              <a:rPr lang="en-US" b="0" i="0" u="none" strike="noStrike" baseline="30000" dirty="0">
                <a:solidFill>
                  <a:srgbClr val="0B0080"/>
                </a:solidFill>
                <a:effectLst/>
                <a:latin typeface="Arial" panose="020B0604020202020204" pitchFamily="34" charset="0"/>
                <a:hlinkClick r:id="rId11"/>
              </a:rPr>
              <a:t>[1]</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LexA</a:t>
            </a:r>
            <a:r>
              <a:rPr lang="en-US" b="0" i="0" dirty="0">
                <a:solidFill>
                  <a:srgbClr val="202122"/>
                </a:solidFill>
                <a:effectLst/>
                <a:latin typeface="Arial" panose="020B0604020202020204" pitchFamily="34" charset="0"/>
              </a:rPr>
              <a:t> forms </a:t>
            </a:r>
            <a:r>
              <a:rPr lang="en-US" b="0" i="1" dirty="0">
                <a:solidFill>
                  <a:srgbClr val="202122"/>
                </a:solidFill>
                <a:effectLst/>
                <a:latin typeface="Arial" panose="020B0604020202020204" pitchFamily="34" charset="0"/>
              </a:rPr>
              <a:t>de facto</a:t>
            </a:r>
            <a:r>
              <a:rPr lang="en-US" b="0" i="0" dirty="0">
                <a:solidFill>
                  <a:srgbClr val="202122"/>
                </a:solidFill>
                <a:effectLst/>
                <a:latin typeface="Arial" panose="020B0604020202020204" pitchFamily="34" charset="0"/>
              </a:rPr>
              <a:t> a </a:t>
            </a:r>
            <a:r>
              <a:rPr lang="en-US" b="0" i="0" u="none" strike="noStrike" dirty="0">
                <a:solidFill>
                  <a:srgbClr val="0B0080"/>
                </a:solidFill>
                <a:effectLst/>
                <a:latin typeface="Arial" panose="020B0604020202020204" pitchFamily="34" charset="0"/>
                <a:hlinkClick r:id="rId12" tooltip="Two-component regulatory system"/>
              </a:rPr>
              <a:t>two-component regulatory system</a:t>
            </a:r>
            <a:r>
              <a:rPr lang="en-US" b="0" i="0" dirty="0">
                <a:solidFill>
                  <a:srgbClr val="202122"/>
                </a:solidFill>
                <a:effectLst/>
                <a:latin typeface="Arial" panose="020B0604020202020204" pitchFamily="34" charset="0"/>
              </a:rPr>
              <a:t> with </a:t>
            </a:r>
            <a:r>
              <a:rPr lang="en-US" b="0" i="0" u="none" strike="noStrike" dirty="0" err="1">
                <a:solidFill>
                  <a:srgbClr val="0B0080"/>
                </a:solidFill>
                <a:effectLst/>
                <a:latin typeface="Arial" panose="020B0604020202020204" pitchFamily="34" charset="0"/>
                <a:hlinkClick r:id="rId13" tooltip="RecA"/>
              </a:rPr>
              <a:t>RecA</a:t>
            </a:r>
            <a:r>
              <a:rPr lang="en-US" b="0" i="0" dirty="0">
                <a:solidFill>
                  <a:srgbClr val="202122"/>
                </a:solidFill>
                <a:effectLst/>
                <a:latin typeface="Arial" panose="020B0604020202020204" pitchFamily="34" charset="0"/>
              </a:rPr>
              <a:t>, which senses DNA damage at stalled replication forks, forming monofilaments and acquiring an active conformation capable of binding to </a:t>
            </a:r>
            <a:r>
              <a:rPr lang="en-US" b="0" i="0" dirty="0" err="1">
                <a:solidFill>
                  <a:srgbClr val="202122"/>
                </a:solidFill>
                <a:effectLst/>
                <a:latin typeface="Arial" panose="020B0604020202020204" pitchFamily="34" charset="0"/>
              </a:rPr>
              <a:t>LexA</a:t>
            </a:r>
            <a:r>
              <a:rPr lang="en-US" b="0" i="0" dirty="0">
                <a:solidFill>
                  <a:srgbClr val="202122"/>
                </a:solidFill>
                <a:effectLst/>
                <a:latin typeface="Arial" panose="020B0604020202020204" pitchFamily="34" charset="0"/>
              </a:rPr>
              <a:t> and causing </a:t>
            </a:r>
            <a:r>
              <a:rPr lang="en-US" b="0" i="0" dirty="0" err="1">
                <a:solidFill>
                  <a:srgbClr val="202122"/>
                </a:solidFill>
                <a:effectLst/>
                <a:latin typeface="Arial" panose="020B0604020202020204" pitchFamily="34" charset="0"/>
              </a:rPr>
              <a:t>LexA</a:t>
            </a:r>
            <a:r>
              <a:rPr lang="en-US" b="0" i="0" dirty="0">
                <a:solidFill>
                  <a:srgbClr val="202122"/>
                </a:solidFill>
                <a:effectLst/>
                <a:latin typeface="Arial" panose="020B0604020202020204" pitchFamily="34" charset="0"/>
              </a:rPr>
              <a:t> to cleave itself, in a process called </a:t>
            </a:r>
            <a:r>
              <a:rPr lang="en-US" b="0" i="0" u="none" strike="noStrike" dirty="0">
                <a:solidFill>
                  <a:srgbClr val="0B0080"/>
                </a:solidFill>
                <a:effectLst/>
                <a:latin typeface="Arial" panose="020B0604020202020204" pitchFamily="34" charset="0"/>
                <a:hlinkClick r:id="rId14" tooltip="Proteolysis"/>
              </a:rPr>
              <a:t>autoproteolysis</a:t>
            </a:r>
            <a:r>
              <a:rPr lang="en-US" b="0" i="0" dirty="0">
                <a:solidFill>
                  <a:srgbClr val="202122"/>
                </a:solidFill>
                <a:effectLst/>
                <a:latin typeface="Arial" panose="020B0604020202020204" pitchFamily="34" charset="0"/>
              </a:rPr>
              <a:t>.</a:t>
            </a:r>
            <a:r>
              <a:rPr lang="en-US" b="0" i="0" u="none" strike="noStrike" baseline="30000" dirty="0">
                <a:solidFill>
                  <a:srgbClr val="0B0080"/>
                </a:solidFill>
                <a:effectLst/>
                <a:latin typeface="Arial" panose="020B0604020202020204" pitchFamily="34" charset="0"/>
                <a:hlinkClick r:id="rId15"/>
              </a:rPr>
              <a:t>[2]</a:t>
            </a: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31</a:t>
            </a:fld>
            <a:endParaRPr lang="cs-CZ" altLang="cs-CZ"/>
          </a:p>
        </p:txBody>
      </p:sp>
    </p:spTree>
    <p:extLst>
      <p:ext uri="{BB962C8B-B14F-4D97-AF65-F5344CB8AC3E}">
        <p14:creationId xmlns:p14="http://schemas.microsoft.com/office/powerpoint/2010/main" val="379463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2831938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32</a:t>
            </a:fld>
            <a:endParaRPr lang="cs-CZ" altLang="cs-CZ"/>
          </a:p>
        </p:txBody>
      </p:sp>
    </p:spTree>
    <p:extLst>
      <p:ext uri="{BB962C8B-B14F-4D97-AF65-F5344CB8AC3E}">
        <p14:creationId xmlns:p14="http://schemas.microsoft.com/office/powerpoint/2010/main" val="2010004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33</a:t>
            </a:fld>
            <a:endParaRPr lang="cs-CZ" altLang="cs-CZ"/>
          </a:p>
        </p:txBody>
      </p:sp>
    </p:spTree>
    <p:extLst>
      <p:ext uri="{BB962C8B-B14F-4D97-AF65-F5344CB8AC3E}">
        <p14:creationId xmlns:p14="http://schemas.microsoft.com/office/powerpoint/2010/main" val="331289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375714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72950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3662725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150101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2671285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1844929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noProof="0"/>
              <a:t>Kliknutím lze upravit styl.</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5599" y="414000"/>
            <a:ext cx="1543745"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5599" y="414000"/>
            <a:ext cx="1543745"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p:nvPr>
        </p:nvSpPr>
        <p:spPr>
          <a:xfrm>
            <a:off x="398502" y="2900365"/>
            <a:ext cx="5246518" cy="1171580"/>
          </a:xfrm>
        </p:spPr>
        <p:txBody>
          <a:bodyPr anchor="t"/>
          <a:lstStyle>
            <a:lvl1pPr algn="l">
              <a:lnSpc>
                <a:spcPts val="4400"/>
              </a:lnSpc>
              <a:defRPr sz="4400">
                <a:solidFill>
                  <a:srgbClr val="0000DC"/>
                </a:solidFill>
              </a:defRPr>
            </a:lvl1pPr>
          </a:lstStyle>
          <a:p>
            <a:r>
              <a:rPr lang="cs-CZ"/>
              <a:t>Kliknutím lze upravit styl.</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217" y="414868"/>
            <a:ext cx="1542508"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AF3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5246518"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217" y="414868"/>
            <a:ext cx="1542508"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AF3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480" y="6048047"/>
            <a:ext cx="865012"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p:nvPr>
        </p:nvSpPr>
        <p:spPr>
          <a:xfrm>
            <a:off x="720000" y="6040795"/>
            <a:ext cx="8555976" cy="510831"/>
          </a:xfrm>
        </p:spPr>
        <p:txBody>
          <a:bodyPr lIns="0" tIns="0" rIns="0" bIns="0" numCol="1" spcCol="324000">
            <a:noAutofit/>
          </a:bodyPr>
          <a:lstStyle>
            <a:lvl1pPr algn="l">
              <a:lnSpc>
                <a:spcPts val="1800"/>
              </a:lnSpc>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CI slide">
    <p:bg>
      <p:bgPr>
        <a:solidFill>
          <a:srgbClr val="00AF3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48757" y="2014648"/>
            <a:ext cx="4094486"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5EE58B-1601-4999-B8A7-94996C746C1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a:extLst>
              <a:ext uri="{FF2B5EF4-FFF2-40B4-BE49-F238E27FC236}">
                <a16:creationId xmlns:a16="http://schemas.microsoft.com/office/drawing/2014/main" id="{E14E50F5-4F63-4B1E-8C17-E8F1FAAE3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Zástupný symbol pro datum 3">
            <a:extLst>
              <a:ext uri="{FF2B5EF4-FFF2-40B4-BE49-F238E27FC236}">
                <a16:creationId xmlns:a16="http://schemas.microsoft.com/office/drawing/2014/main" id="{47395C2B-6448-4134-B5D2-81ADFBFE7FF7}"/>
              </a:ext>
            </a:extLst>
          </p:cNvPr>
          <p:cNvSpPr>
            <a:spLocks noGrp="1"/>
          </p:cNvSpPr>
          <p:nvPr>
            <p:ph type="dt" sz="half" idx="10"/>
          </p:nvPr>
        </p:nvSpPr>
        <p:spPr/>
        <p:txBody>
          <a:bodyPr/>
          <a:lstStyle/>
          <a:p>
            <a:fld id="{F5954FF6-F870-4D41-A30B-1F2B5AE5FE81}" type="datetimeFigureOut">
              <a:rPr lang="en-US" smtClean="0"/>
              <a:t>10/13/2020</a:t>
            </a:fld>
            <a:endParaRPr lang="en-US"/>
          </a:p>
        </p:txBody>
      </p:sp>
      <p:sp>
        <p:nvSpPr>
          <p:cNvPr id="5" name="Zástupný symbol pro zápatí 4">
            <a:extLst>
              <a:ext uri="{FF2B5EF4-FFF2-40B4-BE49-F238E27FC236}">
                <a16:creationId xmlns:a16="http://schemas.microsoft.com/office/drawing/2014/main" id="{EE053226-181C-45B2-A12F-AE2FDC704D2E}"/>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3B3C56AD-7FE4-4797-892E-5F64CBE265EB}"/>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394755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4733F7-6A09-4865-BEC2-0FB4971855BA}"/>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505425B8-D9F7-4B08-B5FC-1267355948A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0E1C320E-0B28-43B8-AE22-0EAE7F306F6E}"/>
              </a:ext>
            </a:extLst>
          </p:cNvPr>
          <p:cNvSpPr>
            <a:spLocks noGrp="1"/>
          </p:cNvSpPr>
          <p:nvPr>
            <p:ph type="dt" sz="half" idx="10"/>
          </p:nvPr>
        </p:nvSpPr>
        <p:spPr/>
        <p:txBody>
          <a:bodyPr/>
          <a:lstStyle/>
          <a:p>
            <a:fld id="{F5954FF6-F870-4D41-A30B-1F2B5AE5FE81}" type="datetimeFigureOut">
              <a:rPr lang="en-US" smtClean="0"/>
              <a:t>10/13/2020</a:t>
            </a:fld>
            <a:endParaRPr lang="en-US"/>
          </a:p>
        </p:txBody>
      </p:sp>
      <p:sp>
        <p:nvSpPr>
          <p:cNvPr id="5" name="Zástupný symbol pro zápatí 4">
            <a:extLst>
              <a:ext uri="{FF2B5EF4-FFF2-40B4-BE49-F238E27FC236}">
                <a16:creationId xmlns:a16="http://schemas.microsoft.com/office/drawing/2014/main" id="{CB592BF1-BC96-4FD8-AD05-2F6D991B1067}"/>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A1318A7C-BD0C-4095-AAE6-B24097FAA07D}"/>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383010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595C54-2375-4FE3-99C3-05D6FD26021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a:p>
        </p:txBody>
      </p:sp>
      <p:sp>
        <p:nvSpPr>
          <p:cNvPr id="3" name="Zástupný text 2">
            <a:extLst>
              <a:ext uri="{FF2B5EF4-FFF2-40B4-BE49-F238E27FC236}">
                <a16:creationId xmlns:a16="http://schemas.microsoft.com/office/drawing/2014/main" id="{B1083C49-F015-4F3B-BAF8-6E7BBF9BC1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F7D85B2-E398-4B0C-88F5-8F9AD8A85BC4}"/>
              </a:ext>
            </a:extLst>
          </p:cNvPr>
          <p:cNvSpPr>
            <a:spLocks noGrp="1"/>
          </p:cNvSpPr>
          <p:nvPr>
            <p:ph type="dt" sz="half" idx="10"/>
          </p:nvPr>
        </p:nvSpPr>
        <p:spPr/>
        <p:txBody>
          <a:bodyPr/>
          <a:lstStyle/>
          <a:p>
            <a:fld id="{F5954FF6-F870-4D41-A30B-1F2B5AE5FE81}" type="datetimeFigureOut">
              <a:rPr lang="en-US" smtClean="0"/>
              <a:t>10/13/2020</a:t>
            </a:fld>
            <a:endParaRPr lang="en-US"/>
          </a:p>
        </p:txBody>
      </p:sp>
      <p:sp>
        <p:nvSpPr>
          <p:cNvPr id="5" name="Zástupný symbol pro zápatí 4">
            <a:extLst>
              <a:ext uri="{FF2B5EF4-FFF2-40B4-BE49-F238E27FC236}">
                <a16:creationId xmlns:a16="http://schemas.microsoft.com/office/drawing/2014/main" id="{E5C80434-28DF-453A-B8BF-9BBB941FBADC}"/>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958D95AA-5868-4BF6-81DE-860C6C2F8579}"/>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2296514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6D4548-CB11-4842-9B18-3144BA489AE6}"/>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6B14A5A2-95D9-46A6-82EC-1477A7A3586A}"/>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obsah 3">
            <a:extLst>
              <a:ext uri="{FF2B5EF4-FFF2-40B4-BE49-F238E27FC236}">
                <a16:creationId xmlns:a16="http://schemas.microsoft.com/office/drawing/2014/main" id="{7C4BBDEA-0418-43AD-BD20-D25CEEFBD11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4B9DEE33-EE37-43A2-97EC-12A8572E612A}"/>
              </a:ext>
            </a:extLst>
          </p:cNvPr>
          <p:cNvSpPr>
            <a:spLocks noGrp="1"/>
          </p:cNvSpPr>
          <p:nvPr>
            <p:ph type="dt" sz="half" idx="10"/>
          </p:nvPr>
        </p:nvSpPr>
        <p:spPr/>
        <p:txBody>
          <a:bodyPr/>
          <a:lstStyle/>
          <a:p>
            <a:fld id="{F5954FF6-F870-4D41-A30B-1F2B5AE5FE81}" type="datetimeFigureOut">
              <a:rPr lang="en-US" smtClean="0"/>
              <a:t>10/13/2020</a:t>
            </a:fld>
            <a:endParaRPr lang="en-US"/>
          </a:p>
        </p:txBody>
      </p:sp>
      <p:sp>
        <p:nvSpPr>
          <p:cNvPr id="6" name="Zástupný symbol pro zápatí 5">
            <a:extLst>
              <a:ext uri="{FF2B5EF4-FFF2-40B4-BE49-F238E27FC236}">
                <a16:creationId xmlns:a16="http://schemas.microsoft.com/office/drawing/2014/main" id="{85A242D6-E104-4E6B-A3D9-5028089A748C}"/>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5DBB1707-B05E-4283-8747-95FE5D34C5DE}"/>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3251237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A79F10-2269-43F7-A1B7-B59DD7B8DFC9}"/>
              </a:ext>
            </a:extLst>
          </p:cNvPr>
          <p:cNvSpPr>
            <a:spLocks noGrp="1"/>
          </p:cNvSpPr>
          <p:nvPr>
            <p:ph type="title"/>
          </p:nvPr>
        </p:nvSpPr>
        <p:spPr>
          <a:xfrm>
            <a:off x="839788" y="365125"/>
            <a:ext cx="10515600" cy="1325563"/>
          </a:xfrm>
        </p:spPr>
        <p:txBody>
          <a:bodyPr/>
          <a:lstStyle/>
          <a:p>
            <a:r>
              <a:rPr lang="cs-CZ"/>
              <a:t>Kliknutím lze upravit styl.</a:t>
            </a:r>
            <a:endParaRPr lang="en-US"/>
          </a:p>
        </p:txBody>
      </p:sp>
      <p:sp>
        <p:nvSpPr>
          <p:cNvPr id="3" name="Zástupný text 2">
            <a:extLst>
              <a:ext uri="{FF2B5EF4-FFF2-40B4-BE49-F238E27FC236}">
                <a16:creationId xmlns:a16="http://schemas.microsoft.com/office/drawing/2014/main" id="{244DDB25-6600-4C36-960F-C622815FC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BFC4831C-2766-4BF7-9344-501BC778771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text 4">
            <a:extLst>
              <a:ext uri="{FF2B5EF4-FFF2-40B4-BE49-F238E27FC236}">
                <a16:creationId xmlns:a16="http://schemas.microsoft.com/office/drawing/2014/main" id="{5CF5B4CC-783E-4579-B578-15C8FDE324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F9D51B1-F157-4620-AAF3-8706D008870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24CFD776-866D-4F6D-ADA7-B375566AA2F8}"/>
              </a:ext>
            </a:extLst>
          </p:cNvPr>
          <p:cNvSpPr>
            <a:spLocks noGrp="1"/>
          </p:cNvSpPr>
          <p:nvPr>
            <p:ph type="dt" sz="half" idx="10"/>
          </p:nvPr>
        </p:nvSpPr>
        <p:spPr/>
        <p:txBody>
          <a:bodyPr/>
          <a:lstStyle/>
          <a:p>
            <a:fld id="{F5954FF6-F870-4D41-A30B-1F2B5AE5FE81}" type="datetimeFigureOut">
              <a:rPr lang="en-US" smtClean="0"/>
              <a:t>10/13/2020</a:t>
            </a:fld>
            <a:endParaRPr lang="en-US"/>
          </a:p>
        </p:txBody>
      </p:sp>
      <p:sp>
        <p:nvSpPr>
          <p:cNvPr id="8" name="Zástupný symbol pro zápatí 7">
            <a:extLst>
              <a:ext uri="{FF2B5EF4-FFF2-40B4-BE49-F238E27FC236}">
                <a16:creationId xmlns:a16="http://schemas.microsoft.com/office/drawing/2014/main" id="{F88FB018-6406-4D46-8EA3-3A66EEE272B1}"/>
              </a:ext>
            </a:extLst>
          </p:cNvPr>
          <p:cNvSpPr>
            <a:spLocks noGrp="1"/>
          </p:cNvSpPr>
          <p:nvPr>
            <p:ph type="ftr" sz="quarter" idx="11"/>
          </p:nvPr>
        </p:nvSpPr>
        <p:spPr/>
        <p:txBody>
          <a:bodyPr/>
          <a:lstStyle/>
          <a:p>
            <a:endParaRPr lang="en-US"/>
          </a:p>
        </p:txBody>
      </p:sp>
      <p:sp>
        <p:nvSpPr>
          <p:cNvPr id="9" name="Zástupný symbol pro číslo snímku 8">
            <a:extLst>
              <a:ext uri="{FF2B5EF4-FFF2-40B4-BE49-F238E27FC236}">
                <a16:creationId xmlns:a16="http://schemas.microsoft.com/office/drawing/2014/main" id="{9637F864-0A11-4DAD-AE52-5D892545F2EF}"/>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2763358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C1BB8E-BACE-488D-A17C-B608E0CB3AFB}"/>
              </a:ext>
            </a:extLst>
          </p:cNvPr>
          <p:cNvSpPr>
            <a:spLocks noGrp="1"/>
          </p:cNvSpPr>
          <p:nvPr>
            <p:ph type="title"/>
          </p:nvPr>
        </p:nvSpPr>
        <p:spPr/>
        <p:txBody>
          <a:bodyPr/>
          <a:lstStyle/>
          <a:p>
            <a:r>
              <a:rPr lang="cs-CZ"/>
              <a:t>Kliknutím lze upravit styl.</a:t>
            </a:r>
            <a:endParaRPr lang="en-US"/>
          </a:p>
        </p:txBody>
      </p:sp>
      <p:sp>
        <p:nvSpPr>
          <p:cNvPr id="3" name="Zástupný symbol pro datum 2">
            <a:extLst>
              <a:ext uri="{FF2B5EF4-FFF2-40B4-BE49-F238E27FC236}">
                <a16:creationId xmlns:a16="http://schemas.microsoft.com/office/drawing/2014/main" id="{0AD75950-6298-471F-8AEB-05FF231FB436}"/>
              </a:ext>
            </a:extLst>
          </p:cNvPr>
          <p:cNvSpPr>
            <a:spLocks noGrp="1"/>
          </p:cNvSpPr>
          <p:nvPr>
            <p:ph type="dt" sz="half" idx="10"/>
          </p:nvPr>
        </p:nvSpPr>
        <p:spPr/>
        <p:txBody>
          <a:bodyPr/>
          <a:lstStyle/>
          <a:p>
            <a:fld id="{F5954FF6-F870-4D41-A30B-1F2B5AE5FE81}" type="datetimeFigureOut">
              <a:rPr lang="en-US" smtClean="0"/>
              <a:t>10/13/2020</a:t>
            </a:fld>
            <a:endParaRPr lang="en-US"/>
          </a:p>
        </p:txBody>
      </p:sp>
      <p:sp>
        <p:nvSpPr>
          <p:cNvPr id="4" name="Zástupný symbol pro zápatí 3">
            <a:extLst>
              <a:ext uri="{FF2B5EF4-FFF2-40B4-BE49-F238E27FC236}">
                <a16:creationId xmlns:a16="http://schemas.microsoft.com/office/drawing/2014/main" id="{C26786B6-5D88-4666-A7D0-8FD669BA84E7}"/>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2310E71F-8CBB-420F-9B33-755294B5BC0C}"/>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447583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11D5CDA-8EB6-4EE6-B9B3-2544688774DE}"/>
              </a:ext>
            </a:extLst>
          </p:cNvPr>
          <p:cNvSpPr>
            <a:spLocks noGrp="1"/>
          </p:cNvSpPr>
          <p:nvPr>
            <p:ph type="dt" sz="half" idx="10"/>
          </p:nvPr>
        </p:nvSpPr>
        <p:spPr/>
        <p:txBody>
          <a:bodyPr/>
          <a:lstStyle/>
          <a:p>
            <a:fld id="{F5954FF6-F870-4D41-A30B-1F2B5AE5FE81}" type="datetimeFigureOut">
              <a:rPr lang="en-US" smtClean="0"/>
              <a:t>10/13/2020</a:t>
            </a:fld>
            <a:endParaRPr lang="en-US"/>
          </a:p>
        </p:txBody>
      </p:sp>
      <p:sp>
        <p:nvSpPr>
          <p:cNvPr id="3" name="Zástupný symbol pro zápatí 2">
            <a:extLst>
              <a:ext uri="{FF2B5EF4-FFF2-40B4-BE49-F238E27FC236}">
                <a16:creationId xmlns:a16="http://schemas.microsoft.com/office/drawing/2014/main" id="{D63665EA-0A9C-4B13-AA03-3D2553135C36}"/>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59A10577-8A32-4C6C-8242-0D9313429484}"/>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199510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6E76DB-E9E7-490E-AEEB-2560B97EB6C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obsah 2">
            <a:extLst>
              <a:ext uri="{FF2B5EF4-FFF2-40B4-BE49-F238E27FC236}">
                <a16:creationId xmlns:a16="http://schemas.microsoft.com/office/drawing/2014/main" id="{F255D84E-1741-4CE2-9AD1-0DD32D6CF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text 3">
            <a:extLst>
              <a:ext uri="{FF2B5EF4-FFF2-40B4-BE49-F238E27FC236}">
                <a16:creationId xmlns:a16="http://schemas.microsoft.com/office/drawing/2014/main" id="{AC3AF462-B6BC-4B2A-84EE-E7BBF0D0E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BF4761C-4143-4C16-93B8-6B59999CDB25}"/>
              </a:ext>
            </a:extLst>
          </p:cNvPr>
          <p:cNvSpPr>
            <a:spLocks noGrp="1"/>
          </p:cNvSpPr>
          <p:nvPr>
            <p:ph type="dt" sz="half" idx="10"/>
          </p:nvPr>
        </p:nvSpPr>
        <p:spPr/>
        <p:txBody>
          <a:bodyPr/>
          <a:lstStyle/>
          <a:p>
            <a:fld id="{F5954FF6-F870-4D41-A30B-1F2B5AE5FE81}" type="datetimeFigureOut">
              <a:rPr lang="en-US" smtClean="0"/>
              <a:t>10/13/2020</a:t>
            </a:fld>
            <a:endParaRPr lang="en-US"/>
          </a:p>
        </p:txBody>
      </p:sp>
      <p:sp>
        <p:nvSpPr>
          <p:cNvPr id="6" name="Zástupný symbol pro zápatí 5">
            <a:extLst>
              <a:ext uri="{FF2B5EF4-FFF2-40B4-BE49-F238E27FC236}">
                <a16:creationId xmlns:a16="http://schemas.microsoft.com/office/drawing/2014/main" id="{A488F5F9-E853-4D8B-91B0-D6B5F4C8EAB1}"/>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BF1F8152-BA7C-4627-BBA2-C676BD7733F8}"/>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2341733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63F910-7AE0-492F-9250-56AECD7DDDE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obrázku 2">
            <a:extLst>
              <a:ext uri="{FF2B5EF4-FFF2-40B4-BE49-F238E27FC236}">
                <a16:creationId xmlns:a16="http://schemas.microsoft.com/office/drawing/2014/main" id="{32178639-12CF-4BEA-801A-D024E52A1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text 3">
            <a:extLst>
              <a:ext uri="{FF2B5EF4-FFF2-40B4-BE49-F238E27FC236}">
                <a16:creationId xmlns:a16="http://schemas.microsoft.com/office/drawing/2014/main" id="{B103971C-42EA-41DA-8252-8B7D02779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7D194FC-6F64-48A2-981E-9EE9BE737545}"/>
              </a:ext>
            </a:extLst>
          </p:cNvPr>
          <p:cNvSpPr>
            <a:spLocks noGrp="1"/>
          </p:cNvSpPr>
          <p:nvPr>
            <p:ph type="dt" sz="half" idx="10"/>
          </p:nvPr>
        </p:nvSpPr>
        <p:spPr/>
        <p:txBody>
          <a:bodyPr/>
          <a:lstStyle/>
          <a:p>
            <a:fld id="{F5954FF6-F870-4D41-A30B-1F2B5AE5FE81}" type="datetimeFigureOut">
              <a:rPr lang="en-US" smtClean="0"/>
              <a:t>10/13/2020</a:t>
            </a:fld>
            <a:endParaRPr lang="en-US"/>
          </a:p>
        </p:txBody>
      </p:sp>
      <p:sp>
        <p:nvSpPr>
          <p:cNvPr id="6" name="Zástupný symbol pro zápatí 5">
            <a:extLst>
              <a:ext uri="{FF2B5EF4-FFF2-40B4-BE49-F238E27FC236}">
                <a16:creationId xmlns:a16="http://schemas.microsoft.com/office/drawing/2014/main" id="{D15C0ED1-7719-4C97-99B9-9685A709153E}"/>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2B9C6F77-2158-4B50-85DA-51CB3E8DC341}"/>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3977739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B82B9A-B1F5-4876-8D73-253B21AADE7F}"/>
              </a:ext>
            </a:extLst>
          </p:cNvPr>
          <p:cNvSpPr>
            <a:spLocks noGrp="1"/>
          </p:cNvSpPr>
          <p:nvPr>
            <p:ph type="title"/>
          </p:nvPr>
        </p:nvSpPr>
        <p:spPr/>
        <p:txBody>
          <a:bodyPr/>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34122188-0ACF-4F93-982D-F11D7A6968D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C0154A9B-FD50-49BB-ADEA-0021064032FA}"/>
              </a:ext>
            </a:extLst>
          </p:cNvPr>
          <p:cNvSpPr>
            <a:spLocks noGrp="1"/>
          </p:cNvSpPr>
          <p:nvPr>
            <p:ph type="dt" sz="half" idx="10"/>
          </p:nvPr>
        </p:nvSpPr>
        <p:spPr/>
        <p:txBody>
          <a:bodyPr/>
          <a:lstStyle/>
          <a:p>
            <a:fld id="{F5954FF6-F870-4D41-A30B-1F2B5AE5FE81}" type="datetimeFigureOut">
              <a:rPr lang="en-US" smtClean="0"/>
              <a:t>10/13/2020</a:t>
            </a:fld>
            <a:endParaRPr lang="en-US"/>
          </a:p>
        </p:txBody>
      </p:sp>
      <p:sp>
        <p:nvSpPr>
          <p:cNvPr id="5" name="Zástupný symbol pro zápatí 4">
            <a:extLst>
              <a:ext uri="{FF2B5EF4-FFF2-40B4-BE49-F238E27FC236}">
                <a16:creationId xmlns:a16="http://schemas.microsoft.com/office/drawing/2014/main" id="{03FE10C0-6880-4895-B8A0-132FF134A797}"/>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846E7E92-C15A-45BD-A16A-313D9FC0B947}"/>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2477193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4E32B30-20D0-4340-A8BF-ABCF4F65BA2B}"/>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40ED08F7-2CD1-4A2B-A2CD-F94874F689F8}"/>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04DDEEB1-4456-477A-897D-1325491CE832}"/>
              </a:ext>
            </a:extLst>
          </p:cNvPr>
          <p:cNvSpPr>
            <a:spLocks noGrp="1"/>
          </p:cNvSpPr>
          <p:nvPr>
            <p:ph type="dt" sz="half" idx="10"/>
          </p:nvPr>
        </p:nvSpPr>
        <p:spPr/>
        <p:txBody>
          <a:bodyPr/>
          <a:lstStyle/>
          <a:p>
            <a:fld id="{F5954FF6-F870-4D41-A30B-1F2B5AE5FE81}" type="datetimeFigureOut">
              <a:rPr lang="en-US" smtClean="0"/>
              <a:t>10/13/2020</a:t>
            </a:fld>
            <a:endParaRPr lang="en-US"/>
          </a:p>
        </p:txBody>
      </p:sp>
      <p:sp>
        <p:nvSpPr>
          <p:cNvPr id="5" name="Zástupný symbol pro zápatí 4">
            <a:extLst>
              <a:ext uri="{FF2B5EF4-FFF2-40B4-BE49-F238E27FC236}">
                <a16:creationId xmlns:a16="http://schemas.microsoft.com/office/drawing/2014/main" id="{AE4A858C-645D-4CB1-A6B6-FE75F24F6571}"/>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BA8659B9-CC3E-4711-A74E-7EA8B25581BA}"/>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4072153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endParaRPr lang="cs-CZ" noProof="0" dirty="0"/>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14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BC93BE9-87A6-4C86-82FC-4FE06C766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text 2">
            <a:extLst>
              <a:ext uri="{FF2B5EF4-FFF2-40B4-BE49-F238E27FC236}">
                <a16:creationId xmlns:a16="http://schemas.microsoft.com/office/drawing/2014/main" id="{CA7BB2FC-A155-4B7B-931D-0EE0326835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F9D51C91-C101-44E1-BD72-0ECB3C0F05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54FF6-F870-4D41-A30B-1F2B5AE5FE81}" type="datetimeFigureOut">
              <a:rPr lang="en-US" smtClean="0"/>
              <a:t>10/13/2020</a:t>
            </a:fld>
            <a:endParaRPr lang="en-US"/>
          </a:p>
        </p:txBody>
      </p:sp>
      <p:sp>
        <p:nvSpPr>
          <p:cNvPr id="5" name="Zástupný symbol pro zápatí 4">
            <a:extLst>
              <a:ext uri="{FF2B5EF4-FFF2-40B4-BE49-F238E27FC236}">
                <a16:creationId xmlns:a16="http://schemas.microsoft.com/office/drawing/2014/main" id="{08AB2EF0-2AA2-4216-BF5C-C48D8D2DF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a:extLst>
              <a:ext uri="{FF2B5EF4-FFF2-40B4-BE49-F238E27FC236}">
                <a16:creationId xmlns:a16="http://schemas.microsoft.com/office/drawing/2014/main" id="{731E4E3D-60CC-451B-B511-54483ED65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E233C-CFF5-4A54-9E8B-24766F60E948}" type="slidenum">
              <a:rPr lang="en-US" smtClean="0"/>
              <a:t>‹#›</a:t>
            </a:fld>
            <a:endParaRPr lang="en-US"/>
          </a:p>
        </p:txBody>
      </p:sp>
    </p:spTree>
    <p:extLst>
      <p:ext uri="{BB962C8B-B14F-4D97-AF65-F5344CB8AC3E}">
        <p14:creationId xmlns:p14="http://schemas.microsoft.com/office/powerpoint/2010/main" val="218001657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file:///C:\Users\zameer\Desktop\Clark\PPT%20Creation\eps%20-%20800x800\\f02-09.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file:///C:\Users\zameer\Desktop\Clark\PPT%20Creation\eps%20-%20800x800\\f02-10.jp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file:///C:\Users\zameer\Desktop\Clark\PPT%20Creation\eps%20-%20800x800\\f02-12.jpg"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file:///C:\Users\zameer\Desktop\Clark\PPT%20Creation\eps%20-%20800x800\\f02-16.jpg" TargetMode="External"/><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file:///C:\Users\zameer\Desktop\Clark\PPT%20Creation\eps%20-%20800x800\\f02-15.jpg" TargetMode="External"/><Relationship Id="rId4" Type="http://schemas.openxmlformats.org/officeDocument/2006/relationships/image" Target="../media/image67.jpeg"/></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B4760577-42D0-B14B-9AE3-C83431C5DBE3}"/>
              </a:ext>
            </a:extLst>
          </p:cNvPr>
          <p:cNvSpPr>
            <a:spLocks noGrp="1"/>
          </p:cNvSpPr>
          <p:nvPr>
            <p:ph type="ftr" sz="quarter" idx="10"/>
          </p:nvPr>
        </p:nvSpPr>
        <p:spPr/>
        <p:txBody>
          <a:bodyPr/>
          <a:lstStyle/>
          <a:p>
            <a:r>
              <a:rPr lang="cs-CZ" dirty="0"/>
              <a:t>GENOVÉ TECHNOLOGIE - Úvod</a:t>
            </a:r>
          </a:p>
        </p:txBody>
      </p:sp>
      <p:sp>
        <p:nvSpPr>
          <p:cNvPr id="3" name="Zástupný objekt pre číslo snímky 2">
            <a:extLst>
              <a:ext uri="{FF2B5EF4-FFF2-40B4-BE49-F238E27FC236}">
                <a16:creationId xmlns:a16="http://schemas.microsoft.com/office/drawing/2014/main" id="{AD0C7844-D027-D346-B845-4935F41C7B9F}"/>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D8FCEF6F-8B97-8C42-B494-F83038ED3B84}"/>
              </a:ext>
            </a:extLst>
          </p:cNvPr>
          <p:cNvSpPr>
            <a:spLocks noGrp="1"/>
          </p:cNvSpPr>
          <p:nvPr>
            <p:ph type="title"/>
          </p:nvPr>
        </p:nvSpPr>
        <p:spPr/>
        <p:txBody>
          <a:bodyPr/>
          <a:lstStyle/>
          <a:p>
            <a:r>
              <a:rPr lang="sk-SK" dirty="0"/>
              <a:t>GENOVÉ TECHNOLOGIE</a:t>
            </a:r>
          </a:p>
        </p:txBody>
      </p:sp>
      <p:sp>
        <p:nvSpPr>
          <p:cNvPr id="5" name="Podnadpis 4">
            <a:extLst>
              <a:ext uri="{FF2B5EF4-FFF2-40B4-BE49-F238E27FC236}">
                <a16:creationId xmlns:a16="http://schemas.microsoft.com/office/drawing/2014/main" id="{73BC39F1-384A-3F45-8C5C-D728653A31E3}"/>
              </a:ext>
            </a:extLst>
          </p:cNvPr>
          <p:cNvSpPr>
            <a:spLocks noGrp="1"/>
          </p:cNvSpPr>
          <p:nvPr>
            <p:ph type="subTitle" idx="1"/>
          </p:nvPr>
        </p:nvSpPr>
        <p:spPr/>
        <p:txBody>
          <a:bodyPr/>
          <a:lstStyle/>
          <a:p>
            <a:r>
              <a:rPr lang="cs-CZ" sz="1800" b="1" dirty="0">
                <a:effectLst/>
                <a:latin typeface="Calibri" panose="020F0502020204030204" pitchFamily="34" charset="0"/>
                <a:ea typeface="Calibri" panose="020F0502020204030204" pitchFamily="34" charset="0"/>
                <a:cs typeface="Times New Roman" panose="02020603050405020304" pitchFamily="18" charset="0"/>
              </a:rPr>
              <a:t>Úvod:</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Chemická struktura nukleových kyselin, transkripce a její regulace o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prokaryot</a:t>
            </a:r>
            <a:r>
              <a:rPr lang="cs-CZ" sz="1800" dirty="0">
                <a:effectLst/>
                <a:latin typeface="Calibri" panose="020F0502020204030204" pitchFamily="34" charset="0"/>
                <a:ea typeface="Calibri" panose="020F0502020204030204" pitchFamily="34" charset="0"/>
                <a:cs typeface="Times New Roman" panose="02020603050405020304" pitchFamily="18" charset="0"/>
              </a:rPr>
              <a:t> (sigma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factor</a:t>
            </a:r>
            <a:r>
              <a:rPr lang="cs-CZ" sz="1800" dirty="0">
                <a:effectLst/>
                <a:latin typeface="Calibri" panose="020F0502020204030204" pitchFamily="34" charset="0"/>
                <a:ea typeface="Calibri" panose="020F0502020204030204" pitchFamily="34" charset="0"/>
                <a:cs typeface="Times New Roman" panose="02020603050405020304" pitchFamily="18" charset="0"/>
              </a:rPr>
              <a:t>, LAC operon, aktivátory a represory) a eukaryot (zesilovače transkripce,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epigenetika</a:t>
            </a:r>
            <a:r>
              <a:rPr lang="cs-CZ" sz="1800" dirty="0">
                <a:effectLst/>
                <a:latin typeface="Calibri" panose="020F0502020204030204" pitchFamily="34" charset="0"/>
                <a:ea typeface="Calibri" panose="020F0502020204030204" pitchFamily="34" charset="0"/>
                <a:cs typeface="Times New Roman" panose="02020603050405020304" pitchFamily="18" charset="0"/>
              </a:rPr>
              <a:t>), translace a její regulace u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prokaryot</a:t>
            </a:r>
            <a:r>
              <a:rPr lang="cs-CZ" sz="1800" dirty="0">
                <a:effectLst/>
                <a:latin typeface="Calibri" panose="020F0502020204030204" pitchFamily="34" charset="0"/>
                <a:ea typeface="Calibri" panose="020F0502020204030204" pitchFamily="34" charset="0"/>
                <a:cs typeface="Times New Roman" panose="02020603050405020304" pitchFamily="18" charset="0"/>
              </a:rPr>
              <a:t> a eukaryot.</a:t>
            </a:r>
            <a:endParaRPr lang="cs-CZ" dirty="0"/>
          </a:p>
        </p:txBody>
      </p:sp>
    </p:spTree>
    <p:extLst>
      <p:ext uri="{BB962C8B-B14F-4D97-AF65-F5344CB8AC3E}">
        <p14:creationId xmlns:p14="http://schemas.microsoft.com/office/powerpoint/2010/main" val="299371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CE1A214-8696-4884-88DF-BFC3D939B90F}"/>
              </a:ext>
            </a:extLst>
          </p:cNvPr>
          <p:cNvSpPr>
            <a:spLocks noGrp="1"/>
          </p:cNvSpPr>
          <p:nvPr>
            <p:ph type="ftr" sz="quarter" idx="10"/>
          </p:nvPr>
        </p:nvSpPr>
        <p:spPr>
          <a:xfrm>
            <a:off x="744380" y="6228000"/>
            <a:ext cx="7920000" cy="252000"/>
          </a:xfrm>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A9D9E310-F646-4D47-8D5B-3C49A1C277FE}"/>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BF808DC8-01CC-4A9B-A9CD-49C7E7E7F6A4}"/>
              </a:ext>
            </a:extLst>
          </p:cNvPr>
          <p:cNvSpPr>
            <a:spLocks noGrp="1"/>
          </p:cNvSpPr>
          <p:nvPr>
            <p:ph type="title"/>
          </p:nvPr>
        </p:nvSpPr>
        <p:spPr/>
        <p:txBody>
          <a:bodyPr/>
          <a:lstStyle/>
          <a:p>
            <a:r>
              <a:rPr lang="cs-CZ"/>
              <a:t>Konformace DNA</a:t>
            </a:r>
            <a:endParaRPr lang="en-US" dirty="0"/>
          </a:p>
        </p:txBody>
      </p:sp>
      <p:sp>
        <p:nvSpPr>
          <p:cNvPr id="5" name="Zástupný obsah 4">
            <a:extLst>
              <a:ext uri="{FF2B5EF4-FFF2-40B4-BE49-F238E27FC236}">
                <a16:creationId xmlns:a16="http://schemas.microsoft.com/office/drawing/2014/main" id="{7D6D229B-F9BE-4E8A-B62D-F09CE405BC17}"/>
              </a:ext>
            </a:extLst>
          </p:cNvPr>
          <p:cNvSpPr>
            <a:spLocks noGrp="1"/>
          </p:cNvSpPr>
          <p:nvPr>
            <p:ph idx="1"/>
          </p:nvPr>
        </p:nvSpPr>
        <p:spPr>
          <a:xfrm>
            <a:off x="540000" y="1679211"/>
            <a:ext cx="6110026" cy="4139998"/>
          </a:xfrm>
        </p:spPr>
        <p:txBody>
          <a:bodyPr/>
          <a:lstStyle/>
          <a:p>
            <a:pPr>
              <a:lnSpc>
                <a:spcPct val="100000"/>
              </a:lnSpc>
            </a:pPr>
            <a:r>
              <a:rPr lang="cs-CZ" sz="2000" dirty="0"/>
              <a:t>Pravotočivá dvoušroubovice, 1 otáčka cca. 10 páru </a:t>
            </a:r>
            <a:r>
              <a:rPr lang="cs-CZ" sz="2000" dirty="0" err="1"/>
              <a:t>bazí</a:t>
            </a:r>
            <a:r>
              <a:rPr lang="cs-CZ" sz="2000" dirty="0"/>
              <a:t>, 34</a:t>
            </a:r>
            <a:r>
              <a:rPr lang="en-US" sz="2000" dirty="0"/>
              <a:t> Å</a:t>
            </a:r>
            <a:endParaRPr lang="cs-CZ" sz="2000" dirty="0"/>
          </a:p>
          <a:p>
            <a:pPr marL="72000" indent="0">
              <a:lnSpc>
                <a:spcPct val="100000"/>
              </a:lnSpc>
              <a:buNone/>
            </a:pPr>
            <a:endParaRPr lang="en-US" sz="2000" dirty="0"/>
          </a:p>
          <a:p>
            <a:r>
              <a:rPr lang="cs-CZ" sz="2000" dirty="0"/>
              <a:t>Může zaujímat různé konformace:</a:t>
            </a:r>
          </a:p>
          <a:p>
            <a:pPr marL="72000" indent="0">
              <a:lnSpc>
                <a:spcPct val="100000"/>
              </a:lnSpc>
              <a:buNone/>
            </a:pPr>
            <a:r>
              <a:rPr lang="cs-CZ" sz="2000" dirty="0"/>
              <a:t>   </a:t>
            </a:r>
            <a:r>
              <a:rPr lang="cs-CZ" sz="1800" dirty="0"/>
              <a:t>B-forma - nízká koncentrace solí (11 </a:t>
            </a:r>
            <a:r>
              <a:rPr lang="cs-CZ" sz="1800" dirty="0" err="1"/>
              <a:t>bp</a:t>
            </a:r>
            <a:r>
              <a:rPr lang="cs-CZ" sz="1800" dirty="0"/>
              <a:t>/otáčku)</a:t>
            </a:r>
          </a:p>
          <a:p>
            <a:pPr marL="72000" indent="0">
              <a:lnSpc>
                <a:spcPct val="100000"/>
              </a:lnSpc>
              <a:buNone/>
            </a:pPr>
            <a:r>
              <a:rPr lang="cs-CZ" sz="1800" dirty="0"/>
              <a:t>   A-forma - vysoká koncentrace solí (11 </a:t>
            </a:r>
            <a:r>
              <a:rPr lang="cs-CZ" sz="1800" dirty="0" err="1"/>
              <a:t>bp</a:t>
            </a:r>
            <a:r>
              <a:rPr lang="cs-CZ" sz="1800" dirty="0"/>
              <a:t>/otáčku)</a:t>
            </a:r>
          </a:p>
          <a:p>
            <a:pPr marL="72000" indent="0">
              <a:lnSpc>
                <a:spcPct val="100000"/>
              </a:lnSpc>
              <a:buNone/>
            </a:pPr>
            <a:r>
              <a:rPr lang="cs-CZ" sz="1800" dirty="0"/>
              <a:t>   Z-forma - levotočivá dvoušroubovice (12 </a:t>
            </a:r>
            <a:r>
              <a:rPr lang="cs-CZ" sz="1800" dirty="0" err="1"/>
              <a:t>bp</a:t>
            </a:r>
            <a:r>
              <a:rPr lang="cs-CZ" sz="1800" dirty="0"/>
              <a:t>/otáčku)</a:t>
            </a:r>
          </a:p>
          <a:p>
            <a:pPr marL="72000" indent="0">
              <a:lnSpc>
                <a:spcPct val="100000"/>
              </a:lnSpc>
              <a:buNone/>
            </a:pPr>
            <a:endParaRPr lang="cs-CZ" sz="2000" dirty="0"/>
          </a:p>
          <a:p>
            <a:pPr marL="72000" indent="0">
              <a:lnSpc>
                <a:spcPct val="100000"/>
              </a:lnSpc>
              <a:buNone/>
            </a:pPr>
            <a:endParaRPr lang="en-US" sz="2000" dirty="0"/>
          </a:p>
        </p:txBody>
      </p:sp>
      <p:pic>
        <p:nvPicPr>
          <p:cNvPr id="7" name="Obrázek 6">
            <a:extLst>
              <a:ext uri="{FF2B5EF4-FFF2-40B4-BE49-F238E27FC236}">
                <a16:creationId xmlns:a16="http://schemas.microsoft.com/office/drawing/2014/main" id="{7BDC97A7-AED1-4A2D-A9FE-3851757DA5EE}"/>
              </a:ext>
            </a:extLst>
          </p:cNvPr>
          <p:cNvPicPr>
            <a:picLocks noChangeAspect="1"/>
          </p:cNvPicPr>
          <p:nvPr/>
        </p:nvPicPr>
        <p:blipFill>
          <a:blip r:embed="rId3"/>
          <a:stretch>
            <a:fillRect/>
          </a:stretch>
        </p:blipFill>
        <p:spPr>
          <a:xfrm>
            <a:off x="6862938" y="1075780"/>
            <a:ext cx="4609062" cy="4139998"/>
          </a:xfrm>
          <a:prstGeom prst="rect">
            <a:avLst/>
          </a:prstGeom>
        </p:spPr>
      </p:pic>
      <p:pic>
        <p:nvPicPr>
          <p:cNvPr id="1028" name="Picture 4" descr="Picture">
            <a:extLst>
              <a:ext uri="{FF2B5EF4-FFF2-40B4-BE49-F238E27FC236}">
                <a16:creationId xmlns:a16="http://schemas.microsoft.com/office/drawing/2014/main" id="{01748F0F-EA35-4FB5-B466-C9B20D430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39" y="4173927"/>
            <a:ext cx="4559140" cy="17464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six base pair parameters; twist, roll, tilt, rise, shift and slide. DNA base pairs are shown by rectangular solids (top). Schematic view of the adjacent base pairs, and the covalent bonds along the backbones, which are simply modeled by two springs (bottom). The half of the length and width of of the base pairs are shown by l and w, respectively, and b equals to the rise of undeformed DNA. At each base pair, we consider a localized Cartesian coordinate system xyz.">
            <a:extLst>
              <a:ext uri="{FF2B5EF4-FFF2-40B4-BE49-F238E27FC236}">
                <a16:creationId xmlns:a16="http://schemas.microsoft.com/office/drawing/2014/main" id="{D1AB7F20-9D6C-4ABB-879E-47D7DC72A7B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3671" y="4173927"/>
            <a:ext cx="1610416" cy="174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55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2DA7362-DACC-488C-B1EF-7190634E4D4E}"/>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0477CCD8-DC07-4B26-8AD0-2B46A1FDC4CD}"/>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44E86BB2-E1BF-4C0C-928A-39A32FFF6AFD}"/>
              </a:ext>
            </a:extLst>
          </p:cNvPr>
          <p:cNvSpPr>
            <a:spLocks noGrp="1"/>
          </p:cNvSpPr>
          <p:nvPr>
            <p:ph type="title"/>
          </p:nvPr>
        </p:nvSpPr>
        <p:spPr/>
        <p:txBody>
          <a:bodyPr/>
          <a:lstStyle/>
          <a:p>
            <a:r>
              <a:rPr lang="cs-CZ" dirty="0"/>
              <a:t>G-</a:t>
            </a:r>
            <a:r>
              <a:rPr lang="cs-CZ" dirty="0" err="1"/>
              <a:t>kvadruplexy</a:t>
            </a:r>
            <a:endParaRPr lang="en-US" dirty="0"/>
          </a:p>
        </p:txBody>
      </p:sp>
      <p:sp>
        <p:nvSpPr>
          <p:cNvPr id="5" name="Zástupný obsah 4">
            <a:extLst>
              <a:ext uri="{FF2B5EF4-FFF2-40B4-BE49-F238E27FC236}">
                <a16:creationId xmlns:a16="http://schemas.microsoft.com/office/drawing/2014/main" id="{0B922514-27D3-4F48-BC12-A9B742541A6A}"/>
              </a:ext>
            </a:extLst>
          </p:cNvPr>
          <p:cNvSpPr>
            <a:spLocks noGrp="1"/>
          </p:cNvSpPr>
          <p:nvPr>
            <p:ph idx="1"/>
          </p:nvPr>
        </p:nvSpPr>
        <p:spPr>
          <a:xfrm>
            <a:off x="720001" y="1692002"/>
            <a:ext cx="6015778" cy="4139998"/>
          </a:xfrm>
        </p:spPr>
        <p:txBody>
          <a:bodyPr/>
          <a:lstStyle/>
          <a:p>
            <a:pPr>
              <a:lnSpc>
                <a:spcPct val="100000"/>
              </a:lnSpc>
              <a:spcAft>
                <a:spcPts val="1200"/>
              </a:spcAft>
            </a:pPr>
            <a:r>
              <a:rPr lang="cs-CZ" sz="2000" dirty="0"/>
              <a:t>Tvorba v G-bohatých oblastech</a:t>
            </a:r>
          </a:p>
          <a:p>
            <a:pPr>
              <a:lnSpc>
                <a:spcPct val="100000"/>
              </a:lnSpc>
              <a:spcAft>
                <a:spcPts val="1200"/>
              </a:spcAft>
            </a:pPr>
            <a:r>
              <a:rPr lang="cs-CZ" sz="2000" dirty="0"/>
              <a:t>Struktura stabilizovaná </a:t>
            </a:r>
            <a:r>
              <a:rPr lang="cs-CZ" sz="2000" dirty="0" err="1"/>
              <a:t>Hoogsteenovým</a:t>
            </a:r>
            <a:r>
              <a:rPr lang="cs-CZ" sz="2000" dirty="0"/>
              <a:t> párováním a monovalentním kationtem (K</a:t>
            </a:r>
            <a:r>
              <a:rPr lang="en-US" sz="2000" baseline="30000" dirty="0"/>
              <a:t>+</a:t>
            </a:r>
            <a:r>
              <a:rPr lang="cs-CZ" sz="2000" dirty="0"/>
              <a:t> </a:t>
            </a:r>
            <a:r>
              <a:rPr lang="en-US" sz="2000" dirty="0"/>
              <a:t>&gt; Na</a:t>
            </a:r>
            <a:r>
              <a:rPr lang="en-US" sz="2000" baseline="30000" dirty="0"/>
              <a:t>+</a:t>
            </a:r>
            <a:r>
              <a:rPr lang="en-US" sz="2000" dirty="0"/>
              <a:t> &gt;Li</a:t>
            </a:r>
            <a:r>
              <a:rPr lang="en-US" sz="2000" baseline="30000" dirty="0"/>
              <a:t>+</a:t>
            </a:r>
            <a:r>
              <a:rPr lang="en-US" sz="2000" dirty="0"/>
              <a:t>)</a:t>
            </a:r>
            <a:endParaRPr lang="cs-CZ" sz="2000" dirty="0"/>
          </a:p>
          <a:p>
            <a:pPr>
              <a:lnSpc>
                <a:spcPct val="100000"/>
              </a:lnSpc>
              <a:spcAft>
                <a:spcPts val="1200"/>
              </a:spcAft>
            </a:pPr>
            <a:r>
              <a:rPr lang="cs-CZ" sz="2000" dirty="0"/>
              <a:t>Čtyř-řetězcová nekanonická struktura DNA</a:t>
            </a:r>
          </a:p>
          <a:p>
            <a:pPr>
              <a:lnSpc>
                <a:spcPct val="100000"/>
              </a:lnSpc>
              <a:spcAft>
                <a:spcPts val="1200"/>
              </a:spcAft>
            </a:pPr>
            <a:r>
              <a:rPr lang="cs-CZ" sz="2000" dirty="0"/>
              <a:t>Klíčové funkce v transkripci, replikaci, stabilitě genomu a epigenetické regulaci</a:t>
            </a:r>
            <a:endParaRPr lang="en-US" sz="2000" dirty="0"/>
          </a:p>
          <a:p>
            <a:pPr>
              <a:lnSpc>
                <a:spcPct val="100000"/>
              </a:lnSpc>
              <a:spcAft>
                <a:spcPts val="1200"/>
              </a:spcAft>
            </a:pPr>
            <a:r>
              <a:rPr lang="cs-CZ" sz="2000" dirty="0"/>
              <a:t>Význam v léčbě nádorů (použití molekul stabilizujících strukturu G4)</a:t>
            </a:r>
          </a:p>
          <a:p>
            <a:pPr>
              <a:lnSpc>
                <a:spcPct val="100000"/>
              </a:lnSpc>
              <a:spcAft>
                <a:spcPts val="1200"/>
              </a:spcAft>
            </a:pPr>
            <a:r>
              <a:rPr lang="cs-CZ" sz="2000" dirty="0"/>
              <a:t>Objevena celá řada proteinů interagujících specificky s G4</a:t>
            </a:r>
            <a:endParaRPr lang="en-US" sz="2000" dirty="0"/>
          </a:p>
        </p:txBody>
      </p:sp>
      <p:pic>
        <p:nvPicPr>
          <p:cNvPr id="9" name="Obrázek 8">
            <a:extLst>
              <a:ext uri="{FF2B5EF4-FFF2-40B4-BE49-F238E27FC236}">
                <a16:creationId xmlns:a16="http://schemas.microsoft.com/office/drawing/2014/main" id="{BC247FF1-40AD-4206-A72F-98D6DFB613AC}"/>
              </a:ext>
            </a:extLst>
          </p:cNvPr>
          <p:cNvPicPr>
            <a:picLocks noChangeAspect="1"/>
          </p:cNvPicPr>
          <p:nvPr/>
        </p:nvPicPr>
        <p:blipFill>
          <a:blip r:embed="rId3"/>
          <a:stretch>
            <a:fillRect/>
          </a:stretch>
        </p:blipFill>
        <p:spPr>
          <a:xfrm>
            <a:off x="7724303" y="1567576"/>
            <a:ext cx="3883652" cy="3581546"/>
          </a:xfrm>
          <a:prstGeom prst="rect">
            <a:avLst/>
          </a:prstGeom>
        </p:spPr>
      </p:pic>
      <p:sp>
        <p:nvSpPr>
          <p:cNvPr id="10" name="TextovéPole 9">
            <a:extLst>
              <a:ext uri="{FF2B5EF4-FFF2-40B4-BE49-F238E27FC236}">
                <a16:creationId xmlns:a16="http://schemas.microsoft.com/office/drawing/2014/main" id="{93548D25-4536-45E4-9123-7720AEBD3DCA}"/>
              </a:ext>
            </a:extLst>
          </p:cNvPr>
          <p:cNvSpPr txBox="1"/>
          <p:nvPr/>
        </p:nvSpPr>
        <p:spPr>
          <a:xfrm>
            <a:off x="10382438" y="5255999"/>
            <a:ext cx="1353256" cy="261610"/>
          </a:xfrm>
          <a:prstGeom prst="rect">
            <a:avLst/>
          </a:prstGeom>
          <a:noFill/>
        </p:spPr>
        <p:txBody>
          <a:bodyPr wrap="none" rtlCol="0">
            <a:spAutoFit/>
          </a:bodyPr>
          <a:lstStyle/>
          <a:p>
            <a:pPr algn="l"/>
            <a:r>
              <a:rPr lang="en-US" sz="1050" dirty="0">
                <a:latin typeface="+mn-lt"/>
              </a:rPr>
              <a:t>Spiegel</a:t>
            </a:r>
            <a:r>
              <a:rPr lang="cs-CZ" sz="1050" dirty="0">
                <a:latin typeface="+mn-lt"/>
              </a:rPr>
              <a:t> et al. 2020</a:t>
            </a:r>
            <a:endParaRPr lang="en-US" sz="1050" dirty="0" err="1">
              <a:latin typeface="+mn-lt"/>
            </a:endParaRPr>
          </a:p>
        </p:txBody>
      </p:sp>
    </p:spTree>
    <p:extLst>
      <p:ext uri="{BB962C8B-B14F-4D97-AF65-F5344CB8AC3E}">
        <p14:creationId xmlns:p14="http://schemas.microsoft.com/office/powerpoint/2010/main" val="4007591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8E028A2-B196-491D-BA76-9349D3DC8E94}"/>
              </a:ext>
            </a:extLst>
          </p:cNvPr>
          <p:cNvSpPr>
            <a:spLocks noGrp="1"/>
          </p:cNvSpPr>
          <p:nvPr>
            <p:ph type="ftr" sz="quarter" idx="10"/>
          </p:nvPr>
        </p:nvSpPr>
        <p:spPr/>
        <p:txBody>
          <a:bodyPr/>
          <a:lstStyle/>
          <a:p>
            <a:r>
              <a:rPr lang="cs-CZ" dirty="0"/>
              <a:t>Zápatí prezentace</a:t>
            </a:r>
          </a:p>
        </p:txBody>
      </p:sp>
      <p:sp>
        <p:nvSpPr>
          <p:cNvPr id="3" name="Zástupný symbol pro číslo snímku 2">
            <a:extLst>
              <a:ext uri="{FF2B5EF4-FFF2-40B4-BE49-F238E27FC236}">
                <a16:creationId xmlns:a16="http://schemas.microsoft.com/office/drawing/2014/main" id="{5E531815-71DC-4266-BC59-2F2A7276FD51}"/>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85545F3B-BE3F-4C07-8E3B-6A346C7376D5}"/>
              </a:ext>
            </a:extLst>
          </p:cNvPr>
          <p:cNvSpPr>
            <a:spLocks noGrp="1"/>
          </p:cNvSpPr>
          <p:nvPr>
            <p:ph type="title"/>
          </p:nvPr>
        </p:nvSpPr>
        <p:spPr/>
        <p:txBody>
          <a:bodyPr/>
          <a:lstStyle/>
          <a:p>
            <a:r>
              <a:rPr lang="cs-CZ" dirty="0"/>
              <a:t>Sbalení nukleových kyselin</a:t>
            </a:r>
            <a:endParaRPr lang="en-US" dirty="0"/>
          </a:p>
        </p:txBody>
      </p:sp>
      <p:sp>
        <p:nvSpPr>
          <p:cNvPr id="5" name="Zástupný obsah 4">
            <a:extLst>
              <a:ext uri="{FF2B5EF4-FFF2-40B4-BE49-F238E27FC236}">
                <a16:creationId xmlns:a16="http://schemas.microsoft.com/office/drawing/2014/main" id="{6E8A913A-473A-444E-8E03-0DE25E92D7F7}"/>
              </a:ext>
            </a:extLst>
          </p:cNvPr>
          <p:cNvSpPr>
            <a:spLocks noGrp="1"/>
          </p:cNvSpPr>
          <p:nvPr>
            <p:ph idx="1"/>
          </p:nvPr>
        </p:nvSpPr>
        <p:spPr/>
        <p:txBody>
          <a:bodyPr/>
          <a:lstStyle/>
          <a:p>
            <a:r>
              <a:rPr lang="cs-CZ" sz="1800" dirty="0"/>
              <a:t>Molekula DNA je příliš dlouhá – nutná kondenzace</a:t>
            </a:r>
          </a:p>
          <a:p>
            <a:r>
              <a:rPr lang="cs-CZ" sz="1800" dirty="0"/>
              <a:t>U bakterií dochází k </a:t>
            </a:r>
            <a:r>
              <a:rPr lang="cs-CZ" sz="1800" dirty="0" err="1"/>
              <a:t>nadšroubovicovému</a:t>
            </a:r>
            <a:r>
              <a:rPr lang="cs-CZ" sz="1800" dirty="0"/>
              <a:t> vinutí (</a:t>
            </a:r>
            <a:r>
              <a:rPr lang="cs-CZ" sz="1800" dirty="0" err="1"/>
              <a:t>supercoiling</a:t>
            </a:r>
            <a:r>
              <a:rPr lang="cs-CZ" sz="1800" dirty="0"/>
              <a:t>) pomocí enzymu DNA </a:t>
            </a:r>
            <a:r>
              <a:rPr lang="cs-CZ" sz="1800" dirty="0" err="1"/>
              <a:t>gyrázy</a:t>
            </a:r>
            <a:r>
              <a:rPr lang="cs-CZ" sz="1800" dirty="0"/>
              <a:t> (levotočivé zkroucení)</a:t>
            </a:r>
          </a:p>
          <a:p>
            <a:r>
              <a:rPr lang="cs-CZ" sz="1800" dirty="0"/>
              <a:t>Rozvolnění kondenzované struktury pomocí </a:t>
            </a:r>
            <a:r>
              <a:rPr lang="cs-CZ" sz="1800" dirty="0" err="1"/>
              <a:t>topoizomerázy</a:t>
            </a:r>
            <a:r>
              <a:rPr lang="cs-CZ" sz="1800" dirty="0"/>
              <a:t> I</a:t>
            </a:r>
          </a:p>
          <a:p>
            <a:r>
              <a:rPr lang="cs-CZ" sz="1800" dirty="0"/>
              <a:t>U eukaryot je DNA navinuta na histony nesoucí kladný náboj – chromatin</a:t>
            </a:r>
          </a:p>
          <a:p>
            <a:r>
              <a:rPr lang="cs-CZ" sz="1800" dirty="0" err="1"/>
              <a:t>Nukleozom</a:t>
            </a:r>
            <a:r>
              <a:rPr lang="cs-CZ" sz="1800" dirty="0"/>
              <a:t> se skládá z cca. 200 </a:t>
            </a:r>
            <a:r>
              <a:rPr lang="cs-CZ" sz="1800" dirty="0" err="1"/>
              <a:t>bp</a:t>
            </a:r>
            <a:r>
              <a:rPr lang="cs-CZ" sz="1800" dirty="0"/>
              <a:t> a devíti proteinů (H2A (2x), H2B (2x), H3 (2x), H4 (2x) a H1)</a:t>
            </a:r>
          </a:p>
          <a:p>
            <a:r>
              <a:rPr lang="cs-CZ" sz="1800" dirty="0"/>
              <a:t>Chromatin je dále stočen do </a:t>
            </a:r>
            <a:r>
              <a:rPr lang="cs-CZ" sz="1800" dirty="0" err="1"/>
              <a:t>helikální</a:t>
            </a:r>
            <a:r>
              <a:rPr lang="cs-CZ" sz="1800" dirty="0"/>
              <a:t> struktury (30-nm vlákna, 6 </a:t>
            </a:r>
            <a:r>
              <a:rPr lang="cs-CZ" sz="1800" dirty="0" err="1"/>
              <a:t>nukleozomů</a:t>
            </a:r>
            <a:r>
              <a:rPr lang="cs-CZ" sz="1800" dirty="0"/>
              <a:t>/otáčku)</a:t>
            </a:r>
          </a:p>
          <a:p>
            <a:r>
              <a:rPr lang="cs-CZ" sz="1800" dirty="0"/>
              <a:t>Vlákna jsou přichycena na chromozomální ose pomocí tzv. “matrix </a:t>
            </a:r>
            <a:r>
              <a:rPr lang="cs-CZ" sz="1800" dirty="0" err="1"/>
              <a:t>attachment</a:t>
            </a:r>
            <a:r>
              <a:rPr lang="cs-CZ" sz="1800" dirty="0"/>
              <a:t> </a:t>
            </a:r>
            <a:r>
              <a:rPr lang="cs-CZ" sz="1800" dirty="0" err="1"/>
              <a:t>regions</a:t>
            </a:r>
            <a:r>
              <a:rPr lang="cs-CZ" sz="1800" dirty="0"/>
              <a:t>“ (MAR)</a:t>
            </a:r>
          </a:p>
          <a:p>
            <a:r>
              <a:rPr lang="cs-CZ" sz="1800" dirty="0"/>
              <a:t>MAR mají cca. 200-1000 </a:t>
            </a:r>
            <a:r>
              <a:rPr lang="cs-CZ" sz="1800" dirty="0" err="1"/>
              <a:t>bp</a:t>
            </a:r>
            <a:r>
              <a:rPr lang="cs-CZ" sz="1800" dirty="0"/>
              <a:t> a jsou bohaté na A/T</a:t>
            </a:r>
            <a:endParaRPr lang="en-US" sz="1800" dirty="0"/>
          </a:p>
        </p:txBody>
      </p:sp>
    </p:spTree>
    <p:extLst>
      <p:ext uri="{BB962C8B-B14F-4D97-AF65-F5344CB8AC3E}">
        <p14:creationId xmlns:p14="http://schemas.microsoft.com/office/powerpoint/2010/main" val="339225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C4DF44C-393B-439B-B399-D71D9ECDD3E4}"/>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2E54163-A9E4-4C0D-B4BD-D5931DD7ADE2}"/>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698A635B-3E64-4B0B-B69F-E19A7A735214}"/>
              </a:ext>
            </a:extLst>
          </p:cNvPr>
          <p:cNvSpPr>
            <a:spLocks noGrp="1"/>
          </p:cNvSpPr>
          <p:nvPr>
            <p:ph type="title"/>
          </p:nvPr>
        </p:nvSpPr>
        <p:spPr/>
        <p:txBody>
          <a:bodyPr/>
          <a:lstStyle/>
          <a:p>
            <a:r>
              <a:rPr lang="cs-CZ" dirty="0"/>
              <a:t>Sbalení nukleových kyselin</a:t>
            </a:r>
            <a:endParaRPr lang="en-US" dirty="0"/>
          </a:p>
        </p:txBody>
      </p:sp>
      <p:pic>
        <p:nvPicPr>
          <p:cNvPr id="9" name="Obrázek 8">
            <a:extLst>
              <a:ext uri="{FF2B5EF4-FFF2-40B4-BE49-F238E27FC236}">
                <a16:creationId xmlns:a16="http://schemas.microsoft.com/office/drawing/2014/main" id="{1FAA4567-F733-4B1D-BA2D-C331A02F9D41}"/>
              </a:ext>
            </a:extLst>
          </p:cNvPr>
          <p:cNvPicPr>
            <a:picLocks noChangeAspect="1"/>
          </p:cNvPicPr>
          <p:nvPr/>
        </p:nvPicPr>
        <p:blipFill>
          <a:blip r:embed="rId2"/>
          <a:stretch>
            <a:fillRect/>
          </a:stretch>
        </p:blipFill>
        <p:spPr>
          <a:xfrm>
            <a:off x="1564671" y="1769858"/>
            <a:ext cx="6075489" cy="3688355"/>
          </a:xfrm>
          <a:prstGeom prst="rect">
            <a:avLst/>
          </a:prstGeom>
        </p:spPr>
      </p:pic>
      <p:pic>
        <p:nvPicPr>
          <p:cNvPr id="11" name="Obrázek 10">
            <a:extLst>
              <a:ext uri="{FF2B5EF4-FFF2-40B4-BE49-F238E27FC236}">
                <a16:creationId xmlns:a16="http://schemas.microsoft.com/office/drawing/2014/main" id="{2B265AD3-D59C-4B0F-80FF-B96A55E2763B}"/>
              </a:ext>
            </a:extLst>
          </p:cNvPr>
          <p:cNvPicPr>
            <a:picLocks noChangeAspect="1"/>
          </p:cNvPicPr>
          <p:nvPr/>
        </p:nvPicPr>
        <p:blipFill>
          <a:blip r:embed="rId3"/>
          <a:stretch>
            <a:fillRect/>
          </a:stretch>
        </p:blipFill>
        <p:spPr>
          <a:xfrm>
            <a:off x="7852607" y="3298195"/>
            <a:ext cx="2733675" cy="2047875"/>
          </a:xfrm>
          <a:prstGeom prst="rect">
            <a:avLst/>
          </a:prstGeom>
        </p:spPr>
      </p:pic>
      <p:sp>
        <p:nvSpPr>
          <p:cNvPr id="12" name="TextovéPole 11">
            <a:extLst>
              <a:ext uri="{FF2B5EF4-FFF2-40B4-BE49-F238E27FC236}">
                <a16:creationId xmlns:a16="http://schemas.microsoft.com/office/drawing/2014/main" id="{5D9044E6-FA7A-4F59-BE63-EAA2B23ADAA4}"/>
              </a:ext>
            </a:extLst>
          </p:cNvPr>
          <p:cNvSpPr txBox="1"/>
          <p:nvPr/>
        </p:nvSpPr>
        <p:spPr>
          <a:xfrm>
            <a:off x="1478972" y="1600581"/>
            <a:ext cx="936475" cy="338554"/>
          </a:xfrm>
          <a:prstGeom prst="rect">
            <a:avLst/>
          </a:prstGeom>
          <a:solidFill>
            <a:schemeClr val="bg1"/>
          </a:solidFill>
        </p:spPr>
        <p:txBody>
          <a:bodyPr wrap="none" rtlCol="0">
            <a:spAutoFit/>
          </a:bodyPr>
          <a:lstStyle/>
          <a:p>
            <a:pPr algn="l"/>
            <a:r>
              <a:rPr lang="cs-CZ" sz="1600" dirty="0">
                <a:latin typeface="+mn-lt"/>
              </a:rPr>
              <a:t>Bakterie</a:t>
            </a:r>
            <a:endParaRPr lang="en-US" sz="1600" dirty="0" err="1">
              <a:latin typeface="+mn-lt"/>
            </a:endParaRPr>
          </a:p>
        </p:txBody>
      </p:sp>
      <p:sp>
        <p:nvSpPr>
          <p:cNvPr id="14" name="TextovéPole 13">
            <a:extLst>
              <a:ext uri="{FF2B5EF4-FFF2-40B4-BE49-F238E27FC236}">
                <a16:creationId xmlns:a16="http://schemas.microsoft.com/office/drawing/2014/main" id="{5C5CC610-AC41-44FB-A3BF-13BA850699FD}"/>
              </a:ext>
            </a:extLst>
          </p:cNvPr>
          <p:cNvSpPr txBox="1"/>
          <p:nvPr/>
        </p:nvSpPr>
        <p:spPr>
          <a:xfrm>
            <a:off x="4211762" y="1600581"/>
            <a:ext cx="1107996" cy="338554"/>
          </a:xfrm>
          <a:prstGeom prst="rect">
            <a:avLst/>
          </a:prstGeom>
          <a:solidFill>
            <a:schemeClr val="bg1"/>
          </a:solidFill>
        </p:spPr>
        <p:txBody>
          <a:bodyPr wrap="none" rtlCol="0">
            <a:spAutoFit/>
          </a:bodyPr>
          <a:lstStyle/>
          <a:p>
            <a:pPr algn="l"/>
            <a:r>
              <a:rPr lang="cs-CZ" sz="1600" dirty="0">
                <a:latin typeface="+mn-lt"/>
              </a:rPr>
              <a:t>Eukaryota</a:t>
            </a:r>
            <a:endParaRPr lang="en-US" sz="1600" dirty="0" err="1">
              <a:latin typeface="+mn-lt"/>
            </a:endParaRPr>
          </a:p>
        </p:txBody>
      </p:sp>
      <p:sp>
        <p:nvSpPr>
          <p:cNvPr id="16" name="TextovéPole 15">
            <a:extLst>
              <a:ext uri="{FF2B5EF4-FFF2-40B4-BE49-F238E27FC236}">
                <a16:creationId xmlns:a16="http://schemas.microsoft.com/office/drawing/2014/main" id="{27F03CA7-9E04-4824-A8AD-4A2FD7207C9A}"/>
              </a:ext>
            </a:extLst>
          </p:cNvPr>
          <p:cNvSpPr txBox="1"/>
          <p:nvPr/>
        </p:nvSpPr>
        <p:spPr>
          <a:xfrm>
            <a:off x="8377707" y="3298195"/>
            <a:ext cx="2504557" cy="261610"/>
          </a:xfrm>
          <a:prstGeom prst="rect">
            <a:avLst/>
          </a:prstGeom>
          <a:solidFill>
            <a:schemeClr val="bg1"/>
          </a:solidFill>
        </p:spPr>
        <p:txBody>
          <a:bodyPr wrap="square">
            <a:spAutoFit/>
          </a:bodyPr>
          <a:lstStyle/>
          <a:p>
            <a:r>
              <a:rPr lang="cs-CZ" sz="1100" dirty="0"/>
              <a:t>30-nm vlákna, 6 </a:t>
            </a:r>
            <a:r>
              <a:rPr lang="cs-CZ" sz="1100" dirty="0" err="1"/>
              <a:t>nukleozomů</a:t>
            </a:r>
            <a:r>
              <a:rPr lang="cs-CZ" sz="1100" dirty="0"/>
              <a:t>/otáčku</a:t>
            </a:r>
            <a:endParaRPr lang="en-US" sz="1100" dirty="0"/>
          </a:p>
        </p:txBody>
      </p:sp>
    </p:spTree>
    <p:extLst>
      <p:ext uri="{BB962C8B-B14F-4D97-AF65-F5344CB8AC3E}">
        <p14:creationId xmlns:p14="http://schemas.microsoft.com/office/powerpoint/2010/main" val="396980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1A5CCB8-4CA8-4239-BAE3-44782236B322}"/>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6840E02E-B8D2-48FB-A4BE-2FDF107747A4}"/>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9B5EE471-CA5A-422E-8BEC-0E4B1A2423EE}"/>
              </a:ext>
            </a:extLst>
          </p:cNvPr>
          <p:cNvSpPr>
            <a:spLocks noGrp="1"/>
          </p:cNvSpPr>
          <p:nvPr>
            <p:ph type="title"/>
          </p:nvPr>
        </p:nvSpPr>
        <p:spPr/>
        <p:txBody>
          <a:bodyPr/>
          <a:lstStyle/>
          <a:p>
            <a:r>
              <a:rPr lang="cs-CZ" dirty="0"/>
              <a:t>Centrální dogma molekulární biologie</a:t>
            </a:r>
            <a:endParaRPr lang="en-US" dirty="0"/>
          </a:p>
        </p:txBody>
      </p:sp>
      <p:sp>
        <p:nvSpPr>
          <p:cNvPr id="5" name="Zástupný obsah 4">
            <a:extLst>
              <a:ext uri="{FF2B5EF4-FFF2-40B4-BE49-F238E27FC236}">
                <a16:creationId xmlns:a16="http://schemas.microsoft.com/office/drawing/2014/main" id="{9418DF7A-E360-4F42-BB9A-F646437C2E4E}"/>
              </a:ext>
            </a:extLst>
          </p:cNvPr>
          <p:cNvSpPr>
            <a:spLocks noGrp="1"/>
          </p:cNvSpPr>
          <p:nvPr>
            <p:ph idx="1"/>
          </p:nvPr>
        </p:nvSpPr>
        <p:spPr>
          <a:xfrm>
            <a:off x="720000" y="1692002"/>
            <a:ext cx="4975950" cy="4139998"/>
          </a:xfrm>
        </p:spPr>
        <p:txBody>
          <a:bodyPr/>
          <a:lstStyle/>
          <a:p>
            <a:pPr>
              <a:lnSpc>
                <a:spcPct val="100000"/>
              </a:lnSpc>
            </a:pPr>
            <a:r>
              <a:rPr lang="cs-CZ" sz="1800" dirty="0"/>
              <a:t>Klíčové vlastnosti živých tvorů </a:t>
            </a:r>
          </a:p>
          <a:p>
            <a:pPr marL="72000" indent="0">
              <a:lnSpc>
                <a:spcPct val="100000"/>
              </a:lnSpc>
              <a:buNone/>
            </a:pPr>
            <a:r>
              <a:rPr lang="cs-CZ" sz="1800" dirty="0"/>
              <a:t>   - schopnost reprodukovat vlastní genom </a:t>
            </a:r>
          </a:p>
          <a:p>
            <a:pPr marL="72000" indent="0">
              <a:lnSpc>
                <a:spcPct val="100000"/>
              </a:lnSpc>
              <a:buNone/>
            </a:pPr>
            <a:r>
              <a:rPr lang="cs-CZ" sz="1800" dirty="0"/>
              <a:t>   - tvořit vlastní energii</a:t>
            </a:r>
          </a:p>
          <a:p>
            <a:pPr>
              <a:lnSpc>
                <a:spcPct val="100000"/>
              </a:lnSpc>
              <a:spcBef>
                <a:spcPts val="1200"/>
              </a:spcBef>
            </a:pPr>
            <a:r>
              <a:rPr lang="cs-CZ" sz="1800" dirty="0"/>
              <a:t>Nutnost organismů vyrobit proteiny kódované v rámci své DNA</a:t>
            </a:r>
          </a:p>
          <a:p>
            <a:pPr>
              <a:lnSpc>
                <a:spcPct val="100000"/>
              </a:lnSpc>
              <a:spcBef>
                <a:spcPts val="1200"/>
              </a:spcBef>
            </a:pPr>
            <a:r>
              <a:rPr lang="cs-CZ" sz="1800" dirty="0"/>
              <a:t>Proteiny – tvorba energie, kontrola replikace, vnitro- a mezibuněčná komunikace</a:t>
            </a:r>
          </a:p>
          <a:p>
            <a:pPr>
              <a:lnSpc>
                <a:spcPct val="100000"/>
              </a:lnSpc>
              <a:spcBef>
                <a:spcPts val="1200"/>
              </a:spcBef>
            </a:pPr>
            <a:r>
              <a:rPr lang="cs-CZ" sz="1800" dirty="0"/>
              <a:t>Centrální dogma molekulární biologie: </a:t>
            </a:r>
          </a:p>
          <a:p>
            <a:pPr marL="287338" indent="0">
              <a:lnSpc>
                <a:spcPct val="100000"/>
              </a:lnSpc>
              <a:spcBef>
                <a:spcPts val="1200"/>
              </a:spcBef>
              <a:buNone/>
            </a:pPr>
            <a:r>
              <a:rPr lang="cs-CZ" sz="1800" b="1" dirty="0"/>
              <a:t>DNA je přepisována do RNA, která je následně překládaná do proteinů</a:t>
            </a:r>
          </a:p>
          <a:p>
            <a:pPr marL="72000" indent="0">
              <a:lnSpc>
                <a:spcPct val="100000"/>
              </a:lnSpc>
              <a:buNone/>
            </a:pPr>
            <a:endParaRPr lang="cs-CZ" sz="1800" dirty="0"/>
          </a:p>
          <a:p>
            <a:endParaRPr lang="en-US" sz="1800" dirty="0"/>
          </a:p>
        </p:txBody>
      </p:sp>
      <p:pic>
        <p:nvPicPr>
          <p:cNvPr id="7" name="Picture 1">
            <a:extLst>
              <a:ext uri="{FF2B5EF4-FFF2-40B4-BE49-F238E27FC236}">
                <a16:creationId xmlns:a16="http://schemas.microsoft.com/office/drawing/2014/main" id="{71ECF5A2-4CFF-4C6A-B799-87536B1184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7256" y="1498719"/>
            <a:ext cx="4898437" cy="393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8">
            <a:extLst>
              <a:ext uri="{FF2B5EF4-FFF2-40B4-BE49-F238E27FC236}">
                <a16:creationId xmlns:a16="http://schemas.microsoft.com/office/drawing/2014/main" id="{04F4BFDF-3673-46EA-8FD0-F69C2C04A7B0}"/>
              </a:ext>
            </a:extLst>
          </p:cNvPr>
          <p:cNvSpPr txBox="1"/>
          <p:nvPr/>
        </p:nvSpPr>
        <p:spPr>
          <a:xfrm>
            <a:off x="9772496" y="5359281"/>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1141762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1519B20-F0B0-460D-8C50-4522C70BA129}"/>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7A9CD779-EDFF-44C2-B5B5-85B36A28E613}"/>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F3CD244C-B0FB-49F8-B3DE-21591E2A52A2}"/>
              </a:ext>
            </a:extLst>
          </p:cNvPr>
          <p:cNvSpPr>
            <a:spLocks noGrp="1"/>
          </p:cNvSpPr>
          <p:nvPr>
            <p:ph type="title"/>
          </p:nvPr>
        </p:nvSpPr>
        <p:spPr/>
        <p:txBody>
          <a:bodyPr/>
          <a:lstStyle/>
          <a:p>
            <a:r>
              <a:rPr lang="en-US" dirty="0" err="1"/>
              <a:t>Transkripce</a:t>
            </a:r>
            <a:endParaRPr lang="en-US" dirty="0"/>
          </a:p>
        </p:txBody>
      </p:sp>
      <p:sp>
        <p:nvSpPr>
          <p:cNvPr id="5" name="Zástupný obsah 4">
            <a:extLst>
              <a:ext uri="{FF2B5EF4-FFF2-40B4-BE49-F238E27FC236}">
                <a16:creationId xmlns:a16="http://schemas.microsoft.com/office/drawing/2014/main" id="{102BE051-7241-4C26-92BB-F25BA44DF92F}"/>
              </a:ext>
            </a:extLst>
          </p:cNvPr>
          <p:cNvSpPr>
            <a:spLocks noGrp="1"/>
          </p:cNvSpPr>
          <p:nvPr>
            <p:ph idx="1"/>
          </p:nvPr>
        </p:nvSpPr>
        <p:spPr/>
        <p:txBody>
          <a:bodyPr/>
          <a:lstStyle/>
          <a:p>
            <a:pPr>
              <a:lnSpc>
                <a:spcPct val="100000"/>
              </a:lnSpc>
              <a:spcAft>
                <a:spcPts val="600"/>
              </a:spcAft>
            </a:pPr>
            <a:r>
              <a:rPr lang="cs-CZ" sz="2000" dirty="0"/>
              <a:t>Tvorba kopií RNA na základě DNA kódu</a:t>
            </a:r>
          </a:p>
          <a:p>
            <a:pPr>
              <a:lnSpc>
                <a:spcPct val="100000"/>
              </a:lnSpc>
              <a:spcAft>
                <a:spcPts val="0"/>
              </a:spcAft>
            </a:pPr>
            <a:r>
              <a:rPr lang="cs-CZ" sz="2000" dirty="0"/>
              <a:t>Zahrnuje: </a:t>
            </a:r>
          </a:p>
          <a:p>
            <a:pPr marL="72000" indent="0">
              <a:lnSpc>
                <a:spcPct val="100000"/>
              </a:lnSpc>
              <a:spcAft>
                <a:spcPts val="0"/>
              </a:spcAft>
              <a:buNone/>
            </a:pPr>
            <a:r>
              <a:rPr lang="cs-CZ" sz="2000" dirty="0"/>
              <a:t>    - rozvinutí DNA</a:t>
            </a:r>
          </a:p>
          <a:p>
            <a:pPr marL="72000" indent="0">
              <a:lnSpc>
                <a:spcPct val="100000"/>
              </a:lnSpc>
              <a:spcAft>
                <a:spcPts val="0"/>
              </a:spcAft>
              <a:buNone/>
            </a:pPr>
            <a:r>
              <a:rPr lang="cs-CZ" sz="2000" dirty="0"/>
              <a:t>    - rozpletení vláken na počátku transkripce</a:t>
            </a:r>
          </a:p>
          <a:p>
            <a:pPr marL="72000" indent="0">
              <a:lnSpc>
                <a:spcPct val="100000"/>
              </a:lnSpc>
              <a:spcAft>
                <a:spcPts val="0"/>
              </a:spcAft>
              <a:buNone/>
            </a:pPr>
            <a:r>
              <a:rPr lang="cs-CZ" sz="2000" dirty="0"/>
              <a:t>    - odstranění histonů</a:t>
            </a:r>
          </a:p>
          <a:p>
            <a:pPr marL="72000" indent="0">
              <a:lnSpc>
                <a:spcPct val="100000"/>
              </a:lnSpc>
              <a:spcAft>
                <a:spcPts val="600"/>
              </a:spcAft>
              <a:buNone/>
            </a:pPr>
            <a:r>
              <a:rPr lang="cs-CZ" sz="2000" dirty="0"/>
              <a:t>    - tvorba RNA pomocí enzymu RNA polymerázy (5´→3´procesivita)</a:t>
            </a:r>
          </a:p>
          <a:p>
            <a:pPr>
              <a:lnSpc>
                <a:spcPct val="100000"/>
              </a:lnSpc>
              <a:spcAft>
                <a:spcPts val="600"/>
              </a:spcAft>
            </a:pPr>
            <a:r>
              <a:rPr lang="cs-CZ" sz="2000" dirty="0"/>
              <a:t>“</a:t>
            </a:r>
            <a:r>
              <a:rPr lang="cs-CZ" sz="2000" dirty="0" err="1"/>
              <a:t>Housekeeping</a:t>
            </a:r>
            <a:r>
              <a:rPr lang="cs-CZ" sz="2000" dirty="0"/>
              <a:t>“ geny přepisovány kontinuálně</a:t>
            </a:r>
          </a:p>
          <a:p>
            <a:pPr>
              <a:lnSpc>
                <a:spcPct val="100000"/>
              </a:lnSpc>
              <a:spcAft>
                <a:spcPts val="600"/>
              </a:spcAft>
            </a:pPr>
            <a:r>
              <a:rPr lang="cs-CZ" sz="2000" dirty="0"/>
              <a:t> </a:t>
            </a:r>
            <a:r>
              <a:rPr lang="cs-CZ" sz="2000" dirty="0" err="1"/>
              <a:t>Indukovatelné</a:t>
            </a:r>
            <a:r>
              <a:rPr lang="cs-CZ" sz="2000" dirty="0"/>
              <a:t> geny přepisovány jen za specifických podmínek (</a:t>
            </a:r>
            <a:r>
              <a:rPr lang="cs-CZ" sz="2000" dirty="0" err="1"/>
              <a:t>lac</a:t>
            </a:r>
            <a:r>
              <a:rPr lang="cs-CZ" sz="2000" dirty="0"/>
              <a:t> operon)</a:t>
            </a:r>
          </a:p>
          <a:p>
            <a:pPr>
              <a:lnSpc>
                <a:spcPct val="100000"/>
              </a:lnSpc>
              <a:spcAft>
                <a:spcPts val="600"/>
              </a:spcAft>
            </a:pPr>
            <a:r>
              <a:rPr lang="cs-CZ" sz="2000" dirty="0"/>
              <a:t> Výsledný kódovaný produkt – protein (</a:t>
            </a:r>
            <a:r>
              <a:rPr lang="cs-CZ" sz="2000" dirty="0" err="1"/>
              <a:t>mRNA</a:t>
            </a:r>
            <a:r>
              <a:rPr lang="cs-CZ" sz="2000" dirty="0"/>
              <a:t>), RNA (</a:t>
            </a:r>
            <a:r>
              <a:rPr lang="cs-CZ" sz="2000" dirty="0" err="1"/>
              <a:t>tRNA</a:t>
            </a:r>
            <a:r>
              <a:rPr lang="cs-CZ" sz="2000" dirty="0"/>
              <a:t>, </a:t>
            </a:r>
            <a:r>
              <a:rPr lang="cs-CZ" sz="2000" dirty="0" err="1"/>
              <a:t>rRNA</a:t>
            </a:r>
            <a:r>
              <a:rPr lang="cs-CZ" sz="2000" dirty="0"/>
              <a:t>, </a:t>
            </a:r>
            <a:r>
              <a:rPr lang="cs-CZ" sz="2000" dirty="0" err="1"/>
              <a:t>snRNA</a:t>
            </a:r>
            <a:r>
              <a:rPr lang="cs-CZ" sz="2000" dirty="0"/>
              <a:t>, </a:t>
            </a:r>
            <a:r>
              <a:rPr lang="cs-CZ" sz="2000" dirty="0" err="1"/>
              <a:t>ribozym</a:t>
            </a:r>
            <a:r>
              <a:rPr lang="cs-CZ" sz="2000" dirty="0"/>
              <a:t>)</a:t>
            </a:r>
          </a:p>
          <a:p>
            <a:pPr>
              <a:lnSpc>
                <a:spcPct val="100000"/>
              </a:lnSpc>
              <a:spcAft>
                <a:spcPts val="600"/>
              </a:spcAft>
            </a:pPr>
            <a:r>
              <a:rPr lang="cs-CZ" sz="2000" dirty="0"/>
              <a:t> Cistron (strukturní gen) - kódující oblasti genů pro proteiny nebo ne-</a:t>
            </a:r>
            <a:r>
              <a:rPr lang="cs-CZ" sz="2000" dirty="0" err="1"/>
              <a:t>translatované</a:t>
            </a:r>
            <a:r>
              <a:rPr lang="cs-CZ" sz="2000" dirty="0"/>
              <a:t> RNA</a:t>
            </a:r>
          </a:p>
          <a:p>
            <a:pPr>
              <a:lnSpc>
                <a:spcPct val="100000"/>
              </a:lnSpc>
              <a:spcAft>
                <a:spcPts val="600"/>
              </a:spcAft>
            </a:pPr>
            <a:r>
              <a:rPr lang="cs-CZ" sz="2000" dirty="0"/>
              <a:t> Otevřený čtecí rámec (ORF) – úsek DNA kódující protein nepřerušený STOP kodónem</a:t>
            </a:r>
          </a:p>
          <a:p>
            <a:pPr marL="72000" indent="0">
              <a:lnSpc>
                <a:spcPct val="100000"/>
              </a:lnSpc>
              <a:spcAft>
                <a:spcPts val="600"/>
              </a:spcAft>
              <a:buNone/>
            </a:pPr>
            <a:endParaRPr lang="cs-CZ" sz="2000" dirty="0"/>
          </a:p>
        </p:txBody>
      </p:sp>
      <p:pic>
        <p:nvPicPr>
          <p:cNvPr id="1026" name="Picture 2" descr="What Is Transcription? (Biology) — Definition &amp; Process - Expii">
            <a:extLst>
              <a:ext uri="{FF2B5EF4-FFF2-40B4-BE49-F238E27FC236}">
                <a16:creationId xmlns:a16="http://schemas.microsoft.com/office/drawing/2014/main" id="{455ED82C-FBB1-4722-B84F-C72746DF92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3680" y="945788"/>
            <a:ext cx="5025900" cy="223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611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FD75E454-E889-44FB-B3FD-823048CD5E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1122" y="2385175"/>
            <a:ext cx="4797564" cy="292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5A84A3DF-BA2B-41C3-905E-44D0A543A263}"/>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E43D8FCC-D586-4824-A5B4-04A718F5D707}"/>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C1435557-8A36-4978-ABAE-44EFDB6899DC}"/>
              </a:ext>
            </a:extLst>
          </p:cNvPr>
          <p:cNvSpPr>
            <a:spLocks noGrp="1"/>
          </p:cNvSpPr>
          <p:nvPr>
            <p:ph type="title"/>
          </p:nvPr>
        </p:nvSpPr>
        <p:spPr/>
        <p:txBody>
          <a:bodyPr/>
          <a:lstStyle/>
          <a:p>
            <a:r>
              <a:rPr lang="en-US" dirty="0" err="1"/>
              <a:t>Transkripce</a:t>
            </a:r>
            <a:endParaRPr lang="en-US" dirty="0"/>
          </a:p>
        </p:txBody>
      </p:sp>
      <p:sp>
        <p:nvSpPr>
          <p:cNvPr id="5" name="Zástupný obsah 4">
            <a:extLst>
              <a:ext uri="{FF2B5EF4-FFF2-40B4-BE49-F238E27FC236}">
                <a16:creationId xmlns:a16="http://schemas.microsoft.com/office/drawing/2014/main" id="{0EFB1C17-A042-492D-B92A-B7BB580C76B9}"/>
              </a:ext>
            </a:extLst>
          </p:cNvPr>
          <p:cNvSpPr>
            <a:spLocks noGrp="1"/>
          </p:cNvSpPr>
          <p:nvPr>
            <p:ph idx="1"/>
          </p:nvPr>
        </p:nvSpPr>
        <p:spPr>
          <a:xfrm>
            <a:off x="720000" y="1775546"/>
            <a:ext cx="8469267" cy="4139998"/>
          </a:xfrm>
        </p:spPr>
        <p:txBody>
          <a:bodyPr/>
          <a:lstStyle/>
          <a:p>
            <a:pPr>
              <a:lnSpc>
                <a:spcPct val="100000"/>
              </a:lnSpc>
              <a:spcAft>
                <a:spcPts val="1200"/>
              </a:spcAft>
            </a:pPr>
            <a:r>
              <a:rPr lang="cs-CZ" sz="2000" dirty="0"/>
              <a:t>Každý gen má před kódující sekvencí promotor</a:t>
            </a:r>
          </a:p>
          <a:p>
            <a:pPr>
              <a:lnSpc>
                <a:spcPct val="100000"/>
              </a:lnSpc>
              <a:spcAft>
                <a:spcPts val="1200"/>
              </a:spcAft>
            </a:pPr>
            <a:r>
              <a:rPr lang="cs-CZ" sz="2000" dirty="0"/>
              <a:t>Bakteriální promotory - oblast -10(TATAA) a -35(TTGACA)</a:t>
            </a:r>
          </a:p>
          <a:p>
            <a:pPr>
              <a:lnSpc>
                <a:spcPct val="100000"/>
              </a:lnSpc>
              <a:spcAft>
                <a:spcPts val="1200"/>
              </a:spcAft>
            </a:pPr>
            <a:r>
              <a:rPr lang="en-US" sz="2000" dirty="0" err="1"/>
              <a:t>Konstitutivn</a:t>
            </a:r>
            <a:r>
              <a:rPr lang="cs-CZ" sz="2000" dirty="0"/>
              <a:t>í geny – velká shoda</a:t>
            </a:r>
          </a:p>
          <a:p>
            <a:pPr>
              <a:lnSpc>
                <a:spcPct val="100000"/>
              </a:lnSpc>
              <a:spcAft>
                <a:spcPts val="1200"/>
              </a:spcAft>
            </a:pPr>
            <a:r>
              <a:rPr lang="cs-CZ" sz="2000" dirty="0"/>
              <a:t>Řízené geny – aktivační proteiny/transkripční faktory</a:t>
            </a:r>
          </a:p>
          <a:p>
            <a:pPr>
              <a:lnSpc>
                <a:spcPct val="100000"/>
              </a:lnSpc>
              <a:spcAft>
                <a:spcPts val="600"/>
              </a:spcAft>
            </a:pPr>
            <a:r>
              <a:rPr lang="cs-CZ" sz="2000" dirty="0"/>
              <a:t>Transkripce: </a:t>
            </a:r>
          </a:p>
          <a:p>
            <a:pPr marL="72000" indent="0">
              <a:lnSpc>
                <a:spcPct val="100000"/>
              </a:lnSpc>
              <a:spcAft>
                <a:spcPts val="600"/>
              </a:spcAft>
              <a:buNone/>
            </a:pPr>
            <a:r>
              <a:rPr lang="cs-CZ" sz="2000" dirty="0"/>
              <a:t>    - Místo začátku transkripce</a:t>
            </a:r>
          </a:p>
          <a:p>
            <a:pPr marL="72000" indent="0">
              <a:lnSpc>
                <a:spcPct val="100000"/>
              </a:lnSpc>
              <a:spcAft>
                <a:spcPts val="600"/>
              </a:spcAft>
              <a:buNone/>
            </a:pPr>
            <a:r>
              <a:rPr lang="cs-CZ" sz="2000" dirty="0"/>
              <a:t>    - 5´netranslatovaná oblast (5´UTR) – vazba </a:t>
            </a:r>
            <a:r>
              <a:rPr lang="cs-CZ" sz="2000" dirty="0" err="1"/>
              <a:t>ribozómu</a:t>
            </a:r>
            <a:endParaRPr lang="cs-CZ" sz="2000" dirty="0"/>
          </a:p>
          <a:p>
            <a:pPr marL="72000" indent="0">
              <a:lnSpc>
                <a:spcPct val="100000"/>
              </a:lnSpc>
              <a:spcAft>
                <a:spcPts val="600"/>
              </a:spcAft>
              <a:buNone/>
            </a:pPr>
            <a:r>
              <a:rPr lang="cs-CZ" sz="2000" dirty="0"/>
              <a:t>    - otevřený čtecí rámec (ORF) – vlastní protein</a:t>
            </a:r>
          </a:p>
          <a:p>
            <a:pPr marL="72000" indent="0">
              <a:lnSpc>
                <a:spcPct val="100000"/>
              </a:lnSpc>
              <a:spcAft>
                <a:spcPts val="600"/>
              </a:spcAft>
              <a:buNone/>
            </a:pPr>
            <a:r>
              <a:rPr lang="cs-CZ" sz="2000" dirty="0"/>
              <a:t>    - 3´netranslatovaná oblast (3´UTR) – regulace míry translace</a:t>
            </a:r>
          </a:p>
          <a:p>
            <a:pPr marL="72000" indent="0">
              <a:lnSpc>
                <a:spcPct val="100000"/>
              </a:lnSpc>
              <a:spcAft>
                <a:spcPts val="1200"/>
              </a:spcAft>
              <a:buNone/>
            </a:pPr>
            <a:endParaRPr lang="cs-CZ" sz="2000" dirty="0"/>
          </a:p>
          <a:p>
            <a:endParaRPr lang="en-US" sz="2000" dirty="0"/>
          </a:p>
        </p:txBody>
      </p:sp>
      <p:sp>
        <p:nvSpPr>
          <p:cNvPr id="8" name="TextovéPole 7">
            <a:extLst>
              <a:ext uri="{FF2B5EF4-FFF2-40B4-BE49-F238E27FC236}">
                <a16:creationId xmlns:a16="http://schemas.microsoft.com/office/drawing/2014/main" id="{B739E21C-78B4-4144-9213-7CAB5DEFD77D}"/>
              </a:ext>
            </a:extLst>
          </p:cNvPr>
          <p:cNvSpPr txBox="1"/>
          <p:nvPr/>
        </p:nvSpPr>
        <p:spPr>
          <a:xfrm>
            <a:off x="10059182" y="5479924"/>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3067983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884B323F-1083-41C3-AABA-817B96E804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945788"/>
            <a:ext cx="54864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902558C0-6A20-4FE3-8F32-680671DBD944}"/>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6E9A7759-8473-4022-9CF3-58E842845B80}"/>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CEFFD972-2490-46DE-8B51-40C7DE82968B}"/>
              </a:ext>
            </a:extLst>
          </p:cNvPr>
          <p:cNvSpPr>
            <a:spLocks noGrp="1"/>
          </p:cNvSpPr>
          <p:nvPr>
            <p:ph type="title"/>
          </p:nvPr>
        </p:nvSpPr>
        <p:spPr/>
        <p:txBody>
          <a:bodyPr/>
          <a:lstStyle/>
          <a:p>
            <a:r>
              <a:rPr lang="cs-CZ" dirty="0"/>
              <a:t>RNA polymeráza</a:t>
            </a:r>
            <a:endParaRPr lang="en-US" dirty="0"/>
          </a:p>
        </p:txBody>
      </p:sp>
      <p:sp>
        <p:nvSpPr>
          <p:cNvPr id="5" name="Zástupný obsah 4">
            <a:extLst>
              <a:ext uri="{FF2B5EF4-FFF2-40B4-BE49-F238E27FC236}">
                <a16:creationId xmlns:a16="http://schemas.microsoft.com/office/drawing/2014/main" id="{98EC3DC2-7E52-4166-BC5F-31BEE26170F4}"/>
              </a:ext>
            </a:extLst>
          </p:cNvPr>
          <p:cNvSpPr>
            <a:spLocks noGrp="1"/>
          </p:cNvSpPr>
          <p:nvPr>
            <p:ph idx="1"/>
          </p:nvPr>
        </p:nvSpPr>
        <p:spPr>
          <a:xfrm>
            <a:off x="719400" y="1464646"/>
            <a:ext cx="10753200" cy="4139998"/>
          </a:xfrm>
        </p:spPr>
        <p:txBody>
          <a:bodyPr/>
          <a:lstStyle/>
          <a:p>
            <a:pPr>
              <a:lnSpc>
                <a:spcPct val="100000"/>
              </a:lnSpc>
              <a:spcAft>
                <a:spcPts val="600"/>
              </a:spcAft>
            </a:pPr>
            <a:r>
              <a:rPr lang="cs-CZ" sz="2000" dirty="0"/>
              <a:t>Složená s několika podjednotek</a:t>
            </a:r>
          </a:p>
          <a:p>
            <a:pPr marL="72000" indent="0">
              <a:lnSpc>
                <a:spcPct val="100000"/>
              </a:lnSpc>
              <a:spcAft>
                <a:spcPts val="600"/>
              </a:spcAft>
              <a:buNone/>
            </a:pPr>
            <a:r>
              <a:rPr lang="cs-CZ" sz="2000" dirty="0"/>
              <a:t>  - sigma podjednotka – rozpoznání oblasti -10 a -35</a:t>
            </a:r>
          </a:p>
          <a:p>
            <a:pPr marL="72000" indent="0">
              <a:lnSpc>
                <a:spcPct val="100000"/>
              </a:lnSpc>
              <a:spcAft>
                <a:spcPts val="600"/>
              </a:spcAft>
              <a:buNone/>
            </a:pPr>
            <a:r>
              <a:rPr lang="cs-CZ" sz="2000" dirty="0"/>
              <a:t>  - vlastní enzym katalyzující syntézu (5´→3´)</a:t>
            </a:r>
          </a:p>
          <a:p>
            <a:pPr>
              <a:lnSpc>
                <a:spcPct val="100000"/>
              </a:lnSpc>
              <a:spcBef>
                <a:spcPts val="1200"/>
              </a:spcBef>
              <a:spcAft>
                <a:spcPts val="600"/>
              </a:spcAft>
            </a:pPr>
            <a:r>
              <a:rPr lang="cs-CZ" sz="2000" dirty="0"/>
              <a:t>Enzym má pět podjednotek (2 x </a:t>
            </a:r>
            <a:r>
              <a:rPr lang="cs-CZ" sz="2000" dirty="0">
                <a:latin typeface="Symbol" panose="05050102010706020507" pitchFamily="18" charset="2"/>
              </a:rPr>
              <a:t>a</a:t>
            </a:r>
            <a:r>
              <a:rPr lang="cs-CZ" sz="2000" dirty="0"/>
              <a:t>, </a:t>
            </a:r>
            <a:r>
              <a:rPr lang="cs-CZ" sz="2000" dirty="0">
                <a:latin typeface="Symbol" panose="05050102010706020507" pitchFamily="18" charset="2"/>
              </a:rPr>
              <a:t>b</a:t>
            </a:r>
            <a:r>
              <a:rPr lang="cs-CZ" sz="2000" dirty="0"/>
              <a:t> a </a:t>
            </a:r>
            <a:r>
              <a:rPr lang="cs-CZ" sz="2000" dirty="0">
                <a:latin typeface="Symbol" panose="05050102010706020507" pitchFamily="18" charset="2"/>
              </a:rPr>
              <a:t>b</a:t>
            </a:r>
            <a:r>
              <a:rPr lang="cs-CZ" sz="2000" dirty="0"/>
              <a:t>´, </a:t>
            </a:r>
            <a:r>
              <a:rPr lang="cs-CZ" sz="2000" dirty="0">
                <a:latin typeface="Symbol" panose="05050102010706020507" pitchFamily="18" charset="2"/>
              </a:rPr>
              <a:t>w</a:t>
            </a:r>
            <a:r>
              <a:rPr lang="cs-CZ" sz="2000" dirty="0"/>
              <a:t>)</a:t>
            </a:r>
          </a:p>
          <a:p>
            <a:pPr marL="72000" indent="0">
              <a:lnSpc>
                <a:spcPct val="100000"/>
              </a:lnSpc>
              <a:spcAft>
                <a:spcPts val="600"/>
              </a:spcAft>
              <a:buNone/>
            </a:pPr>
            <a:r>
              <a:rPr lang="cs-CZ" sz="2000" dirty="0"/>
              <a:t>  - </a:t>
            </a:r>
            <a:r>
              <a:rPr lang="cs-CZ" sz="2000" dirty="0">
                <a:latin typeface="Symbol" panose="05050102010706020507" pitchFamily="18" charset="2"/>
              </a:rPr>
              <a:t>b</a:t>
            </a:r>
            <a:r>
              <a:rPr lang="cs-CZ" sz="2000" dirty="0"/>
              <a:t> a </a:t>
            </a:r>
            <a:r>
              <a:rPr lang="cs-CZ" sz="2000" dirty="0">
                <a:latin typeface="Symbol" panose="05050102010706020507" pitchFamily="18" charset="2"/>
              </a:rPr>
              <a:t>b</a:t>
            </a:r>
            <a:r>
              <a:rPr lang="cs-CZ" sz="2000" dirty="0"/>
              <a:t>´ - vlastní katalytické místo</a:t>
            </a:r>
          </a:p>
          <a:p>
            <a:pPr marL="72000" indent="0">
              <a:lnSpc>
                <a:spcPct val="100000"/>
              </a:lnSpc>
              <a:spcAft>
                <a:spcPts val="600"/>
              </a:spcAft>
              <a:buNone/>
            </a:pPr>
            <a:r>
              <a:rPr lang="cs-CZ" sz="2000" dirty="0"/>
              <a:t>  - </a:t>
            </a:r>
            <a:r>
              <a:rPr lang="cs-CZ" sz="2000" dirty="0">
                <a:latin typeface="Symbol" panose="05050102010706020507" pitchFamily="18" charset="2"/>
              </a:rPr>
              <a:t>a </a:t>
            </a:r>
            <a:r>
              <a:rPr lang="cs-CZ" sz="2000" dirty="0"/>
              <a:t>podjednotky napomáhají rozpoznat promotor</a:t>
            </a:r>
          </a:p>
          <a:p>
            <a:pPr>
              <a:lnSpc>
                <a:spcPct val="100000"/>
              </a:lnSpc>
              <a:spcAft>
                <a:spcPts val="1200"/>
              </a:spcAft>
            </a:pPr>
            <a:r>
              <a:rPr lang="cs-CZ" sz="2000" dirty="0"/>
              <a:t>Po vazbě RNA polymerázy – tvorba transkripční bubliny</a:t>
            </a:r>
          </a:p>
          <a:p>
            <a:pPr>
              <a:lnSpc>
                <a:spcPct val="100000"/>
              </a:lnSpc>
              <a:spcAft>
                <a:spcPts val="1200"/>
              </a:spcAft>
            </a:pPr>
            <a:r>
              <a:rPr lang="cs-CZ" sz="2000" dirty="0"/>
              <a:t>RNA polymeráza používá nekódující řetězec (</a:t>
            </a:r>
            <a:r>
              <a:rPr lang="cs-CZ" sz="2000" dirty="0" err="1"/>
              <a:t>antisense</a:t>
            </a:r>
            <a:r>
              <a:rPr lang="cs-CZ" sz="2000" dirty="0"/>
              <a:t>)</a:t>
            </a:r>
          </a:p>
          <a:p>
            <a:pPr>
              <a:lnSpc>
                <a:spcPct val="100000"/>
              </a:lnSpc>
              <a:spcAft>
                <a:spcPts val="1200"/>
              </a:spcAft>
            </a:pPr>
            <a:r>
              <a:rPr lang="cs-CZ" sz="2000" dirty="0"/>
              <a:t>Sekvence RNA shodná s kódujícím řetězcem</a:t>
            </a:r>
          </a:p>
          <a:p>
            <a:pPr>
              <a:lnSpc>
                <a:spcPct val="100000"/>
              </a:lnSpc>
              <a:spcAft>
                <a:spcPts val="1200"/>
              </a:spcAft>
            </a:pPr>
            <a:r>
              <a:rPr lang="cs-CZ" sz="2000" dirty="0"/>
              <a:t>RNA syntéza začíná od purinu obklopeného </a:t>
            </a:r>
            <a:r>
              <a:rPr lang="cs-CZ" sz="2000" dirty="0" err="1"/>
              <a:t>pyrimidiny</a:t>
            </a:r>
            <a:r>
              <a:rPr lang="cs-CZ" sz="2000" dirty="0"/>
              <a:t> (CAT, CGT)</a:t>
            </a:r>
          </a:p>
          <a:p>
            <a:pPr>
              <a:lnSpc>
                <a:spcPct val="100000"/>
              </a:lnSpc>
              <a:spcAft>
                <a:spcPts val="1200"/>
              </a:spcAft>
            </a:pPr>
            <a:r>
              <a:rPr lang="cs-CZ" sz="2000" dirty="0"/>
              <a:t>Rychlost syntézy 40 </a:t>
            </a:r>
            <a:r>
              <a:rPr lang="cs-CZ" sz="2000" dirty="0" err="1"/>
              <a:t>bazí</a:t>
            </a:r>
            <a:r>
              <a:rPr lang="cs-CZ" sz="2000" dirty="0"/>
              <a:t>/sekundu</a:t>
            </a:r>
          </a:p>
          <a:p>
            <a:pPr>
              <a:lnSpc>
                <a:spcPct val="100000"/>
              </a:lnSpc>
              <a:spcAft>
                <a:spcPts val="600"/>
              </a:spcAft>
            </a:pPr>
            <a:endParaRPr lang="en-US" sz="2000" dirty="0"/>
          </a:p>
        </p:txBody>
      </p:sp>
      <p:sp>
        <p:nvSpPr>
          <p:cNvPr id="8" name="TextovéPole 7">
            <a:extLst>
              <a:ext uri="{FF2B5EF4-FFF2-40B4-BE49-F238E27FC236}">
                <a16:creationId xmlns:a16="http://schemas.microsoft.com/office/drawing/2014/main" id="{FDC98EDF-B857-457F-8723-1FDDD0D0E0F3}"/>
              </a:ext>
            </a:extLst>
          </p:cNvPr>
          <p:cNvSpPr txBox="1"/>
          <p:nvPr/>
        </p:nvSpPr>
        <p:spPr>
          <a:xfrm>
            <a:off x="10059182" y="5479924"/>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2191734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ECDF34D-A609-437D-81C4-13EC349649B1}"/>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06E4F487-C626-4906-B1D1-8F532541BAC0}"/>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pic>
        <p:nvPicPr>
          <p:cNvPr id="6" name="Picture 3">
            <a:extLst>
              <a:ext uri="{FF2B5EF4-FFF2-40B4-BE49-F238E27FC236}">
                <a16:creationId xmlns:a16="http://schemas.microsoft.com/office/drawing/2014/main" id="{FF954FEA-AD0C-4F26-8A1C-0B19E66B1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494" y="549275"/>
            <a:ext cx="7339012" cy="539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a:extLst>
              <a:ext uri="{FF2B5EF4-FFF2-40B4-BE49-F238E27FC236}">
                <a16:creationId xmlns:a16="http://schemas.microsoft.com/office/drawing/2014/main" id="{541CF190-C694-41D8-A11E-469B7078BA73}"/>
              </a:ext>
            </a:extLst>
          </p:cNvPr>
          <p:cNvSpPr txBox="1">
            <a:spLocks noChangeArrowheads="1"/>
          </p:cNvSpPr>
          <p:nvPr/>
        </p:nvSpPr>
        <p:spPr bwMode="auto">
          <a:xfrm>
            <a:off x="5919971" y="6204013"/>
            <a:ext cx="4319587"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1pPr>
            <a:lvl2pPr marL="4318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2pPr>
            <a:lvl3pPr marL="6477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3pPr>
            <a:lvl4pPr marL="8636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4pPr>
            <a:lvl5pPr marL="10795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msgothic"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msgothic"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msgothic"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msgothic" charset="0"/>
              </a:defRPr>
            </a:lvl9pPr>
          </a:lstStyle>
          <a:p>
            <a:r>
              <a:rPr lang="en-GB" altLang="en-US" sz="1200" b="1">
                <a:latin typeface="Arial" panose="020B0604020202020204" pitchFamily="34" charset="0"/>
              </a:rPr>
              <a:t>Jie Chen et al. PNAS 2010;107:28:12523-12528</a:t>
            </a:r>
          </a:p>
        </p:txBody>
      </p:sp>
    </p:spTree>
    <p:extLst>
      <p:ext uri="{BB962C8B-B14F-4D97-AF65-F5344CB8AC3E}">
        <p14:creationId xmlns:p14="http://schemas.microsoft.com/office/powerpoint/2010/main" val="2626508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971ECCD-DB64-4A57-83B7-A9945F0A29DD}"/>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E38C3508-55C2-4F63-B140-58F82290362B}"/>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pic>
        <p:nvPicPr>
          <p:cNvPr id="7" name="Picture 3">
            <a:extLst>
              <a:ext uri="{FF2B5EF4-FFF2-40B4-BE49-F238E27FC236}">
                <a16:creationId xmlns:a16="http://schemas.microsoft.com/office/drawing/2014/main" id="{9E99D4A1-91E5-4C09-AB53-2BC83D6C9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561" y="378000"/>
            <a:ext cx="7400925" cy="539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4">
            <a:extLst>
              <a:ext uri="{FF2B5EF4-FFF2-40B4-BE49-F238E27FC236}">
                <a16:creationId xmlns:a16="http://schemas.microsoft.com/office/drawing/2014/main" id="{979AB50D-1B45-4B25-ABB4-8B3E47B6B062}"/>
              </a:ext>
            </a:extLst>
          </p:cNvPr>
          <p:cNvSpPr txBox="1">
            <a:spLocks noChangeArrowheads="1"/>
          </p:cNvSpPr>
          <p:nvPr/>
        </p:nvSpPr>
        <p:spPr bwMode="auto">
          <a:xfrm>
            <a:off x="2771654" y="5872369"/>
            <a:ext cx="4319587"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200" b="1" dirty="0" err="1">
                <a:latin typeface="Arial" panose="020B0604020202020204" pitchFamily="34" charset="0"/>
              </a:rPr>
              <a:t>Jie</a:t>
            </a:r>
            <a:r>
              <a:rPr lang="en-GB" altLang="en-US" sz="1200" b="1" dirty="0">
                <a:latin typeface="Arial" panose="020B0604020202020204" pitchFamily="34" charset="0"/>
              </a:rPr>
              <a:t> Chen et al. PNAS 2010;107:28:12523-12528</a:t>
            </a:r>
          </a:p>
        </p:txBody>
      </p:sp>
    </p:spTree>
    <p:extLst>
      <p:ext uri="{BB962C8B-B14F-4D97-AF65-F5344CB8AC3E}">
        <p14:creationId xmlns:p14="http://schemas.microsoft.com/office/powerpoint/2010/main" val="616567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FF2163B-094C-4546-8509-1A060154C4D0}"/>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6362A338-CBED-4A3F-B738-A930B293AF0C}"/>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F0A5EF40-1BF0-4DD9-9067-C06C7469A7CD}"/>
              </a:ext>
            </a:extLst>
          </p:cNvPr>
          <p:cNvSpPr>
            <a:spLocks noGrp="1"/>
          </p:cNvSpPr>
          <p:nvPr>
            <p:ph type="title"/>
          </p:nvPr>
        </p:nvSpPr>
        <p:spPr/>
        <p:txBody>
          <a:bodyPr/>
          <a:lstStyle/>
          <a:p>
            <a:r>
              <a:rPr lang="cs-CZ" dirty="0"/>
              <a:t>Sylabus</a:t>
            </a:r>
            <a:endParaRPr lang="en-US" dirty="0"/>
          </a:p>
        </p:txBody>
      </p:sp>
      <p:sp>
        <p:nvSpPr>
          <p:cNvPr id="5" name="Zástupný obsah 4">
            <a:extLst>
              <a:ext uri="{FF2B5EF4-FFF2-40B4-BE49-F238E27FC236}">
                <a16:creationId xmlns:a16="http://schemas.microsoft.com/office/drawing/2014/main" id="{13FA88E4-7D18-4EAA-96C6-A73D2BAC9BBC}"/>
              </a:ext>
            </a:extLst>
          </p:cNvPr>
          <p:cNvSpPr>
            <a:spLocks noGrp="1"/>
          </p:cNvSpPr>
          <p:nvPr>
            <p:ph idx="1"/>
          </p:nvPr>
        </p:nvSpPr>
        <p:spPr/>
        <p:txBody>
          <a:bodyPr/>
          <a:lstStyle/>
          <a:p>
            <a:pPr marL="342900" marR="0" lvl="0" indent="-342900" algn="just">
              <a:lnSpc>
                <a:spcPct val="107000"/>
              </a:lnSpc>
              <a:spcBef>
                <a:spcPts val="0"/>
              </a:spcBef>
              <a:spcAft>
                <a:spcPts val="0"/>
              </a:spcAft>
              <a:buFont typeface="+mj-lt"/>
              <a:buAutoNum type="arabicPeriod"/>
            </a:pPr>
            <a:r>
              <a:rPr lang="cs-CZ" sz="1800" dirty="0">
                <a:effectLst/>
                <a:latin typeface="Calibri" panose="020F0502020204030204" pitchFamily="34" charset="0"/>
                <a:ea typeface="Calibri" panose="020F0502020204030204" pitchFamily="34" charset="0"/>
                <a:cs typeface="Times New Roman" panose="02020603050405020304" pitchFamily="18" charset="0"/>
              </a:rPr>
              <a:t>Chemická struktura nukleových kyselin, transkripce a její regulace o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prokaryot</a:t>
            </a:r>
            <a:r>
              <a:rPr lang="cs-CZ" sz="1800" dirty="0">
                <a:effectLst/>
                <a:latin typeface="Calibri" panose="020F0502020204030204" pitchFamily="34" charset="0"/>
                <a:ea typeface="Calibri" panose="020F0502020204030204" pitchFamily="34" charset="0"/>
                <a:cs typeface="Times New Roman" panose="02020603050405020304" pitchFamily="18" charset="0"/>
              </a:rPr>
              <a:t> (sigma faktor, LAC operon, aktivátory a represory) a eukaryot (zesilovače transkripce,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epigenetika</a:t>
            </a:r>
            <a:r>
              <a:rPr lang="cs-CZ" sz="1800" dirty="0">
                <a:effectLst/>
                <a:latin typeface="Calibri" panose="020F0502020204030204" pitchFamily="34" charset="0"/>
                <a:ea typeface="Calibri" panose="020F0502020204030204" pitchFamily="34" charset="0"/>
                <a:cs typeface="Times New Roman" panose="02020603050405020304" pitchFamily="18" charset="0"/>
              </a:rPr>
              <a:t>), translace a její regulace u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prokaryot</a:t>
            </a:r>
            <a:r>
              <a:rPr lang="cs-CZ" sz="1800" dirty="0">
                <a:effectLst/>
                <a:latin typeface="Calibri" panose="020F0502020204030204" pitchFamily="34" charset="0"/>
                <a:ea typeface="Calibri" panose="020F0502020204030204" pitchFamily="34" charset="0"/>
                <a:cs typeface="Times New Roman" panose="02020603050405020304" pitchFamily="18" charset="0"/>
              </a:rPr>
              <a:t> a eukaryot.</a:t>
            </a:r>
          </a:p>
          <a:p>
            <a:pPr marL="342900" marR="0" lvl="0" indent="-342900" algn="just">
              <a:lnSpc>
                <a:spcPct val="107000"/>
              </a:lnSpc>
              <a:spcBef>
                <a:spcPts val="0"/>
              </a:spcBef>
              <a:spcAft>
                <a:spcPts val="0"/>
              </a:spcAft>
              <a:buFont typeface="+mj-lt"/>
              <a:buAutoNum type="arabicPeriod"/>
            </a:pPr>
            <a:r>
              <a:rPr lang="cs-CZ" sz="1800" dirty="0">
                <a:effectLst/>
                <a:latin typeface="Calibri" panose="020F0502020204030204" pitchFamily="34" charset="0"/>
                <a:ea typeface="Calibri" panose="020F0502020204030204" pitchFamily="34" charset="0"/>
                <a:cs typeface="Times New Roman" panose="02020603050405020304" pitchFamily="18" charset="0"/>
              </a:rPr>
              <a:t>Modelové organismy využívané v biotechnologii – bakterie (E. coli), kvasinky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Pichia</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Saccharomyces</a:t>
            </a:r>
            <a:r>
              <a:rPr lang="cs-CZ" sz="1800" dirty="0">
                <a:effectLst/>
                <a:latin typeface="Calibri" panose="020F0502020204030204" pitchFamily="34" charset="0"/>
                <a:ea typeface="Calibri" panose="020F0502020204030204" pitchFamily="34" charset="0"/>
                <a:cs typeface="Times New Roman" panose="02020603050405020304" pitchFamily="18" charset="0"/>
              </a:rPr>
              <a:t>) a houby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Penicillium</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Caenorhabditis</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elegans</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(háďátko),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Drosophila</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melanogaster</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Danio</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rerio</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Dánio</a:t>
            </a:r>
            <a:r>
              <a:rPr lang="cs-CZ" sz="1800" dirty="0">
                <a:effectLst/>
                <a:latin typeface="Calibri" panose="020F0502020204030204" pitchFamily="34" charset="0"/>
                <a:ea typeface="Calibri" panose="020F0502020204030204" pitchFamily="34" charset="0"/>
                <a:cs typeface="Times New Roman" panose="02020603050405020304" pitchFamily="18" charset="0"/>
              </a:rPr>
              <a:t> pruhované), myš domácí, živočišné buněčné kultury,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Arabidopsis</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thaliana</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Huseníček</a:t>
            </a:r>
            <a:r>
              <a:rPr lang="cs-CZ" sz="1800" dirty="0">
                <a:effectLst/>
                <a:latin typeface="Calibri" panose="020F0502020204030204" pitchFamily="34" charset="0"/>
                <a:ea typeface="Calibri" panose="020F0502020204030204" pitchFamily="34" charset="0"/>
                <a:cs typeface="Times New Roman" panose="02020603050405020304" pitchFamily="18" charset="0"/>
              </a:rPr>
              <a:t> rolní), viry (bakteriofágy, retroviry). Replikace DNA u eukaryot a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prokaryot</a:t>
            </a:r>
            <a:r>
              <a:rPr lang="cs-CZ" sz="1800" dirty="0">
                <a:effectLst/>
                <a:latin typeface="Calibri" panose="020F0502020204030204" pitchFamily="34" charset="0"/>
                <a:ea typeface="Calibri" panose="020F0502020204030204" pitchFamily="34" charset="0"/>
                <a:cs typeface="Times New Roman" panose="02020603050405020304" pitchFamily="18" charset="0"/>
              </a:rPr>
              <a:t>, opravné procesy, </a:t>
            </a:r>
            <a:r>
              <a:rPr lang="cs-CZ" sz="1800" i="1" dirty="0">
                <a:effectLst/>
                <a:latin typeface="Calibri" panose="020F0502020204030204" pitchFamily="34" charset="0"/>
                <a:ea typeface="Calibri" panose="020F0502020204030204" pitchFamily="34" charset="0"/>
                <a:cs typeface="Times New Roman" panose="02020603050405020304" pitchFamily="18" charset="0"/>
              </a:rPr>
              <a:t>in-vitro</a:t>
            </a:r>
            <a:r>
              <a:rPr lang="cs-CZ" sz="1800" dirty="0">
                <a:effectLst/>
                <a:latin typeface="Calibri" panose="020F0502020204030204" pitchFamily="34" charset="0"/>
                <a:ea typeface="Calibri" panose="020F0502020204030204" pitchFamily="34" charset="0"/>
                <a:cs typeface="Times New Roman" panose="02020603050405020304" pitchFamily="18" charset="0"/>
              </a:rPr>
              <a:t> syntéza DNA (PCR, reverzní transkripce).</a:t>
            </a:r>
          </a:p>
          <a:p>
            <a:pPr marL="342900" marR="0" lvl="0" indent="-342900" algn="just">
              <a:lnSpc>
                <a:spcPct val="107000"/>
              </a:lnSpc>
              <a:spcBef>
                <a:spcPts val="0"/>
              </a:spcBef>
              <a:spcAft>
                <a:spcPts val="0"/>
              </a:spcAft>
              <a:buFont typeface="+mj-lt"/>
              <a:buAutoNum type="arabicPeriod"/>
            </a:pPr>
            <a:r>
              <a:rPr lang="cs-CZ" sz="1800" dirty="0">
                <a:effectLst/>
                <a:latin typeface="Calibri" panose="020F0502020204030204" pitchFamily="34" charset="0"/>
                <a:ea typeface="Calibri" panose="020F0502020204030204" pitchFamily="34" charset="0"/>
                <a:cs typeface="Times New Roman" panose="02020603050405020304" pitchFamily="18" charset="0"/>
              </a:rPr>
              <a:t>Základní technologie rekombinantní DNA - enzymy, vektory, metody transformace, konstrukce genových knihoven. Techniky pro editaci genomu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ZFNs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TALENs</a:t>
            </a:r>
            <a:r>
              <a:rPr lang="cs-CZ" sz="1800" dirty="0">
                <a:effectLst/>
                <a:latin typeface="Calibri" panose="020F0502020204030204" pitchFamily="34" charset="0"/>
                <a:ea typeface="Calibri" panose="020F0502020204030204" pitchFamily="34" charset="0"/>
                <a:cs typeface="Times New Roman" panose="02020603050405020304" pitchFamily="18" charset="0"/>
              </a:rPr>
              <a:t>, CRISPR).</a:t>
            </a:r>
          </a:p>
          <a:p>
            <a:pPr marL="342900" marR="0" lvl="0" indent="-342900">
              <a:lnSpc>
                <a:spcPct val="107000"/>
              </a:lnSpc>
              <a:spcBef>
                <a:spcPts val="0"/>
              </a:spcBef>
              <a:spcAft>
                <a:spcPts val="0"/>
              </a:spcAft>
              <a:buFont typeface="+mj-lt"/>
              <a:buAutoNum type="arabicPeriod"/>
            </a:pPr>
            <a:r>
              <a:rPr lang="cs-CZ" sz="1800" dirty="0">
                <a:effectLst/>
                <a:latin typeface="Calibri" panose="020F0502020204030204" pitchFamily="34" charset="0"/>
                <a:ea typeface="Calibri" panose="020F0502020204030204" pitchFamily="34" charset="0"/>
                <a:cs typeface="Times New Roman" panose="02020603050405020304" pitchFamily="18" charset="0"/>
              </a:rPr>
              <a:t>Rekombinantní proteiny – exprese proteinů v bakteriích (klonovací strategie, použití kodónů, omezení toxických efektů v důsledku nadprodukce, zvýšení stability a sekrece,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glykosylace</a:t>
            </a:r>
            <a:r>
              <a:rPr lang="cs-CZ" sz="1800" dirty="0">
                <a:effectLst/>
                <a:latin typeface="Calibri" panose="020F0502020204030204" pitchFamily="34" charset="0"/>
                <a:ea typeface="Calibri" panose="020F0502020204030204" pitchFamily="34" charset="0"/>
                <a:cs typeface="Times New Roman" panose="02020603050405020304" pitchFamily="18" charset="0"/>
              </a:rPr>
              <a:t>), exprese proteinů v eukaryontních buňkách (kvasinky, hmyzí buňky, savčí buňky), výhody a nevýhody jednotlivých expresních systémů</a:t>
            </a:r>
          </a:p>
          <a:p>
            <a:pPr marL="342900" marR="0" lvl="0" indent="-342900">
              <a:lnSpc>
                <a:spcPct val="107000"/>
              </a:lnSpc>
              <a:spcBef>
                <a:spcPts val="0"/>
              </a:spcBef>
              <a:spcAft>
                <a:spcPts val="0"/>
              </a:spcAft>
              <a:buFont typeface="+mj-lt"/>
              <a:buAutoNum type="arabicPeriod"/>
            </a:pPr>
            <a:r>
              <a:rPr lang="cs-CZ" sz="1800" dirty="0">
                <a:effectLst/>
                <a:latin typeface="Calibri" panose="020F0502020204030204" pitchFamily="34" charset="0"/>
                <a:ea typeface="Calibri" panose="020F0502020204030204" pitchFamily="34" charset="0"/>
                <a:cs typeface="Times New Roman" panose="02020603050405020304" pitchFamily="18" charset="0"/>
              </a:rPr>
              <a:t>Genomika a genová exprese – techniky mapování genů, nekódující části genomu,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bioinformatické</a:t>
            </a:r>
            <a:r>
              <a:rPr lang="cs-CZ" sz="1800" dirty="0">
                <a:effectLst/>
                <a:latin typeface="Calibri" panose="020F0502020204030204" pitchFamily="34" charset="0"/>
                <a:ea typeface="Calibri" panose="020F0502020204030204" pitchFamily="34" charset="0"/>
                <a:cs typeface="Times New Roman" panose="02020603050405020304" pitchFamily="18" charset="0"/>
              </a:rPr>
              <a:t> nástroje,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farmakogenetika</a:t>
            </a:r>
            <a:r>
              <a:rPr lang="cs-CZ" sz="1800" dirty="0">
                <a:effectLst/>
                <a:latin typeface="Calibri" panose="020F0502020204030204" pitchFamily="34" charset="0"/>
                <a:ea typeface="Calibri" panose="020F0502020204030204" pitchFamily="34" charset="0"/>
                <a:cs typeface="Times New Roman" panose="02020603050405020304" pitchFamily="18" charset="0"/>
              </a:rPr>
              <a:t>, DNA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mikroarrays</a:t>
            </a:r>
            <a:r>
              <a:rPr lang="cs-CZ" sz="1800" dirty="0">
                <a:effectLst/>
                <a:latin typeface="Calibri" panose="020F0502020204030204" pitchFamily="34" charset="0"/>
                <a:ea typeface="Calibri" panose="020F0502020204030204" pitchFamily="34" charset="0"/>
                <a:cs typeface="Times New Roman" panose="02020603050405020304" pitchFamily="18" charset="0"/>
              </a:rPr>
              <a:t>, RNA-</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seq</a:t>
            </a:r>
            <a:r>
              <a:rPr lang="cs-CZ" sz="1800" dirty="0">
                <a:effectLst/>
                <a:latin typeface="Calibri" panose="020F0502020204030204" pitchFamily="34" charset="0"/>
                <a:ea typeface="Calibri" panose="020F0502020204030204" pitchFamily="34" charset="0"/>
                <a:cs typeface="Times New Roman" panose="02020603050405020304" pitchFamily="18" charset="0"/>
              </a:rPr>
              <a:t> techniky,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metagenomika</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epigenetika</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cs-CZ" dirty="0"/>
          </a:p>
        </p:txBody>
      </p:sp>
    </p:spTree>
    <p:extLst>
      <p:ext uri="{BB962C8B-B14F-4D97-AF65-F5344CB8AC3E}">
        <p14:creationId xmlns:p14="http://schemas.microsoft.com/office/powerpoint/2010/main" val="69495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9205397-0F9D-4243-9827-BDDE36C2C5A8}"/>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69C583D7-269C-4218-A21B-6FD10ADCB8E1}"/>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73D94FF2-D471-4540-A118-766635EEF7C3}"/>
              </a:ext>
            </a:extLst>
          </p:cNvPr>
          <p:cNvSpPr>
            <a:spLocks noGrp="1"/>
          </p:cNvSpPr>
          <p:nvPr>
            <p:ph type="title"/>
          </p:nvPr>
        </p:nvSpPr>
        <p:spPr/>
        <p:txBody>
          <a:bodyPr/>
          <a:lstStyle/>
          <a:p>
            <a:r>
              <a:rPr lang="cs-CZ" dirty="0"/>
              <a:t>Ukončení transkripce</a:t>
            </a:r>
            <a:endParaRPr lang="en-US" dirty="0"/>
          </a:p>
        </p:txBody>
      </p:sp>
      <p:sp>
        <p:nvSpPr>
          <p:cNvPr id="5" name="Zástupný obsah 4">
            <a:extLst>
              <a:ext uri="{FF2B5EF4-FFF2-40B4-BE49-F238E27FC236}">
                <a16:creationId xmlns:a16="http://schemas.microsoft.com/office/drawing/2014/main" id="{B65B9897-071E-4FE3-B997-ECD326F649C7}"/>
              </a:ext>
            </a:extLst>
          </p:cNvPr>
          <p:cNvSpPr>
            <a:spLocks noGrp="1"/>
          </p:cNvSpPr>
          <p:nvPr>
            <p:ph idx="1"/>
          </p:nvPr>
        </p:nvSpPr>
        <p:spPr>
          <a:xfrm>
            <a:off x="720000" y="1692002"/>
            <a:ext cx="7034527" cy="4139998"/>
          </a:xfrm>
        </p:spPr>
        <p:txBody>
          <a:bodyPr/>
          <a:lstStyle/>
          <a:p>
            <a:pPr>
              <a:lnSpc>
                <a:spcPct val="100000"/>
              </a:lnSpc>
              <a:spcAft>
                <a:spcPts val="1200"/>
              </a:spcAft>
            </a:pPr>
            <a:r>
              <a:rPr lang="en-US" sz="2000" dirty="0" err="1"/>
              <a:t>Transkripce</a:t>
            </a:r>
            <a:r>
              <a:rPr lang="en-US" sz="2000" dirty="0"/>
              <a:t> je </a:t>
            </a:r>
            <a:r>
              <a:rPr lang="en-US" sz="2000" dirty="0" err="1"/>
              <a:t>ukon</a:t>
            </a:r>
            <a:r>
              <a:rPr lang="cs-CZ" sz="2000" dirty="0" err="1"/>
              <a:t>čena</a:t>
            </a:r>
            <a:r>
              <a:rPr lang="cs-CZ" sz="2000" dirty="0"/>
              <a:t> terminačním signálem</a:t>
            </a:r>
          </a:p>
          <a:p>
            <a:pPr>
              <a:lnSpc>
                <a:spcPct val="100000"/>
              </a:lnSpc>
              <a:spcAft>
                <a:spcPts val="600"/>
              </a:spcAft>
            </a:pPr>
            <a:r>
              <a:rPr lang="cs-CZ" sz="2000" dirty="0" err="1"/>
              <a:t>Rho</a:t>
            </a:r>
            <a:r>
              <a:rPr lang="cs-CZ" sz="2000" dirty="0"/>
              <a:t>-nezávislý terminátor</a:t>
            </a:r>
          </a:p>
          <a:p>
            <a:pPr marL="515938" indent="-444500">
              <a:lnSpc>
                <a:spcPct val="100000"/>
              </a:lnSpc>
              <a:spcAft>
                <a:spcPts val="600"/>
              </a:spcAft>
              <a:buNone/>
            </a:pPr>
            <a:r>
              <a:rPr lang="cs-CZ" sz="2000" dirty="0"/>
              <a:t>    - typicky GC-bohatá vlásenka následovaná </a:t>
            </a:r>
            <a:r>
              <a:rPr lang="cs-CZ" sz="2000" dirty="0" err="1"/>
              <a:t>poly</a:t>
            </a:r>
            <a:r>
              <a:rPr lang="cs-CZ" sz="2000" dirty="0"/>
              <a:t>-T místem</a:t>
            </a:r>
          </a:p>
          <a:p>
            <a:pPr marL="515938" indent="-444500">
              <a:lnSpc>
                <a:spcPct val="100000"/>
              </a:lnSpc>
              <a:spcAft>
                <a:spcPts val="600"/>
              </a:spcAft>
              <a:buNone/>
            </a:pPr>
            <a:r>
              <a:rPr lang="cs-CZ" sz="2000" dirty="0"/>
              <a:t>    - RNA polymeráza většinou odpoutá v polovině </a:t>
            </a:r>
            <a:r>
              <a:rPr lang="cs-CZ" sz="2000" dirty="0" err="1"/>
              <a:t>poly</a:t>
            </a:r>
            <a:r>
              <a:rPr lang="cs-CZ" sz="2000" dirty="0"/>
              <a:t>-T sekvence</a:t>
            </a:r>
          </a:p>
          <a:p>
            <a:pPr>
              <a:lnSpc>
                <a:spcPct val="100000"/>
              </a:lnSpc>
              <a:spcBef>
                <a:spcPts val="600"/>
              </a:spcBef>
              <a:spcAft>
                <a:spcPts val="600"/>
              </a:spcAft>
            </a:pPr>
            <a:r>
              <a:rPr lang="cs-CZ" sz="2000" dirty="0" err="1"/>
              <a:t>Rho</a:t>
            </a:r>
            <a:r>
              <a:rPr lang="cs-CZ" sz="2000" dirty="0"/>
              <a:t>-závislý terminátor</a:t>
            </a:r>
          </a:p>
          <a:p>
            <a:pPr marL="72000" indent="0">
              <a:lnSpc>
                <a:spcPct val="100000"/>
              </a:lnSpc>
              <a:spcAft>
                <a:spcPts val="600"/>
              </a:spcAft>
              <a:buNone/>
            </a:pPr>
            <a:r>
              <a:rPr lang="cs-CZ" sz="2000" dirty="0"/>
              <a:t>    - obsahují dvě obrácené vlásenky </a:t>
            </a:r>
          </a:p>
          <a:p>
            <a:pPr marL="72000" indent="0">
              <a:lnSpc>
                <a:spcPct val="100000"/>
              </a:lnSpc>
              <a:spcAft>
                <a:spcPts val="600"/>
              </a:spcAft>
              <a:buNone/>
            </a:pPr>
            <a:r>
              <a:rPr lang="cs-CZ" sz="2000" dirty="0"/>
              <a:t>    - </a:t>
            </a:r>
            <a:r>
              <a:rPr lang="cs-CZ" sz="2000" dirty="0" err="1"/>
              <a:t>Rho</a:t>
            </a:r>
            <a:r>
              <a:rPr lang="cs-CZ" sz="2000" dirty="0"/>
              <a:t> je </a:t>
            </a:r>
            <a:r>
              <a:rPr lang="cs-CZ" sz="2000" dirty="0" err="1"/>
              <a:t>homohexamerní</a:t>
            </a:r>
            <a:r>
              <a:rPr lang="cs-CZ" sz="2000" dirty="0"/>
              <a:t> RNA závislá </a:t>
            </a:r>
            <a:r>
              <a:rPr lang="cs-CZ" sz="2000" dirty="0" err="1"/>
              <a:t>ATPáza</a:t>
            </a:r>
            <a:endParaRPr lang="cs-CZ" sz="2000" dirty="0"/>
          </a:p>
          <a:p>
            <a:pPr marL="515938" indent="-444500">
              <a:lnSpc>
                <a:spcPct val="100000"/>
              </a:lnSpc>
              <a:spcAft>
                <a:spcPts val="600"/>
              </a:spcAft>
              <a:buNone/>
            </a:pPr>
            <a:r>
              <a:rPr lang="cs-CZ" sz="2000" dirty="0"/>
              <a:t>    - váže se na C-bohatou oblast před místem terminace</a:t>
            </a:r>
          </a:p>
          <a:p>
            <a:pPr marL="515938" indent="-444500">
              <a:lnSpc>
                <a:spcPct val="100000"/>
              </a:lnSpc>
              <a:spcAft>
                <a:spcPts val="600"/>
              </a:spcAft>
              <a:buNone/>
            </a:pPr>
            <a:r>
              <a:rPr lang="cs-CZ" sz="2000" dirty="0"/>
              <a:t>    - pohybuje se po RNA dokud nedostihne RNA polymerázu u vlásenky</a:t>
            </a:r>
            <a:endParaRPr lang="en-US" sz="2000" dirty="0"/>
          </a:p>
        </p:txBody>
      </p:sp>
      <p:pic>
        <p:nvPicPr>
          <p:cNvPr id="1026" name="Picture 2">
            <a:extLst>
              <a:ext uri="{FF2B5EF4-FFF2-40B4-BE49-F238E27FC236}">
                <a16:creationId xmlns:a16="http://schemas.microsoft.com/office/drawing/2014/main" id="{53003941-0AD6-4696-8A55-0A40B36A5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556" y="1296002"/>
            <a:ext cx="4367134" cy="374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59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E494C2-FEC8-43DA-9689-07E2E2DD2FDD}"/>
              </a:ext>
            </a:extLst>
          </p:cNvPr>
          <p:cNvSpPr>
            <a:spLocks noGrp="1"/>
          </p:cNvSpPr>
          <p:nvPr>
            <p:ph type="ftr" sz="quarter" idx="10"/>
          </p:nvPr>
        </p:nvSpPr>
        <p:spPr>
          <a:xfrm>
            <a:off x="720000" y="6228000"/>
            <a:ext cx="7920000" cy="252000"/>
          </a:xfrm>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E4116445-AE16-41AF-AC51-6B2FAE031E10}"/>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60EC3C11-F8A6-4D4E-A733-EBB9CE3B9DE6}"/>
              </a:ext>
            </a:extLst>
          </p:cNvPr>
          <p:cNvSpPr>
            <a:spLocks noGrp="1"/>
          </p:cNvSpPr>
          <p:nvPr>
            <p:ph type="title"/>
          </p:nvPr>
        </p:nvSpPr>
        <p:spPr/>
        <p:txBody>
          <a:bodyPr/>
          <a:lstStyle/>
          <a:p>
            <a:r>
              <a:rPr lang="en-US" dirty="0" err="1"/>
              <a:t>Organizace</a:t>
            </a:r>
            <a:r>
              <a:rPr lang="en-US" dirty="0"/>
              <a:t> </a:t>
            </a:r>
            <a:r>
              <a:rPr lang="en-US" dirty="0" err="1"/>
              <a:t>chromoz</a:t>
            </a:r>
            <a:r>
              <a:rPr lang="cs-CZ" dirty="0" err="1"/>
              <a:t>ómů</a:t>
            </a:r>
            <a:endParaRPr lang="en-US" dirty="0"/>
          </a:p>
        </p:txBody>
      </p:sp>
      <p:sp>
        <p:nvSpPr>
          <p:cNvPr id="5" name="Zástupný obsah 4">
            <a:extLst>
              <a:ext uri="{FF2B5EF4-FFF2-40B4-BE49-F238E27FC236}">
                <a16:creationId xmlns:a16="http://schemas.microsoft.com/office/drawing/2014/main" id="{1E165B23-927F-40EB-9C31-C8699F506904}"/>
              </a:ext>
            </a:extLst>
          </p:cNvPr>
          <p:cNvSpPr>
            <a:spLocks noGrp="1"/>
          </p:cNvSpPr>
          <p:nvPr>
            <p:ph idx="1"/>
          </p:nvPr>
        </p:nvSpPr>
        <p:spPr>
          <a:xfrm>
            <a:off x="719999" y="1692002"/>
            <a:ext cx="6126277" cy="4139998"/>
          </a:xfrm>
        </p:spPr>
        <p:txBody>
          <a:bodyPr/>
          <a:lstStyle/>
          <a:p>
            <a:pPr>
              <a:lnSpc>
                <a:spcPct val="150000"/>
              </a:lnSpc>
            </a:pPr>
            <a:r>
              <a:rPr lang="cs-CZ" sz="2000" b="1" dirty="0" err="1"/>
              <a:t>Prokaryota</a:t>
            </a:r>
            <a:endParaRPr lang="cs-CZ" sz="2000" b="1" dirty="0"/>
          </a:p>
          <a:p>
            <a:pPr marL="72000" indent="0">
              <a:lnSpc>
                <a:spcPct val="150000"/>
              </a:lnSpc>
              <a:buNone/>
            </a:pPr>
            <a:r>
              <a:rPr lang="cs-CZ" sz="2000" dirty="0"/>
              <a:t>  - vzdálenost mezi geny malá</a:t>
            </a:r>
          </a:p>
          <a:p>
            <a:pPr marL="72000" indent="0">
              <a:lnSpc>
                <a:spcPct val="150000"/>
              </a:lnSpc>
              <a:buNone/>
            </a:pPr>
            <a:r>
              <a:rPr lang="cs-CZ" sz="2000" dirty="0"/>
              <a:t>  - geny jedné metabolické dráhy vedle sebe (operon)</a:t>
            </a:r>
          </a:p>
          <a:p>
            <a:pPr marL="72000" indent="0">
              <a:lnSpc>
                <a:spcPct val="150000"/>
              </a:lnSpc>
              <a:buNone/>
            </a:pPr>
            <a:r>
              <a:rPr lang="cs-CZ" sz="2000" dirty="0"/>
              <a:t>  - polycistronní </a:t>
            </a:r>
            <a:r>
              <a:rPr lang="cs-CZ" sz="2000" dirty="0" err="1"/>
              <a:t>mRNA</a:t>
            </a:r>
            <a:endParaRPr lang="cs-CZ" sz="2000" dirty="0"/>
          </a:p>
          <a:p>
            <a:pPr marL="72000" indent="0">
              <a:lnSpc>
                <a:spcPct val="150000"/>
              </a:lnSpc>
              <a:buNone/>
            </a:pPr>
            <a:endParaRPr lang="cs-CZ" sz="2000" dirty="0"/>
          </a:p>
          <a:p>
            <a:pPr>
              <a:lnSpc>
                <a:spcPct val="150000"/>
              </a:lnSpc>
            </a:pPr>
            <a:r>
              <a:rPr lang="cs-CZ" sz="2000" b="1" dirty="0"/>
              <a:t>Eukaryota</a:t>
            </a:r>
          </a:p>
          <a:p>
            <a:pPr marL="72000" indent="0">
              <a:lnSpc>
                <a:spcPct val="150000"/>
              </a:lnSpc>
              <a:buNone/>
            </a:pPr>
            <a:r>
              <a:rPr lang="cs-CZ" sz="2000" dirty="0"/>
              <a:t>  - </a:t>
            </a:r>
            <a:r>
              <a:rPr lang="cs-CZ" sz="2000" dirty="0" err="1"/>
              <a:t>monocistronní</a:t>
            </a:r>
            <a:r>
              <a:rPr lang="cs-CZ" sz="2000" dirty="0"/>
              <a:t> </a:t>
            </a:r>
            <a:r>
              <a:rPr lang="cs-CZ" sz="2000" dirty="0" err="1"/>
              <a:t>mRNA</a:t>
            </a:r>
            <a:endParaRPr lang="cs-CZ" sz="2000" dirty="0"/>
          </a:p>
          <a:p>
            <a:pPr marL="72000" indent="0">
              <a:lnSpc>
                <a:spcPct val="150000"/>
              </a:lnSpc>
              <a:buNone/>
            </a:pPr>
            <a:r>
              <a:rPr lang="cs-CZ" sz="2000" dirty="0"/>
              <a:t>  - u polycistronní se přepisuje pouze první cistron</a:t>
            </a:r>
          </a:p>
        </p:txBody>
      </p:sp>
      <p:pic>
        <p:nvPicPr>
          <p:cNvPr id="6" name="Picture 1">
            <a:extLst>
              <a:ext uri="{FF2B5EF4-FFF2-40B4-BE49-F238E27FC236}">
                <a16:creationId xmlns:a16="http://schemas.microsoft.com/office/drawing/2014/main" id="{D53F41ED-D697-43E1-8CF5-D213196B49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8362" y="1740514"/>
            <a:ext cx="4755832" cy="337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ovéPole 7">
            <a:extLst>
              <a:ext uri="{FF2B5EF4-FFF2-40B4-BE49-F238E27FC236}">
                <a16:creationId xmlns:a16="http://schemas.microsoft.com/office/drawing/2014/main" id="{90CADE67-C3B2-4306-97C1-EB10CCA85CB0}"/>
              </a:ext>
            </a:extLst>
          </p:cNvPr>
          <p:cNvSpPr txBox="1"/>
          <p:nvPr/>
        </p:nvSpPr>
        <p:spPr>
          <a:xfrm>
            <a:off x="10164690" y="5300695"/>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896169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1703238-1CAE-4AA2-9138-C2BE1905A9BE}"/>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3B748255-FB53-4F9C-BEA4-E71A647BC60B}"/>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6EFB4708-7D3C-4328-A076-6919950C2CD4}"/>
              </a:ext>
            </a:extLst>
          </p:cNvPr>
          <p:cNvSpPr>
            <a:spLocks noGrp="1"/>
          </p:cNvSpPr>
          <p:nvPr>
            <p:ph type="title"/>
          </p:nvPr>
        </p:nvSpPr>
        <p:spPr/>
        <p:txBody>
          <a:bodyPr/>
          <a:lstStyle/>
          <a:p>
            <a:r>
              <a:rPr lang="cs-CZ" dirty="0"/>
              <a:t>Transkripce u Eukaryot</a:t>
            </a:r>
            <a:endParaRPr lang="en-US" dirty="0"/>
          </a:p>
        </p:txBody>
      </p:sp>
      <p:sp>
        <p:nvSpPr>
          <p:cNvPr id="5" name="Zástupný obsah 4">
            <a:extLst>
              <a:ext uri="{FF2B5EF4-FFF2-40B4-BE49-F238E27FC236}">
                <a16:creationId xmlns:a16="http://schemas.microsoft.com/office/drawing/2014/main" id="{9F845A06-33B7-4A9A-B7D3-C2328124DFB0}"/>
              </a:ext>
            </a:extLst>
          </p:cNvPr>
          <p:cNvSpPr>
            <a:spLocks noGrp="1"/>
          </p:cNvSpPr>
          <p:nvPr>
            <p:ph idx="1"/>
          </p:nvPr>
        </p:nvSpPr>
        <p:spPr/>
        <p:txBody>
          <a:bodyPr/>
          <a:lstStyle/>
          <a:p>
            <a:pPr>
              <a:lnSpc>
                <a:spcPct val="100000"/>
              </a:lnSpc>
              <a:spcAft>
                <a:spcPts val="600"/>
              </a:spcAft>
            </a:pPr>
            <a:r>
              <a:rPr lang="cs-CZ" sz="2000" dirty="0"/>
              <a:t>Účast tří RNA polymeráz:</a:t>
            </a:r>
          </a:p>
          <a:p>
            <a:pPr marL="72000" indent="0">
              <a:lnSpc>
                <a:spcPct val="100000"/>
              </a:lnSpc>
              <a:spcAft>
                <a:spcPts val="600"/>
              </a:spcAft>
              <a:buNone/>
            </a:pPr>
            <a:r>
              <a:rPr lang="cs-CZ" sz="2000" dirty="0"/>
              <a:t>  - RNA polymeráza I (transkripce velkých ribozomálních RNA)</a:t>
            </a:r>
          </a:p>
          <a:p>
            <a:pPr marL="72000" indent="0">
              <a:lnSpc>
                <a:spcPct val="100000"/>
              </a:lnSpc>
              <a:spcAft>
                <a:spcPts val="600"/>
              </a:spcAft>
              <a:buNone/>
            </a:pPr>
            <a:r>
              <a:rPr lang="cs-CZ" sz="2000" dirty="0"/>
              <a:t>  - RNA polymeráza II (transkripce genů kódujících proteiny)</a:t>
            </a:r>
          </a:p>
          <a:p>
            <a:pPr marL="72000" indent="0">
              <a:lnSpc>
                <a:spcPct val="100000"/>
              </a:lnSpc>
              <a:spcAft>
                <a:spcPts val="600"/>
              </a:spcAft>
              <a:buNone/>
            </a:pPr>
            <a:r>
              <a:rPr lang="cs-CZ" sz="2000" dirty="0"/>
              <a:t>  - RNA polymeráza III (transkripce </a:t>
            </a:r>
            <a:r>
              <a:rPr lang="cs-CZ" sz="2000" dirty="0" err="1"/>
              <a:t>tRNA</a:t>
            </a:r>
            <a:r>
              <a:rPr lang="cs-CZ" sz="2000" dirty="0"/>
              <a:t>, 5S </a:t>
            </a:r>
            <a:r>
              <a:rPr lang="cs-CZ" sz="2000" dirty="0" err="1"/>
              <a:t>rRNA</a:t>
            </a:r>
            <a:r>
              <a:rPr lang="cs-CZ" sz="2000" dirty="0"/>
              <a:t>, malé RNA)</a:t>
            </a:r>
          </a:p>
          <a:p>
            <a:pPr>
              <a:lnSpc>
                <a:spcPct val="100000"/>
              </a:lnSpc>
              <a:spcBef>
                <a:spcPts val="600"/>
              </a:spcBef>
              <a:spcAft>
                <a:spcPts val="600"/>
              </a:spcAft>
            </a:pPr>
            <a:r>
              <a:rPr lang="cs-CZ" sz="2000" dirty="0"/>
              <a:t>RNA pol. II potřebuje pro transkripci:</a:t>
            </a:r>
          </a:p>
          <a:p>
            <a:pPr marL="72000" indent="0">
              <a:lnSpc>
                <a:spcPct val="100000"/>
              </a:lnSpc>
              <a:spcAft>
                <a:spcPts val="600"/>
              </a:spcAft>
              <a:buNone/>
            </a:pPr>
            <a:r>
              <a:rPr lang="cs-CZ" sz="2000" dirty="0"/>
              <a:t>  -  iniciační box, TATA box, elementy vázající transkripční faktory</a:t>
            </a:r>
          </a:p>
          <a:p>
            <a:pPr marL="72000" indent="0">
              <a:lnSpc>
                <a:spcPct val="100000"/>
              </a:lnSpc>
              <a:spcAft>
                <a:spcPts val="600"/>
              </a:spcAft>
              <a:buNone/>
            </a:pPr>
            <a:r>
              <a:rPr lang="cs-CZ" sz="2000" dirty="0"/>
              <a:t>  - základní transkripční faktory</a:t>
            </a:r>
          </a:p>
          <a:p>
            <a:pPr marL="72000" indent="0">
              <a:lnSpc>
                <a:spcPct val="100000"/>
              </a:lnSpc>
              <a:spcAft>
                <a:spcPts val="600"/>
              </a:spcAft>
              <a:buNone/>
            </a:pPr>
            <a:r>
              <a:rPr lang="cs-CZ" sz="2000" dirty="0"/>
              <a:t>  - specifické transkripční faktory</a:t>
            </a:r>
          </a:p>
          <a:p>
            <a:pPr marL="72000" indent="0">
              <a:lnSpc>
                <a:spcPct val="100000"/>
              </a:lnSpc>
              <a:spcAft>
                <a:spcPts val="600"/>
              </a:spcAft>
              <a:buNone/>
            </a:pPr>
            <a:r>
              <a:rPr lang="cs-CZ" sz="2000" dirty="0"/>
              <a:t>  - TATA box protein (TBP)</a:t>
            </a:r>
            <a:endParaRPr lang="en-US" sz="2000" dirty="0"/>
          </a:p>
        </p:txBody>
      </p:sp>
      <p:pic>
        <p:nvPicPr>
          <p:cNvPr id="7" name="Obrázek 6">
            <a:extLst>
              <a:ext uri="{FF2B5EF4-FFF2-40B4-BE49-F238E27FC236}">
                <a16:creationId xmlns:a16="http://schemas.microsoft.com/office/drawing/2014/main" id="{BE8B27B7-6581-4E8E-8D8C-D87D42CB7E35}"/>
              </a:ext>
            </a:extLst>
          </p:cNvPr>
          <p:cNvPicPr>
            <a:picLocks noChangeAspect="1"/>
          </p:cNvPicPr>
          <p:nvPr/>
        </p:nvPicPr>
        <p:blipFill>
          <a:blip r:embed="rId3"/>
          <a:stretch>
            <a:fillRect/>
          </a:stretch>
        </p:blipFill>
        <p:spPr>
          <a:xfrm>
            <a:off x="8820447" y="720000"/>
            <a:ext cx="2666749" cy="2274580"/>
          </a:xfrm>
          <a:prstGeom prst="rect">
            <a:avLst/>
          </a:prstGeom>
        </p:spPr>
      </p:pic>
      <p:pic>
        <p:nvPicPr>
          <p:cNvPr id="9" name="Obrázek 8">
            <a:extLst>
              <a:ext uri="{FF2B5EF4-FFF2-40B4-BE49-F238E27FC236}">
                <a16:creationId xmlns:a16="http://schemas.microsoft.com/office/drawing/2014/main" id="{769EA19F-52D7-494B-B88B-A45776BC07DA}"/>
              </a:ext>
            </a:extLst>
          </p:cNvPr>
          <p:cNvPicPr>
            <a:picLocks noChangeAspect="1"/>
          </p:cNvPicPr>
          <p:nvPr/>
        </p:nvPicPr>
        <p:blipFill>
          <a:blip r:embed="rId4"/>
          <a:stretch>
            <a:fillRect/>
          </a:stretch>
        </p:blipFill>
        <p:spPr>
          <a:xfrm>
            <a:off x="8335108" y="3390580"/>
            <a:ext cx="2796805" cy="2274580"/>
          </a:xfrm>
          <a:prstGeom prst="rect">
            <a:avLst/>
          </a:prstGeom>
        </p:spPr>
      </p:pic>
      <p:pic>
        <p:nvPicPr>
          <p:cNvPr id="11" name="Obrázek 10">
            <a:extLst>
              <a:ext uri="{FF2B5EF4-FFF2-40B4-BE49-F238E27FC236}">
                <a16:creationId xmlns:a16="http://schemas.microsoft.com/office/drawing/2014/main" id="{0DB59688-EF82-4A46-8437-294CB963A213}"/>
              </a:ext>
            </a:extLst>
          </p:cNvPr>
          <p:cNvPicPr>
            <a:picLocks noChangeAspect="1"/>
          </p:cNvPicPr>
          <p:nvPr/>
        </p:nvPicPr>
        <p:blipFill>
          <a:blip r:embed="rId5"/>
          <a:stretch>
            <a:fillRect/>
          </a:stretch>
        </p:blipFill>
        <p:spPr>
          <a:xfrm>
            <a:off x="5386021" y="4396333"/>
            <a:ext cx="2949087" cy="2300288"/>
          </a:xfrm>
          <a:prstGeom prst="rect">
            <a:avLst/>
          </a:prstGeom>
        </p:spPr>
      </p:pic>
      <p:sp>
        <p:nvSpPr>
          <p:cNvPr id="12" name="TextovéPole 11">
            <a:extLst>
              <a:ext uri="{FF2B5EF4-FFF2-40B4-BE49-F238E27FC236}">
                <a16:creationId xmlns:a16="http://schemas.microsoft.com/office/drawing/2014/main" id="{953360BC-B001-4B53-8008-827D567D87E0}"/>
              </a:ext>
            </a:extLst>
          </p:cNvPr>
          <p:cNvSpPr txBox="1"/>
          <p:nvPr/>
        </p:nvSpPr>
        <p:spPr>
          <a:xfrm>
            <a:off x="9243396" y="6341500"/>
            <a:ext cx="1242648" cy="261610"/>
          </a:xfrm>
          <a:prstGeom prst="rect">
            <a:avLst/>
          </a:prstGeom>
          <a:noFill/>
        </p:spPr>
        <p:txBody>
          <a:bodyPr wrap="none" rtlCol="0">
            <a:spAutoFit/>
          </a:bodyPr>
          <a:lstStyle/>
          <a:p>
            <a:pPr algn="l"/>
            <a:r>
              <a:rPr lang="en-US" sz="1100" dirty="0">
                <a:latin typeface="+mn-lt"/>
              </a:rPr>
              <a:t>Yokoyama</a:t>
            </a:r>
            <a:r>
              <a:rPr lang="cs-CZ" sz="1100" dirty="0">
                <a:latin typeface="+mn-lt"/>
              </a:rPr>
              <a:t>, 2019</a:t>
            </a:r>
            <a:endParaRPr lang="en-US" sz="1100" dirty="0" err="1">
              <a:latin typeface="+mn-lt"/>
            </a:endParaRPr>
          </a:p>
        </p:txBody>
      </p:sp>
    </p:spTree>
    <p:extLst>
      <p:ext uri="{BB962C8B-B14F-4D97-AF65-F5344CB8AC3E}">
        <p14:creationId xmlns:p14="http://schemas.microsoft.com/office/powerpoint/2010/main" val="266547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406BFA2-8BD6-4214-9C0C-AFC7CDBA02A6}"/>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6F132359-D599-454B-AABB-278735482A2F}"/>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187A42F0-C995-4D74-83EB-42FFDD31C6C5}"/>
              </a:ext>
            </a:extLst>
          </p:cNvPr>
          <p:cNvSpPr>
            <a:spLocks noGrp="1"/>
          </p:cNvSpPr>
          <p:nvPr>
            <p:ph type="title"/>
          </p:nvPr>
        </p:nvSpPr>
        <p:spPr/>
        <p:txBody>
          <a:bodyPr/>
          <a:lstStyle/>
          <a:p>
            <a:r>
              <a:rPr lang="cs-CZ" dirty="0"/>
              <a:t>Aktivace RNA polymerázy II</a:t>
            </a:r>
            <a:endParaRPr lang="en-US" dirty="0"/>
          </a:p>
        </p:txBody>
      </p:sp>
      <p:pic>
        <p:nvPicPr>
          <p:cNvPr id="6" name="Picture 1">
            <a:extLst>
              <a:ext uri="{FF2B5EF4-FFF2-40B4-BE49-F238E27FC236}">
                <a16:creationId xmlns:a16="http://schemas.microsoft.com/office/drawing/2014/main" id="{083600D1-BA31-48AC-9FB3-2A7D254839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080599"/>
            <a:ext cx="5047755" cy="39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ástupný obsah 4">
            <a:extLst>
              <a:ext uri="{FF2B5EF4-FFF2-40B4-BE49-F238E27FC236}">
                <a16:creationId xmlns:a16="http://schemas.microsoft.com/office/drawing/2014/main" id="{8FB84018-8AFB-442C-99C5-3F59B0E70E27}"/>
              </a:ext>
            </a:extLst>
          </p:cNvPr>
          <p:cNvSpPr>
            <a:spLocks noGrp="1"/>
          </p:cNvSpPr>
          <p:nvPr>
            <p:ph idx="1"/>
          </p:nvPr>
        </p:nvSpPr>
        <p:spPr>
          <a:xfrm>
            <a:off x="719999" y="1692002"/>
            <a:ext cx="7720615" cy="4139998"/>
          </a:xfrm>
        </p:spPr>
        <p:txBody>
          <a:bodyPr/>
          <a:lstStyle/>
          <a:p>
            <a:pPr>
              <a:lnSpc>
                <a:spcPct val="100000"/>
              </a:lnSpc>
              <a:spcAft>
                <a:spcPts val="600"/>
              </a:spcAft>
            </a:pPr>
            <a:r>
              <a:rPr lang="cs-CZ" sz="2000" dirty="0"/>
              <a:t>TFIID→TFIIB →RNA pol. II/TFIIA →TFIIF →TFIIE,TFIIJ,TFIIH</a:t>
            </a:r>
          </a:p>
          <a:p>
            <a:pPr>
              <a:lnSpc>
                <a:spcPct val="100000"/>
              </a:lnSpc>
              <a:spcAft>
                <a:spcPts val="600"/>
              </a:spcAft>
            </a:pPr>
            <a:r>
              <a:rPr lang="cs-CZ" sz="2000" dirty="0"/>
              <a:t>TFIIH </a:t>
            </a:r>
            <a:r>
              <a:rPr lang="cs-CZ" sz="2000" dirty="0" err="1"/>
              <a:t>fosforyluje</a:t>
            </a:r>
            <a:r>
              <a:rPr lang="cs-CZ" sz="2000" dirty="0"/>
              <a:t> RNA pol. II</a:t>
            </a:r>
          </a:p>
          <a:p>
            <a:pPr>
              <a:lnSpc>
                <a:spcPct val="100000"/>
              </a:lnSpc>
              <a:spcAft>
                <a:spcPts val="600"/>
              </a:spcAft>
            </a:pPr>
            <a:r>
              <a:rPr lang="cs-CZ" sz="2000" dirty="0"/>
              <a:t>TFIIH zůstává asociovaný s RNA polymerázou II</a:t>
            </a:r>
            <a:endParaRPr lang="en-US" sz="2000" dirty="0"/>
          </a:p>
        </p:txBody>
      </p:sp>
      <p:sp>
        <p:nvSpPr>
          <p:cNvPr id="10" name="TextovéPole 9">
            <a:extLst>
              <a:ext uri="{FF2B5EF4-FFF2-40B4-BE49-F238E27FC236}">
                <a16:creationId xmlns:a16="http://schemas.microsoft.com/office/drawing/2014/main" id="{32E663AD-124B-4FDA-BD57-1ED7E039FE28}"/>
              </a:ext>
            </a:extLst>
          </p:cNvPr>
          <p:cNvSpPr txBox="1"/>
          <p:nvPr/>
        </p:nvSpPr>
        <p:spPr>
          <a:xfrm>
            <a:off x="6646984" y="6228000"/>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pic>
        <p:nvPicPr>
          <p:cNvPr id="13" name="Obrázek 12">
            <a:extLst>
              <a:ext uri="{FF2B5EF4-FFF2-40B4-BE49-F238E27FC236}">
                <a16:creationId xmlns:a16="http://schemas.microsoft.com/office/drawing/2014/main" id="{2AED9ED6-4A21-4483-9D51-CB8E6B67EACE}"/>
              </a:ext>
            </a:extLst>
          </p:cNvPr>
          <p:cNvPicPr>
            <a:picLocks noChangeAspect="1"/>
          </p:cNvPicPr>
          <p:nvPr/>
        </p:nvPicPr>
        <p:blipFill>
          <a:blip r:embed="rId4"/>
          <a:stretch>
            <a:fillRect/>
          </a:stretch>
        </p:blipFill>
        <p:spPr>
          <a:xfrm>
            <a:off x="506557" y="3024464"/>
            <a:ext cx="6351443" cy="2614336"/>
          </a:xfrm>
          <a:prstGeom prst="rect">
            <a:avLst/>
          </a:prstGeom>
        </p:spPr>
      </p:pic>
    </p:spTree>
    <p:extLst>
      <p:ext uri="{BB962C8B-B14F-4D97-AF65-F5344CB8AC3E}">
        <p14:creationId xmlns:p14="http://schemas.microsoft.com/office/powerpoint/2010/main" val="1136573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A26C9A8-C5BD-4843-9054-106DA2C26F17}"/>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A0F76C27-305A-4E9C-BDC1-513A3EDCA717}"/>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896F7792-5582-46AD-8BAC-2A630E5A0188}"/>
              </a:ext>
            </a:extLst>
          </p:cNvPr>
          <p:cNvSpPr>
            <a:spLocks noGrp="1"/>
          </p:cNvSpPr>
          <p:nvPr>
            <p:ph type="title"/>
          </p:nvPr>
        </p:nvSpPr>
        <p:spPr/>
        <p:txBody>
          <a:bodyPr/>
          <a:lstStyle/>
          <a:p>
            <a:r>
              <a:rPr lang="cs-CZ" dirty="0"/>
              <a:t>Regulace transkripce u </a:t>
            </a:r>
            <a:r>
              <a:rPr lang="cs-CZ" dirty="0" err="1"/>
              <a:t>prokaryot</a:t>
            </a:r>
            <a:endParaRPr lang="en-US" dirty="0"/>
          </a:p>
        </p:txBody>
      </p:sp>
      <p:sp>
        <p:nvSpPr>
          <p:cNvPr id="5" name="Zástupný obsah 4">
            <a:extLst>
              <a:ext uri="{FF2B5EF4-FFF2-40B4-BE49-F238E27FC236}">
                <a16:creationId xmlns:a16="http://schemas.microsoft.com/office/drawing/2014/main" id="{4122B8AA-F85A-4515-81AE-39F0E1124724}"/>
              </a:ext>
            </a:extLst>
          </p:cNvPr>
          <p:cNvSpPr>
            <a:spLocks noGrp="1"/>
          </p:cNvSpPr>
          <p:nvPr>
            <p:ph idx="1"/>
          </p:nvPr>
        </p:nvSpPr>
        <p:spPr/>
        <p:txBody>
          <a:bodyPr/>
          <a:lstStyle/>
          <a:p>
            <a:pPr>
              <a:lnSpc>
                <a:spcPct val="100000"/>
              </a:lnSpc>
              <a:spcAft>
                <a:spcPts val="0"/>
              </a:spcAft>
            </a:pPr>
            <a:r>
              <a:rPr lang="cs-CZ" sz="2000" dirty="0"/>
              <a:t>Zapojení aktivátorů a represorů transkripce</a:t>
            </a:r>
          </a:p>
          <a:p>
            <a:pPr marL="72000" indent="0">
              <a:lnSpc>
                <a:spcPct val="100000"/>
              </a:lnSpc>
              <a:spcAft>
                <a:spcPts val="0"/>
              </a:spcAft>
              <a:buNone/>
            </a:pPr>
            <a:r>
              <a:rPr lang="cs-CZ" sz="2000" dirty="0"/>
              <a:t>  - aktivátory – pozitivní regulace</a:t>
            </a:r>
          </a:p>
          <a:p>
            <a:pPr marL="72000" indent="0">
              <a:lnSpc>
                <a:spcPct val="100000"/>
              </a:lnSpc>
              <a:spcAft>
                <a:spcPts val="1200"/>
              </a:spcAft>
              <a:buNone/>
            </a:pPr>
            <a:r>
              <a:rPr lang="cs-CZ" sz="2000" dirty="0"/>
              <a:t>  - represory – negativní regulace</a:t>
            </a:r>
          </a:p>
          <a:p>
            <a:pPr>
              <a:lnSpc>
                <a:spcPct val="100000"/>
              </a:lnSpc>
              <a:spcAft>
                <a:spcPts val="1200"/>
              </a:spcAft>
            </a:pPr>
            <a:r>
              <a:rPr lang="cs-CZ" sz="2000" dirty="0"/>
              <a:t>Vazba na promotorovou oblast DNA</a:t>
            </a:r>
          </a:p>
          <a:p>
            <a:pPr>
              <a:lnSpc>
                <a:spcPct val="100000"/>
              </a:lnSpc>
              <a:spcAft>
                <a:spcPts val="1200"/>
              </a:spcAft>
            </a:pPr>
            <a:r>
              <a:rPr lang="cs-CZ" sz="2000" dirty="0"/>
              <a:t>Blokace vazby RNA polymerázy nebo počátku transkripce</a:t>
            </a:r>
          </a:p>
          <a:p>
            <a:pPr>
              <a:lnSpc>
                <a:spcPct val="100000"/>
              </a:lnSpc>
              <a:spcAft>
                <a:spcPts val="1200"/>
              </a:spcAft>
            </a:pPr>
            <a:r>
              <a:rPr lang="cs-CZ" sz="2000" dirty="0"/>
              <a:t>Většina genů je kontrolována kombinací faktorů</a:t>
            </a:r>
          </a:p>
          <a:p>
            <a:pPr>
              <a:lnSpc>
                <a:spcPct val="100000"/>
              </a:lnSpc>
              <a:spcAft>
                <a:spcPts val="1200"/>
              </a:spcAft>
            </a:pPr>
            <a:r>
              <a:rPr lang="cs-CZ" sz="2000" dirty="0"/>
              <a:t>Regulační proteiny mohou zpomalovat elongaci nebo ji předčasně ukončit</a:t>
            </a:r>
          </a:p>
          <a:p>
            <a:pPr>
              <a:lnSpc>
                <a:spcPct val="100000"/>
              </a:lnSpc>
              <a:spcAft>
                <a:spcPts val="1200"/>
              </a:spcAft>
            </a:pPr>
            <a:r>
              <a:rPr lang="cs-CZ" sz="2000" dirty="0"/>
              <a:t>Anti-terminátorové proteiny obchází místo ukončení transkripce</a:t>
            </a:r>
          </a:p>
          <a:p>
            <a:pPr>
              <a:lnSpc>
                <a:spcPct val="100000"/>
              </a:lnSpc>
              <a:spcAft>
                <a:spcPts val="0"/>
              </a:spcAft>
            </a:pPr>
            <a:r>
              <a:rPr lang="cs-CZ" sz="2000" dirty="0"/>
              <a:t>Klíčová role různých sigma (</a:t>
            </a:r>
            <a:r>
              <a:rPr lang="cs-CZ" sz="2000" dirty="0">
                <a:latin typeface="Symbol" panose="05050102010706020507" pitchFamily="18" charset="2"/>
              </a:rPr>
              <a:t>s</a:t>
            </a:r>
            <a:r>
              <a:rPr lang="cs-CZ" sz="2000" dirty="0"/>
              <a:t>) podjednotek</a:t>
            </a:r>
          </a:p>
          <a:p>
            <a:pPr marL="72000" indent="0">
              <a:lnSpc>
                <a:spcPct val="100000"/>
              </a:lnSpc>
              <a:spcAft>
                <a:spcPts val="0"/>
              </a:spcAft>
              <a:buNone/>
            </a:pPr>
            <a:r>
              <a:rPr lang="cs-CZ" sz="2000" dirty="0"/>
              <a:t>  - s70 (</a:t>
            </a:r>
            <a:r>
              <a:rPr lang="cs-CZ" sz="2000" dirty="0" err="1"/>
              <a:t>RpoD</a:t>
            </a:r>
            <a:r>
              <a:rPr lang="cs-CZ" sz="2000" dirty="0"/>
              <a:t>) – rozpoznává většinu house-</a:t>
            </a:r>
            <a:r>
              <a:rPr lang="cs-CZ" sz="2000" dirty="0" err="1"/>
              <a:t>keeping</a:t>
            </a:r>
            <a:r>
              <a:rPr lang="cs-CZ" sz="2000" dirty="0"/>
              <a:t> genů</a:t>
            </a:r>
          </a:p>
          <a:p>
            <a:pPr marL="72000" indent="0">
              <a:lnSpc>
                <a:spcPct val="100000"/>
              </a:lnSpc>
              <a:spcAft>
                <a:spcPts val="0"/>
              </a:spcAft>
              <a:buNone/>
            </a:pPr>
            <a:r>
              <a:rPr lang="cs-CZ" sz="2000" dirty="0"/>
              <a:t>  - s32 (</a:t>
            </a:r>
            <a:r>
              <a:rPr lang="cs-CZ" sz="2000" dirty="0" err="1"/>
              <a:t>RpoH</a:t>
            </a:r>
            <a:r>
              <a:rPr lang="cs-CZ" sz="2000" dirty="0"/>
              <a:t>) – aktivace genů souvisejících s teplotním šokem (</a:t>
            </a:r>
            <a:r>
              <a:rPr lang="cs-CZ" sz="2000" dirty="0" err="1"/>
              <a:t>chaperoniny</a:t>
            </a:r>
            <a:r>
              <a:rPr lang="cs-CZ" sz="2000" dirty="0"/>
              <a:t> a proteázy)</a:t>
            </a:r>
            <a:endParaRPr lang="en-US" sz="2000" dirty="0"/>
          </a:p>
        </p:txBody>
      </p:sp>
    </p:spTree>
    <p:extLst>
      <p:ext uri="{BB962C8B-B14F-4D97-AF65-F5344CB8AC3E}">
        <p14:creationId xmlns:p14="http://schemas.microsoft.com/office/powerpoint/2010/main" val="3572637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8839514-B3AD-4404-A4EC-BA698663B125}"/>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D0509090-5795-4858-A007-3BFEFD34F728}"/>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ADB1AECA-6E04-4149-8AF6-3D4552D04239}"/>
              </a:ext>
            </a:extLst>
          </p:cNvPr>
          <p:cNvSpPr>
            <a:spLocks noGrp="1"/>
          </p:cNvSpPr>
          <p:nvPr>
            <p:ph type="title"/>
          </p:nvPr>
        </p:nvSpPr>
        <p:spPr/>
        <p:txBody>
          <a:bodyPr/>
          <a:lstStyle/>
          <a:p>
            <a:r>
              <a:rPr lang="cs-CZ" dirty="0"/>
              <a:t>Teplotní šok</a:t>
            </a:r>
            <a:endParaRPr lang="en-US" dirty="0"/>
          </a:p>
        </p:txBody>
      </p:sp>
      <p:pic>
        <p:nvPicPr>
          <p:cNvPr id="6" name="Picture 2">
            <a:extLst>
              <a:ext uri="{FF2B5EF4-FFF2-40B4-BE49-F238E27FC236}">
                <a16:creationId xmlns:a16="http://schemas.microsoft.com/office/drawing/2014/main" id="{91FFE747-2498-4609-A232-44581C87C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984" y="258002"/>
            <a:ext cx="3738032" cy="60959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eat shock response major seminar">
            <a:extLst>
              <a:ext uri="{FF2B5EF4-FFF2-40B4-BE49-F238E27FC236}">
                <a16:creationId xmlns:a16="http://schemas.microsoft.com/office/drawing/2014/main" id="{D975AA9D-0662-4474-BCB1-B79F6A8FB7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015" y="1754393"/>
            <a:ext cx="5344985" cy="401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167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ADBA9D8-9B4F-44DB-9EA9-0D076F5EA32E}"/>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33DC3BC4-DEBD-466E-91C7-D97DCFCFAA04}"/>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17DFCA16-91DB-46B1-93BC-2162E49BDFB3}"/>
              </a:ext>
            </a:extLst>
          </p:cNvPr>
          <p:cNvSpPr>
            <a:spLocks noGrp="1"/>
          </p:cNvSpPr>
          <p:nvPr>
            <p:ph type="title"/>
          </p:nvPr>
        </p:nvSpPr>
        <p:spPr/>
        <p:txBody>
          <a:bodyPr/>
          <a:lstStyle/>
          <a:p>
            <a:r>
              <a:rPr lang="en-US" dirty="0" err="1"/>
              <a:t>Lakt</a:t>
            </a:r>
            <a:r>
              <a:rPr lang="cs-CZ" dirty="0" err="1"/>
              <a:t>ózový</a:t>
            </a:r>
            <a:r>
              <a:rPr lang="cs-CZ" dirty="0"/>
              <a:t> operon</a:t>
            </a:r>
            <a:endParaRPr lang="en-US" dirty="0"/>
          </a:p>
        </p:txBody>
      </p:sp>
      <p:sp>
        <p:nvSpPr>
          <p:cNvPr id="5" name="Zástupný obsah 4">
            <a:extLst>
              <a:ext uri="{FF2B5EF4-FFF2-40B4-BE49-F238E27FC236}">
                <a16:creationId xmlns:a16="http://schemas.microsoft.com/office/drawing/2014/main" id="{1137EB18-2D37-482F-93C0-0A1F40562B26}"/>
              </a:ext>
            </a:extLst>
          </p:cNvPr>
          <p:cNvSpPr>
            <a:spLocks noGrp="1"/>
          </p:cNvSpPr>
          <p:nvPr>
            <p:ph idx="1"/>
          </p:nvPr>
        </p:nvSpPr>
        <p:spPr>
          <a:xfrm>
            <a:off x="720000" y="1692002"/>
            <a:ext cx="7040368" cy="4139998"/>
          </a:xfrm>
        </p:spPr>
        <p:txBody>
          <a:bodyPr/>
          <a:lstStyle/>
          <a:p>
            <a:pPr>
              <a:lnSpc>
                <a:spcPct val="100000"/>
              </a:lnSpc>
              <a:spcAft>
                <a:spcPts val="1200"/>
              </a:spcAft>
            </a:pPr>
            <a:r>
              <a:rPr lang="cs-CZ" sz="1800" dirty="0"/>
              <a:t>Regulační proteiny transkripce existují v aktivní (vázající se) a inaktivní (nevázající se) formě</a:t>
            </a:r>
          </a:p>
          <a:p>
            <a:pPr>
              <a:lnSpc>
                <a:spcPct val="100000"/>
              </a:lnSpc>
              <a:spcAft>
                <a:spcPts val="1200"/>
              </a:spcAft>
            </a:pPr>
            <a:r>
              <a:rPr lang="cs-CZ" sz="1800" dirty="0"/>
              <a:t>Přechod mezi jednotlivými formami vazbou signálních molekul nebo induktorů</a:t>
            </a:r>
          </a:p>
          <a:p>
            <a:pPr>
              <a:lnSpc>
                <a:spcPct val="100000"/>
              </a:lnSpc>
              <a:spcAft>
                <a:spcPts val="1200"/>
              </a:spcAft>
            </a:pPr>
            <a:r>
              <a:rPr lang="cs-CZ" sz="1800" i="1" dirty="0" err="1"/>
              <a:t>lac</a:t>
            </a:r>
            <a:r>
              <a:rPr lang="cs-CZ" sz="1800" dirty="0"/>
              <a:t> operon = polycistronní - </a:t>
            </a:r>
            <a:r>
              <a:rPr lang="cs-CZ" sz="1800" i="1" dirty="0" err="1"/>
              <a:t>lac</a:t>
            </a:r>
            <a:r>
              <a:rPr lang="cs-CZ" sz="1800" dirty="0" err="1"/>
              <a:t>Z</a:t>
            </a:r>
            <a:r>
              <a:rPr lang="cs-CZ" sz="1800" dirty="0"/>
              <a:t> (</a:t>
            </a:r>
            <a:r>
              <a:rPr lang="cs-CZ" sz="1800" dirty="0">
                <a:latin typeface="Symbol" panose="05050102010706020507" pitchFamily="18" charset="2"/>
              </a:rPr>
              <a:t>b</a:t>
            </a:r>
            <a:r>
              <a:rPr lang="cs-CZ" sz="1800" dirty="0"/>
              <a:t>-</a:t>
            </a:r>
            <a:r>
              <a:rPr lang="cs-CZ" sz="1800" dirty="0" err="1"/>
              <a:t>galaktozidáza</a:t>
            </a:r>
            <a:r>
              <a:rPr lang="cs-CZ" sz="1800" dirty="0"/>
              <a:t>), </a:t>
            </a:r>
            <a:r>
              <a:rPr lang="cs-CZ" sz="1800" i="1" dirty="0" err="1"/>
              <a:t>lac</a:t>
            </a:r>
            <a:r>
              <a:rPr lang="cs-CZ" sz="1800" dirty="0" err="1"/>
              <a:t>Y</a:t>
            </a:r>
            <a:r>
              <a:rPr lang="cs-CZ" sz="1800" dirty="0"/>
              <a:t> (laktóza </a:t>
            </a:r>
            <a:r>
              <a:rPr lang="cs-CZ" sz="1800" dirty="0" err="1"/>
              <a:t>permeáza</a:t>
            </a:r>
            <a:r>
              <a:rPr lang="cs-CZ" sz="1800" dirty="0"/>
              <a:t>), </a:t>
            </a:r>
            <a:r>
              <a:rPr lang="cs-CZ" sz="1800" i="1" dirty="0" err="1"/>
              <a:t>lac</a:t>
            </a:r>
            <a:r>
              <a:rPr lang="cs-CZ" sz="1800" dirty="0" err="1"/>
              <a:t>A</a:t>
            </a:r>
            <a:r>
              <a:rPr lang="cs-CZ" sz="1800" dirty="0"/>
              <a:t> (laktóza </a:t>
            </a:r>
            <a:r>
              <a:rPr lang="cs-CZ" sz="1800" dirty="0" err="1"/>
              <a:t>acetyláza</a:t>
            </a:r>
            <a:r>
              <a:rPr lang="cs-CZ" sz="1800" dirty="0"/>
              <a:t>)</a:t>
            </a:r>
          </a:p>
          <a:p>
            <a:pPr>
              <a:lnSpc>
                <a:spcPct val="100000"/>
              </a:lnSpc>
              <a:spcAft>
                <a:spcPts val="1200"/>
              </a:spcAft>
            </a:pPr>
            <a:r>
              <a:rPr lang="cs-CZ" sz="1800" i="1" dirty="0" err="1"/>
              <a:t>lac</a:t>
            </a:r>
            <a:r>
              <a:rPr lang="cs-CZ" sz="1800" dirty="0" err="1"/>
              <a:t>I</a:t>
            </a:r>
            <a:r>
              <a:rPr lang="cs-CZ" sz="1800" dirty="0"/>
              <a:t> = represor </a:t>
            </a:r>
            <a:r>
              <a:rPr lang="cs-CZ" sz="1800" dirty="0" err="1"/>
              <a:t>lac</a:t>
            </a:r>
            <a:r>
              <a:rPr lang="cs-CZ" sz="1800" dirty="0"/>
              <a:t> operonu, kódován v opačném směru</a:t>
            </a:r>
          </a:p>
          <a:p>
            <a:pPr>
              <a:lnSpc>
                <a:spcPct val="100000"/>
              </a:lnSpc>
              <a:spcAft>
                <a:spcPts val="1200"/>
              </a:spcAft>
            </a:pPr>
            <a:r>
              <a:rPr lang="cs-CZ" sz="1800" dirty="0"/>
              <a:t>Promotor obsahuje </a:t>
            </a:r>
            <a:r>
              <a:rPr lang="cs-CZ" sz="1800" i="1" dirty="0" err="1"/>
              <a:t>lac</a:t>
            </a:r>
            <a:r>
              <a:rPr lang="cs-CZ" sz="1800" dirty="0" err="1"/>
              <a:t>O</a:t>
            </a:r>
            <a:r>
              <a:rPr lang="cs-CZ" sz="1800" dirty="0"/>
              <a:t> vazné místo (operátor) a </a:t>
            </a:r>
            <a:r>
              <a:rPr lang="cs-CZ" sz="1800" dirty="0" err="1"/>
              <a:t>Crp</a:t>
            </a:r>
            <a:r>
              <a:rPr lang="cs-CZ" sz="1800" dirty="0"/>
              <a:t> místo pro vazbu CRP proteinu (</a:t>
            </a:r>
            <a:r>
              <a:rPr lang="cs-CZ" sz="1800" dirty="0" err="1"/>
              <a:t>cAMP</a:t>
            </a:r>
            <a:r>
              <a:rPr lang="cs-CZ" sz="1800" dirty="0"/>
              <a:t> receptorový protein</a:t>
            </a:r>
          </a:p>
          <a:p>
            <a:pPr>
              <a:lnSpc>
                <a:spcPct val="100000"/>
              </a:lnSpc>
            </a:pPr>
            <a:r>
              <a:rPr lang="cs-CZ" sz="1800" dirty="0"/>
              <a:t>V případě nedostatku glukózy a přítomnosti laktózy:</a:t>
            </a:r>
          </a:p>
          <a:p>
            <a:pPr marL="72000" indent="0">
              <a:lnSpc>
                <a:spcPct val="100000"/>
              </a:lnSpc>
              <a:buNone/>
            </a:pPr>
            <a:r>
              <a:rPr lang="cs-CZ" sz="1800" dirty="0"/>
              <a:t>  - zvýšená hladin </a:t>
            </a:r>
            <a:r>
              <a:rPr lang="cs-CZ" sz="1800" dirty="0" err="1"/>
              <a:t>cAMP</a:t>
            </a:r>
            <a:endParaRPr lang="cs-CZ" sz="1800" dirty="0"/>
          </a:p>
          <a:p>
            <a:pPr marL="339725" indent="-268288">
              <a:lnSpc>
                <a:spcPct val="100000"/>
              </a:lnSpc>
              <a:buNone/>
            </a:pPr>
            <a:r>
              <a:rPr lang="cs-CZ" sz="1800" dirty="0"/>
              <a:t>  - tvorba </a:t>
            </a:r>
            <a:r>
              <a:rPr lang="cs-CZ" sz="1800" dirty="0" err="1"/>
              <a:t>alolaktózy</a:t>
            </a:r>
            <a:r>
              <a:rPr lang="cs-CZ" sz="1800" dirty="0"/>
              <a:t> (analog </a:t>
            </a:r>
            <a:r>
              <a:rPr lang="cs-CZ" sz="1800" dirty="0" err="1"/>
              <a:t>isopropyl-thiogalaktozid</a:t>
            </a:r>
            <a:r>
              <a:rPr lang="cs-CZ" sz="1800" dirty="0"/>
              <a:t>, IPTG) pomocí   </a:t>
            </a:r>
            <a:r>
              <a:rPr lang="cs-CZ" sz="1800" dirty="0">
                <a:latin typeface="Symbol" panose="05050102010706020507" pitchFamily="18" charset="2"/>
              </a:rPr>
              <a:t>b</a:t>
            </a:r>
            <a:r>
              <a:rPr lang="cs-CZ" sz="1800" dirty="0"/>
              <a:t>-</a:t>
            </a:r>
            <a:r>
              <a:rPr lang="cs-CZ" sz="1800" dirty="0" err="1"/>
              <a:t>galaktozidázy</a:t>
            </a:r>
            <a:endParaRPr lang="cs-CZ" sz="1800" dirty="0"/>
          </a:p>
          <a:p>
            <a:pPr marL="72000" indent="0">
              <a:buNone/>
            </a:pPr>
            <a:r>
              <a:rPr lang="cs-CZ" sz="1800" dirty="0"/>
              <a:t>  </a:t>
            </a:r>
          </a:p>
          <a:p>
            <a:endParaRPr lang="cs-CZ" sz="1800" dirty="0"/>
          </a:p>
          <a:p>
            <a:endParaRPr lang="en-US" sz="1800" dirty="0"/>
          </a:p>
        </p:txBody>
      </p:sp>
      <p:pic>
        <p:nvPicPr>
          <p:cNvPr id="7" name="Picture 1">
            <a:extLst>
              <a:ext uri="{FF2B5EF4-FFF2-40B4-BE49-F238E27FC236}">
                <a16:creationId xmlns:a16="http://schemas.microsoft.com/office/drawing/2014/main" id="{53DC8941-61AD-43CE-92AC-9C755E02CB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8645" y="1544631"/>
            <a:ext cx="4164555" cy="428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8">
            <a:extLst>
              <a:ext uri="{FF2B5EF4-FFF2-40B4-BE49-F238E27FC236}">
                <a16:creationId xmlns:a16="http://schemas.microsoft.com/office/drawing/2014/main" id="{BB30DE56-1D82-46ED-8A6A-6346632D1728}"/>
              </a:ext>
            </a:extLst>
          </p:cNvPr>
          <p:cNvSpPr txBox="1"/>
          <p:nvPr/>
        </p:nvSpPr>
        <p:spPr>
          <a:xfrm>
            <a:off x="7844248" y="6007195"/>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1610906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FD2BD71-3AED-4945-829C-AF743C001A20}"/>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E4F44426-3403-40E5-8311-F5C697E9121B}"/>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ED723AFE-3E15-43F3-A4B9-841B38FD268D}"/>
              </a:ext>
            </a:extLst>
          </p:cNvPr>
          <p:cNvSpPr>
            <a:spLocks noGrp="1"/>
          </p:cNvSpPr>
          <p:nvPr>
            <p:ph type="title"/>
          </p:nvPr>
        </p:nvSpPr>
        <p:spPr/>
        <p:txBody>
          <a:bodyPr/>
          <a:lstStyle/>
          <a:p>
            <a:r>
              <a:rPr lang="en-US" dirty="0" err="1"/>
              <a:t>Lakt</a:t>
            </a:r>
            <a:r>
              <a:rPr lang="cs-CZ" dirty="0" err="1"/>
              <a:t>ózový</a:t>
            </a:r>
            <a:r>
              <a:rPr lang="cs-CZ" dirty="0"/>
              <a:t> operon</a:t>
            </a:r>
            <a:endParaRPr lang="en-US" dirty="0"/>
          </a:p>
        </p:txBody>
      </p:sp>
      <p:pic>
        <p:nvPicPr>
          <p:cNvPr id="8" name="Picture 1">
            <a:extLst>
              <a:ext uri="{FF2B5EF4-FFF2-40B4-BE49-F238E27FC236}">
                <a16:creationId xmlns:a16="http://schemas.microsoft.com/office/drawing/2014/main" id="{564B41ED-7744-41E7-A31D-0D900BFC74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5477" y="1478584"/>
            <a:ext cx="2535102" cy="457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ovéPole 13">
            <a:extLst>
              <a:ext uri="{FF2B5EF4-FFF2-40B4-BE49-F238E27FC236}">
                <a16:creationId xmlns:a16="http://schemas.microsoft.com/office/drawing/2014/main" id="{159A3D05-6A19-4B72-A3F4-903DDF786C03}"/>
              </a:ext>
            </a:extLst>
          </p:cNvPr>
          <p:cNvSpPr txBox="1"/>
          <p:nvPr/>
        </p:nvSpPr>
        <p:spPr>
          <a:xfrm>
            <a:off x="8877784" y="5848185"/>
            <a:ext cx="1438214" cy="261610"/>
          </a:xfrm>
          <a:prstGeom prst="rect">
            <a:avLst/>
          </a:prstGeom>
          <a:noFill/>
        </p:spPr>
        <p:txBody>
          <a:bodyPr wrap="none" rtlCol="0">
            <a:spAutoFit/>
          </a:bodyPr>
          <a:lstStyle/>
          <a:p>
            <a:pPr algn="l"/>
            <a:r>
              <a:rPr lang="cs-CZ" sz="1100" dirty="0" err="1">
                <a:effectLst/>
                <a:latin typeface="Calibri" panose="020F0502020204030204" pitchFamily="34" charset="0"/>
                <a:ea typeface="Calibri" panose="020F0502020204030204" pitchFamily="34" charset="0"/>
                <a:cs typeface="Times New Roman" panose="02020603050405020304" pitchFamily="18" charset="0"/>
              </a:rPr>
              <a:t>Wheatley</a:t>
            </a:r>
            <a:r>
              <a:rPr lang="cs-CZ" sz="1100" dirty="0">
                <a:effectLst/>
                <a:latin typeface="Calibri" panose="020F0502020204030204" pitchFamily="34" charset="0"/>
                <a:ea typeface="Calibri" panose="020F0502020204030204" pitchFamily="34" charset="0"/>
                <a:cs typeface="Times New Roman" panose="02020603050405020304" pitchFamily="18" charset="0"/>
              </a:rPr>
              <a:t> et al.,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pic>
        <p:nvPicPr>
          <p:cNvPr id="16" name="Obrázek 15">
            <a:extLst>
              <a:ext uri="{FF2B5EF4-FFF2-40B4-BE49-F238E27FC236}">
                <a16:creationId xmlns:a16="http://schemas.microsoft.com/office/drawing/2014/main" id="{C117F8B9-693F-45F2-A6EE-8FF6850EC1A4}"/>
              </a:ext>
            </a:extLst>
          </p:cNvPr>
          <p:cNvPicPr>
            <a:picLocks noChangeAspect="1"/>
          </p:cNvPicPr>
          <p:nvPr/>
        </p:nvPicPr>
        <p:blipFill>
          <a:blip r:embed="rId4"/>
          <a:stretch>
            <a:fillRect/>
          </a:stretch>
        </p:blipFill>
        <p:spPr>
          <a:xfrm>
            <a:off x="4489938" y="1540283"/>
            <a:ext cx="5826060" cy="3993553"/>
          </a:xfrm>
          <a:prstGeom prst="rect">
            <a:avLst/>
          </a:prstGeom>
        </p:spPr>
      </p:pic>
    </p:spTree>
    <p:extLst>
      <p:ext uri="{BB962C8B-B14F-4D97-AF65-F5344CB8AC3E}">
        <p14:creationId xmlns:p14="http://schemas.microsoft.com/office/powerpoint/2010/main" val="3319424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BFA96BF-FFC4-4F21-84C1-739B11C986E3}"/>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077643BB-5A2D-4AE3-BF37-BCE4ECF02992}"/>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EE3F3332-8054-45A6-9B66-BB78ED957B87}"/>
              </a:ext>
            </a:extLst>
          </p:cNvPr>
          <p:cNvSpPr>
            <a:spLocks noGrp="1"/>
          </p:cNvSpPr>
          <p:nvPr>
            <p:ph type="title"/>
          </p:nvPr>
        </p:nvSpPr>
        <p:spPr/>
        <p:txBody>
          <a:bodyPr/>
          <a:lstStyle/>
          <a:p>
            <a:r>
              <a:rPr lang="en-US" dirty="0" err="1"/>
              <a:t>Lakt</a:t>
            </a:r>
            <a:r>
              <a:rPr lang="cs-CZ" dirty="0" err="1"/>
              <a:t>ózový</a:t>
            </a:r>
            <a:r>
              <a:rPr lang="cs-CZ" dirty="0"/>
              <a:t> operon</a:t>
            </a:r>
            <a:endParaRPr lang="en-US" dirty="0"/>
          </a:p>
        </p:txBody>
      </p:sp>
      <p:pic>
        <p:nvPicPr>
          <p:cNvPr id="7" name="Obrázek 6">
            <a:extLst>
              <a:ext uri="{FF2B5EF4-FFF2-40B4-BE49-F238E27FC236}">
                <a16:creationId xmlns:a16="http://schemas.microsoft.com/office/drawing/2014/main" id="{8FC80CFB-CF44-4E38-9D09-A658A31D0512}"/>
              </a:ext>
            </a:extLst>
          </p:cNvPr>
          <p:cNvPicPr>
            <a:picLocks noChangeAspect="1"/>
          </p:cNvPicPr>
          <p:nvPr/>
        </p:nvPicPr>
        <p:blipFill>
          <a:blip r:embed="rId3"/>
          <a:stretch>
            <a:fillRect/>
          </a:stretch>
        </p:blipFill>
        <p:spPr>
          <a:xfrm>
            <a:off x="1255143" y="1993206"/>
            <a:ext cx="4496755" cy="3264594"/>
          </a:xfrm>
          <a:prstGeom prst="rect">
            <a:avLst/>
          </a:prstGeom>
        </p:spPr>
      </p:pic>
      <p:pic>
        <p:nvPicPr>
          <p:cNvPr id="9" name="Obrázek 8">
            <a:extLst>
              <a:ext uri="{FF2B5EF4-FFF2-40B4-BE49-F238E27FC236}">
                <a16:creationId xmlns:a16="http://schemas.microsoft.com/office/drawing/2014/main" id="{1B381D93-AC32-47F9-A27E-970E7266327E}"/>
              </a:ext>
            </a:extLst>
          </p:cNvPr>
          <p:cNvPicPr>
            <a:picLocks noChangeAspect="1"/>
          </p:cNvPicPr>
          <p:nvPr/>
        </p:nvPicPr>
        <p:blipFill>
          <a:blip r:embed="rId4"/>
          <a:stretch>
            <a:fillRect/>
          </a:stretch>
        </p:blipFill>
        <p:spPr>
          <a:xfrm>
            <a:off x="6892577" y="1578039"/>
            <a:ext cx="4388159" cy="4028677"/>
          </a:xfrm>
          <a:prstGeom prst="rect">
            <a:avLst/>
          </a:prstGeom>
        </p:spPr>
      </p:pic>
      <p:sp>
        <p:nvSpPr>
          <p:cNvPr id="11" name="TextovéPole 10">
            <a:extLst>
              <a:ext uri="{FF2B5EF4-FFF2-40B4-BE49-F238E27FC236}">
                <a16:creationId xmlns:a16="http://schemas.microsoft.com/office/drawing/2014/main" id="{AE1260DC-29EA-4943-97F0-E63492762A81}"/>
              </a:ext>
            </a:extLst>
          </p:cNvPr>
          <p:cNvSpPr txBox="1"/>
          <p:nvPr/>
        </p:nvSpPr>
        <p:spPr>
          <a:xfrm>
            <a:off x="9086656" y="5930113"/>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1539333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zameer\Desktop\Clark\PPT Creation\eps - 800x800\\f02-09.jpg">
            <a:extLst>
              <a:ext uri="{FF2B5EF4-FFF2-40B4-BE49-F238E27FC236}">
                <a16:creationId xmlns:a16="http://schemas.microsoft.com/office/drawing/2014/main" id="{4E870A37-C5A3-44A6-9AA3-494BB5E70716}"/>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436904" y="1279459"/>
            <a:ext cx="3393369" cy="540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6DB9438A-55FE-46EA-98EB-1972D7C27AE2}"/>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68E7BFBD-4FCB-4008-BF42-4E51083DD73D}"/>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95D33A72-213B-41E0-B9DE-4D46436B9450}"/>
              </a:ext>
            </a:extLst>
          </p:cNvPr>
          <p:cNvSpPr>
            <a:spLocks noGrp="1"/>
          </p:cNvSpPr>
          <p:nvPr>
            <p:ph type="title"/>
          </p:nvPr>
        </p:nvSpPr>
        <p:spPr/>
        <p:txBody>
          <a:bodyPr/>
          <a:lstStyle/>
          <a:p>
            <a:r>
              <a:rPr lang="cs-CZ" dirty="0"/>
              <a:t>Dvou komponentní regulační systém</a:t>
            </a:r>
            <a:endParaRPr lang="en-US" dirty="0"/>
          </a:p>
        </p:txBody>
      </p:sp>
      <p:sp>
        <p:nvSpPr>
          <p:cNvPr id="5" name="Zástupný obsah 4">
            <a:extLst>
              <a:ext uri="{FF2B5EF4-FFF2-40B4-BE49-F238E27FC236}">
                <a16:creationId xmlns:a16="http://schemas.microsoft.com/office/drawing/2014/main" id="{1081F6F0-5C23-4A37-8BE1-13AA60A0428F}"/>
              </a:ext>
            </a:extLst>
          </p:cNvPr>
          <p:cNvSpPr>
            <a:spLocks noGrp="1"/>
          </p:cNvSpPr>
          <p:nvPr>
            <p:ph idx="1"/>
          </p:nvPr>
        </p:nvSpPr>
        <p:spPr>
          <a:xfrm>
            <a:off x="720000" y="1692002"/>
            <a:ext cx="6384185" cy="4139998"/>
          </a:xfrm>
        </p:spPr>
        <p:txBody>
          <a:bodyPr/>
          <a:lstStyle/>
          <a:p>
            <a:pPr>
              <a:lnSpc>
                <a:spcPct val="150000"/>
              </a:lnSpc>
              <a:spcAft>
                <a:spcPts val="1200"/>
              </a:spcAft>
            </a:pPr>
            <a:r>
              <a:rPr lang="cs-CZ" sz="2000" dirty="0"/>
              <a:t>Často dochází ke kovalentní modifikaci aktivátoru/represoru pomocí různých skupin (methyl, acetyl, AMP-/ADP-ribóza.</a:t>
            </a:r>
          </a:p>
          <a:p>
            <a:pPr>
              <a:lnSpc>
                <a:spcPct val="150000"/>
              </a:lnSpc>
              <a:spcAft>
                <a:spcPts val="1200"/>
              </a:spcAft>
            </a:pPr>
            <a:r>
              <a:rPr lang="cs-CZ" sz="2000" dirty="0"/>
              <a:t>V případě dvou komponentního regulačního systému dochází k přenosu k přenosu fosfátu ze senzorové kinázy na aktivátor/represor (tzv. “</a:t>
            </a:r>
            <a:r>
              <a:rPr lang="cs-CZ" sz="2000" dirty="0" err="1"/>
              <a:t>phosphorelay</a:t>
            </a:r>
            <a:r>
              <a:rPr lang="cs-CZ" sz="2000" dirty="0"/>
              <a:t> </a:t>
            </a:r>
            <a:r>
              <a:rPr lang="cs-CZ" sz="2000" dirty="0" err="1"/>
              <a:t>system</a:t>
            </a:r>
            <a:r>
              <a:rPr lang="cs-CZ" sz="2000" dirty="0"/>
              <a:t>“)</a:t>
            </a:r>
          </a:p>
          <a:p>
            <a:pPr>
              <a:lnSpc>
                <a:spcPct val="150000"/>
              </a:lnSpc>
              <a:spcAft>
                <a:spcPts val="1200"/>
              </a:spcAft>
            </a:pPr>
            <a:endParaRPr lang="cs-CZ" sz="2000" dirty="0"/>
          </a:p>
          <a:p>
            <a:pPr>
              <a:lnSpc>
                <a:spcPct val="150000"/>
              </a:lnSpc>
              <a:spcAft>
                <a:spcPts val="1200"/>
              </a:spcAft>
            </a:pPr>
            <a:endParaRPr lang="en-US" sz="2000" dirty="0"/>
          </a:p>
        </p:txBody>
      </p:sp>
      <p:sp>
        <p:nvSpPr>
          <p:cNvPr id="9" name="TextovéPole 8">
            <a:extLst>
              <a:ext uri="{FF2B5EF4-FFF2-40B4-BE49-F238E27FC236}">
                <a16:creationId xmlns:a16="http://schemas.microsoft.com/office/drawing/2014/main" id="{7FBE8EA7-D7A3-4C73-8A81-852CA4826405}"/>
              </a:ext>
            </a:extLst>
          </p:cNvPr>
          <p:cNvSpPr txBox="1"/>
          <p:nvPr/>
        </p:nvSpPr>
        <p:spPr>
          <a:xfrm>
            <a:off x="9250779" y="6349195"/>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103111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E9101CF-9BBF-43C6-9BEC-DF6776BCCD0D}"/>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93B020A9-238F-4BFB-9769-80C9E2F13E6E}"/>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C3C2FCFF-001E-4DEE-A638-AC1E5E68A77A}"/>
              </a:ext>
            </a:extLst>
          </p:cNvPr>
          <p:cNvSpPr>
            <a:spLocks noGrp="1"/>
          </p:cNvSpPr>
          <p:nvPr>
            <p:ph type="title"/>
          </p:nvPr>
        </p:nvSpPr>
        <p:spPr/>
        <p:txBody>
          <a:bodyPr/>
          <a:lstStyle/>
          <a:p>
            <a:r>
              <a:rPr lang="cs-CZ" dirty="0"/>
              <a:t>Sylabus</a:t>
            </a:r>
            <a:endParaRPr lang="en-US" dirty="0"/>
          </a:p>
        </p:txBody>
      </p:sp>
      <p:sp>
        <p:nvSpPr>
          <p:cNvPr id="5" name="Zástupný obsah 4">
            <a:extLst>
              <a:ext uri="{FF2B5EF4-FFF2-40B4-BE49-F238E27FC236}">
                <a16:creationId xmlns:a16="http://schemas.microsoft.com/office/drawing/2014/main" id="{33267006-CA75-4DCD-A836-0860F8A05C5C}"/>
              </a:ext>
            </a:extLst>
          </p:cNvPr>
          <p:cNvSpPr>
            <a:spLocks noGrp="1"/>
          </p:cNvSpPr>
          <p:nvPr>
            <p:ph idx="1"/>
          </p:nvPr>
        </p:nvSpPr>
        <p:spPr/>
        <p:txBody>
          <a:bodyPr/>
          <a:lstStyle/>
          <a:p>
            <a:pPr marL="342900" marR="0" lvl="0" indent="-342900">
              <a:lnSpc>
                <a:spcPct val="107000"/>
              </a:lnSpc>
              <a:spcBef>
                <a:spcPts val="0"/>
              </a:spcBef>
              <a:spcAft>
                <a:spcPts val="0"/>
              </a:spcAft>
              <a:buFont typeface="+mj-lt"/>
              <a:buAutoNum type="arabicPeriod" startAt="6"/>
            </a:pPr>
            <a:r>
              <a:rPr lang="cs-CZ" sz="1800" dirty="0">
                <a:effectLst/>
                <a:latin typeface="Calibri" panose="020F0502020204030204" pitchFamily="34" charset="0"/>
                <a:ea typeface="Calibri" panose="020F0502020204030204" pitchFamily="34" charset="0"/>
                <a:cs typeface="Times New Roman" panose="02020603050405020304" pitchFamily="18" charset="0"/>
              </a:rPr>
              <a:t>Technologie založené na RNA – rozdělení RNA, význam ne-kódujících RNA,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antisense</a:t>
            </a:r>
            <a:r>
              <a:rPr lang="cs-CZ" sz="1800" dirty="0">
                <a:effectLst/>
                <a:latin typeface="Calibri" panose="020F0502020204030204" pitchFamily="34" charset="0"/>
                <a:ea typeface="Calibri" panose="020F0502020204030204" pitchFamily="34" charset="0"/>
                <a:cs typeface="Times New Roman" panose="02020603050405020304" pitchFamily="18" charset="0"/>
              </a:rPr>
              <a:t> RNA a umlčování genů,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ribozymy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6"/>
            </a:pPr>
            <a:r>
              <a:rPr lang="cs-CZ" sz="1800" dirty="0">
                <a:effectLst/>
                <a:latin typeface="Calibri" panose="020F0502020204030204" pitchFamily="34" charset="0"/>
                <a:ea typeface="Calibri" panose="020F0502020204030204" pitchFamily="34" charset="0"/>
                <a:cs typeface="Times New Roman" panose="02020603050405020304" pitchFamily="18" charset="0"/>
              </a:rPr>
              <a:t>Technologie v imunologii – protilátky (struktura, funkce), cílený návrh protilátek, monoklonální protilátky, ELISA, vakcíny (tvorba a výroba, identifikace potenciálních nových antigen, DNA vakcíny)</a:t>
            </a:r>
          </a:p>
          <a:p>
            <a:pPr marL="342900" marR="0" lvl="0" indent="-342900">
              <a:lnSpc>
                <a:spcPct val="107000"/>
              </a:lnSpc>
              <a:spcBef>
                <a:spcPts val="0"/>
              </a:spcBef>
              <a:spcAft>
                <a:spcPts val="0"/>
              </a:spcAft>
              <a:buFont typeface="+mj-lt"/>
              <a:buAutoNum type="arabicPeriod" startAt="6"/>
            </a:pPr>
            <a:r>
              <a:rPr lang="cs-CZ" sz="1800" dirty="0">
                <a:effectLst/>
                <a:latin typeface="Calibri" panose="020F0502020204030204" pitchFamily="34" charset="0"/>
                <a:ea typeface="Calibri" panose="020F0502020204030204" pitchFamily="34" charset="0"/>
                <a:cs typeface="Times New Roman" panose="02020603050405020304" pitchFamily="18" charset="0"/>
              </a:rPr>
              <a:t>Transgenní rostliny - tkáňové kultury, genetické úpravy rostlin (Ti plazmid), funkční genomika, biotechnologické aplikace. Transgenní zvířata – techniky tvorby, metody kontroly exprese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transgenu</a:t>
            </a:r>
            <a:r>
              <a:rPr lang="cs-CZ" sz="1800" dirty="0">
                <a:effectLst/>
                <a:latin typeface="Calibri" panose="020F0502020204030204" pitchFamily="34" charset="0"/>
                <a:ea typeface="Calibri" panose="020F0502020204030204" pitchFamily="34" charset="0"/>
                <a:cs typeface="Times New Roman" panose="02020603050405020304" pitchFamily="18" charset="0"/>
              </a:rPr>
              <a:t>, aplikace RNA-technologií, příklady transgenních zvířat.</a:t>
            </a:r>
          </a:p>
          <a:p>
            <a:pPr marL="342900" marR="0" lvl="0" indent="-342900">
              <a:lnSpc>
                <a:spcPct val="107000"/>
              </a:lnSpc>
              <a:spcBef>
                <a:spcPts val="0"/>
              </a:spcBef>
              <a:spcAft>
                <a:spcPts val="0"/>
              </a:spcAft>
              <a:buFont typeface="+mj-lt"/>
              <a:buAutoNum type="arabicPeriod" startAt="6"/>
            </a:pPr>
            <a:r>
              <a:rPr lang="cs-CZ" sz="1800" dirty="0">
                <a:effectLst/>
                <a:latin typeface="Calibri" panose="020F0502020204030204" pitchFamily="34" charset="0"/>
                <a:ea typeface="Calibri" panose="020F0502020204030204" pitchFamily="34" charset="0"/>
                <a:cs typeface="Times New Roman" panose="02020603050405020304" pitchFamily="18" charset="0"/>
              </a:rPr>
              <a:t>Genová terapie – vrozené defekty u vyšších organismů, identifikace vadných genů, obecný princip genové terapie, genová terapie pomocí retrovirů a adenovirů,  agresivní genová terapie, využití RNA v rámci terapie, cílená editace genů.</a:t>
            </a:r>
          </a:p>
          <a:p>
            <a:pPr marL="342900" marR="0" lvl="0" indent="-342900">
              <a:lnSpc>
                <a:spcPct val="107000"/>
              </a:lnSpc>
              <a:spcBef>
                <a:spcPts val="0"/>
              </a:spcBef>
              <a:spcAft>
                <a:spcPts val="0"/>
              </a:spcAft>
              <a:buFont typeface="+mj-lt"/>
              <a:buAutoNum type="arabicPeriod" startAt="6"/>
            </a:pPr>
            <a:r>
              <a:rPr lang="cs-CZ" sz="1800" dirty="0">
                <a:effectLst/>
                <a:latin typeface="Calibri" panose="020F0502020204030204" pitchFamily="34" charset="0"/>
                <a:ea typeface="Calibri" panose="020F0502020204030204" pitchFamily="34" charset="0"/>
                <a:cs typeface="Times New Roman" panose="02020603050405020304" pitchFamily="18" charset="0"/>
              </a:rPr>
              <a:t>Nanotechnologie – nanočástice, kvantové tečky, DNA origami.</a:t>
            </a:r>
          </a:p>
        </p:txBody>
      </p:sp>
    </p:spTree>
    <p:extLst>
      <p:ext uri="{BB962C8B-B14F-4D97-AF65-F5344CB8AC3E}">
        <p14:creationId xmlns:p14="http://schemas.microsoft.com/office/powerpoint/2010/main" val="495321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7C5E25-7369-438C-9025-37CA933F47D4}"/>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941FD274-35D1-44B1-8E7B-0B0BF8229B75}"/>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C3EAA666-A5BE-4733-95B9-F05B3327A44D}"/>
              </a:ext>
            </a:extLst>
          </p:cNvPr>
          <p:cNvSpPr>
            <a:spLocks noGrp="1"/>
          </p:cNvSpPr>
          <p:nvPr>
            <p:ph type="title"/>
          </p:nvPr>
        </p:nvSpPr>
        <p:spPr/>
        <p:txBody>
          <a:bodyPr/>
          <a:lstStyle/>
          <a:p>
            <a:r>
              <a:rPr lang="cs-CZ" dirty="0"/>
              <a:t>Regulace transkripce u eukaryot</a:t>
            </a:r>
            <a:endParaRPr lang="en-US" dirty="0"/>
          </a:p>
        </p:txBody>
      </p:sp>
      <p:sp>
        <p:nvSpPr>
          <p:cNvPr id="5" name="Zástupný obsah 4">
            <a:extLst>
              <a:ext uri="{FF2B5EF4-FFF2-40B4-BE49-F238E27FC236}">
                <a16:creationId xmlns:a16="http://schemas.microsoft.com/office/drawing/2014/main" id="{BA4EE655-2AC4-43BD-89F2-F044A96F94D9}"/>
              </a:ext>
            </a:extLst>
          </p:cNvPr>
          <p:cNvSpPr>
            <a:spLocks noGrp="1"/>
          </p:cNvSpPr>
          <p:nvPr>
            <p:ph idx="1"/>
          </p:nvPr>
        </p:nvSpPr>
        <p:spPr/>
        <p:txBody>
          <a:bodyPr/>
          <a:lstStyle/>
          <a:p>
            <a:pPr>
              <a:lnSpc>
                <a:spcPct val="100000"/>
              </a:lnSpc>
            </a:pPr>
            <a:r>
              <a:rPr lang="en-US" sz="2000" dirty="0" err="1"/>
              <a:t>Daleko</a:t>
            </a:r>
            <a:r>
              <a:rPr lang="en-US" sz="2000" dirty="0"/>
              <a:t> v</a:t>
            </a:r>
            <a:r>
              <a:rPr lang="cs-CZ" sz="2000" dirty="0" err="1"/>
              <a:t>íce</a:t>
            </a:r>
            <a:r>
              <a:rPr lang="cs-CZ" sz="2000" dirty="0"/>
              <a:t> komplexní ve srovnání s </a:t>
            </a:r>
            <a:r>
              <a:rPr lang="cs-CZ" sz="2000" dirty="0" err="1"/>
              <a:t>prokaryoty</a:t>
            </a:r>
            <a:endParaRPr lang="cs-CZ" sz="2000" dirty="0"/>
          </a:p>
          <a:p>
            <a:pPr marL="72000" indent="0">
              <a:lnSpc>
                <a:spcPct val="100000"/>
              </a:lnSpc>
              <a:buNone/>
            </a:pPr>
            <a:r>
              <a:rPr lang="cs-CZ" sz="2000" dirty="0"/>
              <a:t>  - DNA je navinuta na histonech</a:t>
            </a:r>
          </a:p>
          <a:p>
            <a:pPr marL="72000" indent="0">
              <a:lnSpc>
                <a:spcPct val="100000"/>
              </a:lnSpc>
              <a:buNone/>
            </a:pPr>
            <a:r>
              <a:rPr lang="cs-CZ" sz="2000" dirty="0"/>
              <a:t>  - jaderná membrána nepropouští většinu proteinů do jádra</a:t>
            </a:r>
          </a:p>
          <a:p>
            <a:pPr marL="72000" indent="0">
              <a:lnSpc>
                <a:spcPct val="100000"/>
              </a:lnSpc>
              <a:buNone/>
            </a:pPr>
            <a:r>
              <a:rPr lang="cs-CZ" sz="2000" dirty="0"/>
              <a:t>  - velká role epigenetických modifikací (DNA, histony)</a:t>
            </a:r>
          </a:p>
          <a:p>
            <a:pPr>
              <a:lnSpc>
                <a:spcPct val="100000"/>
              </a:lnSpc>
              <a:spcBef>
                <a:spcPts val="1200"/>
              </a:spcBef>
            </a:pPr>
            <a:r>
              <a:rPr lang="cs-CZ" sz="2000" dirty="0"/>
              <a:t>Všechny transkripční faktory mají dvě vazné domény – DNA a transkripční aparát</a:t>
            </a:r>
          </a:p>
        </p:txBody>
      </p:sp>
    </p:spTree>
    <p:extLst>
      <p:ext uri="{BB962C8B-B14F-4D97-AF65-F5344CB8AC3E}">
        <p14:creationId xmlns:p14="http://schemas.microsoft.com/office/powerpoint/2010/main" val="2782464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4D09992-36D8-4D7B-8514-0D357B9A030A}"/>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FA8B4EAC-3F98-4437-8598-C11D7733D2E3}"/>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863BD737-546E-4E6A-A79B-D12E8C7F1FE7}"/>
              </a:ext>
            </a:extLst>
          </p:cNvPr>
          <p:cNvSpPr>
            <a:spLocks noGrp="1"/>
          </p:cNvSpPr>
          <p:nvPr>
            <p:ph type="title"/>
          </p:nvPr>
        </p:nvSpPr>
        <p:spPr/>
        <p:txBody>
          <a:bodyPr/>
          <a:lstStyle/>
          <a:p>
            <a:r>
              <a:rPr lang="cs-CZ" dirty="0"/>
              <a:t>Transkripční faktor GAL4</a:t>
            </a:r>
            <a:endParaRPr lang="en-US" dirty="0"/>
          </a:p>
        </p:txBody>
      </p:sp>
      <p:pic>
        <p:nvPicPr>
          <p:cNvPr id="7" name="Picture 1" descr="C:\Users\zameer\Desktop\Clark\PPT Creation\eps - 800x800\\f02-10.jpg">
            <a:extLst>
              <a:ext uri="{FF2B5EF4-FFF2-40B4-BE49-F238E27FC236}">
                <a16:creationId xmlns:a16="http://schemas.microsoft.com/office/drawing/2014/main" id="{B5A487FE-A542-427D-99D5-53675EA4BAF9}"/>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087325" y="1653425"/>
            <a:ext cx="78390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a:extLst>
              <a:ext uri="{FF2B5EF4-FFF2-40B4-BE49-F238E27FC236}">
                <a16:creationId xmlns:a16="http://schemas.microsoft.com/office/drawing/2014/main" id="{A2A14B85-BAED-464A-82C0-94DE0CA4DF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358" y="1659977"/>
            <a:ext cx="5667957" cy="4315204"/>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71865AE3-33C3-4AE8-8D1F-3BEEDC01FDCB}"/>
              </a:ext>
            </a:extLst>
          </p:cNvPr>
          <p:cNvSpPr txBox="1"/>
          <p:nvPr/>
        </p:nvSpPr>
        <p:spPr>
          <a:xfrm>
            <a:off x="6096000" y="5981152"/>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
        <p:nvSpPr>
          <p:cNvPr id="12" name="TextovéPole 11">
            <a:extLst>
              <a:ext uri="{FF2B5EF4-FFF2-40B4-BE49-F238E27FC236}">
                <a16:creationId xmlns:a16="http://schemas.microsoft.com/office/drawing/2014/main" id="{325BE69C-6468-45DB-AF5F-4C20659D32F1}"/>
              </a:ext>
            </a:extLst>
          </p:cNvPr>
          <p:cNvSpPr txBox="1"/>
          <p:nvPr/>
        </p:nvSpPr>
        <p:spPr>
          <a:xfrm>
            <a:off x="4185138" y="5989278"/>
            <a:ext cx="1571264" cy="261610"/>
          </a:xfrm>
          <a:prstGeom prst="rect">
            <a:avLst/>
          </a:prstGeom>
          <a:noFill/>
        </p:spPr>
        <p:txBody>
          <a:bodyPr wrap="none" rtlCol="0">
            <a:spAutoFit/>
          </a:bodyPr>
          <a:lstStyle/>
          <a:p>
            <a:pPr algn="l"/>
            <a:r>
              <a:rPr lang="en-US" sz="1050" dirty="0">
                <a:latin typeface="+mn-lt"/>
              </a:rPr>
              <a:t>Ashkenazy</a:t>
            </a:r>
            <a:r>
              <a:rPr lang="cs-CZ" sz="1050" dirty="0">
                <a:latin typeface="+mn-lt"/>
              </a:rPr>
              <a:t> et al, 2010</a:t>
            </a:r>
            <a:endParaRPr lang="en-US" sz="1050" dirty="0" err="1">
              <a:latin typeface="+mn-lt"/>
            </a:endParaRPr>
          </a:p>
        </p:txBody>
      </p:sp>
    </p:spTree>
    <p:extLst>
      <p:ext uri="{BB962C8B-B14F-4D97-AF65-F5344CB8AC3E}">
        <p14:creationId xmlns:p14="http://schemas.microsoft.com/office/powerpoint/2010/main" val="3120338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7C5E25-7369-438C-9025-37CA933F47D4}"/>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941FD274-35D1-44B1-8E7B-0B0BF8229B75}"/>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C3EAA666-A5BE-4733-95B9-F05B3327A44D}"/>
              </a:ext>
            </a:extLst>
          </p:cNvPr>
          <p:cNvSpPr>
            <a:spLocks noGrp="1"/>
          </p:cNvSpPr>
          <p:nvPr>
            <p:ph type="title"/>
          </p:nvPr>
        </p:nvSpPr>
        <p:spPr/>
        <p:txBody>
          <a:bodyPr/>
          <a:lstStyle/>
          <a:p>
            <a:r>
              <a:rPr lang="cs-CZ" dirty="0"/>
              <a:t>Regulace transkripce u eukaryot</a:t>
            </a:r>
            <a:endParaRPr lang="en-US" dirty="0"/>
          </a:p>
        </p:txBody>
      </p:sp>
      <p:sp>
        <p:nvSpPr>
          <p:cNvPr id="5" name="Zástupný obsah 4">
            <a:extLst>
              <a:ext uri="{FF2B5EF4-FFF2-40B4-BE49-F238E27FC236}">
                <a16:creationId xmlns:a16="http://schemas.microsoft.com/office/drawing/2014/main" id="{BA4EE655-2AC4-43BD-89F2-F044A96F94D9}"/>
              </a:ext>
            </a:extLst>
          </p:cNvPr>
          <p:cNvSpPr>
            <a:spLocks noGrp="1"/>
          </p:cNvSpPr>
          <p:nvPr>
            <p:ph idx="1"/>
          </p:nvPr>
        </p:nvSpPr>
        <p:spPr/>
        <p:txBody>
          <a:bodyPr/>
          <a:lstStyle/>
          <a:p>
            <a:pPr>
              <a:lnSpc>
                <a:spcPct val="100000"/>
              </a:lnSpc>
            </a:pPr>
            <a:r>
              <a:rPr lang="en-US" sz="2000" dirty="0" err="1"/>
              <a:t>Daleko</a:t>
            </a:r>
            <a:r>
              <a:rPr lang="en-US" sz="2000" dirty="0"/>
              <a:t> v</a:t>
            </a:r>
            <a:r>
              <a:rPr lang="cs-CZ" sz="2000" dirty="0" err="1"/>
              <a:t>íce</a:t>
            </a:r>
            <a:r>
              <a:rPr lang="cs-CZ" sz="2000" dirty="0"/>
              <a:t> komplexní ve srovnání s </a:t>
            </a:r>
            <a:r>
              <a:rPr lang="cs-CZ" sz="2000" dirty="0" err="1"/>
              <a:t>prokaryoty</a:t>
            </a:r>
            <a:endParaRPr lang="cs-CZ" sz="2000" dirty="0"/>
          </a:p>
          <a:p>
            <a:pPr marL="72000" indent="0">
              <a:lnSpc>
                <a:spcPct val="100000"/>
              </a:lnSpc>
              <a:buNone/>
            </a:pPr>
            <a:r>
              <a:rPr lang="cs-CZ" sz="2000" dirty="0"/>
              <a:t>  - DNA je navinuta na histonech</a:t>
            </a:r>
          </a:p>
          <a:p>
            <a:pPr marL="72000" indent="0">
              <a:lnSpc>
                <a:spcPct val="100000"/>
              </a:lnSpc>
              <a:buNone/>
            </a:pPr>
            <a:r>
              <a:rPr lang="cs-CZ" sz="2000" dirty="0"/>
              <a:t>  - jaderná membrána nepropouští většinu proteinů do jádra</a:t>
            </a:r>
          </a:p>
          <a:p>
            <a:pPr marL="72000" indent="0">
              <a:lnSpc>
                <a:spcPct val="100000"/>
              </a:lnSpc>
              <a:buNone/>
            </a:pPr>
            <a:r>
              <a:rPr lang="cs-CZ" sz="2000" dirty="0"/>
              <a:t>  - velká role epigenetických </a:t>
            </a:r>
            <a:r>
              <a:rPr lang="cs-CZ" sz="2000" dirty="0" err="1"/>
              <a:t>modififikací</a:t>
            </a:r>
            <a:r>
              <a:rPr lang="cs-CZ" sz="2000" dirty="0"/>
              <a:t> (DNA, histony)</a:t>
            </a:r>
          </a:p>
          <a:p>
            <a:pPr>
              <a:lnSpc>
                <a:spcPct val="100000"/>
              </a:lnSpc>
              <a:spcBef>
                <a:spcPts val="1200"/>
              </a:spcBef>
            </a:pPr>
            <a:r>
              <a:rPr lang="cs-CZ" sz="2000" dirty="0"/>
              <a:t>Všechny transkripční faktory mají dvě vazné domény – DNA a transkripční aparát</a:t>
            </a:r>
          </a:p>
          <a:p>
            <a:pPr>
              <a:lnSpc>
                <a:spcPct val="100000"/>
              </a:lnSpc>
              <a:spcBef>
                <a:spcPts val="1200"/>
              </a:spcBef>
            </a:pPr>
            <a:r>
              <a:rPr lang="cs-CZ" sz="2000" dirty="0"/>
              <a:t>Transkripční faktory pracují skrze tzv. mediátorový komplex</a:t>
            </a:r>
          </a:p>
          <a:p>
            <a:pPr>
              <a:lnSpc>
                <a:spcPct val="100000"/>
              </a:lnSpc>
              <a:spcBef>
                <a:spcPts val="1200"/>
              </a:spcBef>
            </a:pPr>
            <a:r>
              <a:rPr lang="cs-CZ" sz="2000" dirty="0"/>
              <a:t>Mediátorový komplex:</a:t>
            </a:r>
          </a:p>
          <a:p>
            <a:pPr marL="72000" indent="0">
              <a:lnSpc>
                <a:spcPct val="100000"/>
              </a:lnSpc>
              <a:buNone/>
            </a:pPr>
            <a:r>
              <a:rPr lang="cs-CZ" sz="2000" dirty="0"/>
              <a:t>  - přenáší signál z aktivačních proteinů na RNA polymerázu II</a:t>
            </a:r>
          </a:p>
          <a:p>
            <a:pPr marL="72000" indent="0">
              <a:lnSpc>
                <a:spcPct val="100000"/>
              </a:lnSpc>
              <a:buNone/>
            </a:pPr>
            <a:r>
              <a:rPr lang="cs-CZ" sz="2000" dirty="0"/>
              <a:t>  - obsahuje 26 rozdílných podjednotek tvořících jádro</a:t>
            </a:r>
          </a:p>
          <a:p>
            <a:pPr marL="72000" indent="0">
              <a:lnSpc>
                <a:spcPct val="100000"/>
              </a:lnSpc>
              <a:buNone/>
            </a:pPr>
            <a:r>
              <a:rPr lang="cs-CZ" sz="2000" dirty="0"/>
              <a:t>  - je přímo asociovaný s RNA polymerázou II, kde čeká na informaci</a:t>
            </a:r>
          </a:p>
          <a:p>
            <a:pPr>
              <a:lnSpc>
                <a:spcPct val="100000"/>
              </a:lnSpc>
              <a:spcBef>
                <a:spcPts val="1200"/>
              </a:spcBef>
            </a:pPr>
            <a:r>
              <a:rPr lang="cs-CZ" sz="2000" dirty="0"/>
              <a:t> Transkripční faktory se mohou vázat také na tzv. zesilovače transkripce</a:t>
            </a:r>
          </a:p>
        </p:txBody>
      </p:sp>
    </p:spTree>
    <p:extLst>
      <p:ext uri="{BB962C8B-B14F-4D97-AF65-F5344CB8AC3E}">
        <p14:creationId xmlns:p14="http://schemas.microsoft.com/office/powerpoint/2010/main" val="2315392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03A0442-3173-4C62-A5DA-24BE26233747}"/>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29ABAC6D-4EC0-48EE-B03D-5462D8051526}"/>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C0516E35-F53B-49C5-94B2-380BD5488515}"/>
              </a:ext>
            </a:extLst>
          </p:cNvPr>
          <p:cNvSpPr>
            <a:spLocks noGrp="1"/>
          </p:cNvSpPr>
          <p:nvPr>
            <p:ph type="title"/>
          </p:nvPr>
        </p:nvSpPr>
        <p:spPr/>
        <p:txBody>
          <a:bodyPr/>
          <a:lstStyle/>
          <a:p>
            <a:r>
              <a:rPr lang="cs-CZ" dirty="0"/>
              <a:t>Regulace transkripce u eukaryot</a:t>
            </a:r>
            <a:endParaRPr lang="en-US" dirty="0"/>
          </a:p>
        </p:txBody>
      </p:sp>
      <p:pic>
        <p:nvPicPr>
          <p:cNvPr id="9" name="Obrázek 8">
            <a:extLst>
              <a:ext uri="{FF2B5EF4-FFF2-40B4-BE49-F238E27FC236}">
                <a16:creationId xmlns:a16="http://schemas.microsoft.com/office/drawing/2014/main" id="{FCE3D149-225A-46DB-B053-9CD7E496835C}"/>
              </a:ext>
            </a:extLst>
          </p:cNvPr>
          <p:cNvPicPr>
            <a:picLocks noChangeAspect="1"/>
          </p:cNvPicPr>
          <p:nvPr/>
        </p:nvPicPr>
        <p:blipFill>
          <a:blip r:embed="rId3"/>
          <a:stretch>
            <a:fillRect/>
          </a:stretch>
        </p:blipFill>
        <p:spPr>
          <a:xfrm>
            <a:off x="720000" y="2047168"/>
            <a:ext cx="4767600" cy="2921283"/>
          </a:xfrm>
          <a:prstGeom prst="rect">
            <a:avLst/>
          </a:prstGeom>
        </p:spPr>
      </p:pic>
      <p:pic>
        <p:nvPicPr>
          <p:cNvPr id="11" name="Obrázek 10">
            <a:extLst>
              <a:ext uri="{FF2B5EF4-FFF2-40B4-BE49-F238E27FC236}">
                <a16:creationId xmlns:a16="http://schemas.microsoft.com/office/drawing/2014/main" id="{8403FC0F-AFF1-4BCA-BF2F-04DF637A0018}"/>
              </a:ext>
            </a:extLst>
          </p:cNvPr>
          <p:cNvPicPr>
            <a:picLocks noChangeAspect="1"/>
          </p:cNvPicPr>
          <p:nvPr/>
        </p:nvPicPr>
        <p:blipFill>
          <a:blip r:embed="rId4"/>
          <a:stretch>
            <a:fillRect/>
          </a:stretch>
        </p:blipFill>
        <p:spPr>
          <a:xfrm>
            <a:off x="5892380" y="1828386"/>
            <a:ext cx="4924010" cy="3140065"/>
          </a:xfrm>
          <a:prstGeom prst="rect">
            <a:avLst/>
          </a:prstGeom>
        </p:spPr>
      </p:pic>
      <p:sp>
        <p:nvSpPr>
          <p:cNvPr id="13" name="TextovéPole 12">
            <a:extLst>
              <a:ext uri="{FF2B5EF4-FFF2-40B4-BE49-F238E27FC236}">
                <a16:creationId xmlns:a16="http://schemas.microsoft.com/office/drawing/2014/main" id="{11D44E04-8D0F-4C1C-8E0C-73D146BFF80F}"/>
              </a:ext>
            </a:extLst>
          </p:cNvPr>
          <p:cNvSpPr txBox="1"/>
          <p:nvPr/>
        </p:nvSpPr>
        <p:spPr>
          <a:xfrm>
            <a:off x="8875640" y="5083102"/>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3775908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4A80FEB-8F53-4C70-BE04-755EF3D4D895}"/>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1602BDC7-8CAC-4ACE-890E-D95BDCEA349D}"/>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A7F4F4DA-8166-4531-A9F0-91C4CAD1577C}"/>
              </a:ext>
            </a:extLst>
          </p:cNvPr>
          <p:cNvSpPr>
            <a:spLocks noGrp="1"/>
          </p:cNvSpPr>
          <p:nvPr>
            <p:ph type="title"/>
          </p:nvPr>
        </p:nvSpPr>
        <p:spPr/>
        <p:txBody>
          <a:bodyPr/>
          <a:lstStyle/>
          <a:p>
            <a:r>
              <a:rPr lang="cs-CZ" dirty="0"/>
              <a:t>Izolátory (</a:t>
            </a:r>
            <a:r>
              <a:rPr lang="cs-CZ" dirty="0" err="1"/>
              <a:t>Insulators</a:t>
            </a:r>
            <a:r>
              <a:rPr lang="cs-CZ" dirty="0"/>
              <a:t>)</a:t>
            </a:r>
            <a:endParaRPr lang="en-US" dirty="0"/>
          </a:p>
        </p:txBody>
      </p:sp>
      <p:sp>
        <p:nvSpPr>
          <p:cNvPr id="5" name="Zástupný obsah 4">
            <a:extLst>
              <a:ext uri="{FF2B5EF4-FFF2-40B4-BE49-F238E27FC236}">
                <a16:creationId xmlns:a16="http://schemas.microsoft.com/office/drawing/2014/main" id="{F401AA19-6B74-432D-9EA9-61643DE66123}"/>
              </a:ext>
            </a:extLst>
          </p:cNvPr>
          <p:cNvSpPr>
            <a:spLocks noGrp="1"/>
          </p:cNvSpPr>
          <p:nvPr>
            <p:ph idx="1"/>
          </p:nvPr>
        </p:nvSpPr>
        <p:spPr>
          <a:xfrm>
            <a:off x="720000" y="1692002"/>
            <a:ext cx="6688985" cy="4139998"/>
          </a:xfrm>
        </p:spPr>
        <p:txBody>
          <a:bodyPr/>
          <a:lstStyle/>
          <a:p>
            <a:pPr>
              <a:lnSpc>
                <a:spcPct val="100000"/>
              </a:lnSpc>
              <a:spcAft>
                <a:spcPts val="1200"/>
              </a:spcAft>
            </a:pPr>
            <a:r>
              <a:rPr lang="cs-CZ" sz="2000" dirty="0"/>
              <a:t>DNA sekvence zabraňující zesilovačům transkripce chybně aktivovat geny</a:t>
            </a:r>
          </a:p>
          <a:p>
            <a:pPr>
              <a:lnSpc>
                <a:spcPct val="100000"/>
              </a:lnSpc>
              <a:spcAft>
                <a:spcPts val="1200"/>
              </a:spcAft>
            </a:pPr>
            <a:r>
              <a:rPr lang="cs-CZ" sz="2000" dirty="0"/>
              <a:t>Jsou umístěny mezi zesilovač a geny, které nesmí regulovat</a:t>
            </a:r>
          </a:p>
          <a:p>
            <a:pPr>
              <a:lnSpc>
                <a:spcPct val="100000"/>
              </a:lnSpc>
              <a:spcAft>
                <a:spcPts val="1200"/>
              </a:spcAft>
            </a:pPr>
            <a:r>
              <a:rPr lang="cs-CZ" sz="2000" dirty="0" err="1"/>
              <a:t>Insulator</a:t>
            </a:r>
            <a:r>
              <a:rPr lang="cs-CZ" sz="2000" dirty="0"/>
              <a:t> </a:t>
            </a:r>
            <a:r>
              <a:rPr lang="cs-CZ" sz="2000" dirty="0" err="1"/>
              <a:t>binding</a:t>
            </a:r>
            <a:r>
              <a:rPr lang="cs-CZ" sz="2000" dirty="0"/>
              <a:t> protein (IBP) se váže na tyto sekvence a blokuje zesilovače transkripce</a:t>
            </a:r>
          </a:p>
          <a:p>
            <a:pPr>
              <a:lnSpc>
                <a:spcPct val="100000"/>
              </a:lnSpc>
              <a:spcAft>
                <a:spcPts val="1200"/>
              </a:spcAft>
            </a:pPr>
            <a:r>
              <a:rPr lang="cs-CZ" sz="2000" dirty="0"/>
              <a:t>IBP se nemůže vázat na </a:t>
            </a:r>
            <a:r>
              <a:rPr lang="cs-CZ" sz="2000" dirty="0" err="1"/>
              <a:t>methylovanou</a:t>
            </a:r>
            <a:r>
              <a:rPr lang="cs-CZ" sz="2000" dirty="0"/>
              <a:t> DNA</a:t>
            </a:r>
            <a:endParaRPr lang="en-US" sz="2000" dirty="0"/>
          </a:p>
        </p:txBody>
      </p:sp>
      <p:pic>
        <p:nvPicPr>
          <p:cNvPr id="7" name="Obrázek 6">
            <a:extLst>
              <a:ext uri="{FF2B5EF4-FFF2-40B4-BE49-F238E27FC236}">
                <a16:creationId xmlns:a16="http://schemas.microsoft.com/office/drawing/2014/main" id="{3F755606-189F-4F54-A10B-1092D6E1BA64}"/>
              </a:ext>
            </a:extLst>
          </p:cNvPr>
          <p:cNvPicPr>
            <a:picLocks noChangeAspect="1"/>
          </p:cNvPicPr>
          <p:nvPr/>
        </p:nvPicPr>
        <p:blipFill>
          <a:blip r:embed="rId2"/>
          <a:stretch>
            <a:fillRect/>
          </a:stretch>
        </p:blipFill>
        <p:spPr>
          <a:xfrm>
            <a:off x="7772766" y="1265361"/>
            <a:ext cx="3609975" cy="4029075"/>
          </a:xfrm>
          <a:prstGeom prst="rect">
            <a:avLst/>
          </a:prstGeom>
        </p:spPr>
      </p:pic>
      <p:sp>
        <p:nvSpPr>
          <p:cNvPr id="9" name="TextovéPole 8">
            <a:extLst>
              <a:ext uri="{FF2B5EF4-FFF2-40B4-BE49-F238E27FC236}">
                <a16:creationId xmlns:a16="http://schemas.microsoft.com/office/drawing/2014/main" id="{3D30110E-9F89-4AB9-9670-572EB05FC558}"/>
              </a:ext>
            </a:extLst>
          </p:cNvPr>
          <p:cNvSpPr txBox="1"/>
          <p:nvPr/>
        </p:nvSpPr>
        <p:spPr>
          <a:xfrm>
            <a:off x="9577753" y="5461834"/>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1000426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EE11D2E-24DF-49A0-800C-971B86451031}"/>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1F3282A3-6AAA-4E18-A541-F0120B7E93A7}"/>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4BD98185-9EBA-4016-A7BC-632DB7EE3174}"/>
              </a:ext>
            </a:extLst>
          </p:cNvPr>
          <p:cNvSpPr>
            <a:spLocks noGrp="1"/>
          </p:cNvSpPr>
          <p:nvPr>
            <p:ph type="title"/>
          </p:nvPr>
        </p:nvSpPr>
        <p:spPr/>
        <p:txBody>
          <a:bodyPr/>
          <a:lstStyle/>
          <a:p>
            <a:r>
              <a:rPr lang="cs-CZ" dirty="0"/>
              <a:t>AP-1 (</a:t>
            </a:r>
            <a:r>
              <a:rPr lang="cs-CZ" dirty="0" err="1"/>
              <a:t>aktivator</a:t>
            </a:r>
            <a:r>
              <a:rPr lang="cs-CZ" dirty="0"/>
              <a:t> protein-1)</a:t>
            </a:r>
            <a:endParaRPr lang="en-US" dirty="0"/>
          </a:p>
        </p:txBody>
      </p:sp>
      <p:pic>
        <p:nvPicPr>
          <p:cNvPr id="7" name="Picture 1" descr="C:\Users\zameer\Desktop\Clark\PPT Creation\eps - 800x800\\f02-12.jpg">
            <a:extLst>
              <a:ext uri="{FF2B5EF4-FFF2-40B4-BE49-F238E27FC236}">
                <a16:creationId xmlns:a16="http://schemas.microsoft.com/office/drawing/2014/main" id="{EA3C653D-3B4C-4E1E-BE3D-3065EB00114E}"/>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350986" y="534410"/>
            <a:ext cx="39576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ástupný obsah 4">
            <a:extLst>
              <a:ext uri="{FF2B5EF4-FFF2-40B4-BE49-F238E27FC236}">
                <a16:creationId xmlns:a16="http://schemas.microsoft.com/office/drawing/2014/main" id="{ADA38D79-6703-4603-A848-10F84AE3CC03}"/>
              </a:ext>
            </a:extLst>
          </p:cNvPr>
          <p:cNvSpPr>
            <a:spLocks noGrp="1"/>
          </p:cNvSpPr>
          <p:nvPr>
            <p:ph idx="1"/>
          </p:nvPr>
        </p:nvSpPr>
        <p:spPr>
          <a:xfrm>
            <a:off x="720000" y="1692002"/>
            <a:ext cx="6688985" cy="4139998"/>
          </a:xfrm>
        </p:spPr>
        <p:txBody>
          <a:bodyPr/>
          <a:lstStyle/>
          <a:p>
            <a:pPr>
              <a:lnSpc>
                <a:spcPct val="100000"/>
              </a:lnSpc>
              <a:spcAft>
                <a:spcPts val="1200"/>
              </a:spcAft>
            </a:pPr>
            <a:r>
              <a:rPr lang="cs-CZ" sz="2000" dirty="0"/>
              <a:t>Aktivuje široké spektrum genů</a:t>
            </a:r>
          </a:p>
          <a:p>
            <a:pPr>
              <a:lnSpc>
                <a:spcPct val="100000"/>
              </a:lnSpc>
              <a:spcAft>
                <a:spcPts val="1200"/>
              </a:spcAft>
            </a:pPr>
            <a:r>
              <a:rPr lang="cs-CZ" sz="2000" dirty="0"/>
              <a:t>Nejlepší stimulátory AP-1 zahrnují růstové faktory  a UV záření</a:t>
            </a:r>
          </a:p>
          <a:p>
            <a:pPr>
              <a:lnSpc>
                <a:spcPct val="100000"/>
              </a:lnSpc>
              <a:spcAft>
                <a:spcPts val="1200"/>
              </a:spcAft>
            </a:pPr>
            <a:r>
              <a:rPr lang="cs-CZ" sz="2000" dirty="0"/>
              <a:t>Dimer dvou proteinů z </a:t>
            </a:r>
            <a:r>
              <a:rPr lang="cs-CZ" sz="2000" dirty="0" err="1"/>
              <a:t>Fos</a:t>
            </a:r>
            <a:r>
              <a:rPr lang="cs-CZ" sz="2000" dirty="0"/>
              <a:t> a Jun rodiny</a:t>
            </a:r>
          </a:p>
          <a:p>
            <a:pPr>
              <a:lnSpc>
                <a:spcPct val="100000"/>
              </a:lnSpc>
              <a:spcAft>
                <a:spcPts val="1200"/>
              </a:spcAft>
            </a:pPr>
            <a:r>
              <a:rPr lang="cs-CZ" sz="2000" dirty="0"/>
              <a:t>Patří do rodiny </a:t>
            </a:r>
            <a:r>
              <a:rPr lang="cs-CZ" sz="2000" dirty="0" err="1"/>
              <a:t>bZIP</a:t>
            </a:r>
            <a:r>
              <a:rPr lang="cs-CZ" sz="2000" dirty="0"/>
              <a:t> DNA vazných proteinů</a:t>
            </a:r>
          </a:p>
          <a:p>
            <a:pPr>
              <a:lnSpc>
                <a:spcPct val="100000"/>
              </a:lnSpc>
              <a:spcAft>
                <a:spcPts val="600"/>
              </a:spcAft>
            </a:pPr>
            <a:r>
              <a:rPr lang="cs-CZ" sz="2000" dirty="0"/>
              <a:t>Stimulace AP</a:t>
            </a:r>
          </a:p>
          <a:p>
            <a:pPr marL="72000" indent="0">
              <a:lnSpc>
                <a:spcPct val="100000"/>
              </a:lnSpc>
              <a:spcAft>
                <a:spcPts val="600"/>
              </a:spcAft>
              <a:buNone/>
            </a:pPr>
            <a:r>
              <a:rPr lang="cs-CZ" sz="2000" dirty="0"/>
              <a:t>  - zvýšená exprese </a:t>
            </a:r>
            <a:r>
              <a:rPr lang="cs-CZ" sz="2000" dirty="0" err="1"/>
              <a:t>Fos</a:t>
            </a:r>
            <a:r>
              <a:rPr lang="cs-CZ" sz="2000" dirty="0"/>
              <a:t> a Jun proteinů</a:t>
            </a:r>
          </a:p>
          <a:p>
            <a:pPr marL="72000" indent="0">
              <a:lnSpc>
                <a:spcPct val="100000"/>
              </a:lnSpc>
              <a:spcAft>
                <a:spcPts val="600"/>
              </a:spcAft>
              <a:buNone/>
            </a:pPr>
            <a:r>
              <a:rPr lang="cs-CZ" sz="2000" dirty="0"/>
              <a:t>  - zvýšená stabilita </a:t>
            </a:r>
            <a:r>
              <a:rPr lang="cs-CZ" sz="2000" dirty="0" err="1"/>
              <a:t>Fos</a:t>
            </a:r>
            <a:r>
              <a:rPr lang="cs-CZ" sz="2000" dirty="0"/>
              <a:t> a Jun proteinů</a:t>
            </a:r>
          </a:p>
          <a:p>
            <a:pPr marL="398463" indent="-327025">
              <a:lnSpc>
                <a:spcPct val="100000"/>
              </a:lnSpc>
              <a:spcAft>
                <a:spcPts val="600"/>
              </a:spcAft>
              <a:buNone/>
            </a:pPr>
            <a:r>
              <a:rPr lang="cs-CZ" sz="2000" dirty="0"/>
              <a:t>  - fosforylace aktivační domény pomocí JNK (Jun </a:t>
            </a:r>
            <a:r>
              <a:rPr lang="cs-CZ" sz="2000" dirty="0" err="1"/>
              <a:t>aminoterminální</a:t>
            </a:r>
            <a:r>
              <a:rPr lang="cs-CZ" sz="2000" dirty="0"/>
              <a:t> kináza)</a:t>
            </a:r>
          </a:p>
          <a:p>
            <a:pPr>
              <a:lnSpc>
                <a:spcPct val="100000"/>
              </a:lnSpc>
              <a:spcAft>
                <a:spcPts val="1200"/>
              </a:spcAft>
            </a:pPr>
            <a:endParaRPr lang="en-US" sz="2000" dirty="0"/>
          </a:p>
        </p:txBody>
      </p:sp>
      <p:sp>
        <p:nvSpPr>
          <p:cNvPr id="10" name="TextovéPole 9">
            <a:extLst>
              <a:ext uri="{FF2B5EF4-FFF2-40B4-BE49-F238E27FC236}">
                <a16:creationId xmlns:a16="http://schemas.microsoft.com/office/drawing/2014/main" id="{02CA9700-7834-4448-8FAF-E7ECA2884106}"/>
              </a:ext>
            </a:extLst>
          </p:cNvPr>
          <p:cNvSpPr txBox="1"/>
          <p:nvPr/>
        </p:nvSpPr>
        <p:spPr>
          <a:xfrm>
            <a:off x="7250040" y="6088005"/>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3186920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B0271E3-23F9-42A5-9460-2DD8DB7FCB8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31A92085-CD67-460D-8A2D-B2F5F6480587}"/>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6BDF8650-58F7-4C85-B634-74DE84C6A53A}"/>
              </a:ext>
            </a:extLst>
          </p:cNvPr>
          <p:cNvSpPr>
            <a:spLocks noGrp="1"/>
          </p:cNvSpPr>
          <p:nvPr>
            <p:ph type="title"/>
          </p:nvPr>
        </p:nvSpPr>
        <p:spPr/>
        <p:txBody>
          <a:bodyPr/>
          <a:lstStyle/>
          <a:p>
            <a:r>
              <a:rPr lang="cs-CZ" dirty="0"/>
              <a:t>Zpracování eukaryotické </a:t>
            </a:r>
            <a:r>
              <a:rPr lang="cs-CZ" dirty="0" err="1"/>
              <a:t>mRNA</a:t>
            </a:r>
            <a:endParaRPr lang="en-US" dirty="0"/>
          </a:p>
        </p:txBody>
      </p:sp>
      <p:pic>
        <p:nvPicPr>
          <p:cNvPr id="9" name="Obrázek 8">
            <a:extLst>
              <a:ext uri="{FF2B5EF4-FFF2-40B4-BE49-F238E27FC236}">
                <a16:creationId xmlns:a16="http://schemas.microsoft.com/office/drawing/2014/main" id="{C4326438-AB35-4FD0-8F3F-59965B73A108}"/>
              </a:ext>
            </a:extLst>
          </p:cNvPr>
          <p:cNvPicPr>
            <a:picLocks noChangeAspect="1"/>
          </p:cNvPicPr>
          <p:nvPr/>
        </p:nvPicPr>
        <p:blipFill>
          <a:blip r:embed="rId2"/>
          <a:stretch>
            <a:fillRect/>
          </a:stretch>
        </p:blipFill>
        <p:spPr>
          <a:xfrm>
            <a:off x="1290873" y="1547138"/>
            <a:ext cx="4343400" cy="4305300"/>
          </a:xfrm>
          <a:prstGeom prst="rect">
            <a:avLst/>
          </a:prstGeom>
        </p:spPr>
      </p:pic>
      <p:pic>
        <p:nvPicPr>
          <p:cNvPr id="11" name="Obrázek 10">
            <a:extLst>
              <a:ext uri="{FF2B5EF4-FFF2-40B4-BE49-F238E27FC236}">
                <a16:creationId xmlns:a16="http://schemas.microsoft.com/office/drawing/2014/main" id="{DBEC4157-A1A1-4D8E-B7BD-CE9A28118D66}"/>
              </a:ext>
            </a:extLst>
          </p:cNvPr>
          <p:cNvPicPr>
            <a:picLocks noChangeAspect="1"/>
          </p:cNvPicPr>
          <p:nvPr/>
        </p:nvPicPr>
        <p:blipFill>
          <a:blip r:embed="rId3"/>
          <a:stretch>
            <a:fillRect/>
          </a:stretch>
        </p:blipFill>
        <p:spPr>
          <a:xfrm>
            <a:off x="5825528" y="1410030"/>
            <a:ext cx="4343400" cy="1647825"/>
          </a:xfrm>
          <a:prstGeom prst="rect">
            <a:avLst/>
          </a:prstGeom>
        </p:spPr>
      </p:pic>
      <p:pic>
        <p:nvPicPr>
          <p:cNvPr id="13" name="Obrázek 12">
            <a:extLst>
              <a:ext uri="{FF2B5EF4-FFF2-40B4-BE49-F238E27FC236}">
                <a16:creationId xmlns:a16="http://schemas.microsoft.com/office/drawing/2014/main" id="{70C600EA-3FC3-4438-AC5F-05FE9402B8AB}"/>
              </a:ext>
            </a:extLst>
          </p:cNvPr>
          <p:cNvPicPr>
            <a:picLocks noChangeAspect="1"/>
          </p:cNvPicPr>
          <p:nvPr/>
        </p:nvPicPr>
        <p:blipFill>
          <a:blip r:embed="rId4"/>
          <a:stretch>
            <a:fillRect/>
          </a:stretch>
        </p:blipFill>
        <p:spPr>
          <a:xfrm>
            <a:off x="6096000" y="3537863"/>
            <a:ext cx="3743325" cy="2314575"/>
          </a:xfrm>
          <a:prstGeom prst="rect">
            <a:avLst/>
          </a:prstGeom>
        </p:spPr>
      </p:pic>
    </p:spTree>
    <p:extLst>
      <p:ext uri="{BB962C8B-B14F-4D97-AF65-F5344CB8AC3E}">
        <p14:creationId xmlns:p14="http://schemas.microsoft.com/office/powerpoint/2010/main" val="947621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B14DE5F-2150-4D40-8CDC-401C544D02CF}"/>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3781B8AB-0565-4D4B-A249-BE4BBE5DD8D5}"/>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9CD12BD3-0DB6-4D6C-B3AB-83CB02CAB52F}"/>
              </a:ext>
            </a:extLst>
          </p:cNvPr>
          <p:cNvSpPr>
            <a:spLocks noGrp="1"/>
          </p:cNvSpPr>
          <p:nvPr>
            <p:ph type="title"/>
          </p:nvPr>
        </p:nvSpPr>
        <p:spPr/>
        <p:txBody>
          <a:bodyPr/>
          <a:lstStyle/>
          <a:p>
            <a:r>
              <a:rPr lang="cs-CZ" dirty="0"/>
              <a:t>Zpracování eukaryotické </a:t>
            </a:r>
            <a:r>
              <a:rPr lang="cs-CZ" dirty="0" err="1"/>
              <a:t>mRNA</a:t>
            </a:r>
            <a:endParaRPr lang="en-US" dirty="0"/>
          </a:p>
        </p:txBody>
      </p:sp>
      <p:sp>
        <p:nvSpPr>
          <p:cNvPr id="5" name="Zástupný obsah 4">
            <a:extLst>
              <a:ext uri="{FF2B5EF4-FFF2-40B4-BE49-F238E27FC236}">
                <a16:creationId xmlns:a16="http://schemas.microsoft.com/office/drawing/2014/main" id="{1FF47BC0-2B54-4CC0-8A0F-59526891BB30}"/>
              </a:ext>
            </a:extLst>
          </p:cNvPr>
          <p:cNvSpPr>
            <a:spLocks noGrp="1"/>
          </p:cNvSpPr>
          <p:nvPr>
            <p:ph idx="1"/>
          </p:nvPr>
        </p:nvSpPr>
        <p:spPr>
          <a:xfrm>
            <a:off x="720000" y="1692002"/>
            <a:ext cx="10753200" cy="4139998"/>
          </a:xfrm>
        </p:spPr>
        <p:txBody>
          <a:bodyPr/>
          <a:lstStyle/>
          <a:p>
            <a:r>
              <a:rPr lang="cs-CZ" sz="2000" dirty="0"/>
              <a:t>dochází k přidání čepičky na 5´konec </a:t>
            </a:r>
            <a:r>
              <a:rPr lang="cs-CZ" sz="2000" dirty="0" err="1"/>
              <a:t>mRNA</a:t>
            </a:r>
            <a:r>
              <a:rPr lang="cs-CZ" sz="2000" dirty="0"/>
              <a:t> (m7GTP)</a:t>
            </a:r>
          </a:p>
          <a:p>
            <a:r>
              <a:rPr lang="cs-CZ" sz="2000" dirty="0"/>
              <a:t>dochází k přidání </a:t>
            </a:r>
            <a:r>
              <a:rPr lang="cs-CZ" sz="2000" dirty="0" err="1"/>
              <a:t>polyA</a:t>
            </a:r>
            <a:r>
              <a:rPr lang="cs-CZ" sz="2000" dirty="0"/>
              <a:t> konce na 3´konec pomocí </a:t>
            </a:r>
            <a:r>
              <a:rPr lang="cs-CZ" sz="2000" dirty="0" err="1"/>
              <a:t>poly-adenylačního</a:t>
            </a:r>
            <a:r>
              <a:rPr lang="cs-CZ" sz="2000" dirty="0"/>
              <a:t> komplexu</a:t>
            </a:r>
          </a:p>
          <a:p>
            <a:endParaRPr lang="cs-CZ" sz="2000" dirty="0"/>
          </a:p>
          <a:p>
            <a:endParaRPr lang="en-US" sz="2000" dirty="0"/>
          </a:p>
        </p:txBody>
      </p:sp>
      <p:pic>
        <p:nvPicPr>
          <p:cNvPr id="7" name="Obrázek 6">
            <a:extLst>
              <a:ext uri="{FF2B5EF4-FFF2-40B4-BE49-F238E27FC236}">
                <a16:creationId xmlns:a16="http://schemas.microsoft.com/office/drawing/2014/main" id="{AEE1868C-0905-41FC-9805-771D1B332EE8}"/>
              </a:ext>
            </a:extLst>
          </p:cNvPr>
          <p:cNvPicPr>
            <a:picLocks noChangeAspect="1"/>
          </p:cNvPicPr>
          <p:nvPr/>
        </p:nvPicPr>
        <p:blipFill>
          <a:blip r:embed="rId2"/>
          <a:stretch>
            <a:fillRect/>
          </a:stretch>
        </p:blipFill>
        <p:spPr>
          <a:xfrm>
            <a:off x="1794558" y="2641719"/>
            <a:ext cx="2923347" cy="3458707"/>
          </a:xfrm>
          <a:prstGeom prst="rect">
            <a:avLst/>
          </a:prstGeom>
        </p:spPr>
      </p:pic>
      <p:sp>
        <p:nvSpPr>
          <p:cNvPr id="8" name="TextovéPole 7">
            <a:extLst>
              <a:ext uri="{FF2B5EF4-FFF2-40B4-BE49-F238E27FC236}">
                <a16:creationId xmlns:a16="http://schemas.microsoft.com/office/drawing/2014/main" id="{9072D934-3C16-4B5D-B1A8-A6BB266CE3B8}"/>
              </a:ext>
            </a:extLst>
          </p:cNvPr>
          <p:cNvSpPr txBox="1"/>
          <p:nvPr/>
        </p:nvSpPr>
        <p:spPr>
          <a:xfrm>
            <a:off x="961604" y="5854205"/>
            <a:ext cx="1895071" cy="246221"/>
          </a:xfrm>
          <a:prstGeom prst="rect">
            <a:avLst/>
          </a:prstGeom>
          <a:noFill/>
        </p:spPr>
        <p:txBody>
          <a:bodyPr wrap="none" rtlCol="0">
            <a:spAutoFit/>
          </a:bodyPr>
          <a:lstStyle/>
          <a:p>
            <a:pPr algn="l"/>
            <a:r>
              <a:rPr lang="en-US" sz="1000" dirty="0" err="1">
                <a:latin typeface="+mn-lt"/>
              </a:rPr>
              <a:t>Yadong</a:t>
            </a:r>
            <a:r>
              <a:rPr lang="en-US" sz="1000" dirty="0">
                <a:latin typeface="+mn-lt"/>
              </a:rPr>
              <a:t> Sun et al. PNAS 2018</a:t>
            </a:r>
          </a:p>
        </p:txBody>
      </p:sp>
      <p:pic>
        <p:nvPicPr>
          <p:cNvPr id="1026" name="Picture 2" descr="mRNA translation initiation loop">
            <a:extLst>
              <a:ext uri="{FF2B5EF4-FFF2-40B4-BE49-F238E27FC236}">
                <a16:creationId xmlns:a16="http://schemas.microsoft.com/office/drawing/2014/main" id="{08CC6D0B-C410-463C-BE41-1EBF44400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305" y="3429000"/>
            <a:ext cx="3485584" cy="232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732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277C72E-F876-42BA-AA36-CA737BF0922E}"/>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D62CA631-47B5-4447-B16A-D0F14710D36B}"/>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317A441A-D2E5-46D2-889B-6278B0C07873}"/>
              </a:ext>
            </a:extLst>
          </p:cNvPr>
          <p:cNvSpPr>
            <a:spLocks noGrp="1"/>
          </p:cNvSpPr>
          <p:nvPr>
            <p:ph type="title"/>
          </p:nvPr>
        </p:nvSpPr>
        <p:spPr/>
        <p:txBody>
          <a:bodyPr/>
          <a:lstStyle/>
          <a:p>
            <a:r>
              <a:rPr lang="cs-CZ" dirty="0"/>
              <a:t>Zpracování eukaryotické </a:t>
            </a:r>
            <a:r>
              <a:rPr lang="cs-CZ" dirty="0" err="1"/>
              <a:t>mRNA</a:t>
            </a:r>
            <a:endParaRPr lang="en-US" dirty="0"/>
          </a:p>
        </p:txBody>
      </p:sp>
      <p:sp>
        <p:nvSpPr>
          <p:cNvPr id="5" name="Zástupný obsah 4">
            <a:extLst>
              <a:ext uri="{FF2B5EF4-FFF2-40B4-BE49-F238E27FC236}">
                <a16:creationId xmlns:a16="http://schemas.microsoft.com/office/drawing/2014/main" id="{F1A77807-F451-45DE-88CA-701016524914}"/>
              </a:ext>
            </a:extLst>
          </p:cNvPr>
          <p:cNvSpPr>
            <a:spLocks noGrp="1"/>
          </p:cNvSpPr>
          <p:nvPr>
            <p:ph idx="1"/>
          </p:nvPr>
        </p:nvSpPr>
        <p:spPr/>
        <p:txBody>
          <a:bodyPr/>
          <a:lstStyle/>
          <a:p>
            <a:r>
              <a:rPr lang="cs-CZ" sz="1800" dirty="0"/>
              <a:t>Dochází k odstranění intronů z primárního transkriptu pomocí faktorů sestřihu v rámci </a:t>
            </a:r>
            <a:r>
              <a:rPr lang="cs-CZ" sz="1800" dirty="0" err="1"/>
              <a:t>spliceosomu</a:t>
            </a:r>
            <a:endParaRPr lang="en-US" sz="1800" dirty="0"/>
          </a:p>
        </p:txBody>
      </p:sp>
      <p:pic>
        <p:nvPicPr>
          <p:cNvPr id="7" name="Obrázek 6">
            <a:extLst>
              <a:ext uri="{FF2B5EF4-FFF2-40B4-BE49-F238E27FC236}">
                <a16:creationId xmlns:a16="http://schemas.microsoft.com/office/drawing/2014/main" id="{546B76CE-0BD1-43AC-A8A9-51FA90F772B1}"/>
              </a:ext>
            </a:extLst>
          </p:cNvPr>
          <p:cNvPicPr>
            <a:picLocks noChangeAspect="1"/>
          </p:cNvPicPr>
          <p:nvPr/>
        </p:nvPicPr>
        <p:blipFill>
          <a:blip r:embed="rId2"/>
          <a:stretch>
            <a:fillRect/>
          </a:stretch>
        </p:blipFill>
        <p:spPr>
          <a:xfrm>
            <a:off x="666000" y="2506705"/>
            <a:ext cx="4688148" cy="3153845"/>
          </a:xfrm>
          <a:prstGeom prst="rect">
            <a:avLst/>
          </a:prstGeom>
        </p:spPr>
      </p:pic>
      <p:pic>
        <p:nvPicPr>
          <p:cNvPr id="9" name="Obrázek 8">
            <a:extLst>
              <a:ext uri="{FF2B5EF4-FFF2-40B4-BE49-F238E27FC236}">
                <a16:creationId xmlns:a16="http://schemas.microsoft.com/office/drawing/2014/main" id="{2FF8B516-5CC0-4F63-9D98-E8FC4F356F76}"/>
              </a:ext>
            </a:extLst>
          </p:cNvPr>
          <p:cNvPicPr>
            <a:picLocks noChangeAspect="1"/>
          </p:cNvPicPr>
          <p:nvPr/>
        </p:nvPicPr>
        <p:blipFill>
          <a:blip r:embed="rId3"/>
          <a:stretch>
            <a:fillRect/>
          </a:stretch>
        </p:blipFill>
        <p:spPr>
          <a:xfrm>
            <a:off x="5610224" y="2407001"/>
            <a:ext cx="5240991" cy="4072999"/>
          </a:xfrm>
          <a:prstGeom prst="rect">
            <a:avLst/>
          </a:prstGeom>
        </p:spPr>
      </p:pic>
      <p:sp>
        <p:nvSpPr>
          <p:cNvPr id="11" name="TextovéPole 10">
            <a:extLst>
              <a:ext uri="{FF2B5EF4-FFF2-40B4-BE49-F238E27FC236}">
                <a16:creationId xmlns:a16="http://schemas.microsoft.com/office/drawing/2014/main" id="{5A9F7AA2-E0E6-4BA6-9EA8-9636E727E1C2}"/>
              </a:ext>
            </a:extLst>
          </p:cNvPr>
          <p:cNvSpPr txBox="1"/>
          <p:nvPr/>
        </p:nvSpPr>
        <p:spPr>
          <a:xfrm>
            <a:off x="3351719" y="5869503"/>
            <a:ext cx="1140056" cy="246221"/>
          </a:xfrm>
          <a:prstGeom prst="rect">
            <a:avLst/>
          </a:prstGeom>
          <a:noFill/>
        </p:spPr>
        <p:txBody>
          <a:bodyPr wrap="none" rtlCol="0">
            <a:spAutoFit/>
          </a:bodyPr>
          <a:lstStyle/>
          <a:p>
            <a:pPr algn="l"/>
            <a:r>
              <a:rPr lang="cs-CZ" sz="1000" dirty="0" err="1">
                <a:latin typeface="+mn-lt"/>
              </a:rPr>
              <a:t>Shi</a:t>
            </a:r>
            <a:r>
              <a:rPr lang="en-US" sz="1000" dirty="0">
                <a:latin typeface="+mn-lt"/>
              </a:rPr>
              <a:t>. </a:t>
            </a:r>
            <a:r>
              <a:rPr lang="cs-CZ" sz="1000" dirty="0" err="1">
                <a:latin typeface="+mn-lt"/>
              </a:rPr>
              <a:t>Nature</a:t>
            </a:r>
            <a:r>
              <a:rPr lang="en-US" sz="1000" dirty="0">
                <a:latin typeface="+mn-lt"/>
              </a:rPr>
              <a:t> 201</a:t>
            </a:r>
            <a:r>
              <a:rPr lang="cs-CZ" sz="1000" dirty="0">
                <a:latin typeface="+mn-lt"/>
              </a:rPr>
              <a:t>7</a:t>
            </a:r>
            <a:endParaRPr lang="en-US" sz="1000" dirty="0">
              <a:latin typeface="+mn-lt"/>
            </a:endParaRPr>
          </a:p>
        </p:txBody>
      </p:sp>
      <p:sp>
        <p:nvSpPr>
          <p:cNvPr id="10" name="TextovéPole 9">
            <a:extLst>
              <a:ext uri="{FF2B5EF4-FFF2-40B4-BE49-F238E27FC236}">
                <a16:creationId xmlns:a16="http://schemas.microsoft.com/office/drawing/2014/main" id="{1697F1F9-4805-4004-B569-743413786EA5}"/>
              </a:ext>
            </a:extLst>
          </p:cNvPr>
          <p:cNvSpPr txBox="1"/>
          <p:nvPr/>
        </p:nvSpPr>
        <p:spPr>
          <a:xfrm>
            <a:off x="6796890" y="6546999"/>
            <a:ext cx="6097508" cy="261610"/>
          </a:xfrm>
          <a:prstGeom prst="rect">
            <a:avLst/>
          </a:prstGeom>
          <a:noFill/>
        </p:spPr>
        <p:txBody>
          <a:bodyPr wrap="square">
            <a:spAutoFit/>
          </a:bodyPr>
          <a:lstStyle/>
          <a:p>
            <a:r>
              <a:rPr lang="en-US" sz="1050" dirty="0"/>
              <a:t>https://www.youtube.com/watch?v=JnBf3tq_aXY</a:t>
            </a:r>
          </a:p>
        </p:txBody>
      </p:sp>
    </p:spTree>
    <p:extLst>
      <p:ext uri="{BB962C8B-B14F-4D97-AF65-F5344CB8AC3E}">
        <p14:creationId xmlns:p14="http://schemas.microsoft.com/office/powerpoint/2010/main" val="508285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7EDE8ED-8B4B-4DE2-9C2E-688AD6F2FAC8}"/>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8E53BF29-B39A-433C-A602-3C078790C766}"/>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D381B455-8C56-43F5-B392-898698DCFFF3}"/>
              </a:ext>
            </a:extLst>
          </p:cNvPr>
          <p:cNvSpPr>
            <a:spLocks noGrp="1"/>
          </p:cNvSpPr>
          <p:nvPr>
            <p:ph type="title"/>
          </p:nvPr>
        </p:nvSpPr>
        <p:spPr/>
        <p:txBody>
          <a:bodyPr/>
          <a:lstStyle/>
          <a:p>
            <a:r>
              <a:rPr lang="cs-CZ" dirty="0" err="1"/>
              <a:t>Epigenetika</a:t>
            </a:r>
            <a:endParaRPr lang="en-US" dirty="0"/>
          </a:p>
        </p:txBody>
      </p:sp>
      <p:sp>
        <p:nvSpPr>
          <p:cNvPr id="5" name="Zástupný obsah 4">
            <a:extLst>
              <a:ext uri="{FF2B5EF4-FFF2-40B4-BE49-F238E27FC236}">
                <a16:creationId xmlns:a16="http://schemas.microsoft.com/office/drawing/2014/main" id="{A9A4A481-B2E2-49EE-AA82-9BD0F5867B0C}"/>
              </a:ext>
            </a:extLst>
          </p:cNvPr>
          <p:cNvSpPr>
            <a:spLocks noGrp="1"/>
          </p:cNvSpPr>
          <p:nvPr>
            <p:ph idx="1"/>
          </p:nvPr>
        </p:nvSpPr>
        <p:spPr>
          <a:xfrm>
            <a:off x="720000" y="1692002"/>
            <a:ext cx="6876554" cy="4139998"/>
          </a:xfrm>
        </p:spPr>
        <p:txBody>
          <a:bodyPr/>
          <a:lstStyle/>
          <a:p>
            <a:pPr>
              <a:lnSpc>
                <a:spcPct val="100000"/>
              </a:lnSpc>
            </a:pPr>
            <a:r>
              <a:rPr lang="en-US" sz="2000" dirty="0"/>
              <a:t>Jak</a:t>
            </a:r>
            <a:r>
              <a:rPr lang="cs-CZ" sz="2000" dirty="0" err="1"/>
              <a:t>ákoliv</a:t>
            </a:r>
            <a:r>
              <a:rPr lang="cs-CZ" sz="2000" dirty="0"/>
              <a:t> jiná změna v rámci DNA, než v nukleotidové sekvenci</a:t>
            </a:r>
          </a:p>
          <a:p>
            <a:pPr marL="72000" indent="0">
              <a:lnSpc>
                <a:spcPct val="100000"/>
              </a:lnSpc>
              <a:buNone/>
            </a:pPr>
            <a:r>
              <a:rPr lang="cs-CZ" sz="2000" dirty="0"/>
              <a:t>    A) post-translační modifikace histonů</a:t>
            </a:r>
          </a:p>
          <a:p>
            <a:pPr marL="72000" indent="0">
              <a:lnSpc>
                <a:spcPct val="100000"/>
              </a:lnSpc>
              <a:buNone/>
            </a:pPr>
            <a:r>
              <a:rPr lang="cs-CZ" sz="2000" dirty="0"/>
              <a:t>    B) metylace DNA</a:t>
            </a:r>
          </a:p>
          <a:p>
            <a:pPr marL="72000" indent="0">
              <a:lnSpc>
                <a:spcPct val="100000"/>
              </a:lnSpc>
              <a:buNone/>
            </a:pPr>
            <a:r>
              <a:rPr lang="cs-CZ" sz="2000" dirty="0"/>
              <a:t>    C) </a:t>
            </a:r>
            <a:r>
              <a:rPr lang="cs-CZ" sz="2000" dirty="0" err="1"/>
              <a:t>remodelace</a:t>
            </a:r>
            <a:r>
              <a:rPr lang="cs-CZ" sz="2000" dirty="0"/>
              <a:t> </a:t>
            </a:r>
            <a:r>
              <a:rPr lang="cs-CZ" sz="2000" dirty="0" err="1"/>
              <a:t>nukleozomu</a:t>
            </a:r>
            <a:endParaRPr lang="cs-CZ" sz="2000" dirty="0"/>
          </a:p>
          <a:p>
            <a:pPr marL="72000" indent="0">
              <a:lnSpc>
                <a:spcPct val="100000"/>
              </a:lnSpc>
              <a:buNone/>
            </a:pPr>
            <a:r>
              <a:rPr lang="cs-CZ" sz="2000" dirty="0"/>
              <a:t>    D) umlčení zprostředkované RNA</a:t>
            </a:r>
          </a:p>
          <a:p>
            <a:pPr>
              <a:lnSpc>
                <a:spcPct val="100000"/>
              </a:lnSpc>
              <a:spcBef>
                <a:spcPts val="1200"/>
              </a:spcBef>
            </a:pPr>
            <a:r>
              <a:rPr lang="cs-CZ" sz="2000" dirty="0"/>
              <a:t>Většina epigenetických změn ovlivňuje přístup regulačních proteinů k DNA </a:t>
            </a:r>
          </a:p>
          <a:p>
            <a:pPr marL="398463" indent="-327025">
              <a:lnSpc>
                <a:spcPct val="100000"/>
              </a:lnSpc>
              <a:buNone/>
            </a:pPr>
            <a:r>
              <a:rPr lang="cs-CZ" sz="2000" dirty="0"/>
              <a:t>  - rozvolněný chromatin (</a:t>
            </a:r>
            <a:r>
              <a:rPr lang="cs-CZ" sz="2000" dirty="0" err="1"/>
              <a:t>euchromatin</a:t>
            </a:r>
            <a:r>
              <a:rPr lang="cs-CZ" sz="2000" dirty="0"/>
              <a:t>) - snadný přístup regulačních proteinů</a:t>
            </a:r>
          </a:p>
          <a:p>
            <a:pPr marL="398463" indent="-327025">
              <a:lnSpc>
                <a:spcPct val="100000"/>
              </a:lnSpc>
              <a:buNone/>
            </a:pPr>
            <a:r>
              <a:rPr lang="cs-CZ" sz="2000" dirty="0"/>
              <a:t>  - kondenzovaný chromatin (heterochromatin) – znemožněn přístup regulačních proteinů</a:t>
            </a:r>
          </a:p>
          <a:p>
            <a:pPr marL="72000" indent="0">
              <a:lnSpc>
                <a:spcPct val="100000"/>
              </a:lnSpc>
              <a:buNone/>
            </a:pPr>
            <a:endParaRPr lang="en-US" sz="2000" dirty="0"/>
          </a:p>
        </p:txBody>
      </p:sp>
      <p:sp>
        <p:nvSpPr>
          <p:cNvPr id="7" name="AutoShape 4">
            <a:extLst>
              <a:ext uri="{FF2B5EF4-FFF2-40B4-BE49-F238E27FC236}">
                <a16:creationId xmlns:a16="http://schemas.microsoft.com/office/drawing/2014/main" id="{817F7A87-0A3C-4F8F-B17A-6DD741985E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a:extLst>
              <a:ext uri="{FF2B5EF4-FFF2-40B4-BE49-F238E27FC236}">
                <a16:creationId xmlns:a16="http://schemas.microsoft.com/office/drawing/2014/main" id="{E54255BD-9555-46C7-AD95-660BB757F3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5866" y="1166446"/>
            <a:ext cx="3934363" cy="4829908"/>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CAA5FE26-6D0E-42C6-89B1-681AD8D0752D}"/>
              </a:ext>
            </a:extLst>
          </p:cNvPr>
          <p:cNvSpPr txBox="1"/>
          <p:nvPr/>
        </p:nvSpPr>
        <p:spPr>
          <a:xfrm>
            <a:off x="7755866" y="6101917"/>
            <a:ext cx="2755883" cy="246221"/>
          </a:xfrm>
          <a:prstGeom prst="rect">
            <a:avLst/>
          </a:prstGeom>
          <a:noFill/>
        </p:spPr>
        <p:txBody>
          <a:bodyPr wrap="none" rtlCol="0">
            <a:spAutoFit/>
          </a:bodyPr>
          <a:lstStyle/>
          <a:p>
            <a:pPr algn="l"/>
            <a:r>
              <a:rPr lang="en-US" sz="1000" dirty="0">
                <a:latin typeface="+mn-lt"/>
              </a:rPr>
              <a:t>Frontiers In Bioscience, Landmark, 23, 2018</a:t>
            </a:r>
          </a:p>
        </p:txBody>
      </p:sp>
    </p:spTree>
    <p:extLst>
      <p:ext uri="{BB962C8B-B14F-4D97-AF65-F5344CB8AC3E}">
        <p14:creationId xmlns:p14="http://schemas.microsoft.com/office/powerpoint/2010/main" val="319789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7653A5F-BDCF-4416-B4A9-5899C6326518}"/>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E0EBFF96-54BC-4247-B4A3-4FA2E6601430}"/>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19B0993B-8DE8-4535-A102-E6C5FE2068D1}"/>
              </a:ext>
            </a:extLst>
          </p:cNvPr>
          <p:cNvSpPr>
            <a:spLocks noGrp="1"/>
          </p:cNvSpPr>
          <p:nvPr>
            <p:ph type="title"/>
          </p:nvPr>
        </p:nvSpPr>
        <p:spPr/>
        <p:txBody>
          <a:bodyPr/>
          <a:lstStyle/>
          <a:p>
            <a:r>
              <a:rPr lang="cs-CZ" dirty="0"/>
              <a:t>Struktura nukleových kyselin</a:t>
            </a:r>
            <a:endParaRPr lang="en-US" dirty="0"/>
          </a:p>
        </p:txBody>
      </p:sp>
      <p:sp>
        <p:nvSpPr>
          <p:cNvPr id="5" name="Zástupný obsah 4">
            <a:extLst>
              <a:ext uri="{FF2B5EF4-FFF2-40B4-BE49-F238E27FC236}">
                <a16:creationId xmlns:a16="http://schemas.microsoft.com/office/drawing/2014/main" id="{F00E0987-F123-4D91-A8F8-D1C041D56DEC}"/>
              </a:ext>
            </a:extLst>
          </p:cNvPr>
          <p:cNvSpPr>
            <a:spLocks noGrp="1"/>
          </p:cNvSpPr>
          <p:nvPr>
            <p:ph idx="1"/>
          </p:nvPr>
        </p:nvSpPr>
        <p:spPr/>
        <p:txBody>
          <a:bodyPr/>
          <a:lstStyle/>
          <a:p>
            <a:pPr>
              <a:spcAft>
                <a:spcPts val="600"/>
              </a:spcAft>
            </a:pPr>
            <a:r>
              <a:rPr lang="cs-CZ" sz="2400" dirty="0"/>
              <a:t>DNA a RNA - polymery skládající se z podjednotek nazývaných nukleotidy</a:t>
            </a:r>
          </a:p>
          <a:p>
            <a:pPr>
              <a:spcAft>
                <a:spcPts val="600"/>
              </a:spcAft>
            </a:pPr>
            <a:r>
              <a:rPr lang="cs-CZ" sz="2400" dirty="0"/>
              <a:t>Nukleotid – fosfátová skupina, cukr (ribóza, deoxyribóza), báze (A,G,C,T,U)</a:t>
            </a:r>
          </a:p>
          <a:p>
            <a:pPr>
              <a:spcAft>
                <a:spcPts val="600"/>
              </a:spcAft>
            </a:pPr>
            <a:r>
              <a:rPr lang="cs-CZ" sz="2400" dirty="0"/>
              <a:t>Fosfát propojuje dva cukerné zbytky pomocí </a:t>
            </a:r>
            <a:r>
              <a:rPr lang="cs-CZ" sz="2400" dirty="0" err="1"/>
              <a:t>fosfodiesterové</a:t>
            </a:r>
            <a:r>
              <a:rPr lang="cs-CZ" sz="2400" dirty="0"/>
              <a:t> vazby</a:t>
            </a:r>
          </a:p>
          <a:p>
            <a:pPr>
              <a:spcAft>
                <a:spcPts val="600"/>
              </a:spcAft>
            </a:pPr>
            <a:r>
              <a:rPr lang="cs-CZ" sz="2400" dirty="0"/>
              <a:t>Nejvíce stabilní struktura – dvou řetězcová molekula DNA v anti-paralelní orientaci vláken (dvoušroubovice)</a:t>
            </a:r>
          </a:p>
          <a:p>
            <a:pPr>
              <a:spcAft>
                <a:spcPts val="600"/>
              </a:spcAft>
            </a:pPr>
            <a:r>
              <a:rPr lang="cs-CZ" sz="2400" dirty="0"/>
              <a:t>Purinové báze se párují s pyrimidinovými (A-T, G-C, A-U) pomocí vodíkových vazeb; G-C pár stabilnější díky třem vazbám</a:t>
            </a:r>
          </a:p>
          <a:p>
            <a:pPr marL="72000" indent="0">
              <a:spcAft>
                <a:spcPts val="600"/>
              </a:spcAft>
              <a:buNone/>
            </a:pPr>
            <a:endParaRPr lang="cs-CZ" sz="2400" dirty="0"/>
          </a:p>
        </p:txBody>
      </p:sp>
    </p:spTree>
    <p:extLst>
      <p:ext uri="{BB962C8B-B14F-4D97-AF65-F5344CB8AC3E}">
        <p14:creationId xmlns:p14="http://schemas.microsoft.com/office/powerpoint/2010/main" val="3122067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4754B43-C9F3-4D73-8506-AC1C5A535EBC}"/>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9755C1B4-299B-4D89-B146-7DEF8C901881}"/>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FEAEB1D7-79B6-44F5-859C-C8590FCA3F9D}"/>
              </a:ext>
            </a:extLst>
          </p:cNvPr>
          <p:cNvSpPr>
            <a:spLocks noGrp="1"/>
          </p:cNvSpPr>
          <p:nvPr>
            <p:ph type="title"/>
          </p:nvPr>
        </p:nvSpPr>
        <p:spPr/>
        <p:txBody>
          <a:bodyPr/>
          <a:lstStyle/>
          <a:p>
            <a:r>
              <a:rPr lang="cs-CZ" dirty="0" err="1"/>
              <a:t>Epigenetika</a:t>
            </a:r>
            <a:endParaRPr lang="en-US" dirty="0"/>
          </a:p>
        </p:txBody>
      </p:sp>
      <p:pic>
        <p:nvPicPr>
          <p:cNvPr id="7" name="Obrázek 6">
            <a:extLst>
              <a:ext uri="{FF2B5EF4-FFF2-40B4-BE49-F238E27FC236}">
                <a16:creationId xmlns:a16="http://schemas.microsoft.com/office/drawing/2014/main" id="{25C0833E-58C3-48B4-A907-253970DE1D71}"/>
              </a:ext>
            </a:extLst>
          </p:cNvPr>
          <p:cNvPicPr>
            <a:picLocks noChangeAspect="1"/>
          </p:cNvPicPr>
          <p:nvPr/>
        </p:nvPicPr>
        <p:blipFill>
          <a:blip r:embed="rId2"/>
          <a:stretch>
            <a:fillRect/>
          </a:stretch>
        </p:blipFill>
        <p:spPr>
          <a:xfrm>
            <a:off x="534321" y="1559729"/>
            <a:ext cx="4074442" cy="2033072"/>
          </a:xfrm>
          <a:prstGeom prst="rect">
            <a:avLst/>
          </a:prstGeom>
        </p:spPr>
      </p:pic>
      <p:pic>
        <p:nvPicPr>
          <p:cNvPr id="9" name="Obrázek 8">
            <a:extLst>
              <a:ext uri="{FF2B5EF4-FFF2-40B4-BE49-F238E27FC236}">
                <a16:creationId xmlns:a16="http://schemas.microsoft.com/office/drawing/2014/main" id="{1524C990-457B-40BA-BCAE-21D3577C84AD}"/>
              </a:ext>
            </a:extLst>
          </p:cNvPr>
          <p:cNvPicPr>
            <a:picLocks noChangeAspect="1"/>
          </p:cNvPicPr>
          <p:nvPr/>
        </p:nvPicPr>
        <p:blipFill>
          <a:blip r:embed="rId3"/>
          <a:stretch>
            <a:fillRect/>
          </a:stretch>
        </p:blipFill>
        <p:spPr>
          <a:xfrm>
            <a:off x="5333858" y="1559729"/>
            <a:ext cx="5541622" cy="4668271"/>
          </a:xfrm>
          <a:prstGeom prst="rect">
            <a:avLst/>
          </a:prstGeom>
        </p:spPr>
      </p:pic>
      <p:pic>
        <p:nvPicPr>
          <p:cNvPr id="11" name="Obrázek 10">
            <a:extLst>
              <a:ext uri="{FF2B5EF4-FFF2-40B4-BE49-F238E27FC236}">
                <a16:creationId xmlns:a16="http://schemas.microsoft.com/office/drawing/2014/main" id="{23FB51A5-851C-4DBC-9AB0-479C76A6125D}"/>
              </a:ext>
            </a:extLst>
          </p:cNvPr>
          <p:cNvPicPr>
            <a:picLocks noChangeAspect="1"/>
          </p:cNvPicPr>
          <p:nvPr/>
        </p:nvPicPr>
        <p:blipFill>
          <a:blip r:embed="rId4"/>
          <a:stretch>
            <a:fillRect/>
          </a:stretch>
        </p:blipFill>
        <p:spPr>
          <a:xfrm>
            <a:off x="150397" y="3690774"/>
            <a:ext cx="5332167" cy="2447226"/>
          </a:xfrm>
          <a:prstGeom prst="rect">
            <a:avLst/>
          </a:prstGeom>
        </p:spPr>
      </p:pic>
      <p:sp>
        <p:nvSpPr>
          <p:cNvPr id="13" name="TextovéPole 12">
            <a:extLst>
              <a:ext uri="{FF2B5EF4-FFF2-40B4-BE49-F238E27FC236}">
                <a16:creationId xmlns:a16="http://schemas.microsoft.com/office/drawing/2014/main" id="{4853BBA0-6A50-44FE-A8F9-3CDB4D9EFFE5}"/>
              </a:ext>
            </a:extLst>
          </p:cNvPr>
          <p:cNvSpPr txBox="1"/>
          <p:nvPr/>
        </p:nvSpPr>
        <p:spPr>
          <a:xfrm>
            <a:off x="9053440" y="6354543"/>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608934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38A0452-E45D-4A4D-A510-572C64318CDB}"/>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47FCDA9E-ACEE-481E-A557-AE07ED645772}"/>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7191E2CA-5DB8-4A9D-A213-94F1D9463278}"/>
              </a:ext>
            </a:extLst>
          </p:cNvPr>
          <p:cNvSpPr>
            <a:spLocks noGrp="1"/>
          </p:cNvSpPr>
          <p:nvPr>
            <p:ph type="title"/>
          </p:nvPr>
        </p:nvSpPr>
        <p:spPr/>
        <p:txBody>
          <a:bodyPr/>
          <a:lstStyle/>
          <a:p>
            <a:r>
              <a:rPr lang="cs-CZ" dirty="0"/>
              <a:t>Acetylace histonů</a:t>
            </a:r>
            <a:endParaRPr lang="en-US" dirty="0"/>
          </a:p>
        </p:txBody>
      </p:sp>
      <p:sp>
        <p:nvSpPr>
          <p:cNvPr id="5" name="Zástupný obsah 4">
            <a:extLst>
              <a:ext uri="{FF2B5EF4-FFF2-40B4-BE49-F238E27FC236}">
                <a16:creationId xmlns:a16="http://schemas.microsoft.com/office/drawing/2014/main" id="{5F68C63D-F251-4FE1-AF88-428066C94D28}"/>
              </a:ext>
            </a:extLst>
          </p:cNvPr>
          <p:cNvSpPr>
            <a:spLocks noGrp="1"/>
          </p:cNvSpPr>
          <p:nvPr>
            <p:ph idx="1"/>
          </p:nvPr>
        </p:nvSpPr>
        <p:spPr>
          <a:xfrm>
            <a:off x="720000" y="1395747"/>
            <a:ext cx="10753200" cy="4139998"/>
          </a:xfrm>
        </p:spPr>
        <p:txBody>
          <a:bodyPr/>
          <a:lstStyle/>
          <a:p>
            <a:r>
              <a:rPr lang="cs-CZ" sz="1800" dirty="0"/>
              <a:t>Histon-</a:t>
            </a:r>
            <a:r>
              <a:rPr lang="cs-CZ" sz="1800" dirty="0" err="1"/>
              <a:t>acetyltransferázy</a:t>
            </a:r>
            <a:r>
              <a:rPr lang="cs-CZ" sz="1800" dirty="0"/>
              <a:t> (</a:t>
            </a:r>
            <a:r>
              <a:rPr lang="cs-CZ" sz="1800" dirty="0" err="1"/>
              <a:t>HATs</a:t>
            </a:r>
            <a:r>
              <a:rPr lang="cs-CZ" sz="1800" dirty="0"/>
              <a:t>) – přenos acetylu na </a:t>
            </a:r>
            <a:r>
              <a:rPr lang="cs-CZ" sz="1800" dirty="0" err="1"/>
              <a:t>Lys</a:t>
            </a:r>
            <a:r>
              <a:rPr lang="cs-CZ" sz="1800" dirty="0"/>
              <a:t> zbytky na koncích histonů</a:t>
            </a:r>
          </a:p>
          <a:p>
            <a:endParaRPr lang="cs-CZ" sz="1800" dirty="0"/>
          </a:p>
          <a:p>
            <a:endParaRPr lang="cs-CZ" sz="1800" dirty="0"/>
          </a:p>
          <a:p>
            <a:endParaRPr lang="cs-CZ" sz="1800" dirty="0"/>
          </a:p>
          <a:p>
            <a:endParaRPr lang="cs-CZ" sz="1800" dirty="0"/>
          </a:p>
          <a:p>
            <a:r>
              <a:rPr lang="cs-CZ" sz="1800" dirty="0"/>
              <a:t>Histon-</a:t>
            </a:r>
            <a:r>
              <a:rPr lang="cs-CZ" sz="1800" dirty="0" err="1"/>
              <a:t>deacetylázy</a:t>
            </a:r>
            <a:r>
              <a:rPr lang="cs-CZ" sz="1800" dirty="0"/>
              <a:t> (</a:t>
            </a:r>
            <a:r>
              <a:rPr lang="cs-CZ" sz="1800" dirty="0" err="1"/>
              <a:t>HDACs</a:t>
            </a:r>
            <a:r>
              <a:rPr lang="cs-CZ" sz="1800" dirty="0"/>
              <a:t>) – odstranění acetylu z </a:t>
            </a:r>
            <a:r>
              <a:rPr lang="cs-CZ" sz="1800" dirty="0" err="1"/>
              <a:t>Lys</a:t>
            </a:r>
            <a:r>
              <a:rPr lang="cs-CZ" sz="1800" dirty="0"/>
              <a:t> zbytků</a:t>
            </a:r>
            <a:endParaRPr lang="en-US" sz="1800" dirty="0"/>
          </a:p>
        </p:txBody>
      </p:sp>
      <p:pic>
        <p:nvPicPr>
          <p:cNvPr id="7170" name="Picture 2" descr="Lysine acetylation mechanism">
            <a:extLst>
              <a:ext uri="{FF2B5EF4-FFF2-40B4-BE49-F238E27FC236}">
                <a16:creationId xmlns:a16="http://schemas.microsoft.com/office/drawing/2014/main" id="{E71D9AD7-CE7A-4818-A1AB-EAEF37D5C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63" y="1903212"/>
            <a:ext cx="5106937" cy="17223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ysine deacetylation mechanism">
            <a:extLst>
              <a:ext uri="{FF2B5EF4-FFF2-40B4-BE49-F238E27FC236}">
                <a16:creationId xmlns:a16="http://schemas.microsoft.com/office/drawing/2014/main" id="{58FF91B2-1D57-446E-A708-246E10144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563" y="4133045"/>
            <a:ext cx="6356337" cy="234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277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EBDFD28-3686-483E-BFB6-F6819824DB4F}"/>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FC3FEAE6-58F5-492A-9481-86BEB19C4E0A}"/>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0088A756-5786-4DA2-AA02-C32BFB23E934}"/>
              </a:ext>
            </a:extLst>
          </p:cNvPr>
          <p:cNvSpPr>
            <a:spLocks noGrp="1"/>
          </p:cNvSpPr>
          <p:nvPr>
            <p:ph type="title"/>
          </p:nvPr>
        </p:nvSpPr>
        <p:spPr/>
        <p:txBody>
          <a:bodyPr/>
          <a:lstStyle/>
          <a:p>
            <a:r>
              <a:rPr lang="cs-CZ" dirty="0"/>
              <a:t>Metylace histonů</a:t>
            </a:r>
            <a:endParaRPr lang="en-US" dirty="0"/>
          </a:p>
        </p:txBody>
      </p:sp>
      <p:sp>
        <p:nvSpPr>
          <p:cNvPr id="5" name="Zástupný obsah 4">
            <a:extLst>
              <a:ext uri="{FF2B5EF4-FFF2-40B4-BE49-F238E27FC236}">
                <a16:creationId xmlns:a16="http://schemas.microsoft.com/office/drawing/2014/main" id="{F9740643-4A9B-436A-A4EC-533FC3CE6F14}"/>
              </a:ext>
            </a:extLst>
          </p:cNvPr>
          <p:cNvSpPr>
            <a:spLocks noGrp="1"/>
          </p:cNvSpPr>
          <p:nvPr>
            <p:ph idx="1"/>
          </p:nvPr>
        </p:nvSpPr>
        <p:spPr>
          <a:xfrm>
            <a:off x="719399" y="1336798"/>
            <a:ext cx="11041581" cy="4139998"/>
          </a:xfrm>
        </p:spPr>
        <p:txBody>
          <a:bodyPr/>
          <a:lstStyle/>
          <a:p>
            <a:r>
              <a:rPr lang="cs-CZ" sz="1800" dirty="0"/>
              <a:t>Lysin-</a:t>
            </a:r>
            <a:r>
              <a:rPr lang="cs-CZ" sz="1800" dirty="0" err="1"/>
              <a:t>metyltransferázy</a:t>
            </a:r>
            <a:r>
              <a:rPr lang="cs-CZ" sz="1800" dirty="0"/>
              <a:t> (</a:t>
            </a:r>
            <a:r>
              <a:rPr lang="cs-CZ" sz="1800" dirty="0" err="1"/>
              <a:t>KMTs</a:t>
            </a:r>
            <a:r>
              <a:rPr lang="cs-CZ" sz="1800" dirty="0"/>
              <a:t>) – přenos methylové skupiny na </a:t>
            </a:r>
            <a:r>
              <a:rPr lang="cs-CZ" sz="1800" dirty="0" err="1"/>
              <a:t>Lys</a:t>
            </a:r>
            <a:r>
              <a:rPr lang="cs-CZ" sz="1800" dirty="0"/>
              <a:t> zbytky na koncích histonů</a:t>
            </a:r>
          </a:p>
          <a:p>
            <a:endParaRPr lang="cs-CZ" sz="1800" dirty="0"/>
          </a:p>
          <a:p>
            <a:endParaRPr lang="cs-CZ" sz="1800" dirty="0"/>
          </a:p>
          <a:p>
            <a:endParaRPr lang="cs-CZ" sz="1800" dirty="0"/>
          </a:p>
          <a:p>
            <a:endParaRPr lang="cs-CZ" sz="1800" dirty="0"/>
          </a:p>
          <a:p>
            <a:r>
              <a:rPr lang="cs-CZ" sz="1800" dirty="0"/>
              <a:t>Lysin-</a:t>
            </a:r>
            <a:r>
              <a:rPr lang="cs-CZ" sz="1800" dirty="0" err="1"/>
              <a:t>demetylázy</a:t>
            </a:r>
            <a:r>
              <a:rPr lang="cs-CZ" sz="1800" dirty="0"/>
              <a:t> (</a:t>
            </a:r>
            <a:r>
              <a:rPr lang="cs-CZ" sz="1800" dirty="0" err="1"/>
              <a:t>KDMs</a:t>
            </a:r>
            <a:r>
              <a:rPr lang="cs-CZ" sz="1800" dirty="0"/>
              <a:t>) – odstranění methylové skupiny z </a:t>
            </a:r>
            <a:r>
              <a:rPr lang="cs-CZ" sz="1800" dirty="0" err="1"/>
              <a:t>Lys</a:t>
            </a:r>
            <a:r>
              <a:rPr lang="cs-CZ" sz="1800" dirty="0"/>
              <a:t> zbytků</a:t>
            </a:r>
            <a:endParaRPr lang="en-US" sz="1800" dirty="0"/>
          </a:p>
          <a:p>
            <a:endParaRPr lang="en-US" sz="1800" dirty="0"/>
          </a:p>
        </p:txBody>
      </p:sp>
      <p:pic>
        <p:nvPicPr>
          <p:cNvPr id="8194" name="Picture 2" descr="Lysine mono-, di- and trimethylation">
            <a:extLst>
              <a:ext uri="{FF2B5EF4-FFF2-40B4-BE49-F238E27FC236}">
                <a16:creationId xmlns:a16="http://schemas.microsoft.com/office/drawing/2014/main" id="{47A97E96-7ECB-44E3-845F-C89E597D9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263" y="1922780"/>
            <a:ext cx="5968237" cy="1709954"/>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1C63C2EE-23C2-4029-8237-6F01BECE6258}"/>
              </a:ext>
            </a:extLst>
          </p:cNvPr>
          <p:cNvPicPr>
            <a:picLocks noChangeAspect="1"/>
          </p:cNvPicPr>
          <p:nvPr/>
        </p:nvPicPr>
        <p:blipFill>
          <a:blip r:embed="rId3"/>
          <a:stretch>
            <a:fillRect/>
          </a:stretch>
        </p:blipFill>
        <p:spPr>
          <a:xfrm>
            <a:off x="666000" y="4098055"/>
            <a:ext cx="8129588" cy="1964723"/>
          </a:xfrm>
          <a:prstGeom prst="rect">
            <a:avLst/>
          </a:prstGeom>
        </p:spPr>
      </p:pic>
      <p:pic>
        <p:nvPicPr>
          <p:cNvPr id="9" name="Obrázek 8">
            <a:extLst>
              <a:ext uri="{FF2B5EF4-FFF2-40B4-BE49-F238E27FC236}">
                <a16:creationId xmlns:a16="http://schemas.microsoft.com/office/drawing/2014/main" id="{992197D0-7386-4C7E-A5BA-A4056133E830}"/>
              </a:ext>
            </a:extLst>
          </p:cNvPr>
          <p:cNvPicPr>
            <a:picLocks noChangeAspect="1"/>
          </p:cNvPicPr>
          <p:nvPr/>
        </p:nvPicPr>
        <p:blipFill>
          <a:blip r:embed="rId4"/>
          <a:stretch>
            <a:fillRect/>
          </a:stretch>
        </p:blipFill>
        <p:spPr>
          <a:xfrm>
            <a:off x="9187644" y="3561448"/>
            <a:ext cx="2573337" cy="2080570"/>
          </a:xfrm>
          <a:prstGeom prst="rect">
            <a:avLst/>
          </a:prstGeom>
        </p:spPr>
      </p:pic>
    </p:spTree>
    <p:extLst>
      <p:ext uri="{BB962C8B-B14F-4D97-AF65-F5344CB8AC3E}">
        <p14:creationId xmlns:p14="http://schemas.microsoft.com/office/powerpoint/2010/main" val="2222800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A08C201-A04F-4CF1-9267-0B85E049D90F}"/>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1F5D270F-E98B-40A6-8B71-7DF2805166C8}"/>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22BC6C32-8155-4BFD-AE1F-D7A85FBD6DC4}"/>
              </a:ext>
            </a:extLst>
          </p:cNvPr>
          <p:cNvSpPr>
            <a:spLocks noGrp="1"/>
          </p:cNvSpPr>
          <p:nvPr>
            <p:ph type="title"/>
          </p:nvPr>
        </p:nvSpPr>
        <p:spPr/>
        <p:txBody>
          <a:bodyPr/>
          <a:lstStyle/>
          <a:p>
            <a:r>
              <a:rPr lang="cs-CZ" dirty="0"/>
              <a:t>Metylace DNA</a:t>
            </a:r>
            <a:endParaRPr lang="en-US" dirty="0"/>
          </a:p>
        </p:txBody>
      </p:sp>
      <p:sp>
        <p:nvSpPr>
          <p:cNvPr id="5" name="Zástupný obsah 4">
            <a:extLst>
              <a:ext uri="{FF2B5EF4-FFF2-40B4-BE49-F238E27FC236}">
                <a16:creationId xmlns:a16="http://schemas.microsoft.com/office/drawing/2014/main" id="{997DCB88-6364-4F43-8249-940BCDBF6FB6}"/>
              </a:ext>
            </a:extLst>
          </p:cNvPr>
          <p:cNvSpPr>
            <a:spLocks noGrp="1"/>
          </p:cNvSpPr>
          <p:nvPr>
            <p:ph idx="1"/>
          </p:nvPr>
        </p:nvSpPr>
        <p:spPr/>
        <p:txBody>
          <a:bodyPr/>
          <a:lstStyle/>
          <a:p>
            <a:pPr>
              <a:lnSpc>
                <a:spcPct val="100000"/>
              </a:lnSpc>
              <a:spcAft>
                <a:spcPts val="1200"/>
              </a:spcAft>
            </a:pPr>
            <a:r>
              <a:rPr lang="cs-CZ" sz="2000" dirty="0"/>
              <a:t>U </a:t>
            </a:r>
            <a:r>
              <a:rPr lang="cs-CZ" sz="2000" dirty="0" err="1"/>
              <a:t>prokaryot</a:t>
            </a:r>
            <a:r>
              <a:rPr lang="cs-CZ" sz="2000" dirty="0"/>
              <a:t> metylace odlišuje nově syntetizované vlákno od </a:t>
            </a:r>
            <a:r>
              <a:rPr lang="cs-CZ" sz="2000" dirty="0" err="1"/>
              <a:t>templátu</a:t>
            </a:r>
            <a:r>
              <a:rPr lang="cs-CZ" sz="2000" dirty="0"/>
              <a:t>.</a:t>
            </a:r>
          </a:p>
          <a:p>
            <a:pPr>
              <a:lnSpc>
                <a:spcPct val="100000"/>
              </a:lnSpc>
              <a:spcAft>
                <a:spcPts val="1200"/>
              </a:spcAft>
            </a:pPr>
            <a:r>
              <a:rPr lang="cs-CZ" sz="2000" dirty="0"/>
              <a:t>U eukaryot metylace umlčuje různé geny a brání jejich expresi.</a:t>
            </a:r>
          </a:p>
          <a:p>
            <a:pPr>
              <a:lnSpc>
                <a:spcPct val="100000"/>
              </a:lnSpc>
            </a:pPr>
            <a:r>
              <a:rPr lang="cs-CZ" sz="2000" dirty="0"/>
              <a:t>Metylace se objevuje v motivech </a:t>
            </a:r>
            <a:r>
              <a:rPr lang="cs-CZ" sz="2000" dirty="0" err="1"/>
              <a:t>CpG</a:t>
            </a:r>
            <a:r>
              <a:rPr lang="cs-CZ" sz="2000" dirty="0"/>
              <a:t> nebo </a:t>
            </a:r>
            <a:r>
              <a:rPr lang="cs-CZ" sz="2000" dirty="0" err="1"/>
              <a:t>CpNpG</a:t>
            </a:r>
            <a:endParaRPr lang="cs-CZ" sz="2000" dirty="0"/>
          </a:p>
          <a:p>
            <a:pPr marL="72000" indent="0">
              <a:lnSpc>
                <a:spcPct val="100000"/>
              </a:lnSpc>
              <a:buNone/>
            </a:pPr>
            <a:r>
              <a:rPr lang="cs-CZ" sz="2000" dirty="0"/>
              <a:t>  - udržovací </a:t>
            </a:r>
            <a:r>
              <a:rPr lang="cs-CZ" sz="2000" dirty="0" err="1"/>
              <a:t>metylázy</a:t>
            </a:r>
            <a:r>
              <a:rPr lang="cs-CZ" sz="2000" dirty="0"/>
              <a:t> – metylace nově syntetizovaného vlákna DNA</a:t>
            </a:r>
          </a:p>
          <a:p>
            <a:pPr marL="72000" indent="0">
              <a:lnSpc>
                <a:spcPct val="100000"/>
              </a:lnSpc>
              <a:buNone/>
            </a:pPr>
            <a:r>
              <a:rPr lang="cs-CZ" sz="2000" dirty="0"/>
              <a:t>  - de novo </a:t>
            </a:r>
            <a:r>
              <a:rPr lang="cs-CZ" sz="2000" dirty="0" err="1"/>
              <a:t>metylázy</a:t>
            </a:r>
            <a:r>
              <a:rPr lang="cs-CZ" sz="2000" dirty="0"/>
              <a:t> – nově přidávané metylace do DNA</a:t>
            </a:r>
          </a:p>
          <a:p>
            <a:pPr marL="72000" indent="0">
              <a:lnSpc>
                <a:spcPct val="100000"/>
              </a:lnSpc>
              <a:spcAft>
                <a:spcPts val="1200"/>
              </a:spcAft>
              <a:buNone/>
            </a:pPr>
            <a:r>
              <a:rPr lang="cs-CZ" sz="2000" dirty="0"/>
              <a:t>  - </a:t>
            </a:r>
            <a:r>
              <a:rPr lang="cs-CZ" sz="2000" dirty="0" err="1"/>
              <a:t>demetylázy</a:t>
            </a:r>
            <a:r>
              <a:rPr lang="cs-CZ" sz="2000" dirty="0"/>
              <a:t> – odstranění nechtěných metylací z DNA</a:t>
            </a:r>
          </a:p>
          <a:p>
            <a:pPr>
              <a:lnSpc>
                <a:spcPct val="100000"/>
              </a:lnSpc>
              <a:spcAft>
                <a:spcPts val="1200"/>
              </a:spcAft>
            </a:pPr>
            <a:r>
              <a:rPr lang="cs-CZ" sz="2000" dirty="0"/>
              <a:t>Celá řada genů v blízkosti tzv. </a:t>
            </a:r>
            <a:r>
              <a:rPr lang="cs-CZ" sz="2000" dirty="0" err="1"/>
              <a:t>CpG</a:t>
            </a:r>
            <a:r>
              <a:rPr lang="cs-CZ" sz="2000" dirty="0"/>
              <a:t> ostrůvků</a:t>
            </a:r>
          </a:p>
          <a:p>
            <a:pPr>
              <a:lnSpc>
                <a:spcPct val="100000"/>
              </a:lnSpc>
              <a:spcAft>
                <a:spcPts val="1200"/>
              </a:spcAft>
            </a:pPr>
            <a:r>
              <a:rPr lang="cs-CZ" sz="2000" dirty="0"/>
              <a:t>Při metylacích rozsáhlých úseků na DNA </a:t>
            </a:r>
            <a:r>
              <a:rPr lang="cs-CZ" sz="2000" dirty="0" err="1"/>
              <a:t>CpG</a:t>
            </a:r>
            <a:r>
              <a:rPr lang="cs-CZ" sz="2000" dirty="0"/>
              <a:t> ostrůvky váží </a:t>
            </a:r>
            <a:r>
              <a:rPr lang="cs-CZ" sz="2000" dirty="0" err="1"/>
              <a:t>metylcytosin</a:t>
            </a:r>
            <a:r>
              <a:rPr lang="cs-CZ" sz="2000" dirty="0"/>
              <a:t> vázající proteiny, které zároveň aktivují </a:t>
            </a:r>
            <a:r>
              <a:rPr lang="cs-CZ" sz="2000" dirty="0" err="1"/>
              <a:t>histondeacetylázy</a:t>
            </a:r>
            <a:r>
              <a:rPr lang="cs-CZ" sz="2000" dirty="0"/>
              <a:t> = tvorba heterochromatinu</a:t>
            </a:r>
          </a:p>
        </p:txBody>
      </p:sp>
    </p:spTree>
    <p:extLst>
      <p:ext uri="{BB962C8B-B14F-4D97-AF65-F5344CB8AC3E}">
        <p14:creationId xmlns:p14="http://schemas.microsoft.com/office/powerpoint/2010/main" val="904436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FBB1BCD-C927-4BAE-BA87-E845C9369345}"/>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0930D17F-7319-46D9-89CB-ECE6938CBC0E}"/>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C378F7EE-7940-4A50-8430-2838DCD0DF4F}"/>
              </a:ext>
            </a:extLst>
          </p:cNvPr>
          <p:cNvSpPr>
            <a:spLocks noGrp="1"/>
          </p:cNvSpPr>
          <p:nvPr>
            <p:ph type="title"/>
          </p:nvPr>
        </p:nvSpPr>
        <p:spPr/>
        <p:txBody>
          <a:bodyPr/>
          <a:lstStyle/>
          <a:p>
            <a:r>
              <a:rPr lang="cs-CZ" dirty="0"/>
              <a:t>Metylace cytosinu</a:t>
            </a:r>
            <a:endParaRPr lang="en-US" dirty="0"/>
          </a:p>
        </p:txBody>
      </p:sp>
      <p:pic>
        <p:nvPicPr>
          <p:cNvPr id="7" name="Obrázek 6">
            <a:extLst>
              <a:ext uri="{FF2B5EF4-FFF2-40B4-BE49-F238E27FC236}">
                <a16:creationId xmlns:a16="http://schemas.microsoft.com/office/drawing/2014/main" id="{57625BEE-D3AC-4E51-9EF1-3FAB227A4365}"/>
              </a:ext>
            </a:extLst>
          </p:cNvPr>
          <p:cNvPicPr>
            <a:picLocks noChangeAspect="1"/>
          </p:cNvPicPr>
          <p:nvPr/>
        </p:nvPicPr>
        <p:blipFill>
          <a:blip r:embed="rId2"/>
          <a:stretch>
            <a:fillRect/>
          </a:stretch>
        </p:blipFill>
        <p:spPr>
          <a:xfrm>
            <a:off x="1828800" y="1772732"/>
            <a:ext cx="2247900" cy="1527794"/>
          </a:xfrm>
          <a:prstGeom prst="rect">
            <a:avLst/>
          </a:prstGeom>
        </p:spPr>
      </p:pic>
      <p:pic>
        <p:nvPicPr>
          <p:cNvPr id="9220" name="Picture 4" descr="Cytosine methylation mechanism">
            <a:extLst>
              <a:ext uri="{FF2B5EF4-FFF2-40B4-BE49-F238E27FC236}">
                <a16:creationId xmlns:a16="http://schemas.microsoft.com/office/drawing/2014/main" id="{449F41FB-BC3A-4790-B2E1-B89622C2E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00" y="3609551"/>
            <a:ext cx="8704600" cy="255808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eamination of cytosine and 5-methylcytosine">
            <a:extLst>
              <a:ext uri="{FF2B5EF4-FFF2-40B4-BE49-F238E27FC236}">
                <a16:creationId xmlns:a16="http://schemas.microsoft.com/office/drawing/2014/main" id="{D90E7385-FD12-44C7-91FD-42B8BC8DD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794" y="1641476"/>
            <a:ext cx="2690812" cy="286031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Base flipping in DNA methylation">
            <a:extLst>
              <a:ext uri="{FF2B5EF4-FFF2-40B4-BE49-F238E27FC236}">
                <a16:creationId xmlns:a16="http://schemas.microsoft.com/office/drawing/2014/main" id="{5B833403-51F8-4E0A-A01C-CC67CEF221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3850" y="730503"/>
            <a:ext cx="3486150" cy="27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735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E7901A-D75D-443E-A9A6-8CFE2F952791}"/>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4C52A59C-7D5E-4477-90C5-ED011D735487}"/>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a:extLst>
              <a:ext uri="{FF2B5EF4-FFF2-40B4-BE49-F238E27FC236}">
                <a16:creationId xmlns:a16="http://schemas.microsoft.com/office/drawing/2014/main" id="{394580C5-EE1F-4AB0-8CF8-65889E413957}"/>
              </a:ext>
            </a:extLst>
          </p:cNvPr>
          <p:cNvSpPr>
            <a:spLocks noGrp="1"/>
          </p:cNvSpPr>
          <p:nvPr>
            <p:ph type="title"/>
          </p:nvPr>
        </p:nvSpPr>
        <p:spPr/>
        <p:txBody>
          <a:bodyPr/>
          <a:lstStyle/>
          <a:p>
            <a:r>
              <a:rPr lang="cs-CZ" dirty="0"/>
              <a:t>Proces translace</a:t>
            </a:r>
            <a:endParaRPr lang="en-US" dirty="0"/>
          </a:p>
        </p:txBody>
      </p:sp>
      <p:sp>
        <p:nvSpPr>
          <p:cNvPr id="5" name="Zástupný obsah 4">
            <a:extLst>
              <a:ext uri="{FF2B5EF4-FFF2-40B4-BE49-F238E27FC236}">
                <a16:creationId xmlns:a16="http://schemas.microsoft.com/office/drawing/2014/main" id="{02811D84-DAD4-481C-B6A7-88C2AB2AFFD1}"/>
              </a:ext>
            </a:extLst>
          </p:cNvPr>
          <p:cNvSpPr>
            <a:spLocks noGrp="1"/>
          </p:cNvSpPr>
          <p:nvPr>
            <p:ph idx="1"/>
          </p:nvPr>
        </p:nvSpPr>
        <p:spPr>
          <a:xfrm>
            <a:off x="720000" y="1692002"/>
            <a:ext cx="5376000" cy="4139998"/>
          </a:xfrm>
        </p:spPr>
        <p:txBody>
          <a:bodyPr/>
          <a:lstStyle/>
          <a:p>
            <a:pPr>
              <a:lnSpc>
                <a:spcPct val="100000"/>
              </a:lnSpc>
              <a:spcAft>
                <a:spcPts val="1200"/>
              </a:spcAft>
            </a:pPr>
            <a:r>
              <a:rPr lang="cs-CZ" sz="1800" dirty="0"/>
              <a:t>Přenos informace v </a:t>
            </a:r>
            <a:r>
              <a:rPr lang="cs-CZ" sz="1800" dirty="0" err="1"/>
              <a:t>mRNA</a:t>
            </a:r>
            <a:r>
              <a:rPr lang="cs-CZ" sz="1800" dirty="0"/>
              <a:t> do konkrétního proteinu</a:t>
            </a:r>
          </a:p>
          <a:p>
            <a:pPr>
              <a:lnSpc>
                <a:spcPct val="100000"/>
              </a:lnSpc>
              <a:spcAft>
                <a:spcPts val="1200"/>
              </a:spcAft>
            </a:pPr>
            <a:r>
              <a:rPr lang="cs-CZ" sz="1800" dirty="0"/>
              <a:t>Každá aminokyselina je v </a:t>
            </a:r>
            <a:r>
              <a:rPr lang="cs-CZ" sz="1800" dirty="0" err="1"/>
              <a:t>mRNA</a:t>
            </a:r>
            <a:r>
              <a:rPr lang="cs-CZ" sz="1800" dirty="0"/>
              <a:t> kódována v rámci tří </a:t>
            </a:r>
            <a:r>
              <a:rPr lang="cs-CZ" sz="1800" dirty="0" err="1"/>
              <a:t>bazí</a:t>
            </a:r>
            <a:r>
              <a:rPr lang="cs-CZ" sz="1800" dirty="0"/>
              <a:t> nazývaných triplety/kodony</a:t>
            </a:r>
          </a:p>
          <a:p>
            <a:pPr>
              <a:lnSpc>
                <a:spcPct val="100000"/>
              </a:lnSpc>
              <a:spcAft>
                <a:spcPts val="1200"/>
              </a:spcAft>
            </a:pPr>
            <a:r>
              <a:rPr lang="cs-CZ" sz="1800" dirty="0"/>
              <a:t>Jednotlivé kodony v rámci </a:t>
            </a:r>
            <a:r>
              <a:rPr lang="cs-CZ" sz="1800" dirty="0" err="1"/>
              <a:t>mRNA</a:t>
            </a:r>
            <a:r>
              <a:rPr lang="cs-CZ" sz="1800" dirty="0"/>
              <a:t> rozpoznávají molekuly transferové RNA (</a:t>
            </a:r>
            <a:r>
              <a:rPr lang="cs-CZ" sz="1800" dirty="0" err="1"/>
              <a:t>tRNA</a:t>
            </a:r>
            <a:r>
              <a:rPr lang="cs-CZ" sz="1800" dirty="0"/>
              <a:t>)</a:t>
            </a:r>
          </a:p>
          <a:p>
            <a:pPr>
              <a:lnSpc>
                <a:spcPct val="100000"/>
              </a:lnSpc>
              <a:spcAft>
                <a:spcPts val="1200"/>
              </a:spcAft>
            </a:pPr>
            <a:r>
              <a:rPr lang="cs-CZ" sz="1800" dirty="0"/>
              <a:t>Aminokyseliny jsou připojovány k příslušným </a:t>
            </a:r>
            <a:r>
              <a:rPr lang="cs-CZ" sz="1800" dirty="0" err="1"/>
              <a:t>tRNA</a:t>
            </a:r>
            <a:r>
              <a:rPr lang="cs-CZ" sz="1800" dirty="0"/>
              <a:t> pomocí enzymů </a:t>
            </a:r>
            <a:r>
              <a:rPr lang="cs-CZ" sz="1800" dirty="0" err="1"/>
              <a:t>aminoacyl-tRNA</a:t>
            </a:r>
            <a:r>
              <a:rPr lang="cs-CZ" sz="1800" dirty="0"/>
              <a:t> </a:t>
            </a:r>
            <a:r>
              <a:rPr lang="cs-CZ" sz="1800" dirty="0" err="1"/>
              <a:t>syntetáz</a:t>
            </a:r>
            <a:endParaRPr lang="cs-CZ" sz="1800" dirty="0"/>
          </a:p>
          <a:p>
            <a:pPr>
              <a:lnSpc>
                <a:spcPct val="100000"/>
              </a:lnSpc>
              <a:spcAft>
                <a:spcPts val="1200"/>
              </a:spcAft>
            </a:pPr>
            <a:endParaRPr lang="cs-CZ" sz="1800" dirty="0"/>
          </a:p>
          <a:p>
            <a:pPr>
              <a:lnSpc>
                <a:spcPct val="100000"/>
              </a:lnSpc>
              <a:spcAft>
                <a:spcPts val="1200"/>
              </a:spcAft>
            </a:pPr>
            <a:endParaRPr lang="cs-CZ" sz="1800" dirty="0"/>
          </a:p>
          <a:p>
            <a:pPr>
              <a:lnSpc>
                <a:spcPct val="100000"/>
              </a:lnSpc>
              <a:spcAft>
                <a:spcPts val="1200"/>
              </a:spcAft>
            </a:pPr>
            <a:endParaRPr lang="en-US" sz="1800" dirty="0"/>
          </a:p>
        </p:txBody>
      </p:sp>
      <p:pic>
        <p:nvPicPr>
          <p:cNvPr id="7" name="Picture 1" descr="C:\Users\zameer\Desktop\Clark\PPT Creation\eps - 800x800\\f02-16.jpg">
            <a:extLst>
              <a:ext uri="{FF2B5EF4-FFF2-40B4-BE49-F238E27FC236}">
                <a16:creationId xmlns:a16="http://schemas.microsoft.com/office/drawing/2014/main" id="{D6E7C24A-2CEE-4E5F-A213-416177E99E19}"/>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343192" y="1359001"/>
            <a:ext cx="5002060" cy="413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C:\Users\zameer\Desktop\Clark\PPT Creation\eps - 800x800\\f02-15.jpg">
            <a:extLst>
              <a:ext uri="{FF2B5EF4-FFF2-40B4-BE49-F238E27FC236}">
                <a16:creationId xmlns:a16="http://schemas.microsoft.com/office/drawing/2014/main" id="{0EC81EDC-C2DB-484E-A3DB-2AC5E0B780F7}"/>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832634" y="4539884"/>
            <a:ext cx="2263366" cy="191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5532EB42-30CC-4349-BF6A-D1FDF39C19E9}"/>
              </a:ext>
            </a:extLst>
          </p:cNvPr>
          <p:cNvSpPr txBox="1"/>
          <p:nvPr/>
        </p:nvSpPr>
        <p:spPr>
          <a:xfrm>
            <a:off x="9062248" y="5966390"/>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1475467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AFF60F4-32D7-4A05-9B8C-33B5ED5143F0}"/>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BBD46F0C-70B5-4A17-A07D-7DBB2F9FFFAC}"/>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AAD3724C-7C17-44AD-8672-A07D5142FAEB}"/>
              </a:ext>
            </a:extLst>
          </p:cNvPr>
          <p:cNvSpPr>
            <a:spLocks noGrp="1"/>
          </p:cNvSpPr>
          <p:nvPr>
            <p:ph type="title"/>
          </p:nvPr>
        </p:nvSpPr>
        <p:spPr/>
        <p:txBody>
          <a:bodyPr/>
          <a:lstStyle/>
          <a:p>
            <a:r>
              <a:rPr lang="en-US" dirty="0" err="1"/>
              <a:t>Synt</a:t>
            </a:r>
            <a:r>
              <a:rPr lang="cs-CZ" dirty="0" err="1"/>
              <a:t>éza</a:t>
            </a:r>
            <a:r>
              <a:rPr lang="cs-CZ" dirty="0"/>
              <a:t> proteinů u </a:t>
            </a:r>
            <a:r>
              <a:rPr lang="cs-CZ" dirty="0" err="1"/>
              <a:t>prokaryot</a:t>
            </a:r>
            <a:endParaRPr lang="en-US" dirty="0"/>
          </a:p>
        </p:txBody>
      </p:sp>
      <p:sp>
        <p:nvSpPr>
          <p:cNvPr id="5" name="Zástupný obsah 4">
            <a:extLst>
              <a:ext uri="{FF2B5EF4-FFF2-40B4-BE49-F238E27FC236}">
                <a16:creationId xmlns:a16="http://schemas.microsoft.com/office/drawing/2014/main" id="{24B3F0B4-B5F0-4B12-BCF0-31818640CADD}"/>
              </a:ext>
            </a:extLst>
          </p:cNvPr>
          <p:cNvSpPr>
            <a:spLocks noGrp="1"/>
          </p:cNvSpPr>
          <p:nvPr>
            <p:ph idx="1"/>
          </p:nvPr>
        </p:nvSpPr>
        <p:spPr/>
        <p:txBody>
          <a:bodyPr/>
          <a:lstStyle/>
          <a:p>
            <a:pPr>
              <a:lnSpc>
                <a:spcPct val="100000"/>
              </a:lnSpc>
              <a:spcAft>
                <a:spcPts val="600"/>
              </a:spcAft>
            </a:pPr>
            <a:r>
              <a:rPr lang="cs-CZ" sz="1800" dirty="0"/>
              <a:t>Probíhá v ribozomech</a:t>
            </a:r>
          </a:p>
          <a:p>
            <a:pPr marL="72000" indent="0">
              <a:lnSpc>
                <a:spcPct val="100000"/>
              </a:lnSpc>
              <a:spcAft>
                <a:spcPts val="600"/>
              </a:spcAft>
              <a:buNone/>
            </a:pPr>
            <a:r>
              <a:rPr lang="cs-CZ" sz="1800" dirty="0"/>
              <a:t>  - 30S (16S </a:t>
            </a:r>
            <a:r>
              <a:rPr lang="cs-CZ" sz="1800" dirty="0" err="1"/>
              <a:t>rRNA</a:t>
            </a:r>
            <a:r>
              <a:rPr lang="cs-CZ" sz="1800" dirty="0"/>
              <a:t> + 21 proteinů)</a:t>
            </a:r>
          </a:p>
          <a:p>
            <a:pPr marL="72000" indent="0">
              <a:lnSpc>
                <a:spcPct val="100000"/>
              </a:lnSpc>
              <a:spcAft>
                <a:spcPts val="1200"/>
              </a:spcAft>
              <a:buNone/>
            </a:pPr>
            <a:r>
              <a:rPr lang="cs-CZ" sz="1800" dirty="0"/>
              <a:t>  - 50S (5S, 23S </a:t>
            </a:r>
            <a:r>
              <a:rPr lang="cs-CZ" sz="1800" dirty="0" err="1"/>
              <a:t>rRNA</a:t>
            </a:r>
            <a:r>
              <a:rPr lang="cs-CZ" sz="1800" dirty="0"/>
              <a:t> + 34 proteinů)</a:t>
            </a:r>
          </a:p>
          <a:p>
            <a:pPr>
              <a:lnSpc>
                <a:spcPct val="100000"/>
              </a:lnSpc>
              <a:spcAft>
                <a:spcPts val="1200"/>
              </a:spcAft>
            </a:pPr>
            <a:r>
              <a:rPr lang="cs-CZ" sz="1800" dirty="0"/>
              <a:t>Velká podjednotka = tři vazná místa – A (akceptor), P (peptide) a E (exit)</a:t>
            </a:r>
          </a:p>
          <a:p>
            <a:pPr>
              <a:lnSpc>
                <a:spcPct val="100000"/>
              </a:lnSpc>
              <a:spcAft>
                <a:spcPts val="1200"/>
              </a:spcAft>
            </a:pPr>
            <a:r>
              <a:rPr lang="cs-CZ" sz="1800" dirty="0"/>
              <a:t>Translace začíná na AUG kodónu po </a:t>
            </a:r>
            <a:r>
              <a:rPr lang="cs-CZ" sz="1800" dirty="0" err="1"/>
              <a:t>Shine-Dalgarno</a:t>
            </a:r>
            <a:r>
              <a:rPr lang="cs-CZ" sz="1800" dirty="0"/>
              <a:t> sekvenci (UAAGGAGG)</a:t>
            </a:r>
          </a:p>
          <a:p>
            <a:pPr>
              <a:lnSpc>
                <a:spcPct val="100000"/>
              </a:lnSpc>
              <a:spcAft>
                <a:spcPts val="1200"/>
              </a:spcAft>
            </a:pPr>
            <a:r>
              <a:rPr lang="cs-CZ" sz="1800" dirty="0"/>
              <a:t>Translace je iniciována derivátem Met (N-formyl-methionin) navázaný na 30S podjednotku</a:t>
            </a:r>
          </a:p>
          <a:p>
            <a:pPr>
              <a:lnSpc>
                <a:spcPct val="100000"/>
              </a:lnSpc>
              <a:spcAft>
                <a:spcPts val="1200"/>
              </a:spcAft>
            </a:pPr>
            <a:r>
              <a:rPr lang="cs-CZ" sz="1800" dirty="0"/>
              <a:t>Iniciační faktory – složení 30S iniciačního komplexu</a:t>
            </a:r>
          </a:p>
          <a:p>
            <a:pPr>
              <a:lnSpc>
                <a:spcPct val="100000"/>
              </a:lnSpc>
              <a:spcAft>
                <a:spcPts val="1200"/>
              </a:spcAft>
            </a:pPr>
            <a:r>
              <a:rPr lang="cs-CZ" sz="1800" dirty="0" err="1"/>
              <a:t>tRNA</a:t>
            </a:r>
            <a:r>
              <a:rPr lang="cs-CZ" sz="1800" baseline="-25000" dirty="0" err="1"/>
              <a:t>i</a:t>
            </a:r>
            <a:r>
              <a:rPr lang="cs-CZ" sz="1800" baseline="30000" dirty="0" err="1"/>
              <a:t>fmet</a:t>
            </a:r>
            <a:r>
              <a:rPr lang="cs-CZ" sz="1800" baseline="30000" dirty="0"/>
              <a:t> </a:t>
            </a:r>
            <a:r>
              <a:rPr lang="cs-CZ" sz="1800" dirty="0"/>
              <a:t>se váže do P-místa ribozomu, A-místo obsazuje daná </a:t>
            </a:r>
            <a:r>
              <a:rPr lang="cs-CZ" sz="1800" dirty="0" err="1"/>
              <a:t>tRNA</a:t>
            </a:r>
            <a:r>
              <a:rPr lang="cs-CZ" sz="1800" dirty="0"/>
              <a:t>, </a:t>
            </a:r>
            <a:r>
              <a:rPr lang="cs-CZ" sz="1800" dirty="0" err="1"/>
              <a:t>peptidyl</a:t>
            </a:r>
            <a:r>
              <a:rPr lang="cs-CZ" sz="1800" dirty="0"/>
              <a:t>-transferázová aktivita 23S </a:t>
            </a:r>
            <a:r>
              <a:rPr lang="cs-CZ" sz="1800" dirty="0" err="1"/>
              <a:t>rRNA</a:t>
            </a:r>
            <a:r>
              <a:rPr lang="cs-CZ" sz="1800" dirty="0"/>
              <a:t> katalyzuje tvorbu peptidové vazby</a:t>
            </a:r>
          </a:p>
          <a:p>
            <a:pPr>
              <a:lnSpc>
                <a:spcPct val="100000"/>
              </a:lnSpc>
              <a:spcAft>
                <a:spcPts val="1200"/>
              </a:spcAft>
            </a:pPr>
            <a:r>
              <a:rPr lang="cs-CZ" sz="1800" dirty="0"/>
              <a:t>Přidávání dalších AK v rámci elongace vyžaduje elongační faktory</a:t>
            </a:r>
            <a:r>
              <a:rPr lang="en-US" sz="1800" dirty="0"/>
              <a:t>, stop </a:t>
            </a:r>
            <a:r>
              <a:rPr lang="en-US" sz="1800" dirty="0" err="1"/>
              <a:t>kod</a:t>
            </a:r>
            <a:r>
              <a:rPr lang="cs-CZ" sz="1800" dirty="0" err="1"/>
              <a:t>ón</a:t>
            </a:r>
            <a:r>
              <a:rPr lang="cs-CZ" sz="1800" dirty="0"/>
              <a:t> váže </a:t>
            </a:r>
            <a:r>
              <a:rPr lang="cs-CZ" sz="1800" dirty="0" err="1"/>
              <a:t>RFs</a:t>
            </a:r>
            <a:endParaRPr lang="cs-CZ" sz="1800" dirty="0"/>
          </a:p>
          <a:p>
            <a:pPr>
              <a:lnSpc>
                <a:spcPct val="100000"/>
              </a:lnSpc>
              <a:spcAft>
                <a:spcPts val="1200"/>
              </a:spcAft>
            </a:pPr>
            <a:r>
              <a:rPr lang="cs-CZ" sz="1800" dirty="0"/>
              <a:t>Několik ribozomů se většinou váže na </a:t>
            </a:r>
            <a:r>
              <a:rPr lang="cs-CZ" sz="1800" dirty="0" err="1"/>
              <a:t>mRNA</a:t>
            </a:r>
            <a:r>
              <a:rPr lang="cs-CZ" sz="1800" dirty="0"/>
              <a:t> za tvorby </a:t>
            </a:r>
            <a:r>
              <a:rPr lang="cs-CZ" sz="1800" dirty="0" err="1"/>
              <a:t>polyzomu</a:t>
            </a:r>
            <a:endParaRPr lang="en-US" sz="1800" dirty="0"/>
          </a:p>
          <a:p>
            <a:pPr>
              <a:lnSpc>
                <a:spcPct val="100000"/>
              </a:lnSpc>
              <a:spcAft>
                <a:spcPts val="1200"/>
              </a:spcAft>
            </a:pPr>
            <a:endParaRPr lang="cs-CZ" sz="1800" dirty="0"/>
          </a:p>
          <a:p>
            <a:pPr marL="72000" indent="0">
              <a:lnSpc>
                <a:spcPct val="100000"/>
              </a:lnSpc>
              <a:spcAft>
                <a:spcPts val="1200"/>
              </a:spcAft>
              <a:buNone/>
            </a:pPr>
            <a:r>
              <a:rPr lang="cs-CZ" sz="1800" dirty="0"/>
              <a:t>     </a:t>
            </a:r>
            <a:endParaRPr lang="en-US" sz="1800" dirty="0"/>
          </a:p>
        </p:txBody>
      </p:sp>
      <p:pic>
        <p:nvPicPr>
          <p:cNvPr id="7" name="Obrázek 6">
            <a:extLst>
              <a:ext uri="{FF2B5EF4-FFF2-40B4-BE49-F238E27FC236}">
                <a16:creationId xmlns:a16="http://schemas.microsoft.com/office/drawing/2014/main" id="{0009F273-685C-450A-BE93-4EA0AB3CD212}"/>
              </a:ext>
            </a:extLst>
          </p:cNvPr>
          <p:cNvPicPr>
            <a:picLocks noChangeAspect="1"/>
          </p:cNvPicPr>
          <p:nvPr/>
        </p:nvPicPr>
        <p:blipFill>
          <a:blip r:embed="rId2"/>
          <a:stretch>
            <a:fillRect/>
          </a:stretch>
        </p:blipFill>
        <p:spPr>
          <a:xfrm>
            <a:off x="8201758" y="378000"/>
            <a:ext cx="3619500" cy="2228850"/>
          </a:xfrm>
          <a:prstGeom prst="rect">
            <a:avLst/>
          </a:prstGeom>
        </p:spPr>
      </p:pic>
    </p:spTree>
    <p:extLst>
      <p:ext uri="{BB962C8B-B14F-4D97-AF65-F5344CB8AC3E}">
        <p14:creationId xmlns:p14="http://schemas.microsoft.com/office/powerpoint/2010/main" val="3643213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96D5573-9ECC-42E5-922B-058422660133}"/>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A9DDD0EC-D68C-4B61-99AB-729967D3E3B9}"/>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pic>
        <p:nvPicPr>
          <p:cNvPr id="7" name="Obrázek 6">
            <a:extLst>
              <a:ext uri="{FF2B5EF4-FFF2-40B4-BE49-F238E27FC236}">
                <a16:creationId xmlns:a16="http://schemas.microsoft.com/office/drawing/2014/main" id="{52B91C36-1905-49A9-9FCD-B802215983E5}"/>
              </a:ext>
            </a:extLst>
          </p:cNvPr>
          <p:cNvPicPr>
            <a:picLocks noChangeAspect="1"/>
          </p:cNvPicPr>
          <p:nvPr/>
        </p:nvPicPr>
        <p:blipFill>
          <a:blip r:embed="rId2"/>
          <a:stretch>
            <a:fillRect/>
          </a:stretch>
        </p:blipFill>
        <p:spPr>
          <a:xfrm>
            <a:off x="414000" y="420305"/>
            <a:ext cx="3829050" cy="5572125"/>
          </a:xfrm>
          <a:prstGeom prst="rect">
            <a:avLst/>
          </a:prstGeom>
        </p:spPr>
      </p:pic>
      <p:pic>
        <p:nvPicPr>
          <p:cNvPr id="9" name="Obrázek 8">
            <a:extLst>
              <a:ext uri="{FF2B5EF4-FFF2-40B4-BE49-F238E27FC236}">
                <a16:creationId xmlns:a16="http://schemas.microsoft.com/office/drawing/2014/main" id="{536BD147-C1B6-4C9C-8657-00A548017BE0}"/>
              </a:ext>
            </a:extLst>
          </p:cNvPr>
          <p:cNvPicPr>
            <a:picLocks noChangeAspect="1"/>
          </p:cNvPicPr>
          <p:nvPr/>
        </p:nvPicPr>
        <p:blipFill>
          <a:blip r:embed="rId3"/>
          <a:stretch>
            <a:fillRect/>
          </a:stretch>
        </p:blipFill>
        <p:spPr>
          <a:xfrm>
            <a:off x="8101351" y="662094"/>
            <a:ext cx="2495550" cy="5229225"/>
          </a:xfrm>
          <a:prstGeom prst="rect">
            <a:avLst/>
          </a:prstGeom>
        </p:spPr>
      </p:pic>
      <p:pic>
        <p:nvPicPr>
          <p:cNvPr id="11" name="Obrázek 10">
            <a:extLst>
              <a:ext uri="{FF2B5EF4-FFF2-40B4-BE49-F238E27FC236}">
                <a16:creationId xmlns:a16="http://schemas.microsoft.com/office/drawing/2014/main" id="{B8CE3CEC-700F-4B33-980B-2D2081326186}"/>
              </a:ext>
            </a:extLst>
          </p:cNvPr>
          <p:cNvPicPr>
            <a:picLocks noChangeAspect="1"/>
          </p:cNvPicPr>
          <p:nvPr/>
        </p:nvPicPr>
        <p:blipFill>
          <a:blip r:embed="rId4"/>
          <a:stretch>
            <a:fillRect/>
          </a:stretch>
        </p:blipFill>
        <p:spPr>
          <a:xfrm>
            <a:off x="4631958" y="1753299"/>
            <a:ext cx="2875451" cy="2882694"/>
          </a:xfrm>
          <a:prstGeom prst="rect">
            <a:avLst/>
          </a:prstGeom>
        </p:spPr>
      </p:pic>
      <p:sp>
        <p:nvSpPr>
          <p:cNvPr id="4" name="TextovéPole 3">
            <a:extLst>
              <a:ext uri="{FF2B5EF4-FFF2-40B4-BE49-F238E27FC236}">
                <a16:creationId xmlns:a16="http://schemas.microsoft.com/office/drawing/2014/main" id="{84861483-F8D8-426D-9425-7DB20E835799}"/>
              </a:ext>
            </a:extLst>
          </p:cNvPr>
          <p:cNvSpPr txBox="1"/>
          <p:nvPr/>
        </p:nvSpPr>
        <p:spPr>
          <a:xfrm>
            <a:off x="8897397" y="6195906"/>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22859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5FEFF63-9858-4291-9C12-FDCDC351A4C0}"/>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E92582B6-C3B3-4D14-A629-968EEE4DBD48}"/>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a:extLst>
              <a:ext uri="{FF2B5EF4-FFF2-40B4-BE49-F238E27FC236}">
                <a16:creationId xmlns:a16="http://schemas.microsoft.com/office/drawing/2014/main" id="{C22A5BB7-F59C-404D-90C3-D6980A0F188F}"/>
              </a:ext>
            </a:extLst>
          </p:cNvPr>
          <p:cNvSpPr>
            <a:spLocks noGrp="1"/>
          </p:cNvSpPr>
          <p:nvPr>
            <p:ph type="title"/>
          </p:nvPr>
        </p:nvSpPr>
        <p:spPr/>
        <p:txBody>
          <a:bodyPr/>
          <a:lstStyle/>
          <a:p>
            <a:r>
              <a:rPr lang="cs-CZ" dirty="0"/>
              <a:t>pET28 vektor</a:t>
            </a:r>
            <a:endParaRPr lang="en-US" dirty="0"/>
          </a:p>
        </p:txBody>
      </p:sp>
      <p:pic>
        <p:nvPicPr>
          <p:cNvPr id="7" name="Obrázek 6">
            <a:extLst>
              <a:ext uri="{FF2B5EF4-FFF2-40B4-BE49-F238E27FC236}">
                <a16:creationId xmlns:a16="http://schemas.microsoft.com/office/drawing/2014/main" id="{E1C0640A-2D3C-4CE2-B8D0-B51DBFCAA0F8}"/>
              </a:ext>
            </a:extLst>
          </p:cNvPr>
          <p:cNvPicPr>
            <a:picLocks noChangeAspect="1"/>
          </p:cNvPicPr>
          <p:nvPr/>
        </p:nvPicPr>
        <p:blipFill>
          <a:blip r:embed="rId2"/>
          <a:stretch>
            <a:fillRect/>
          </a:stretch>
        </p:blipFill>
        <p:spPr>
          <a:xfrm>
            <a:off x="666000" y="1705566"/>
            <a:ext cx="10668000" cy="3766103"/>
          </a:xfrm>
          <a:prstGeom prst="rect">
            <a:avLst/>
          </a:prstGeom>
        </p:spPr>
      </p:pic>
    </p:spTree>
    <p:extLst>
      <p:ext uri="{BB962C8B-B14F-4D97-AF65-F5344CB8AC3E}">
        <p14:creationId xmlns:p14="http://schemas.microsoft.com/office/powerpoint/2010/main" val="3435622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54ECEF9-8BD2-4A5F-AE64-8498AB96D0A5}"/>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1477062B-4688-4910-B53E-2A0CD6E54D8C}"/>
              </a:ext>
            </a:extLst>
          </p:cNvPr>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a:extLst>
              <a:ext uri="{FF2B5EF4-FFF2-40B4-BE49-F238E27FC236}">
                <a16:creationId xmlns:a16="http://schemas.microsoft.com/office/drawing/2014/main" id="{011F6CE8-DC63-429A-8FCF-38F642D13DA7}"/>
              </a:ext>
            </a:extLst>
          </p:cNvPr>
          <p:cNvSpPr>
            <a:spLocks noGrp="1"/>
          </p:cNvSpPr>
          <p:nvPr>
            <p:ph type="title"/>
          </p:nvPr>
        </p:nvSpPr>
        <p:spPr/>
        <p:txBody>
          <a:bodyPr/>
          <a:lstStyle/>
          <a:p>
            <a:r>
              <a:rPr lang="en-US" dirty="0" err="1"/>
              <a:t>Synt</a:t>
            </a:r>
            <a:r>
              <a:rPr lang="cs-CZ" dirty="0" err="1"/>
              <a:t>éza</a:t>
            </a:r>
            <a:r>
              <a:rPr lang="cs-CZ" dirty="0"/>
              <a:t> proteinů u eukaryot</a:t>
            </a:r>
            <a:endParaRPr lang="en-US" dirty="0"/>
          </a:p>
        </p:txBody>
      </p:sp>
      <p:sp>
        <p:nvSpPr>
          <p:cNvPr id="5" name="Zástupný obsah 4">
            <a:extLst>
              <a:ext uri="{FF2B5EF4-FFF2-40B4-BE49-F238E27FC236}">
                <a16:creationId xmlns:a16="http://schemas.microsoft.com/office/drawing/2014/main" id="{D561B274-AE9B-440D-8B34-D14E280345C8}"/>
              </a:ext>
            </a:extLst>
          </p:cNvPr>
          <p:cNvSpPr>
            <a:spLocks noGrp="1"/>
          </p:cNvSpPr>
          <p:nvPr>
            <p:ph idx="1"/>
          </p:nvPr>
        </p:nvSpPr>
        <p:spPr/>
        <p:txBody>
          <a:bodyPr/>
          <a:lstStyle/>
          <a:p>
            <a:r>
              <a:rPr lang="cs-CZ" sz="2000" dirty="0"/>
              <a:t>Translace probíhá v cytoplasmě (drsné ER)</a:t>
            </a:r>
          </a:p>
          <a:p>
            <a:r>
              <a:rPr lang="cs-CZ" sz="2000" dirty="0"/>
              <a:t>Nedochází ke spojení procesu transkripce a translace</a:t>
            </a:r>
          </a:p>
          <a:p>
            <a:pPr>
              <a:lnSpc>
                <a:spcPct val="100000"/>
              </a:lnSpc>
              <a:spcAft>
                <a:spcPts val="600"/>
              </a:spcAft>
            </a:pPr>
            <a:r>
              <a:rPr lang="cs-CZ" sz="2000" dirty="0"/>
              <a:t>Probíhá v ribozomech</a:t>
            </a:r>
          </a:p>
          <a:p>
            <a:pPr marL="72000" indent="0">
              <a:lnSpc>
                <a:spcPct val="100000"/>
              </a:lnSpc>
              <a:spcAft>
                <a:spcPts val="600"/>
              </a:spcAft>
              <a:buNone/>
            </a:pPr>
            <a:r>
              <a:rPr lang="cs-CZ" sz="2000" dirty="0"/>
              <a:t>  - 40S (18S </a:t>
            </a:r>
            <a:r>
              <a:rPr lang="cs-CZ" sz="2000" dirty="0" err="1"/>
              <a:t>rRNA</a:t>
            </a:r>
            <a:r>
              <a:rPr lang="cs-CZ" sz="2000" dirty="0"/>
              <a:t> + 32 proteinů)</a:t>
            </a:r>
          </a:p>
          <a:p>
            <a:pPr marL="72000" indent="0">
              <a:lnSpc>
                <a:spcPct val="100000"/>
              </a:lnSpc>
              <a:spcAft>
                <a:spcPts val="1200"/>
              </a:spcAft>
              <a:buNone/>
            </a:pPr>
            <a:r>
              <a:rPr lang="cs-CZ" sz="2000" dirty="0"/>
              <a:t>  - 60S (5S, 5.8S a 28S </a:t>
            </a:r>
            <a:r>
              <a:rPr lang="cs-CZ" sz="2000" dirty="0" err="1"/>
              <a:t>rRNA</a:t>
            </a:r>
            <a:r>
              <a:rPr lang="cs-CZ" sz="2000" dirty="0"/>
              <a:t> + 47 proteinů)</a:t>
            </a:r>
          </a:p>
          <a:p>
            <a:pPr>
              <a:lnSpc>
                <a:spcPct val="100000"/>
              </a:lnSpc>
              <a:spcAft>
                <a:spcPts val="1200"/>
              </a:spcAft>
            </a:pPr>
            <a:r>
              <a:rPr lang="cs-CZ" sz="2000" dirty="0" err="1"/>
              <a:t>mRNA</a:t>
            </a:r>
            <a:r>
              <a:rPr lang="cs-CZ" sz="2000" dirty="0"/>
              <a:t> neobsahuje </a:t>
            </a:r>
            <a:r>
              <a:rPr lang="cs-CZ" sz="2000" dirty="0" err="1"/>
              <a:t>Shine-Dalgarno</a:t>
            </a:r>
            <a:r>
              <a:rPr lang="cs-CZ" sz="2000" dirty="0"/>
              <a:t> sekvenci, rozpoznání čepičky a </a:t>
            </a:r>
            <a:r>
              <a:rPr lang="cs-CZ" sz="2000" dirty="0" err="1"/>
              <a:t>Kozak</a:t>
            </a:r>
            <a:r>
              <a:rPr lang="cs-CZ" sz="2000" dirty="0"/>
              <a:t> sekvence</a:t>
            </a:r>
          </a:p>
          <a:p>
            <a:pPr>
              <a:lnSpc>
                <a:spcPct val="100000"/>
              </a:lnSpc>
              <a:spcAft>
                <a:spcPts val="1200"/>
              </a:spcAft>
            </a:pPr>
            <a:r>
              <a:rPr lang="cs-CZ" sz="2000" dirty="0"/>
              <a:t>První aminokyselina je Met bez modifikace</a:t>
            </a:r>
          </a:p>
          <a:p>
            <a:pPr>
              <a:lnSpc>
                <a:spcPct val="100000"/>
              </a:lnSpc>
              <a:spcAft>
                <a:spcPts val="1200"/>
              </a:spcAft>
            </a:pPr>
            <a:r>
              <a:rPr lang="cs-CZ" sz="2000" dirty="0"/>
              <a:t>Celá řada eukaryotických proteinů je následně ještě post-</a:t>
            </a:r>
            <a:r>
              <a:rPr lang="cs-CZ" sz="2000" dirty="0" err="1"/>
              <a:t>translančně</a:t>
            </a:r>
            <a:r>
              <a:rPr lang="cs-CZ" sz="2000" dirty="0"/>
              <a:t> modifikována</a:t>
            </a:r>
          </a:p>
          <a:p>
            <a:endParaRPr lang="en-US" sz="2000" dirty="0"/>
          </a:p>
        </p:txBody>
      </p:sp>
      <p:pic>
        <p:nvPicPr>
          <p:cNvPr id="7" name="Picture 2" descr="mRNA translation initiation loop">
            <a:extLst>
              <a:ext uri="{FF2B5EF4-FFF2-40B4-BE49-F238E27FC236}">
                <a16:creationId xmlns:a16="http://schemas.microsoft.com/office/drawing/2014/main" id="{E263271F-6DB1-46D0-BF5B-D4CFE78C0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257" y="1567576"/>
            <a:ext cx="3325543" cy="221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04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0E60F96-FE2B-4E41-ADF5-322C49B0C3FF}"/>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A2DD7724-4ADD-43D3-B8B3-17EA793F6920}"/>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90635A00-2AE6-4766-9648-77DFA05298FC}"/>
              </a:ext>
            </a:extLst>
          </p:cNvPr>
          <p:cNvSpPr>
            <a:spLocks noGrp="1"/>
          </p:cNvSpPr>
          <p:nvPr>
            <p:ph type="title"/>
          </p:nvPr>
        </p:nvSpPr>
        <p:spPr/>
        <p:txBody>
          <a:bodyPr/>
          <a:lstStyle/>
          <a:p>
            <a:r>
              <a:rPr lang="cs-CZ" dirty="0"/>
              <a:t>Struktura nukleových kyselin</a:t>
            </a:r>
            <a:endParaRPr lang="en-US" dirty="0"/>
          </a:p>
        </p:txBody>
      </p:sp>
      <p:pic>
        <p:nvPicPr>
          <p:cNvPr id="7" name="Obrázek 6">
            <a:extLst>
              <a:ext uri="{FF2B5EF4-FFF2-40B4-BE49-F238E27FC236}">
                <a16:creationId xmlns:a16="http://schemas.microsoft.com/office/drawing/2014/main" id="{599AE7A9-556A-43D1-9252-82F71437B16D}"/>
              </a:ext>
            </a:extLst>
          </p:cNvPr>
          <p:cNvPicPr>
            <a:picLocks noChangeAspect="1"/>
          </p:cNvPicPr>
          <p:nvPr/>
        </p:nvPicPr>
        <p:blipFill>
          <a:blip r:embed="rId3"/>
          <a:stretch>
            <a:fillRect/>
          </a:stretch>
        </p:blipFill>
        <p:spPr>
          <a:xfrm>
            <a:off x="1472531" y="1578025"/>
            <a:ext cx="3971389" cy="3734752"/>
          </a:xfrm>
          <a:prstGeom prst="rect">
            <a:avLst/>
          </a:prstGeom>
        </p:spPr>
      </p:pic>
      <p:pic>
        <p:nvPicPr>
          <p:cNvPr id="9" name="Obrázek 8">
            <a:extLst>
              <a:ext uri="{FF2B5EF4-FFF2-40B4-BE49-F238E27FC236}">
                <a16:creationId xmlns:a16="http://schemas.microsoft.com/office/drawing/2014/main" id="{6BEC1C04-A8DC-444F-AE4C-072DA67BFC37}"/>
              </a:ext>
            </a:extLst>
          </p:cNvPr>
          <p:cNvPicPr>
            <a:picLocks noChangeAspect="1"/>
          </p:cNvPicPr>
          <p:nvPr/>
        </p:nvPicPr>
        <p:blipFill>
          <a:blip r:embed="rId4"/>
          <a:stretch>
            <a:fillRect/>
          </a:stretch>
        </p:blipFill>
        <p:spPr>
          <a:xfrm>
            <a:off x="6426662" y="1682529"/>
            <a:ext cx="4426676" cy="3658315"/>
          </a:xfrm>
          <a:prstGeom prst="rect">
            <a:avLst/>
          </a:prstGeom>
        </p:spPr>
      </p:pic>
      <p:sp>
        <p:nvSpPr>
          <p:cNvPr id="11" name="TextovéPole 10">
            <a:extLst>
              <a:ext uri="{FF2B5EF4-FFF2-40B4-BE49-F238E27FC236}">
                <a16:creationId xmlns:a16="http://schemas.microsoft.com/office/drawing/2014/main" id="{2B5829A6-6150-43C2-9DB6-5B41774F0D40}"/>
              </a:ext>
            </a:extLst>
          </p:cNvPr>
          <p:cNvSpPr txBox="1"/>
          <p:nvPr/>
        </p:nvSpPr>
        <p:spPr>
          <a:xfrm>
            <a:off x="1390913" y="5377973"/>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2551541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48EB8AC-AAC6-401D-A5B2-BD0537E80A19}"/>
              </a:ext>
            </a:extLst>
          </p:cNvPr>
          <p:cNvSpPr>
            <a:spLocks noGrp="1"/>
          </p:cNvSpPr>
          <p:nvPr>
            <p:ph type="ftr" sz="quarter" idx="10"/>
          </p:nvPr>
        </p:nvSpPr>
        <p:spPr/>
        <p:txBody>
          <a:bodyPr/>
          <a:lstStyle/>
          <a:p>
            <a:r>
              <a:rPr lang="cs-CZ" dirty="0"/>
              <a:t>GENOVÉ TECHNOLOGIE - Úvod</a:t>
            </a:r>
          </a:p>
        </p:txBody>
      </p:sp>
      <p:sp>
        <p:nvSpPr>
          <p:cNvPr id="3" name="Zástupný symbol pro číslo snímku 2">
            <a:extLst>
              <a:ext uri="{FF2B5EF4-FFF2-40B4-BE49-F238E27FC236}">
                <a16:creationId xmlns:a16="http://schemas.microsoft.com/office/drawing/2014/main" id="{6BCBA7C7-80C5-4222-9065-9BC27735EF16}"/>
              </a:ext>
            </a:extLst>
          </p:cNvPr>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a:extLst>
              <a:ext uri="{FF2B5EF4-FFF2-40B4-BE49-F238E27FC236}">
                <a16:creationId xmlns:a16="http://schemas.microsoft.com/office/drawing/2014/main" id="{EE77FBD0-5957-4E71-BA66-BCA587781E32}"/>
              </a:ext>
            </a:extLst>
          </p:cNvPr>
          <p:cNvSpPr>
            <a:spLocks noGrp="1"/>
          </p:cNvSpPr>
          <p:nvPr>
            <p:ph type="title"/>
          </p:nvPr>
        </p:nvSpPr>
        <p:spPr/>
        <p:txBody>
          <a:bodyPr/>
          <a:lstStyle/>
          <a:p>
            <a:r>
              <a:rPr lang="en-US" dirty="0" err="1"/>
              <a:t>Synt</a:t>
            </a:r>
            <a:r>
              <a:rPr lang="cs-CZ" dirty="0" err="1"/>
              <a:t>éza</a:t>
            </a:r>
            <a:r>
              <a:rPr lang="cs-CZ" dirty="0"/>
              <a:t> proteinů u eukaryot</a:t>
            </a:r>
            <a:endParaRPr lang="en-US" dirty="0"/>
          </a:p>
        </p:txBody>
      </p:sp>
      <p:pic>
        <p:nvPicPr>
          <p:cNvPr id="9" name="Obrázek 8">
            <a:extLst>
              <a:ext uri="{FF2B5EF4-FFF2-40B4-BE49-F238E27FC236}">
                <a16:creationId xmlns:a16="http://schemas.microsoft.com/office/drawing/2014/main" id="{B9251A3E-98AF-4B88-A7A2-43FA1E356346}"/>
              </a:ext>
            </a:extLst>
          </p:cNvPr>
          <p:cNvPicPr>
            <a:picLocks noChangeAspect="1"/>
          </p:cNvPicPr>
          <p:nvPr/>
        </p:nvPicPr>
        <p:blipFill>
          <a:blip r:embed="rId2"/>
          <a:stretch>
            <a:fillRect/>
          </a:stretch>
        </p:blipFill>
        <p:spPr>
          <a:xfrm>
            <a:off x="1276350" y="1747927"/>
            <a:ext cx="3886509" cy="3728948"/>
          </a:xfrm>
          <a:prstGeom prst="rect">
            <a:avLst/>
          </a:prstGeom>
        </p:spPr>
      </p:pic>
      <p:pic>
        <p:nvPicPr>
          <p:cNvPr id="11" name="Obrázek 10">
            <a:extLst>
              <a:ext uri="{FF2B5EF4-FFF2-40B4-BE49-F238E27FC236}">
                <a16:creationId xmlns:a16="http://schemas.microsoft.com/office/drawing/2014/main" id="{DFE28452-51BF-49E1-8D78-0D49A6739F47}"/>
              </a:ext>
            </a:extLst>
          </p:cNvPr>
          <p:cNvPicPr>
            <a:picLocks noChangeAspect="1"/>
          </p:cNvPicPr>
          <p:nvPr/>
        </p:nvPicPr>
        <p:blipFill>
          <a:blip r:embed="rId3"/>
          <a:stretch>
            <a:fillRect/>
          </a:stretch>
        </p:blipFill>
        <p:spPr>
          <a:xfrm>
            <a:off x="6419849" y="1747927"/>
            <a:ext cx="3952249" cy="4371426"/>
          </a:xfrm>
          <a:prstGeom prst="rect">
            <a:avLst/>
          </a:prstGeom>
        </p:spPr>
      </p:pic>
      <p:sp>
        <p:nvSpPr>
          <p:cNvPr id="5" name="TextovéPole 4">
            <a:extLst>
              <a:ext uri="{FF2B5EF4-FFF2-40B4-BE49-F238E27FC236}">
                <a16:creationId xmlns:a16="http://schemas.microsoft.com/office/drawing/2014/main" id="{C0CABB81-BBE5-4D1F-B64E-ED0B86488702}"/>
              </a:ext>
            </a:extLst>
          </p:cNvPr>
          <p:cNvSpPr txBox="1"/>
          <p:nvPr/>
        </p:nvSpPr>
        <p:spPr>
          <a:xfrm>
            <a:off x="8793550" y="6119353"/>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236388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DAD6A1-F22C-4FB0-826E-DC940A1BB11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57570EB0-E463-4951-A9D2-EFF26AB43867}"/>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784C35C7-51A6-4FDF-95F4-EB6767FD4A28}"/>
              </a:ext>
            </a:extLst>
          </p:cNvPr>
          <p:cNvSpPr>
            <a:spLocks noGrp="1"/>
          </p:cNvSpPr>
          <p:nvPr>
            <p:ph type="title"/>
          </p:nvPr>
        </p:nvSpPr>
        <p:spPr/>
        <p:txBody>
          <a:bodyPr/>
          <a:lstStyle/>
          <a:p>
            <a:r>
              <a:rPr lang="cs-CZ" dirty="0"/>
              <a:t>Analogy bází nukleových kyselin</a:t>
            </a:r>
            <a:endParaRPr lang="en-US" dirty="0"/>
          </a:p>
        </p:txBody>
      </p:sp>
      <p:sp>
        <p:nvSpPr>
          <p:cNvPr id="5" name="Zástupný obsah 4">
            <a:extLst>
              <a:ext uri="{FF2B5EF4-FFF2-40B4-BE49-F238E27FC236}">
                <a16:creationId xmlns:a16="http://schemas.microsoft.com/office/drawing/2014/main" id="{EE446A77-66CB-42B5-9405-324D2F36159C}"/>
              </a:ext>
            </a:extLst>
          </p:cNvPr>
          <p:cNvSpPr>
            <a:spLocks noGrp="1"/>
          </p:cNvSpPr>
          <p:nvPr>
            <p:ph idx="1"/>
          </p:nvPr>
        </p:nvSpPr>
        <p:spPr>
          <a:xfrm>
            <a:off x="720000" y="1692002"/>
            <a:ext cx="7920000" cy="4139998"/>
          </a:xfrm>
        </p:spPr>
        <p:txBody>
          <a:bodyPr/>
          <a:lstStyle/>
          <a:p>
            <a:pPr>
              <a:lnSpc>
                <a:spcPct val="100000"/>
              </a:lnSpc>
              <a:spcAft>
                <a:spcPts val="600"/>
              </a:spcAft>
            </a:pPr>
            <a:r>
              <a:rPr lang="cs-CZ" sz="2000" b="1" dirty="0" err="1"/>
              <a:t>Lock</a:t>
            </a:r>
            <a:r>
              <a:rPr lang="cs-CZ" sz="2000" b="1" dirty="0"/>
              <a:t> </a:t>
            </a:r>
            <a:r>
              <a:rPr lang="cs-CZ" sz="2000" b="1" dirty="0" err="1"/>
              <a:t>Nucleic</a:t>
            </a:r>
            <a:r>
              <a:rPr lang="cs-CZ" sz="2000" b="1" dirty="0"/>
              <a:t> Acid (LNA), </a:t>
            </a:r>
            <a:r>
              <a:rPr lang="cs-CZ" sz="2000" b="1" dirty="0" err="1"/>
              <a:t>Bridged</a:t>
            </a:r>
            <a:r>
              <a:rPr lang="cs-CZ" sz="2000" b="1" dirty="0"/>
              <a:t> </a:t>
            </a:r>
            <a:r>
              <a:rPr lang="cs-CZ" sz="2000" b="1" dirty="0" err="1"/>
              <a:t>Nucleic</a:t>
            </a:r>
            <a:r>
              <a:rPr lang="cs-CZ" sz="2000" b="1" dirty="0"/>
              <a:t> Acid (BNA)</a:t>
            </a:r>
          </a:p>
          <a:p>
            <a:pPr>
              <a:lnSpc>
                <a:spcPct val="100000"/>
              </a:lnSpc>
              <a:spcAft>
                <a:spcPts val="600"/>
              </a:spcAft>
            </a:pPr>
            <a:r>
              <a:rPr lang="en-US" sz="2000" dirty="0"/>
              <a:t>2’-O a</a:t>
            </a:r>
            <a:r>
              <a:rPr lang="cs-CZ" sz="2000" dirty="0"/>
              <a:t> </a:t>
            </a:r>
            <a:r>
              <a:rPr lang="en-US" sz="2000" dirty="0"/>
              <a:t>4’-C </a:t>
            </a:r>
            <a:r>
              <a:rPr lang="cs-CZ" sz="2000" dirty="0"/>
              <a:t>atomy kruh ribózy jsou spojeny pomocí methylenového můstku</a:t>
            </a:r>
            <a:r>
              <a:rPr lang="en-US" sz="2000" dirty="0"/>
              <a:t> </a:t>
            </a:r>
            <a:endParaRPr lang="cs-CZ" sz="2000" dirty="0"/>
          </a:p>
          <a:p>
            <a:pPr>
              <a:lnSpc>
                <a:spcPct val="100000"/>
              </a:lnSpc>
              <a:spcAft>
                <a:spcPts val="600"/>
              </a:spcAft>
            </a:pPr>
            <a:r>
              <a:rPr lang="cs-CZ" sz="2000" b="1" dirty="0"/>
              <a:t>Fixace kruhu ribózy v optimální konformaci pro</a:t>
            </a:r>
            <a:r>
              <a:rPr lang="en-US" sz="2000" b="1" dirty="0"/>
              <a:t> Watson-Crick</a:t>
            </a:r>
            <a:r>
              <a:rPr lang="cs-CZ" sz="2000" b="1" dirty="0"/>
              <a:t> párování </a:t>
            </a:r>
          </a:p>
          <a:p>
            <a:pPr>
              <a:lnSpc>
                <a:spcPct val="100000"/>
              </a:lnSpc>
              <a:spcAft>
                <a:spcPts val="600"/>
              </a:spcAft>
            </a:pPr>
            <a:r>
              <a:rPr lang="cs-CZ" sz="2000" dirty="0"/>
              <a:t>Pár se rychleji tvoří a má vyšší stabilitu</a:t>
            </a:r>
          </a:p>
          <a:p>
            <a:pPr>
              <a:lnSpc>
                <a:spcPct val="100000"/>
              </a:lnSpc>
              <a:spcAft>
                <a:spcPts val="600"/>
              </a:spcAft>
            </a:pPr>
            <a:r>
              <a:rPr lang="en-US" sz="2000" dirty="0"/>
              <a:t>LNA</a:t>
            </a:r>
            <a:r>
              <a:rPr lang="cs-CZ" sz="2000" dirty="0"/>
              <a:t> o</a:t>
            </a:r>
            <a:r>
              <a:rPr lang="en-US" sz="2000" dirty="0" err="1"/>
              <a:t>ligonu</a:t>
            </a:r>
            <a:r>
              <a:rPr lang="cs-CZ" sz="2000" dirty="0"/>
              <a:t>k</a:t>
            </a:r>
            <a:r>
              <a:rPr lang="en-US" sz="2000" dirty="0" err="1"/>
              <a:t>leoti</a:t>
            </a:r>
            <a:r>
              <a:rPr lang="cs-CZ" sz="2000" dirty="0" err="1"/>
              <a:t>dy</a:t>
            </a:r>
            <a:r>
              <a:rPr lang="cs-CZ" sz="2000" dirty="0"/>
              <a:t> jsou ideální pro detekcí krátkých nebo velmi podobných cílů v rámci DNA/RNA</a:t>
            </a:r>
          </a:p>
          <a:p>
            <a:pPr>
              <a:lnSpc>
                <a:spcPct val="100000"/>
              </a:lnSpc>
              <a:spcAft>
                <a:spcPts val="600"/>
              </a:spcAft>
            </a:pPr>
            <a:r>
              <a:rPr lang="cs-CZ" sz="2000" dirty="0"/>
              <a:t>Vyšší specifita sond v rámci </a:t>
            </a:r>
            <a:r>
              <a:rPr lang="cs-CZ" sz="2000" dirty="0" err="1"/>
              <a:t>qPCR</a:t>
            </a:r>
            <a:r>
              <a:rPr lang="cs-CZ" sz="2000" dirty="0"/>
              <a:t> (detekce </a:t>
            </a:r>
            <a:r>
              <a:rPr lang="cs-CZ" sz="2000" dirty="0" err="1"/>
              <a:t>SNPs</a:t>
            </a:r>
            <a:r>
              <a:rPr lang="cs-CZ" sz="2000" dirty="0"/>
              <a:t>), jedinečné rozlišení </a:t>
            </a:r>
            <a:r>
              <a:rPr lang="cs-CZ" sz="2000" dirty="0" err="1"/>
              <a:t>mikroRNA</a:t>
            </a:r>
            <a:r>
              <a:rPr lang="cs-CZ" sz="2000" dirty="0"/>
              <a:t> rodin, vyšší stabilita (</a:t>
            </a:r>
            <a:r>
              <a:rPr lang="cs-CZ" sz="2000" i="1" dirty="0"/>
              <a:t>in vitro</a:t>
            </a:r>
            <a:r>
              <a:rPr lang="cs-CZ" sz="2000" dirty="0"/>
              <a:t>/</a:t>
            </a:r>
            <a:r>
              <a:rPr lang="cs-CZ" sz="2000" i="1" dirty="0"/>
              <a:t>in </a:t>
            </a:r>
            <a:r>
              <a:rPr lang="cs-CZ" sz="2000" i="1" dirty="0" err="1"/>
              <a:t>vivo</a:t>
            </a:r>
            <a:r>
              <a:rPr lang="cs-CZ" sz="2000" dirty="0"/>
              <a:t>), velmi účinná inhibice malých </a:t>
            </a:r>
            <a:r>
              <a:rPr lang="en-US" sz="2000" dirty="0"/>
              <a:t>RNA </a:t>
            </a:r>
            <a:r>
              <a:rPr lang="en-US" sz="2000" i="1" dirty="0"/>
              <a:t>in vivo</a:t>
            </a:r>
            <a:r>
              <a:rPr lang="en-US" sz="2000" dirty="0"/>
              <a:t>.</a:t>
            </a:r>
          </a:p>
        </p:txBody>
      </p:sp>
      <p:pic>
        <p:nvPicPr>
          <p:cNvPr id="2050" name="Picture 2">
            <a:extLst>
              <a:ext uri="{FF2B5EF4-FFF2-40B4-BE49-F238E27FC236}">
                <a16:creationId xmlns:a16="http://schemas.microsoft.com/office/drawing/2014/main" id="{46C35CA1-30C7-4E84-AC57-7F9466FB4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127" y="1171576"/>
            <a:ext cx="1719262" cy="24255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05D5EEA-F7EF-4C91-B81B-F40075B5F7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9086" y="3847590"/>
            <a:ext cx="1897065" cy="169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29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A5E3F4B-D3CC-4F81-BB22-F8EE8845CF6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3DF986FB-D603-45FD-BC48-F1F4AA5906A3}"/>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47387F7D-0A22-4B3D-AFF4-690B0D8C5442}"/>
              </a:ext>
            </a:extLst>
          </p:cNvPr>
          <p:cNvSpPr>
            <a:spLocks noGrp="1"/>
          </p:cNvSpPr>
          <p:nvPr>
            <p:ph type="title"/>
          </p:nvPr>
        </p:nvSpPr>
        <p:spPr/>
        <p:txBody>
          <a:bodyPr/>
          <a:lstStyle/>
          <a:p>
            <a:r>
              <a:rPr lang="cs-CZ" dirty="0"/>
              <a:t>Analogy bází nukleových kyselin</a:t>
            </a:r>
            <a:endParaRPr lang="en-US" dirty="0"/>
          </a:p>
        </p:txBody>
      </p:sp>
      <p:sp>
        <p:nvSpPr>
          <p:cNvPr id="5" name="Zástupný obsah 4">
            <a:extLst>
              <a:ext uri="{FF2B5EF4-FFF2-40B4-BE49-F238E27FC236}">
                <a16:creationId xmlns:a16="http://schemas.microsoft.com/office/drawing/2014/main" id="{567EC8AB-A310-48D4-9EA6-A829D0C7BC77}"/>
              </a:ext>
            </a:extLst>
          </p:cNvPr>
          <p:cNvSpPr>
            <a:spLocks noGrp="1"/>
          </p:cNvSpPr>
          <p:nvPr>
            <p:ph idx="1"/>
          </p:nvPr>
        </p:nvSpPr>
        <p:spPr>
          <a:xfrm>
            <a:off x="720000" y="1857464"/>
            <a:ext cx="10818857" cy="4139998"/>
          </a:xfrm>
        </p:spPr>
        <p:txBody>
          <a:bodyPr/>
          <a:lstStyle/>
          <a:p>
            <a:pPr>
              <a:lnSpc>
                <a:spcPct val="100000"/>
              </a:lnSpc>
              <a:spcAft>
                <a:spcPts val="1200"/>
              </a:spcAft>
            </a:pPr>
            <a:r>
              <a:rPr lang="cs-CZ" sz="2000" b="1" dirty="0"/>
              <a:t>Peptide </a:t>
            </a:r>
            <a:r>
              <a:rPr lang="cs-CZ" sz="2000" b="1" dirty="0" err="1"/>
              <a:t>Nucleic</a:t>
            </a:r>
            <a:r>
              <a:rPr lang="cs-CZ" sz="2000" b="1" dirty="0"/>
              <a:t> </a:t>
            </a:r>
            <a:r>
              <a:rPr lang="cs-CZ" sz="2000" b="1" dirty="0" err="1"/>
              <a:t>Acids</a:t>
            </a:r>
            <a:r>
              <a:rPr lang="cs-CZ" sz="2000" b="1" dirty="0"/>
              <a:t> (</a:t>
            </a:r>
            <a:r>
              <a:rPr lang="cs-CZ" sz="2000" b="1" dirty="0" err="1"/>
              <a:t>PNAs</a:t>
            </a:r>
            <a:r>
              <a:rPr lang="cs-CZ" sz="2000" b="1" dirty="0"/>
              <a:t>) </a:t>
            </a:r>
            <a:r>
              <a:rPr lang="cs-CZ" sz="2000" dirty="0"/>
              <a:t>– </a:t>
            </a:r>
            <a:r>
              <a:rPr lang="cs-CZ" sz="2000" dirty="0" err="1"/>
              <a:t>Nielsen</a:t>
            </a:r>
            <a:r>
              <a:rPr lang="cs-CZ" sz="2000" dirty="0"/>
              <a:t> et al., Science, 1991</a:t>
            </a:r>
          </a:p>
          <a:p>
            <a:pPr>
              <a:lnSpc>
                <a:spcPct val="100000"/>
              </a:lnSpc>
              <a:spcAft>
                <a:spcPts val="1200"/>
              </a:spcAft>
            </a:pPr>
            <a:r>
              <a:rPr lang="cs-CZ" sz="2000" dirty="0"/>
              <a:t>DNA analogy, </a:t>
            </a:r>
            <a:r>
              <a:rPr lang="cs-CZ" sz="2000" dirty="0" err="1"/>
              <a:t>fosfodiesterová</a:t>
            </a:r>
            <a:r>
              <a:rPr lang="cs-CZ" sz="2000" dirty="0"/>
              <a:t> vazba je nahrazena N-(2-aminoetyl)glycinem</a:t>
            </a:r>
          </a:p>
          <a:p>
            <a:pPr>
              <a:lnSpc>
                <a:spcPct val="100000"/>
              </a:lnSpc>
              <a:spcAft>
                <a:spcPts val="1200"/>
              </a:spcAft>
            </a:pPr>
            <a:r>
              <a:rPr lang="cs-CZ" sz="2000" b="1" dirty="0"/>
              <a:t>Syntetická kostra - jedinečné vlastnosti v rámci hybridizace</a:t>
            </a:r>
          </a:p>
          <a:p>
            <a:pPr>
              <a:lnSpc>
                <a:spcPct val="100000"/>
              </a:lnSpc>
              <a:spcAft>
                <a:spcPts val="1200"/>
              </a:spcAft>
            </a:pPr>
            <a:r>
              <a:rPr lang="cs-CZ" sz="2000" dirty="0"/>
              <a:t>PNA je nenabitá = v rámci hybridizace nedochází k elektrostatické repulzi = vysoká stabilita PNA-DNA, PNA-RNA duplexů</a:t>
            </a:r>
          </a:p>
          <a:p>
            <a:pPr>
              <a:lnSpc>
                <a:spcPct val="100000"/>
              </a:lnSpc>
              <a:spcAft>
                <a:spcPts val="1200"/>
              </a:spcAft>
            </a:pPr>
            <a:r>
              <a:rPr lang="cs-CZ" sz="2000" dirty="0"/>
              <a:t>PNA </a:t>
            </a:r>
            <a:r>
              <a:rPr lang="cs-CZ" sz="2000" dirty="0" err="1"/>
              <a:t>hybridizuje</a:t>
            </a:r>
            <a:r>
              <a:rPr lang="cs-CZ" sz="2000" dirty="0"/>
              <a:t> nezávisle na koncentraci solí v roztoku</a:t>
            </a:r>
          </a:p>
          <a:p>
            <a:pPr>
              <a:lnSpc>
                <a:spcPct val="100000"/>
              </a:lnSpc>
              <a:spcAft>
                <a:spcPts val="1200"/>
              </a:spcAft>
            </a:pPr>
            <a:r>
              <a:rPr lang="cs-CZ" sz="2000" dirty="0"/>
              <a:t>Nedochází k degradaci PNA pomocí nukleáz nebo proteáz a nejsou rozpoznávány polymerázami</a:t>
            </a:r>
          </a:p>
          <a:p>
            <a:pPr>
              <a:lnSpc>
                <a:spcPct val="100000"/>
              </a:lnSpc>
              <a:spcAft>
                <a:spcPts val="1200"/>
              </a:spcAft>
            </a:pPr>
            <a:r>
              <a:rPr lang="cs-CZ" sz="2000" dirty="0"/>
              <a:t>PNA se může vázat v anti-paralelním i paralelním uspořádání, tvořit triplex (</a:t>
            </a:r>
            <a:r>
              <a:rPr lang="cs-CZ" sz="2000" dirty="0" err="1"/>
              <a:t>Hoogsteenovo</a:t>
            </a:r>
            <a:r>
              <a:rPr lang="cs-CZ" sz="2000" dirty="0"/>
              <a:t> párování)</a:t>
            </a:r>
          </a:p>
          <a:p>
            <a:pPr>
              <a:lnSpc>
                <a:spcPct val="100000"/>
              </a:lnSpc>
              <a:spcAft>
                <a:spcPts val="1200"/>
              </a:spcAft>
            </a:pPr>
            <a:endParaRPr lang="en-US" sz="2000" dirty="0"/>
          </a:p>
        </p:txBody>
      </p:sp>
      <p:pic>
        <p:nvPicPr>
          <p:cNvPr id="3074" name="Picture 2" descr="N-(2-Aminoethyl)glycine (CAS 24123-14-6) | Glentham Life Sciences">
            <a:extLst>
              <a:ext uri="{FF2B5EF4-FFF2-40B4-BE49-F238E27FC236}">
                <a16:creationId xmlns:a16="http://schemas.microsoft.com/office/drawing/2014/main" id="{028A7D58-9DB5-4913-98F0-A58D1E58E0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2780" y="473331"/>
            <a:ext cx="2793354" cy="208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262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44613F8-BD78-48C0-AD22-F87D34388473}"/>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50D629A5-483A-47B8-A7E0-8184AF78698D}"/>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34C693AD-9CE1-4646-9059-391F00E70140}"/>
              </a:ext>
            </a:extLst>
          </p:cNvPr>
          <p:cNvSpPr>
            <a:spLocks noGrp="1"/>
          </p:cNvSpPr>
          <p:nvPr>
            <p:ph type="title"/>
          </p:nvPr>
        </p:nvSpPr>
        <p:spPr/>
        <p:txBody>
          <a:bodyPr/>
          <a:lstStyle/>
          <a:p>
            <a:r>
              <a:rPr lang="cs-CZ" sz="4000" b="1" dirty="0"/>
              <a:t>Peptide </a:t>
            </a:r>
            <a:r>
              <a:rPr lang="cs-CZ" sz="4000" b="1" dirty="0" err="1"/>
              <a:t>Nucleic</a:t>
            </a:r>
            <a:r>
              <a:rPr lang="cs-CZ" sz="4000" b="1" dirty="0"/>
              <a:t> </a:t>
            </a:r>
            <a:r>
              <a:rPr lang="cs-CZ" sz="4000" b="1" dirty="0" err="1"/>
              <a:t>Acids</a:t>
            </a:r>
            <a:r>
              <a:rPr lang="cs-CZ" sz="4000" b="1" dirty="0"/>
              <a:t> (</a:t>
            </a:r>
            <a:r>
              <a:rPr lang="cs-CZ" sz="4000" b="1" dirty="0" err="1"/>
              <a:t>PNAs</a:t>
            </a:r>
            <a:r>
              <a:rPr lang="cs-CZ" sz="4000" b="1" dirty="0"/>
              <a:t>)</a:t>
            </a:r>
            <a:endParaRPr lang="en-US" dirty="0"/>
          </a:p>
        </p:txBody>
      </p:sp>
      <p:pic>
        <p:nvPicPr>
          <p:cNvPr id="7" name="Obrázek 6">
            <a:extLst>
              <a:ext uri="{FF2B5EF4-FFF2-40B4-BE49-F238E27FC236}">
                <a16:creationId xmlns:a16="http://schemas.microsoft.com/office/drawing/2014/main" id="{665D7E19-C49E-47CD-BD63-B49FDF10EDB0}"/>
              </a:ext>
            </a:extLst>
          </p:cNvPr>
          <p:cNvPicPr>
            <a:picLocks noChangeAspect="1"/>
          </p:cNvPicPr>
          <p:nvPr/>
        </p:nvPicPr>
        <p:blipFill>
          <a:blip r:embed="rId3"/>
          <a:stretch>
            <a:fillRect/>
          </a:stretch>
        </p:blipFill>
        <p:spPr>
          <a:xfrm>
            <a:off x="430863" y="2178638"/>
            <a:ext cx="4558871" cy="2837227"/>
          </a:xfrm>
          <a:prstGeom prst="rect">
            <a:avLst/>
          </a:prstGeom>
        </p:spPr>
      </p:pic>
      <p:sp>
        <p:nvSpPr>
          <p:cNvPr id="14" name="TextovéPole 13">
            <a:extLst>
              <a:ext uri="{FF2B5EF4-FFF2-40B4-BE49-F238E27FC236}">
                <a16:creationId xmlns:a16="http://schemas.microsoft.com/office/drawing/2014/main" id="{C3405F10-19A1-4BB2-A862-C5FC43E313DB}"/>
              </a:ext>
            </a:extLst>
          </p:cNvPr>
          <p:cNvSpPr txBox="1"/>
          <p:nvPr/>
        </p:nvSpPr>
        <p:spPr>
          <a:xfrm>
            <a:off x="540000" y="5015865"/>
            <a:ext cx="1691489" cy="246221"/>
          </a:xfrm>
          <a:prstGeom prst="rect">
            <a:avLst/>
          </a:prstGeom>
          <a:noFill/>
        </p:spPr>
        <p:txBody>
          <a:bodyPr wrap="none" rtlCol="0">
            <a:spAutoFit/>
          </a:bodyPr>
          <a:lstStyle/>
          <a:p>
            <a:pPr algn="l"/>
            <a:r>
              <a:rPr lang="en-US" sz="1000" dirty="0" err="1">
                <a:effectLst/>
                <a:latin typeface="+mn-lt"/>
                <a:ea typeface="Calibri" panose="020F0502020204030204" pitchFamily="34" charset="0"/>
                <a:cs typeface="Times New Roman" panose="02020603050405020304" pitchFamily="18" charset="0"/>
              </a:rPr>
              <a:t>Brind'Amour</a:t>
            </a:r>
            <a:r>
              <a:rPr lang="en-US" sz="1000" dirty="0">
                <a:effectLst/>
                <a:latin typeface="+mn-lt"/>
                <a:ea typeface="Calibri" panose="020F0502020204030204" pitchFamily="34" charset="0"/>
                <a:cs typeface="Times New Roman" panose="02020603050405020304" pitchFamily="18" charset="0"/>
              </a:rPr>
              <a:t>, Julie. (2020) </a:t>
            </a:r>
            <a:endParaRPr lang="en-US" sz="1200" dirty="0">
              <a:latin typeface="+mn-lt"/>
            </a:endParaRPr>
          </a:p>
        </p:txBody>
      </p:sp>
      <p:pic>
        <p:nvPicPr>
          <p:cNvPr id="4100" name="Picture 4">
            <a:extLst>
              <a:ext uri="{FF2B5EF4-FFF2-40B4-BE49-F238E27FC236}">
                <a16:creationId xmlns:a16="http://schemas.microsoft.com/office/drawing/2014/main" id="{53765124-20D6-4DE2-A2C2-7373253F1D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8871" y="1767840"/>
            <a:ext cx="6851720" cy="3854093"/>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a:extLst>
              <a:ext uri="{FF2B5EF4-FFF2-40B4-BE49-F238E27FC236}">
                <a16:creationId xmlns:a16="http://schemas.microsoft.com/office/drawing/2014/main" id="{79BD9E07-5E1A-4258-B974-F1A31C7CBC2E}"/>
              </a:ext>
            </a:extLst>
          </p:cNvPr>
          <p:cNvSpPr txBox="1"/>
          <p:nvPr/>
        </p:nvSpPr>
        <p:spPr>
          <a:xfrm>
            <a:off x="8700961" y="5524314"/>
            <a:ext cx="2557110" cy="230832"/>
          </a:xfrm>
          <a:prstGeom prst="rect">
            <a:avLst/>
          </a:prstGeom>
          <a:noFill/>
        </p:spPr>
        <p:txBody>
          <a:bodyPr wrap="none" rtlCol="0">
            <a:spAutoFit/>
          </a:bodyPr>
          <a:lstStyle/>
          <a:p>
            <a:pPr algn="l"/>
            <a:r>
              <a:rPr lang="en-US" sz="900" b="0" i="0" dirty="0" err="1">
                <a:solidFill>
                  <a:srgbClr val="202122"/>
                </a:solidFill>
                <a:effectLst/>
                <a:latin typeface="Arial" panose="020B0604020202020204" pitchFamily="34" charset="0"/>
              </a:rPr>
              <a:t>Hoogsteen</a:t>
            </a:r>
            <a:r>
              <a:rPr lang="en-US" sz="900" b="0" i="0" dirty="0">
                <a:solidFill>
                  <a:srgbClr val="202122"/>
                </a:solidFill>
                <a:effectLst/>
                <a:latin typeface="Arial" panose="020B0604020202020204" pitchFamily="34" charset="0"/>
              </a:rPr>
              <a:t> </a:t>
            </a:r>
            <a:r>
              <a:rPr lang="cs-CZ" sz="900" b="0" i="0" dirty="0">
                <a:solidFill>
                  <a:srgbClr val="202122"/>
                </a:solidFill>
                <a:effectLst/>
                <a:latin typeface="Arial" panose="020B0604020202020204" pitchFamily="34" charset="0"/>
              </a:rPr>
              <a:t>(</a:t>
            </a:r>
            <a:r>
              <a:rPr lang="en-US" sz="900" b="0" i="0" dirty="0">
                <a:solidFill>
                  <a:srgbClr val="202122"/>
                </a:solidFill>
                <a:effectLst/>
                <a:latin typeface="Arial" panose="020B0604020202020204" pitchFamily="34" charset="0"/>
              </a:rPr>
              <a:t>1963</a:t>
            </a:r>
            <a:r>
              <a:rPr lang="cs-CZ" sz="900" b="0" i="0" dirty="0">
                <a:solidFill>
                  <a:srgbClr val="202122"/>
                </a:solidFill>
                <a:effectLst/>
                <a:latin typeface="Arial" panose="020B0604020202020204" pitchFamily="34" charset="0"/>
              </a:rPr>
              <a:t>) </a:t>
            </a:r>
            <a:r>
              <a:rPr lang="es-ES" sz="900" b="0" i="0" dirty="0">
                <a:solidFill>
                  <a:srgbClr val="202122"/>
                </a:solidFill>
                <a:effectLst/>
                <a:latin typeface="Arial" panose="020B0604020202020204" pitchFamily="34" charset="0"/>
              </a:rPr>
              <a:t>Acta Crystallographica. 16</a:t>
            </a:r>
            <a:endParaRPr lang="en-US" sz="1050" dirty="0" err="1">
              <a:latin typeface="+mn-lt"/>
            </a:endParaRPr>
          </a:p>
        </p:txBody>
      </p:sp>
      <p:sp>
        <p:nvSpPr>
          <p:cNvPr id="17" name="TextovéPole 16">
            <a:extLst>
              <a:ext uri="{FF2B5EF4-FFF2-40B4-BE49-F238E27FC236}">
                <a16:creationId xmlns:a16="http://schemas.microsoft.com/office/drawing/2014/main" id="{144B062B-B7F9-43BC-AADB-A000EA7E9692}"/>
              </a:ext>
            </a:extLst>
          </p:cNvPr>
          <p:cNvSpPr txBox="1"/>
          <p:nvPr/>
        </p:nvSpPr>
        <p:spPr>
          <a:xfrm>
            <a:off x="5908275" y="5547191"/>
            <a:ext cx="1922321" cy="215444"/>
          </a:xfrm>
          <a:prstGeom prst="rect">
            <a:avLst/>
          </a:prstGeom>
          <a:noFill/>
        </p:spPr>
        <p:txBody>
          <a:bodyPr wrap="none" rtlCol="0">
            <a:spAutoFit/>
          </a:bodyPr>
          <a:lstStyle/>
          <a:p>
            <a:pPr algn="l"/>
            <a:r>
              <a:rPr lang="en-US" sz="800" b="0" dirty="0">
                <a:solidFill>
                  <a:srgbClr val="202122"/>
                </a:solidFill>
                <a:effectLst/>
                <a:latin typeface="Arial" panose="020B0604020202020204" pitchFamily="34" charset="0"/>
              </a:rPr>
              <a:t> Watson </a:t>
            </a:r>
            <a:r>
              <a:rPr lang="cs-CZ" sz="800" b="0" dirty="0">
                <a:solidFill>
                  <a:srgbClr val="202122"/>
                </a:solidFill>
                <a:effectLst/>
                <a:latin typeface="Arial" panose="020B0604020202020204" pitchFamily="34" charset="0"/>
              </a:rPr>
              <a:t>and </a:t>
            </a:r>
            <a:r>
              <a:rPr lang="en-US" sz="800" b="0" dirty="0">
                <a:solidFill>
                  <a:srgbClr val="202122"/>
                </a:solidFill>
                <a:effectLst/>
                <a:latin typeface="Arial" panose="020B0604020202020204" pitchFamily="34" charset="0"/>
              </a:rPr>
              <a:t>Crick (1953).</a:t>
            </a:r>
            <a:r>
              <a:rPr lang="cs-CZ" sz="800" b="0" dirty="0">
                <a:solidFill>
                  <a:srgbClr val="202122"/>
                </a:solidFill>
                <a:effectLst/>
                <a:latin typeface="Arial" panose="020B0604020202020204" pitchFamily="34" charset="0"/>
              </a:rPr>
              <a:t> </a:t>
            </a:r>
            <a:r>
              <a:rPr lang="cs-CZ" sz="800" b="0" dirty="0" err="1">
                <a:solidFill>
                  <a:srgbClr val="202122"/>
                </a:solidFill>
                <a:effectLst/>
                <a:latin typeface="Arial" panose="020B0604020202020204" pitchFamily="34" charset="0"/>
              </a:rPr>
              <a:t>Natur</a:t>
            </a:r>
            <a:r>
              <a:rPr lang="cs-CZ" sz="800" dirty="0" err="1">
                <a:solidFill>
                  <a:srgbClr val="202122"/>
                </a:solidFill>
                <a:latin typeface="Arial" panose="020B0604020202020204" pitchFamily="34" charset="0"/>
              </a:rPr>
              <a:t>e</a:t>
            </a:r>
            <a:r>
              <a:rPr lang="cs-CZ" sz="800" dirty="0">
                <a:solidFill>
                  <a:srgbClr val="202122"/>
                </a:solidFill>
                <a:latin typeface="Arial" panose="020B0604020202020204" pitchFamily="34" charset="0"/>
              </a:rPr>
              <a:t> </a:t>
            </a:r>
            <a:r>
              <a:rPr lang="cs-CZ" sz="800" b="0" dirty="0">
                <a:solidFill>
                  <a:srgbClr val="202122"/>
                </a:solidFill>
                <a:effectLst/>
                <a:latin typeface="Arial" panose="020B0604020202020204" pitchFamily="34" charset="0"/>
              </a:rPr>
              <a:t>171</a:t>
            </a:r>
            <a:endParaRPr lang="en-US" sz="1000" dirty="0">
              <a:latin typeface="+mn-lt"/>
            </a:endParaRPr>
          </a:p>
        </p:txBody>
      </p:sp>
    </p:spTree>
    <p:extLst>
      <p:ext uri="{BB962C8B-B14F-4D97-AF65-F5344CB8AC3E}">
        <p14:creationId xmlns:p14="http://schemas.microsoft.com/office/powerpoint/2010/main" val="114037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2B18A44-948B-49D0-97B1-AFDAE34ED17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8D5EF87-7DA4-4CEA-8D7C-C9734EB36F8A}"/>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04F1F84E-5E99-45ED-B096-79A3423018A4}"/>
              </a:ext>
            </a:extLst>
          </p:cNvPr>
          <p:cNvSpPr>
            <a:spLocks noGrp="1"/>
          </p:cNvSpPr>
          <p:nvPr>
            <p:ph type="title"/>
          </p:nvPr>
        </p:nvSpPr>
        <p:spPr/>
        <p:txBody>
          <a:bodyPr/>
          <a:lstStyle/>
          <a:p>
            <a:r>
              <a:rPr lang="cs-CZ" sz="4000" b="1" dirty="0"/>
              <a:t>Peptide </a:t>
            </a:r>
            <a:r>
              <a:rPr lang="cs-CZ" sz="4000" b="1" dirty="0" err="1"/>
              <a:t>Nucleic</a:t>
            </a:r>
            <a:r>
              <a:rPr lang="cs-CZ" sz="4000" b="1" dirty="0"/>
              <a:t> </a:t>
            </a:r>
            <a:r>
              <a:rPr lang="cs-CZ" sz="4000" b="1" dirty="0" err="1"/>
              <a:t>Acids</a:t>
            </a:r>
            <a:r>
              <a:rPr lang="cs-CZ" sz="4000" b="1" dirty="0"/>
              <a:t> (</a:t>
            </a:r>
            <a:r>
              <a:rPr lang="cs-CZ" sz="4000" b="1" dirty="0" err="1"/>
              <a:t>PNAs</a:t>
            </a:r>
            <a:r>
              <a:rPr lang="cs-CZ" sz="4000" b="1" dirty="0"/>
              <a:t>)</a:t>
            </a:r>
            <a:endParaRPr lang="en-US" dirty="0"/>
          </a:p>
        </p:txBody>
      </p:sp>
      <p:sp>
        <p:nvSpPr>
          <p:cNvPr id="5" name="Zástupný obsah 4">
            <a:extLst>
              <a:ext uri="{FF2B5EF4-FFF2-40B4-BE49-F238E27FC236}">
                <a16:creationId xmlns:a16="http://schemas.microsoft.com/office/drawing/2014/main" id="{1987C8ED-233D-4625-9342-1B88F6D0535A}"/>
              </a:ext>
            </a:extLst>
          </p:cNvPr>
          <p:cNvSpPr>
            <a:spLocks noGrp="1"/>
          </p:cNvSpPr>
          <p:nvPr>
            <p:ph idx="1"/>
          </p:nvPr>
        </p:nvSpPr>
        <p:spPr/>
        <p:txBody>
          <a:bodyPr/>
          <a:lstStyle/>
          <a:p>
            <a:pPr>
              <a:lnSpc>
                <a:spcPct val="100000"/>
              </a:lnSpc>
              <a:spcAft>
                <a:spcPts val="1200"/>
              </a:spcAft>
            </a:pPr>
            <a:r>
              <a:rPr lang="cs-CZ" sz="2000" dirty="0"/>
              <a:t>Použití </a:t>
            </a:r>
            <a:r>
              <a:rPr lang="cs-CZ" sz="2000" dirty="0" err="1"/>
              <a:t>PNAs</a:t>
            </a:r>
            <a:r>
              <a:rPr lang="cs-CZ" sz="2000" dirty="0"/>
              <a:t> </a:t>
            </a:r>
            <a:r>
              <a:rPr lang="cs-CZ" sz="2000" i="1" dirty="0"/>
              <a:t>in </a:t>
            </a:r>
            <a:r>
              <a:rPr lang="cs-CZ" sz="2000" i="1" dirty="0" err="1"/>
              <a:t>vivo</a:t>
            </a:r>
            <a:r>
              <a:rPr lang="cs-CZ" sz="2000" i="1" dirty="0"/>
              <a:t> </a:t>
            </a:r>
            <a:r>
              <a:rPr lang="cs-CZ" sz="2000" dirty="0"/>
              <a:t>limituje nízký prostup do buněk – spojení s DNA oligomery, ligandy receptorů nebo peptidy penetrujících do buněk</a:t>
            </a:r>
          </a:p>
          <a:p>
            <a:pPr>
              <a:lnSpc>
                <a:spcPct val="100000"/>
              </a:lnSpc>
              <a:spcAft>
                <a:spcPts val="1200"/>
              </a:spcAft>
            </a:pPr>
            <a:r>
              <a:rPr lang="cs-CZ" sz="2000" dirty="0"/>
              <a:t>Využití PNA:</a:t>
            </a:r>
          </a:p>
          <a:p>
            <a:pPr marL="72000" indent="0">
              <a:lnSpc>
                <a:spcPct val="100000"/>
              </a:lnSpc>
              <a:spcAft>
                <a:spcPts val="1200"/>
              </a:spcAft>
              <a:buNone/>
            </a:pPr>
            <a:r>
              <a:rPr lang="cs-CZ" sz="2000" dirty="0"/>
              <a:t>   - specifické doručování do jádra</a:t>
            </a:r>
          </a:p>
          <a:p>
            <a:pPr marL="72000" indent="0">
              <a:lnSpc>
                <a:spcPct val="100000"/>
              </a:lnSpc>
              <a:spcAft>
                <a:spcPts val="1200"/>
              </a:spcAft>
              <a:buNone/>
            </a:pPr>
            <a:r>
              <a:rPr lang="cs-CZ" sz="2000" dirty="0"/>
              <a:t>   - využití v rámci PCR a Q-PNA PCR</a:t>
            </a:r>
          </a:p>
          <a:p>
            <a:pPr marL="72000" indent="0">
              <a:lnSpc>
                <a:spcPct val="100000"/>
              </a:lnSpc>
              <a:spcAft>
                <a:spcPts val="1200"/>
              </a:spcAft>
              <a:buNone/>
            </a:pPr>
            <a:r>
              <a:rPr lang="cs-CZ" sz="2000" dirty="0"/>
              <a:t>   - vazba nukleových kyselin (DNA/RNA – </a:t>
            </a:r>
            <a:r>
              <a:rPr lang="cs-CZ" sz="2000" dirty="0" err="1"/>
              <a:t>capture</a:t>
            </a:r>
            <a:r>
              <a:rPr lang="cs-CZ" sz="2000" dirty="0"/>
              <a:t>)</a:t>
            </a:r>
          </a:p>
          <a:p>
            <a:pPr marL="72000" indent="0">
              <a:lnSpc>
                <a:spcPct val="100000"/>
              </a:lnSpc>
              <a:spcAft>
                <a:spcPts val="1200"/>
              </a:spcAft>
              <a:buNone/>
            </a:pPr>
            <a:r>
              <a:rPr lang="cs-CZ" sz="2000" dirty="0"/>
              <a:t>   - hybridizační techniky (PNA-FISH)</a:t>
            </a:r>
            <a:endParaRPr lang="en-US" sz="2000" dirty="0"/>
          </a:p>
        </p:txBody>
      </p:sp>
      <p:pic>
        <p:nvPicPr>
          <p:cNvPr id="7" name="Obrázek 6">
            <a:extLst>
              <a:ext uri="{FF2B5EF4-FFF2-40B4-BE49-F238E27FC236}">
                <a16:creationId xmlns:a16="http://schemas.microsoft.com/office/drawing/2014/main" id="{D15F988B-92FC-4DEE-BB66-D67B75E4B8F6}"/>
              </a:ext>
            </a:extLst>
          </p:cNvPr>
          <p:cNvPicPr>
            <a:picLocks noChangeAspect="1"/>
          </p:cNvPicPr>
          <p:nvPr/>
        </p:nvPicPr>
        <p:blipFill>
          <a:blip r:embed="rId3"/>
          <a:stretch>
            <a:fillRect/>
          </a:stretch>
        </p:blipFill>
        <p:spPr>
          <a:xfrm>
            <a:off x="6846935" y="2720785"/>
            <a:ext cx="4924906" cy="2184589"/>
          </a:xfrm>
          <a:prstGeom prst="rect">
            <a:avLst/>
          </a:prstGeom>
        </p:spPr>
      </p:pic>
      <p:sp>
        <p:nvSpPr>
          <p:cNvPr id="9" name="TextovéPole 8">
            <a:extLst>
              <a:ext uri="{FF2B5EF4-FFF2-40B4-BE49-F238E27FC236}">
                <a16:creationId xmlns:a16="http://schemas.microsoft.com/office/drawing/2014/main" id="{1B6DB18B-8A89-4D0C-97DD-F335CD02EB87}"/>
              </a:ext>
            </a:extLst>
          </p:cNvPr>
          <p:cNvSpPr txBox="1"/>
          <p:nvPr/>
        </p:nvSpPr>
        <p:spPr>
          <a:xfrm>
            <a:off x="6846935" y="4970740"/>
            <a:ext cx="1309974" cy="246221"/>
          </a:xfrm>
          <a:prstGeom prst="rect">
            <a:avLst/>
          </a:prstGeom>
          <a:noFill/>
        </p:spPr>
        <p:txBody>
          <a:bodyPr wrap="none" rtlCol="0">
            <a:spAutoFit/>
          </a:bodyPr>
          <a:lstStyle/>
          <a:p>
            <a:pPr algn="l"/>
            <a:r>
              <a:rPr lang="en-US" sz="1000" dirty="0" err="1">
                <a:latin typeface="+mn-lt"/>
              </a:rPr>
              <a:t>Pellestor</a:t>
            </a:r>
            <a:r>
              <a:rPr lang="cs-CZ" sz="1000" dirty="0">
                <a:latin typeface="+mn-lt"/>
              </a:rPr>
              <a:t> et al. 2004</a:t>
            </a:r>
            <a:endParaRPr lang="en-US" sz="1000" dirty="0" err="1">
              <a:latin typeface="+mn-lt"/>
            </a:endParaRPr>
          </a:p>
        </p:txBody>
      </p:sp>
    </p:spTree>
    <p:extLst>
      <p:ext uri="{BB962C8B-B14F-4D97-AF65-F5344CB8AC3E}">
        <p14:creationId xmlns:p14="http://schemas.microsoft.com/office/powerpoint/2010/main" val="2717317289"/>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3" id="{EC6B4A44-C025-4888-B8FA-D3A27EAE8308}" vid="{304F9EFF-F48F-4732-911C-C7029463335C}"/>
    </a:ext>
  </a:extLst>
</a:theme>
</file>

<file path=ppt/theme/theme2.xml><?xml version="1.0" encoding="utf-8"?>
<a:theme xmlns:a="http://schemas.openxmlformats.org/drawingml/2006/main" name="Vlastní návr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SciMUNI_CZE</Template>
  <TotalTime>3354</TotalTime>
  <Words>3220</Words>
  <Application>Microsoft Office PowerPoint</Application>
  <PresentationFormat>Širokoúhlá obrazovka</PresentationFormat>
  <Paragraphs>443</Paragraphs>
  <Slides>50</Slides>
  <Notes>31</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50</vt:i4>
      </vt:variant>
    </vt:vector>
  </HeadingPairs>
  <TitlesOfParts>
    <vt:vector size="59" baseType="lpstr">
      <vt:lpstr>Arial</vt:lpstr>
      <vt:lpstr>Calibri</vt:lpstr>
      <vt:lpstr>Calibri Light</vt:lpstr>
      <vt:lpstr>Lato</vt:lpstr>
      <vt:lpstr>Symbol</vt:lpstr>
      <vt:lpstr>Tahoma</vt:lpstr>
      <vt:lpstr>Wingdings</vt:lpstr>
      <vt:lpstr>Prezentace_MU_CZ</vt:lpstr>
      <vt:lpstr>Vlastní návrh</vt:lpstr>
      <vt:lpstr>GENOVÉ TECHNOLOGIE</vt:lpstr>
      <vt:lpstr>Sylabus</vt:lpstr>
      <vt:lpstr>Sylabus</vt:lpstr>
      <vt:lpstr>Struktura nukleových kyselin</vt:lpstr>
      <vt:lpstr>Struktura nukleových kyselin</vt:lpstr>
      <vt:lpstr>Analogy bází nukleových kyselin</vt:lpstr>
      <vt:lpstr>Analogy bází nukleových kyselin</vt:lpstr>
      <vt:lpstr>Peptide Nucleic Acids (PNAs)</vt:lpstr>
      <vt:lpstr>Peptide Nucleic Acids (PNAs)</vt:lpstr>
      <vt:lpstr>Konformace DNA</vt:lpstr>
      <vt:lpstr>G-kvadruplexy</vt:lpstr>
      <vt:lpstr>Sbalení nukleových kyselin</vt:lpstr>
      <vt:lpstr>Sbalení nukleových kyselin</vt:lpstr>
      <vt:lpstr>Centrální dogma molekulární biologie</vt:lpstr>
      <vt:lpstr>Transkripce</vt:lpstr>
      <vt:lpstr>Transkripce</vt:lpstr>
      <vt:lpstr>RNA polymeráza</vt:lpstr>
      <vt:lpstr>Prezentace aplikace PowerPoint</vt:lpstr>
      <vt:lpstr>Prezentace aplikace PowerPoint</vt:lpstr>
      <vt:lpstr>Ukončení transkripce</vt:lpstr>
      <vt:lpstr>Organizace chromozómů</vt:lpstr>
      <vt:lpstr>Transkripce u Eukaryot</vt:lpstr>
      <vt:lpstr>Aktivace RNA polymerázy II</vt:lpstr>
      <vt:lpstr>Regulace transkripce u prokaryot</vt:lpstr>
      <vt:lpstr>Teplotní šok</vt:lpstr>
      <vt:lpstr>Laktózový operon</vt:lpstr>
      <vt:lpstr>Laktózový operon</vt:lpstr>
      <vt:lpstr>Laktózový operon</vt:lpstr>
      <vt:lpstr>Dvou komponentní regulační systém</vt:lpstr>
      <vt:lpstr>Regulace transkripce u eukaryot</vt:lpstr>
      <vt:lpstr>Transkripční faktor GAL4</vt:lpstr>
      <vt:lpstr>Regulace transkripce u eukaryot</vt:lpstr>
      <vt:lpstr>Regulace transkripce u eukaryot</vt:lpstr>
      <vt:lpstr>Izolátory (Insulators)</vt:lpstr>
      <vt:lpstr>AP-1 (aktivator protein-1)</vt:lpstr>
      <vt:lpstr>Zpracování eukaryotické mRNA</vt:lpstr>
      <vt:lpstr>Zpracování eukaryotické mRNA</vt:lpstr>
      <vt:lpstr>Zpracování eukaryotické mRNA</vt:lpstr>
      <vt:lpstr>Epigenetika</vt:lpstr>
      <vt:lpstr>Epigenetika</vt:lpstr>
      <vt:lpstr>Acetylace histonů</vt:lpstr>
      <vt:lpstr>Metylace histonů</vt:lpstr>
      <vt:lpstr>Metylace DNA</vt:lpstr>
      <vt:lpstr>Metylace cytosinu</vt:lpstr>
      <vt:lpstr>Proces translace</vt:lpstr>
      <vt:lpstr>Syntéza proteinů u prokaryot</vt:lpstr>
      <vt:lpstr>Prezentace aplikace PowerPoint</vt:lpstr>
      <vt:lpstr>pET28 vektor</vt:lpstr>
      <vt:lpstr>Syntéza proteinů u eukaryot</vt:lpstr>
      <vt:lpstr>Syntéza proteinů u eukaryot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GENOVÉ TECHNOLOGIE</dc:title>
  <dc:creator>jlochman@seznam.cz</dc:creator>
  <cp:lastModifiedBy>jlochman@seznam.cz</cp:lastModifiedBy>
  <cp:revision>90</cp:revision>
  <cp:lastPrinted>1601-01-01T00:00:00Z</cp:lastPrinted>
  <dcterms:created xsi:type="dcterms:W3CDTF">2020-10-06T06:16:11Z</dcterms:created>
  <dcterms:modified xsi:type="dcterms:W3CDTF">2020-10-13T09:34:06Z</dcterms:modified>
</cp:coreProperties>
</file>