
<file path=[Content_Types].xml><?xml version="1.0" encoding="utf-8"?>
<Types xmlns="http://schemas.openxmlformats.org/package/2006/content-types">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99" r:id="rId2"/>
  </p:sldMasterIdLst>
  <p:notesMasterIdLst>
    <p:notesMasterId r:id="rId23"/>
  </p:notesMasterIdLst>
  <p:handoutMasterIdLst>
    <p:handoutMasterId r:id="rId24"/>
  </p:handoutMasterIdLst>
  <p:sldIdLst>
    <p:sldId id="256" r:id="rId3"/>
    <p:sldId id="259" r:id="rId4"/>
    <p:sldId id="325" r:id="rId5"/>
    <p:sldId id="326" r:id="rId6"/>
    <p:sldId id="327" r:id="rId7"/>
    <p:sldId id="328" r:id="rId8"/>
    <p:sldId id="329" r:id="rId9"/>
    <p:sldId id="330" r:id="rId10"/>
    <p:sldId id="331" r:id="rId11"/>
    <p:sldId id="332" r:id="rId12"/>
    <p:sldId id="333" r:id="rId13"/>
    <p:sldId id="334" r:id="rId14"/>
    <p:sldId id="344" r:id="rId15"/>
    <p:sldId id="345" r:id="rId16"/>
    <p:sldId id="346" r:id="rId17"/>
    <p:sldId id="347" r:id="rId18"/>
    <p:sldId id="351" r:id="rId19"/>
    <p:sldId id="348" r:id="rId20"/>
    <p:sldId id="349" r:id="rId21"/>
    <p:sldId id="350" r:id="rId2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3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59" autoAdjust="0"/>
  </p:normalViewPr>
  <p:slideViewPr>
    <p:cSldViewPr snapToGrid="0">
      <p:cViewPr varScale="1">
        <p:scale>
          <a:sx n="106" d="100"/>
          <a:sy n="106" d="100"/>
        </p:scale>
        <p:origin x="654" y="102"/>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6" d="100"/>
          <a:sy n="66" d="100"/>
        </p:scale>
        <p:origin x="325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a:t>
            </a:fld>
            <a:endParaRPr lang="cs-CZ" altLang="cs-CZ"/>
          </a:p>
        </p:txBody>
      </p:sp>
    </p:spTree>
    <p:extLst>
      <p:ext uri="{BB962C8B-B14F-4D97-AF65-F5344CB8AC3E}">
        <p14:creationId xmlns:p14="http://schemas.microsoft.com/office/powerpoint/2010/main" val="1120409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a:t>
            </a:fld>
            <a:endParaRPr lang="cs-CZ" altLang="cs-CZ"/>
          </a:p>
        </p:txBody>
      </p:sp>
    </p:spTree>
    <p:extLst>
      <p:ext uri="{BB962C8B-B14F-4D97-AF65-F5344CB8AC3E}">
        <p14:creationId xmlns:p14="http://schemas.microsoft.com/office/powerpoint/2010/main" val="3757143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noProof="0"/>
              <a:t>Kliknutím lze upravit styl.</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5599" y="414000"/>
            <a:ext cx="1543745" cy="106739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a:t>Kliknutím můžete upravit styl předlohy.</a:t>
            </a:r>
            <a:endParaRPr lang="cs-CZ" noProof="0" dirty="0"/>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gn="l">
              <a:lnSpc>
                <a:spcPts val="1100"/>
              </a:lnSpc>
              <a:defRPr sz="1100" b="1"/>
            </a:lvl1pPr>
          </a:lstStyle>
          <a:p>
            <a:pPr lvl="0"/>
            <a:r>
              <a:rPr lang="cs-CZ" noProof="0"/>
              <a:t>Po kliknutí můžete upravovat styly textu v předloze.</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gn="l">
              <a:lnSpc>
                <a:spcPts val="1100"/>
              </a:lnSpc>
              <a:defRPr sz="1100" b="1"/>
            </a:lvl1pPr>
          </a:lstStyle>
          <a:p>
            <a:pPr lvl="0"/>
            <a:r>
              <a:rPr lang="cs-CZ" noProof="0"/>
              <a:t>Po kliknutí můžete upravovat styly textu v předloze.</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5599" y="414000"/>
            <a:ext cx="1543745"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p:nvPr>
        </p:nvSpPr>
        <p:spPr>
          <a:xfrm>
            <a:off x="398502" y="2900365"/>
            <a:ext cx="5246518" cy="1171580"/>
          </a:xfrm>
        </p:spPr>
        <p:txBody>
          <a:bodyPr anchor="t"/>
          <a:lstStyle>
            <a:lvl1pPr algn="l">
              <a:lnSpc>
                <a:spcPts val="4400"/>
              </a:lnSpc>
              <a:defRPr sz="4400">
                <a:solidFill>
                  <a:srgbClr val="0000DC"/>
                </a:solidFill>
              </a:defRPr>
            </a:lvl1pPr>
          </a:lstStyle>
          <a:p>
            <a:r>
              <a:rPr lang="cs-CZ"/>
              <a:t>Kliknutím lze upravit styl.</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a:t>Kliknutím můžete upravit styl předlohy.</a:t>
            </a:r>
            <a:endParaRPr lang="cs-CZ" noProof="0" dirty="0"/>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AF3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a:t>Kliknutím můžete upravit styl předlohy.</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6217" y="414868"/>
            <a:ext cx="1542508"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AF3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5246518"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a:t>Kliknutím můžete upravit styl předlohy.</a:t>
            </a:r>
            <a:endParaRPr lang="cs-CZ" noProof="0" dirty="0"/>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6217" y="414868"/>
            <a:ext cx="1542508"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AF3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480" y="6048047"/>
            <a:ext cx="865012"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p:nvPr>
        </p:nvSpPr>
        <p:spPr>
          <a:xfrm>
            <a:off x="720000" y="6040795"/>
            <a:ext cx="8555976" cy="510831"/>
          </a:xfrm>
        </p:spPr>
        <p:txBody>
          <a:bodyPr lIns="0" tIns="0" rIns="0" bIns="0" numCol="1" spcCol="324000">
            <a:noAutofit/>
          </a:bodyPr>
          <a:lstStyle>
            <a:lvl1pPr algn="l">
              <a:lnSpc>
                <a:spcPts val="1800"/>
              </a:lnSpc>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SCI slide">
    <p:bg>
      <p:bgPr>
        <a:solidFill>
          <a:srgbClr val="00AF3F"/>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48757" y="2014648"/>
            <a:ext cx="4094486"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5EE58B-1601-4999-B8A7-94996C746C13}"/>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a:p>
        </p:txBody>
      </p:sp>
      <p:sp>
        <p:nvSpPr>
          <p:cNvPr id="3" name="Podnadpis 2">
            <a:extLst>
              <a:ext uri="{FF2B5EF4-FFF2-40B4-BE49-F238E27FC236}">
                <a16:creationId xmlns:a16="http://schemas.microsoft.com/office/drawing/2014/main" id="{E14E50F5-4F63-4B1E-8C17-E8F1FAAE3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a:p>
        </p:txBody>
      </p:sp>
      <p:sp>
        <p:nvSpPr>
          <p:cNvPr id="4" name="Zástupný symbol pro datum 3">
            <a:extLst>
              <a:ext uri="{FF2B5EF4-FFF2-40B4-BE49-F238E27FC236}">
                <a16:creationId xmlns:a16="http://schemas.microsoft.com/office/drawing/2014/main" id="{47395C2B-6448-4134-B5D2-81ADFBFE7FF7}"/>
              </a:ext>
            </a:extLst>
          </p:cNvPr>
          <p:cNvSpPr>
            <a:spLocks noGrp="1"/>
          </p:cNvSpPr>
          <p:nvPr>
            <p:ph type="dt" sz="half" idx="10"/>
          </p:nvPr>
        </p:nvSpPr>
        <p:spPr/>
        <p:txBody>
          <a:bodyPr/>
          <a:lstStyle/>
          <a:p>
            <a:fld id="{F5954FF6-F870-4D41-A30B-1F2B5AE5FE81}" type="datetimeFigureOut">
              <a:rPr lang="en-US" smtClean="0"/>
              <a:t>10/29/2020</a:t>
            </a:fld>
            <a:endParaRPr lang="en-US"/>
          </a:p>
        </p:txBody>
      </p:sp>
      <p:sp>
        <p:nvSpPr>
          <p:cNvPr id="5" name="Zástupný symbol pro zápatí 4">
            <a:extLst>
              <a:ext uri="{FF2B5EF4-FFF2-40B4-BE49-F238E27FC236}">
                <a16:creationId xmlns:a16="http://schemas.microsoft.com/office/drawing/2014/main" id="{EE053226-181C-45B2-A12F-AE2FDC704D2E}"/>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3B3C56AD-7FE4-4797-892E-5F64CBE265EB}"/>
              </a:ext>
            </a:extLst>
          </p:cNvPr>
          <p:cNvSpPr>
            <a:spLocks noGrp="1"/>
          </p:cNvSpPr>
          <p:nvPr>
            <p:ph type="sldNum" sz="quarter" idx="12"/>
          </p:nvPr>
        </p:nvSpPr>
        <p:spPr/>
        <p:txBody>
          <a:bodyPr/>
          <a:lstStyle/>
          <a:p>
            <a:fld id="{687E233C-CFF5-4A54-9E8B-24766F60E948}" type="slidenum">
              <a:rPr lang="en-US" smtClean="0"/>
              <a:t>‹#›</a:t>
            </a:fld>
            <a:endParaRPr lang="en-US"/>
          </a:p>
        </p:txBody>
      </p:sp>
    </p:spTree>
    <p:extLst>
      <p:ext uri="{BB962C8B-B14F-4D97-AF65-F5344CB8AC3E}">
        <p14:creationId xmlns:p14="http://schemas.microsoft.com/office/powerpoint/2010/main" val="3947554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4733F7-6A09-4865-BEC2-0FB4971855BA}"/>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505425B8-D9F7-4B08-B5FC-1267355948A1}"/>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0E1C320E-0B28-43B8-AE22-0EAE7F306F6E}"/>
              </a:ext>
            </a:extLst>
          </p:cNvPr>
          <p:cNvSpPr>
            <a:spLocks noGrp="1"/>
          </p:cNvSpPr>
          <p:nvPr>
            <p:ph type="dt" sz="half" idx="10"/>
          </p:nvPr>
        </p:nvSpPr>
        <p:spPr/>
        <p:txBody>
          <a:bodyPr/>
          <a:lstStyle/>
          <a:p>
            <a:fld id="{F5954FF6-F870-4D41-A30B-1F2B5AE5FE81}" type="datetimeFigureOut">
              <a:rPr lang="en-US" smtClean="0"/>
              <a:t>10/29/2020</a:t>
            </a:fld>
            <a:endParaRPr lang="en-US"/>
          </a:p>
        </p:txBody>
      </p:sp>
      <p:sp>
        <p:nvSpPr>
          <p:cNvPr id="5" name="Zástupný symbol pro zápatí 4">
            <a:extLst>
              <a:ext uri="{FF2B5EF4-FFF2-40B4-BE49-F238E27FC236}">
                <a16:creationId xmlns:a16="http://schemas.microsoft.com/office/drawing/2014/main" id="{CB592BF1-BC96-4FD8-AD05-2F6D991B1067}"/>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A1318A7C-BD0C-4095-AAE6-B24097FAA07D}"/>
              </a:ext>
            </a:extLst>
          </p:cNvPr>
          <p:cNvSpPr>
            <a:spLocks noGrp="1"/>
          </p:cNvSpPr>
          <p:nvPr>
            <p:ph type="sldNum" sz="quarter" idx="12"/>
          </p:nvPr>
        </p:nvSpPr>
        <p:spPr/>
        <p:txBody>
          <a:bodyPr/>
          <a:lstStyle/>
          <a:p>
            <a:fld id="{687E233C-CFF5-4A54-9E8B-24766F60E948}" type="slidenum">
              <a:rPr lang="en-US" smtClean="0"/>
              <a:t>‹#›</a:t>
            </a:fld>
            <a:endParaRPr lang="en-US"/>
          </a:p>
        </p:txBody>
      </p:sp>
    </p:spTree>
    <p:extLst>
      <p:ext uri="{BB962C8B-B14F-4D97-AF65-F5344CB8AC3E}">
        <p14:creationId xmlns:p14="http://schemas.microsoft.com/office/powerpoint/2010/main" val="383010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595C54-2375-4FE3-99C3-05D6FD26021D}"/>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a:p>
        </p:txBody>
      </p:sp>
      <p:sp>
        <p:nvSpPr>
          <p:cNvPr id="3" name="Zástupný text 2">
            <a:extLst>
              <a:ext uri="{FF2B5EF4-FFF2-40B4-BE49-F238E27FC236}">
                <a16:creationId xmlns:a16="http://schemas.microsoft.com/office/drawing/2014/main" id="{B1083C49-F015-4F3B-BAF8-6E7BBF9BC1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F7D85B2-E398-4B0C-88F5-8F9AD8A85BC4}"/>
              </a:ext>
            </a:extLst>
          </p:cNvPr>
          <p:cNvSpPr>
            <a:spLocks noGrp="1"/>
          </p:cNvSpPr>
          <p:nvPr>
            <p:ph type="dt" sz="half" idx="10"/>
          </p:nvPr>
        </p:nvSpPr>
        <p:spPr/>
        <p:txBody>
          <a:bodyPr/>
          <a:lstStyle/>
          <a:p>
            <a:fld id="{F5954FF6-F870-4D41-A30B-1F2B5AE5FE81}" type="datetimeFigureOut">
              <a:rPr lang="en-US" smtClean="0"/>
              <a:t>10/29/2020</a:t>
            </a:fld>
            <a:endParaRPr lang="en-US"/>
          </a:p>
        </p:txBody>
      </p:sp>
      <p:sp>
        <p:nvSpPr>
          <p:cNvPr id="5" name="Zástupný symbol pro zápatí 4">
            <a:extLst>
              <a:ext uri="{FF2B5EF4-FFF2-40B4-BE49-F238E27FC236}">
                <a16:creationId xmlns:a16="http://schemas.microsoft.com/office/drawing/2014/main" id="{E5C80434-28DF-453A-B8BF-9BBB941FBADC}"/>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958D95AA-5868-4BF6-81DE-860C6C2F8579}"/>
              </a:ext>
            </a:extLst>
          </p:cNvPr>
          <p:cNvSpPr>
            <a:spLocks noGrp="1"/>
          </p:cNvSpPr>
          <p:nvPr>
            <p:ph type="sldNum" sz="quarter" idx="12"/>
          </p:nvPr>
        </p:nvSpPr>
        <p:spPr/>
        <p:txBody>
          <a:bodyPr/>
          <a:lstStyle/>
          <a:p>
            <a:fld id="{687E233C-CFF5-4A54-9E8B-24766F60E948}" type="slidenum">
              <a:rPr lang="en-US" smtClean="0"/>
              <a:t>‹#›</a:t>
            </a:fld>
            <a:endParaRPr lang="en-US"/>
          </a:p>
        </p:txBody>
      </p:sp>
    </p:spTree>
    <p:extLst>
      <p:ext uri="{BB962C8B-B14F-4D97-AF65-F5344CB8AC3E}">
        <p14:creationId xmlns:p14="http://schemas.microsoft.com/office/powerpoint/2010/main" val="2296514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6D4548-CB11-4842-9B18-3144BA489AE6}"/>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6B14A5A2-95D9-46A6-82EC-1477A7A3586A}"/>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obsah 3">
            <a:extLst>
              <a:ext uri="{FF2B5EF4-FFF2-40B4-BE49-F238E27FC236}">
                <a16:creationId xmlns:a16="http://schemas.microsoft.com/office/drawing/2014/main" id="{7C4BBDEA-0418-43AD-BD20-D25CEEFBD117}"/>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4">
            <a:extLst>
              <a:ext uri="{FF2B5EF4-FFF2-40B4-BE49-F238E27FC236}">
                <a16:creationId xmlns:a16="http://schemas.microsoft.com/office/drawing/2014/main" id="{4B9DEE33-EE37-43A2-97EC-12A8572E612A}"/>
              </a:ext>
            </a:extLst>
          </p:cNvPr>
          <p:cNvSpPr>
            <a:spLocks noGrp="1"/>
          </p:cNvSpPr>
          <p:nvPr>
            <p:ph type="dt" sz="half" idx="10"/>
          </p:nvPr>
        </p:nvSpPr>
        <p:spPr/>
        <p:txBody>
          <a:bodyPr/>
          <a:lstStyle/>
          <a:p>
            <a:fld id="{F5954FF6-F870-4D41-A30B-1F2B5AE5FE81}" type="datetimeFigureOut">
              <a:rPr lang="en-US" smtClean="0"/>
              <a:t>10/29/2020</a:t>
            </a:fld>
            <a:endParaRPr lang="en-US"/>
          </a:p>
        </p:txBody>
      </p:sp>
      <p:sp>
        <p:nvSpPr>
          <p:cNvPr id="6" name="Zástupný symbol pro zápatí 5">
            <a:extLst>
              <a:ext uri="{FF2B5EF4-FFF2-40B4-BE49-F238E27FC236}">
                <a16:creationId xmlns:a16="http://schemas.microsoft.com/office/drawing/2014/main" id="{85A242D6-E104-4E6B-A3D9-5028089A748C}"/>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5DBB1707-B05E-4283-8747-95FE5D34C5DE}"/>
              </a:ext>
            </a:extLst>
          </p:cNvPr>
          <p:cNvSpPr>
            <a:spLocks noGrp="1"/>
          </p:cNvSpPr>
          <p:nvPr>
            <p:ph type="sldNum" sz="quarter" idx="12"/>
          </p:nvPr>
        </p:nvSpPr>
        <p:spPr/>
        <p:txBody>
          <a:bodyPr/>
          <a:lstStyle/>
          <a:p>
            <a:fld id="{687E233C-CFF5-4A54-9E8B-24766F60E948}" type="slidenum">
              <a:rPr lang="en-US" smtClean="0"/>
              <a:t>‹#›</a:t>
            </a:fld>
            <a:endParaRPr lang="en-US"/>
          </a:p>
        </p:txBody>
      </p:sp>
    </p:spTree>
    <p:extLst>
      <p:ext uri="{BB962C8B-B14F-4D97-AF65-F5344CB8AC3E}">
        <p14:creationId xmlns:p14="http://schemas.microsoft.com/office/powerpoint/2010/main" val="3251237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A79F10-2269-43F7-A1B7-B59DD7B8DFC9}"/>
              </a:ext>
            </a:extLst>
          </p:cNvPr>
          <p:cNvSpPr>
            <a:spLocks noGrp="1"/>
          </p:cNvSpPr>
          <p:nvPr>
            <p:ph type="title"/>
          </p:nvPr>
        </p:nvSpPr>
        <p:spPr>
          <a:xfrm>
            <a:off x="839788" y="365125"/>
            <a:ext cx="10515600" cy="1325563"/>
          </a:xfrm>
        </p:spPr>
        <p:txBody>
          <a:bodyPr/>
          <a:lstStyle/>
          <a:p>
            <a:r>
              <a:rPr lang="cs-CZ"/>
              <a:t>Kliknutím lze upravit styl.</a:t>
            </a:r>
            <a:endParaRPr lang="en-US"/>
          </a:p>
        </p:txBody>
      </p:sp>
      <p:sp>
        <p:nvSpPr>
          <p:cNvPr id="3" name="Zástupný text 2">
            <a:extLst>
              <a:ext uri="{FF2B5EF4-FFF2-40B4-BE49-F238E27FC236}">
                <a16:creationId xmlns:a16="http://schemas.microsoft.com/office/drawing/2014/main" id="{244DDB25-6600-4C36-960F-C622815FC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BFC4831C-2766-4BF7-9344-501BC7787710}"/>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text 4">
            <a:extLst>
              <a:ext uri="{FF2B5EF4-FFF2-40B4-BE49-F238E27FC236}">
                <a16:creationId xmlns:a16="http://schemas.microsoft.com/office/drawing/2014/main" id="{5CF5B4CC-783E-4579-B578-15C8FDE324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DF9D51B1-F157-4620-AAF3-8706D008870F}"/>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6">
            <a:extLst>
              <a:ext uri="{FF2B5EF4-FFF2-40B4-BE49-F238E27FC236}">
                <a16:creationId xmlns:a16="http://schemas.microsoft.com/office/drawing/2014/main" id="{24CFD776-866D-4F6D-ADA7-B375566AA2F8}"/>
              </a:ext>
            </a:extLst>
          </p:cNvPr>
          <p:cNvSpPr>
            <a:spLocks noGrp="1"/>
          </p:cNvSpPr>
          <p:nvPr>
            <p:ph type="dt" sz="half" idx="10"/>
          </p:nvPr>
        </p:nvSpPr>
        <p:spPr/>
        <p:txBody>
          <a:bodyPr/>
          <a:lstStyle/>
          <a:p>
            <a:fld id="{F5954FF6-F870-4D41-A30B-1F2B5AE5FE81}" type="datetimeFigureOut">
              <a:rPr lang="en-US" smtClean="0"/>
              <a:t>10/29/2020</a:t>
            </a:fld>
            <a:endParaRPr lang="en-US"/>
          </a:p>
        </p:txBody>
      </p:sp>
      <p:sp>
        <p:nvSpPr>
          <p:cNvPr id="8" name="Zástupný symbol pro zápatí 7">
            <a:extLst>
              <a:ext uri="{FF2B5EF4-FFF2-40B4-BE49-F238E27FC236}">
                <a16:creationId xmlns:a16="http://schemas.microsoft.com/office/drawing/2014/main" id="{F88FB018-6406-4D46-8EA3-3A66EEE272B1}"/>
              </a:ext>
            </a:extLst>
          </p:cNvPr>
          <p:cNvSpPr>
            <a:spLocks noGrp="1"/>
          </p:cNvSpPr>
          <p:nvPr>
            <p:ph type="ftr" sz="quarter" idx="11"/>
          </p:nvPr>
        </p:nvSpPr>
        <p:spPr/>
        <p:txBody>
          <a:bodyPr/>
          <a:lstStyle/>
          <a:p>
            <a:endParaRPr lang="en-US"/>
          </a:p>
        </p:txBody>
      </p:sp>
      <p:sp>
        <p:nvSpPr>
          <p:cNvPr id="9" name="Zástupný symbol pro číslo snímku 8">
            <a:extLst>
              <a:ext uri="{FF2B5EF4-FFF2-40B4-BE49-F238E27FC236}">
                <a16:creationId xmlns:a16="http://schemas.microsoft.com/office/drawing/2014/main" id="{9637F864-0A11-4DAD-AE52-5D892545F2EF}"/>
              </a:ext>
            </a:extLst>
          </p:cNvPr>
          <p:cNvSpPr>
            <a:spLocks noGrp="1"/>
          </p:cNvSpPr>
          <p:nvPr>
            <p:ph type="sldNum" sz="quarter" idx="12"/>
          </p:nvPr>
        </p:nvSpPr>
        <p:spPr/>
        <p:txBody>
          <a:bodyPr/>
          <a:lstStyle/>
          <a:p>
            <a:fld id="{687E233C-CFF5-4A54-9E8B-24766F60E948}" type="slidenum">
              <a:rPr lang="en-US" smtClean="0"/>
              <a:t>‹#›</a:t>
            </a:fld>
            <a:endParaRPr lang="en-US"/>
          </a:p>
        </p:txBody>
      </p:sp>
    </p:spTree>
    <p:extLst>
      <p:ext uri="{BB962C8B-B14F-4D97-AF65-F5344CB8AC3E}">
        <p14:creationId xmlns:p14="http://schemas.microsoft.com/office/powerpoint/2010/main" val="2763358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C1BB8E-BACE-488D-A17C-B608E0CB3AFB}"/>
              </a:ext>
            </a:extLst>
          </p:cNvPr>
          <p:cNvSpPr>
            <a:spLocks noGrp="1"/>
          </p:cNvSpPr>
          <p:nvPr>
            <p:ph type="title"/>
          </p:nvPr>
        </p:nvSpPr>
        <p:spPr/>
        <p:txBody>
          <a:bodyPr/>
          <a:lstStyle/>
          <a:p>
            <a:r>
              <a:rPr lang="cs-CZ"/>
              <a:t>Kliknutím lze upravit styl.</a:t>
            </a:r>
            <a:endParaRPr lang="en-US"/>
          </a:p>
        </p:txBody>
      </p:sp>
      <p:sp>
        <p:nvSpPr>
          <p:cNvPr id="3" name="Zástupný symbol pro datum 2">
            <a:extLst>
              <a:ext uri="{FF2B5EF4-FFF2-40B4-BE49-F238E27FC236}">
                <a16:creationId xmlns:a16="http://schemas.microsoft.com/office/drawing/2014/main" id="{0AD75950-6298-471F-8AEB-05FF231FB436}"/>
              </a:ext>
            </a:extLst>
          </p:cNvPr>
          <p:cNvSpPr>
            <a:spLocks noGrp="1"/>
          </p:cNvSpPr>
          <p:nvPr>
            <p:ph type="dt" sz="half" idx="10"/>
          </p:nvPr>
        </p:nvSpPr>
        <p:spPr/>
        <p:txBody>
          <a:bodyPr/>
          <a:lstStyle/>
          <a:p>
            <a:fld id="{F5954FF6-F870-4D41-A30B-1F2B5AE5FE81}" type="datetimeFigureOut">
              <a:rPr lang="en-US" smtClean="0"/>
              <a:t>10/29/2020</a:t>
            </a:fld>
            <a:endParaRPr lang="en-US"/>
          </a:p>
        </p:txBody>
      </p:sp>
      <p:sp>
        <p:nvSpPr>
          <p:cNvPr id="4" name="Zástupný symbol pro zápatí 3">
            <a:extLst>
              <a:ext uri="{FF2B5EF4-FFF2-40B4-BE49-F238E27FC236}">
                <a16:creationId xmlns:a16="http://schemas.microsoft.com/office/drawing/2014/main" id="{C26786B6-5D88-4666-A7D0-8FD669BA84E7}"/>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2310E71F-8CBB-420F-9B33-755294B5BC0C}"/>
              </a:ext>
            </a:extLst>
          </p:cNvPr>
          <p:cNvSpPr>
            <a:spLocks noGrp="1"/>
          </p:cNvSpPr>
          <p:nvPr>
            <p:ph type="sldNum" sz="quarter" idx="12"/>
          </p:nvPr>
        </p:nvSpPr>
        <p:spPr/>
        <p:txBody>
          <a:bodyPr/>
          <a:lstStyle/>
          <a:p>
            <a:fld id="{687E233C-CFF5-4A54-9E8B-24766F60E948}" type="slidenum">
              <a:rPr lang="en-US" smtClean="0"/>
              <a:t>‹#›</a:t>
            </a:fld>
            <a:endParaRPr lang="en-US"/>
          </a:p>
        </p:txBody>
      </p:sp>
    </p:spTree>
    <p:extLst>
      <p:ext uri="{BB962C8B-B14F-4D97-AF65-F5344CB8AC3E}">
        <p14:creationId xmlns:p14="http://schemas.microsoft.com/office/powerpoint/2010/main" val="447583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C11D5CDA-8EB6-4EE6-B9B3-2544688774DE}"/>
              </a:ext>
            </a:extLst>
          </p:cNvPr>
          <p:cNvSpPr>
            <a:spLocks noGrp="1"/>
          </p:cNvSpPr>
          <p:nvPr>
            <p:ph type="dt" sz="half" idx="10"/>
          </p:nvPr>
        </p:nvSpPr>
        <p:spPr/>
        <p:txBody>
          <a:bodyPr/>
          <a:lstStyle/>
          <a:p>
            <a:fld id="{F5954FF6-F870-4D41-A30B-1F2B5AE5FE81}" type="datetimeFigureOut">
              <a:rPr lang="en-US" smtClean="0"/>
              <a:t>10/29/2020</a:t>
            </a:fld>
            <a:endParaRPr lang="en-US"/>
          </a:p>
        </p:txBody>
      </p:sp>
      <p:sp>
        <p:nvSpPr>
          <p:cNvPr id="3" name="Zástupný symbol pro zápatí 2">
            <a:extLst>
              <a:ext uri="{FF2B5EF4-FFF2-40B4-BE49-F238E27FC236}">
                <a16:creationId xmlns:a16="http://schemas.microsoft.com/office/drawing/2014/main" id="{D63665EA-0A9C-4B13-AA03-3D2553135C36}"/>
              </a:ext>
            </a:extLst>
          </p:cNvPr>
          <p:cNvSpPr>
            <a:spLocks noGrp="1"/>
          </p:cNvSpPr>
          <p:nvPr>
            <p:ph type="ftr" sz="quarter" idx="11"/>
          </p:nvPr>
        </p:nvSpPr>
        <p:spPr/>
        <p:txBody>
          <a:bodyPr/>
          <a:lstStyle/>
          <a:p>
            <a:endParaRPr lang="en-US"/>
          </a:p>
        </p:txBody>
      </p:sp>
      <p:sp>
        <p:nvSpPr>
          <p:cNvPr id="4" name="Zástupný symbol pro číslo snímku 3">
            <a:extLst>
              <a:ext uri="{FF2B5EF4-FFF2-40B4-BE49-F238E27FC236}">
                <a16:creationId xmlns:a16="http://schemas.microsoft.com/office/drawing/2014/main" id="{59A10577-8A32-4C6C-8242-0D9313429484}"/>
              </a:ext>
            </a:extLst>
          </p:cNvPr>
          <p:cNvSpPr>
            <a:spLocks noGrp="1"/>
          </p:cNvSpPr>
          <p:nvPr>
            <p:ph type="sldNum" sz="quarter" idx="12"/>
          </p:nvPr>
        </p:nvSpPr>
        <p:spPr/>
        <p:txBody>
          <a:bodyPr/>
          <a:lstStyle/>
          <a:p>
            <a:fld id="{687E233C-CFF5-4A54-9E8B-24766F60E948}" type="slidenum">
              <a:rPr lang="en-US" smtClean="0"/>
              <a:t>‹#›</a:t>
            </a:fld>
            <a:endParaRPr lang="en-US"/>
          </a:p>
        </p:txBody>
      </p:sp>
    </p:spTree>
    <p:extLst>
      <p:ext uri="{BB962C8B-B14F-4D97-AF65-F5344CB8AC3E}">
        <p14:creationId xmlns:p14="http://schemas.microsoft.com/office/powerpoint/2010/main" val="199510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6E76DB-E9E7-490E-AEEB-2560B97EB6C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obsah 2">
            <a:extLst>
              <a:ext uri="{FF2B5EF4-FFF2-40B4-BE49-F238E27FC236}">
                <a16:creationId xmlns:a16="http://schemas.microsoft.com/office/drawing/2014/main" id="{F255D84E-1741-4CE2-9AD1-0DD32D6CF7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text 3">
            <a:extLst>
              <a:ext uri="{FF2B5EF4-FFF2-40B4-BE49-F238E27FC236}">
                <a16:creationId xmlns:a16="http://schemas.microsoft.com/office/drawing/2014/main" id="{AC3AF462-B6BC-4B2A-84EE-E7BBF0D0EA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9BF4761C-4143-4C16-93B8-6B59999CDB25}"/>
              </a:ext>
            </a:extLst>
          </p:cNvPr>
          <p:cNvSpPr>
            <a:spLocks noGrp="1"/>
          </p:cNvSpPr>
          <p:nvPr>
            <p:ph type="dt" sz="half" idx="10"/>
          </p:nvPr>
        </p:nvSpPr>
        <p:spPr/>
        <p:txBody>
          <a:bodyPr/>
          <a:lstStyle/>
          <a:p>
            <a:fld id="{F5954FF6-F870-4D41-A30B-1F2B5AE5FE81}" type="datetimeFigureOut">
              <a:rPr lang="en-US" smtClean="0"/>
              <a:t>10/29/2020</a:t>
            </a:fld>
            <a:endParaRPr lang="en-US"/>
          </a:p>
        </p:txBody>
      </p:sp>
      <p:sp>
        <p:nvSpPr>
          <p:cNvPr id="6" name="Zástupný symbol pro zápatí 5">
            <a:extLst>
              <a:ext uri="{FF2B5EF4-FFF2-40B4-BE49-F238E27FC236}">
                <a16:creationId xmlns:a16="http://schemas.microsoft.com/office/drawing/2014/main" id="{A488F5F9-E853-4D8B-91B0-D6B5F4C8EAB1}"/>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BF1F8152-BA7C-4627-BBA2-C676BD7733F8}"/>
              </a:ext>
            </a:extLst>
          </p:cNvPr>
          <p:cNvSpPr>
            <a:spLocks noGrp="1"/>
          </p:cNvSpPr>
          <p:nvPr>
            <p:ph type="sldNum" sz="quarter" idx="12"/>
          </p:nvPr>
        </p:nvSpPr>
        <p:spPr/>
        <p:txBody>
          <a:bodyPr/>
          <a:lstStyle/>
          <a:p>
            <a:fld id="{687E233C-CFF5-4A54-9E8B-24766F60E948}" type="slidenum">
              <a:rPr lang="en-US" smtClean="0"/>
              <a:t>‹#›</a:t>
            </a:fld>
            <a:endParaRPr lang="en-US"/>
          </a:p>
        </p:txBody>
      </p:sp>
    </p:spTree>
    <p:extLst>
      <p:ext uri="{BB962C8B-B14F-4D97-AF65-F5344CB8AC3E}">
        <p14:creationId xmlns:p14="http://schemas.microsoft.com/office/powerpoint/2010/main" val="2341733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63F910-7AE0-492F-9250-56AECD7DDDE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symbol obrázku 2">
            <a:extLst>
              <a:ext uri="{FF2B5EF4-FFF2-40B4-BE49-F238E27FC236}">
                <a16:creationId xmlns:a16="http://schemas.microsoft.com/office/drawing/2014/main" id="{32178639-12CF-4BEA-801A-D024E52A1A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text 3">
            <a:extLst>
              <a:ext uri="{FF2B5EF4-FFF2-40B4-BE49-F238E27FC236}">
                <a16:creationId xmlns:a16="http://schemas.microsoft.com/office/drawing/2014/main" id="{B103971C-42EA-41DA-8252-8B7D02779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7D194FC-6F64-48A2-981E-9EE9BE737545}"/>
              </a:ext>
            </a:extLst>
          </p:cNvPr>
          <p:cNvSpPr>
            <a:spLocks noGrp="1"/>
          </p:cNvSpPr>
          <p:nvPr>
            <p:ph type="dt" sz="half" idx="10"/>
          </p:nvPr>
        </p:nvSpPr>
        <p:spPr/>
        <p:txBody>
          <a:bodyPr/>
          <a:lstStyle/>
          <a:p>
            <a:fld id="{F5954FF6-F870-4D41-A30B-1F2B5AE5FE81}" type="datetimeFigureOut">
              <a:rPr lang="en-US" smtClean="0"/>
              <a:t>10/29/2020</a:t>
            </a:fld>
            <a:endParaRPr lang="en-US"/>
          </a:p>
        </p:txBody>
      </p:sp>
      <p:sp>
        <p:nvSpPr>
          <p:cNvPr id="6" name="Zástupný symbol pro zápatí 5">
            <a:extLst>
              <a:ext uri="{FF2B5EF4-FFF2-40B4-BE49-F238E27FC236}">
                <a16:creationId xmlns:a16="http://schemas.microsoft.com/office/drawing/2014/main" id="{D15C0ED1-7719-4C97-99B9-9685A709153E}"/>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2B9C6F77-2158-4B50-85DA-51CB3E8DC341}"/>
              </a:ext>
            </a:extLst>
          </p:cNvPr>
          <p:cNvSpPr>
            <a:spLocks noGrp="1"/>
          </p:cNvSpPr>
          <p:nvPr>
            <p:ph type="sldNum" sz="quarter" idx="12"/>
          </p:nvPr>
        </p:nvSpPr>
        <p:spPr/>
        <p:txBody>
          <a:bodyPr/>
          <a:lstStyle/>
          <a:p>
            <a:fld id="{687E233C-CFF5-4A54-9E8B-24766F60E948}" type="slidenum">
              <a:rPr lang="en-US" smtClean="0"/>
              <a:t>‹#›</a:t>
            </a:fld>
            <a:endParaRPr lang="en-US"/>
          </a:p>
        </p:txBody>
      </p:sp>
    </p:spTree>
    <p:extLst>
      <p:ext uri="{BB962C8B-B14F-4D97-AF65-F5344CB8AC3E}">
        <p14:creationId xmlns:p14="http://schemas.microsoft.com/office/powerpoint/2010/main" val="3977739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B82B9A-B1F5-4876-8D73-253B21AADE7F}"/>
              </a:ext>
            </a:extLst>
          </p:cNvPr>
          <p:cNvSpPr>
            <a:spLocks noGrp="1"/>
          </p:cNvSpPr>
          <p:nvPr>
            <p:ph type="title"/>
          </p:nvPr>
        </p:nvSpPr>
        <p:spPr/>
        <p:txBody>
          <a:bodyPr/>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34122188-0ACF-4F93-982D-F11D7A6968DC}"/>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C0154A9B-FD50-49BB-ADEA-0021064032FA}"/>
              </a:ext>
            </a:extLst>
          </p:cNvPr>
          <p:cNvSpPr>
            <a:spLocks noGrp="1"/>
          </p:cNvSpPr>
          <p:nvPr>
            <p:ph type="dt" sz="half" idx="10"/>
          </p:nvPr>
        </p:nvSpPr>
        <p:spPr/>
        <p:txBody>
          <a:bodyPr/>
          <a:lstStyle/>
          <a:p>
            <a:fld id="{F5954FF6-F870-4D41-A30B-1F2B5AE5FE81}" type="datetimeFigureOut">
              <a:rPr lang="en-US" smtClean="0"/>
              <a:t>10/29/2020</a:t>
            </a:fld>
            <a:endParaRPr lang="en-US"/>
          </a:p>
        </p:txBody>
      </p:sp>
      <p:sp>
        <p:nvSpPr>
          <p:cNvPr id="5" name="Zástupný symbol pro zápatí 4">
            <a:extLst>
              <a:ext uri="{FF2B5EF4-FFF2-40B4-BE49-F238E27FC236}">
                <a16:creationId xmlns:a16="http://schemas.microsoft.com/office/drawing/2014/main" id="{03FE10C0-6880-4895-B8A0-132FF134A797}"/>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846E7E92-C15A-45BD-A16A-313D9FC0B947}"/>
              </a:ext>
            </a:extLst>
          </p:cNvPr>
          <p:cNvSpPr>
            <a:spLocks noGrp="1"/>
          </p:cNvSpPr>
          <p:nvPr>
            <p:ph type="sldNum" sz="quarter" idx="12"/>
          </p:nvPr>
        </p:nvSpPr>
        <p:spPr/>
        <p:txBody>
          <a:bodyPr/>
          <a:lstStyle/>
          <a:p>
            <a:fld id="{687E233C-CFF5-4A54-9E8B-24766F60E948}" type="slidenum">
              <a:rPr lang="en-US" smtClean="0"/>
              <a:t>‹#›</a:t>
            </a:fld>
            <a:endParaRPr lang="en-US"/>
          </a:p>
        </p:txBody>
      </p:sp>
    </p:spTree>
    <p:extLst>
      <p:ext uri="{BB962C8B-B14F-4D97-AF65-F5344CB8AC3E}">
        <p14:creationId xmlns:p14="http://schemas.microsoft.com/office/powerpoint/2010/main" val="2477193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4E32B30-20D0-4340-A8BF-ABCF4F65BA2B}"/>
              </a:ext>
            </a:extLst>
          </p:cNvPr>
          <p:cNvSpPr>
            <a:spLocks noGrp="1"/>
          </p:cNvSpPr>
          <p:nvPr>
            <p:ph type="title" orient="vert"/>
          </p:nvPr>
        </p:nvSpPr>
        <p:spPr>
          <a:xfrm>
            <a:off x="8724900" y="365125"/>
            <a:ext cx="2628900" cy="5811838"/>
          </a:xfrm>
        </p:spPr>
        <p:txBody>
          <a:bodyPr vert="eaVert"/>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40ED08F7-2CD1-4A2B-A2CD-F94874F689F8}"/>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04DDEEB1-4456-477A-897D-1325491CE832}"/>
              </a:ext>
            </a:extLst>
          </p:cNvPr>
          <p:cNvSpPr>
            <a:spLocks noGrp="1"/>
          </p:cNvSpPr>
          <p:nvPr>
            <p:ph type="dt" sz="half" idx="10"/>
          </p:nvPr>
        </p:nvSpPr>
        <p:spPr/>
        <p:txBody>
          <a:bodyPr/>
          <a:lstStyle/>
          <a:p>
            <a:fld id="{F5954FF6-F870-4D41-A30B-1F2B5AE5FE81}" type="datetimeFigureOut">
              <a:rPr lang="en-US" smtClean="0"/>
              <a:t>10/29/2020</a:t>
            </a:fld>
            <a:endParaRPr lang="en-US"/>
          </a:p>
        </p:txBody>
      </p:sp>
      <p:sp>
        <p:nvSpPr>
          <p:cNvPr id="5" name="Zástupný symbol pro zápatí 4">
            <a:extLst>
              <a:ext uri="{FF2B5EF4-FFF2-40B4-BE49-F238E27FC236}">
                <a16:creationId xmlns:a16="http://schemas.microsoft.com/office/drawing/2014/main" id="{AE4A858C-645D-4CB1-A6B6-FE75F24F6571}"/>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BA8659B9-CC3E-4711-A74E-7EA8B25581BA}"/>
              </a:ext>
            </a:extLst>
          </p:cNvPr>
          <p:cNvSpPr>
            <a:spLocks noGrp="1"/>
          </p:cNvSpPr>
          <p:nvPr>
            <p:ph type="sldNum" sz="quarter" idx="12"/>
          </p:nvPr>
        </p:nvSpPr>
        <p:spPr/>
        <p:txBody>
          <a:bodyPr/>
          <a:lstStyle/>
          <a:p>
            <a:fld id="{687E233C-CFF5-4A54-9E8B-24766F60E948}" type="slidenum">
              <a:rPr lang="en-US" smtClean="0"/>
              <a:t>‹#›</a:t>
            </a:fld>
            <a:endParaRPr lang="en-US"/>
          </a:p>
        </p:txBody>
      </p:sp>
    </p:spTree>
    <p:extLst>
      <p:ext uri="{BB962C8B-B14F-4D97-AF65-F5344CB8AC3E}">
        <p14:creationId xmlns:p14="http://schemas.microsoft.com/office/powerpoint/2010/main" val="4072153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noProof="0"/>
              <a:t>Po kliknutí můžete upravovat styly textu v předloze.</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noProof="0"/>
              <a:t>Po kliknutí můžete upravovat styly textu v předloze.</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a:t>Po kliknutí můžete upravovat styly textu v předloze.</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endParaRPr lang="cs-CZ" noProof="0" dirty="0"/>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14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BC93BE9-87A6-4C86-82FC-4FE06C7663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a:p>
        </p:txBody>
      </p:sp>
      <p:sp>
        <p:nvSpPr>
          <p:cNvPr id="3" name="Zástupný text 2">
            <a:extLst>
              <a:ext uri="{FF2B5EF4-FFF2-40B4-BE49-F238E27FC236}">
                <a16:creationId xmlns:a16="http://schemas.microsoft.com/office/drawing/2014/main" id="{CA7BB2FC-A155-4B7B-931D-0EE0326835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F9D51C91-C101-44E1-BD72-0ECB3C0F05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54FF6-F870-4D41-A30B-1F2B5AE5FE81}" type="datetimeFigureOut">
              <a:rPr lang="en-US" smtClean="0"/>
              <a:t>10/29/2020</a:t>
            </a:fld>
            <a:endParaRPr lang="en-US"/>
          </a:p>
        </p:txBody>
      </p:sp>
      <p:sp>
        <p:nvSpPr>
          <p:cNvPr id="5" name="Zástupný symbol pro zápatí 4">
            <a:extLst>
              <a:ext uri="{FF2B5EF4-FFF2-40B4-BE49-F238E27FC236}">
                <a16:creationId xmlns:a16="http://schemas.microsoft.com/office/drawing/2014/main" id="{08AB2EF0-2AA2-4216-BF5C-C48D8D2DF3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a:extLst>
              <a:ext uri="{FF2B5EF4-FFF2-40B4-BE49-F238E27FC236}">
                <a16:creationId xmlns:a16="http://schemas.microsoft.com/office/drawing/2014/main" id="{731E4E3D-60CC-451B-B511-54483ED65E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E233C-CFF5-4A54-9E8B-24766F60E948}" type="slidenum">
              <a:rPr lang="en-US" smtClean="0"/>
              <a:t>‹#›</a:t>
            </a:fld>
            <a:endParaRPr lang="en-US"/>
          </a:p>
        </p:txBody>
      </p:sp>
    </p:spTree>
    <p:extLst>
      <p:ext uri="{BB962C8B-B14F-4D97-AF65-F5344CB8AC3E}">
        <p14:creationId xmlns:p14="http://schemas.microsoft.com/office/powerpoint/2010/main" val="218001657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file:///C:\Users\zameer\Desktop\Clark\PPT%20Creation\eps%20-%20800x800\\f04-10.jp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file:///C:\Users\zameer\Desktop\Clark\PPT%20Creation\eps%20-%20800x800\\f04-13.jpg" TargetMode="External"/><Relationship Id="rId7" Type="http://schemas.openxmlformats.org/officeDocument/2006/relationships/image" Target="file:///C:\Users\zameer\Desktop\Clark\PPT%20Creation\eps%20-%20800x800\\f04-14.jpg" TargetMode="Externa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file:///C:\Users\zameer\Desktop\Clark\PPT%20Creation\eps%20-%20800x800\\f04-12.jpg" TargetMode="Externa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file:///C:\Users\zameer\Desktop\Clark\PPT%20Creation\eps%20-%20800x800\\f04-15.jpg" TargetMode="External"/><Relationship Id="rId7" Type="http://schemas.openxmlformats.org/officeDocument/2006/relationships/image" Target="file:///C:\Users\zameer\Desktop\Clark\PPT%20Creation\eps%20-%20800x800\\f04-17.jpg" TargetMode="Externa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file:///C:\Users\zameer\Desktop\Clark\PPT%20Creation\eps%20-%20800x800\\f04-16.jpg" TargetMode="Externa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file:///C:\Users\zameer\Desktop\Clark\PPT%20Creation\eps%20-%20800x800\\f04-19.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file:///C:\Users\zameer\Desktop\Clark\PPT%20Creation\eps%20-%20800x800\\f04-20.jpg" TargetMode="External"/><Relationship Id="rId7" Type="http://schemas.openxmlformats.org/officeDocument/2006/relationships/image" Target="file:///C:\Users\zameer\Desktop\Clark\PPT%20Creation\eps%20-%20800x800\\f04-22.jpg" TargetMode="Externa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file:///C:\Users\zameer\Desktop\Clark\PPT%20Creation\eps%20-%20800x800\\f04-21.jpg" TargetMode="Externa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C:\Users\zameer\Desktop\Clark\PPT%20Creation\eps%20-%20800x800\\f04-01.jp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file:///C:\Users\zameer\Desktop\Clark\PPT%20Creation\eps%20-%20800x800\\f04-04.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file:///C:\Users\zameer\Desktop\Clark\PPT%20Creation\eps%20-%20800x800\\f04-02.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file:///C:\Users\zameer\Desktop\Clark\PPT%20Creation\eps%20-%20800x800\\f04-06.jpg"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file:///C:\Users\zameer\Desktop\Clark\PPT%20Creation\eps%20-%20800x800\\f04-09.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B4760577-42D0-B14B-9AE3-C83431C5DBE3}"/>
              </a:ext>
            </a:extLst>
          </p:cNvPr>
          <p:cNvSpPr>
            <a:spLocks noGrp="1"/>
          </p:cNvSpPr>
          <p:nvPr>
            <p:ph type="ftr" sz="quarter" idx="10"/>
          </p:nvPr>
        </p:nvSpPr>
        <p:spPr/>
        <p:txBody>
          <a:bodyPr/>
          <a:lstStyle/>
          <a:p>
            <a:r>
              <a:rPr lang="cs-CZ" dirty="0"/>
              <a:t>GENOVÉ TECHNOLOGIE – Replikace a syntéza DNA </a:t>
            </a:r>
          </a:p>
        </p:txBody>
      </p:sp>
      <p:sp>
        <p:nvSpPr>
          <p:cNvPr id="3" name="Zástupný objekt pre číslo snímky 2">
            <a:extLst>
              <a:ext uri="{FF2B5EF4-FFF2-40B4-BE49-F238E27FC236}">
                <a16:creationId xmlns:a16="http://schemas.microsoft.com/office/drawing/2014/main" id="{AD0C7844-D027-D346-B845-4935F41C7B9F}"/>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D8FCEF6F-8B97-8C42-B494-F83038ED3B84}"/>
              </a:ext>
            </a:extLst>
          </p:cNvPr>
          <p:cNvSpPr>
            <a:spLocks noGrp="1"/>
          </p:cNvSpPr>
          <p:nvPr>
            <p:ph type="title"/>
          </p:nvPr>
        </p:nvSpPr>
        <p:spPr/>
        <p:txBody>
          <a:bodyPr/>
          <a:lstStyle/>
          <a:p>
            <a:r>
              <a:rPr lang="sk-SK" dirty="0"/>
              <a:t>GENOVÉ TECHNOLOGIE</a:t>
            </a:r>
          </a:p>
        </p:txBody>
      </p:sp>
      <p:sp>
        <p:nvSpPr>
          <p:cNvPr id="5" name="Podnadpis 4">
            <a:extLst>
              <a:ext uri="{FF2B5EF4-FFF2-40B4-BE49-F238E27FC236}">
                <a16:creationId xmlns:a16="http://schemas.microsoft.com/office/drawing/2014/main" id="{73BC39F1-384A-3F45-8C5C-D728653A31E3}"/>
              </a:ext>
            </a:extLst>
          </p:cNvPr>
          <p:cNvSpPr>
            <a:spLocks noGrp="1"/>
          </p:cNvSpPr>
          <p:nvPr>
            <p:ph type="subTitle" idx="1"/>
          </p:nvPr>
        </p:nvSpPr>
        <p:spPr/>
        <p:txBody>
          <a:bodyPr/>
          <a:lstStyle/>
          <a:p>
            <a:r>
              <a:rPr lang="en-US" sz="1800" b="1" dirty="0" err="1">
                <a:effectLst/>
                <a:latin typeface="Calibri" panose="020F0502020204030204" pitchFamily="34" charset="0"/>
                <a:ea typeface="Calibri" panose="020F0502020204030204" pitchFamily="34" charset="0"/>
                <a:cs typeface="Times New Roman" panose="02020603050405020304" pitchFamily="18" charset="0"/>
              </a:rPr>
              <a:t>Replikace</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 syntéza</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DNA</a:t>
            </a:r>
            <a:r>
              <a:rPr lang="cs-CZ" sz="1800" b="1" dirty="0">
                <a:effectLst/>
                <a:latin typeface="Calibri" panose="020F0502020204030204" pitchFamily="34" charset="0"/>
                <a:ea typeface="Calibri" panose="020F0502020204030204" pitchFamily="34" charset="0"/>
                <a:cs typeface="Times New Roman" panose="02020603050405020304" pitchFamily="18" charset="0"/>
              </a:rPr>
              <a:t>:</a:t>
            </a:r>
          </a:p>
          <a:p>
            <a:r>
              <a:rPr lang="cs-CZ" sz="1800" dirty="0">
                <a:effectLst/>
                <a:latin typeface="Calibri" panose="020F0502020204030204" pitchFamily="34" charset="0"/>
                <a:ea typeface="Calibri" panose="020F0502020204030204" pitchFamily="34" charset="0"/>
                <a:cs typeface="Times New Roman" panose="02020603050405020304" pitchFamily="18" charset="0"/>
              </a:rPr>
              <a:t>Replikace DNA u eukaryot a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prokaryot</a:t>
            </a:r>
            <a:r>
              <a:rPr lang="cs-CZ" sz="1800" dirty="0">
                <a:effectLst/>
                <a:latin typeface="Calibri" panose="020F0502020204030204" pitchFamily="34" charset="0"/>
                <a:ea typeface="Calibri" panose="020F0502020204030204" pitchFamily="34" charset="0"/>
                <a:cs typeface="Times New Roman" panose="02020603050405020304" pitchFamily="18" charset="0"/>
              </a:rPr>
              <a:t>, opravné procesy, in-vitro syntéza DNA (PCR, reverzní transkripce).</a:t>
            </a:r>
            <a:endParaRPr lang="cs-CZ" dirty="0"/>
          </a:p>
        </p:txBody>
      </p:sp>
    </p:spTree>
    <p:extLst>
      <p:ext uri="{BB962C8B-B14F-4D97-AF65-F5344CB8AC3E}">
        <p14:creationId xmlns:p14="http://schemas.microsoft.com/office/powerpoint/2010/main" val="2993713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hema of telomerase and shelterin complex. Telomerase complex consists of the enzyme telomerase transcriptase (TERT), RNA component (TERC), and dyskerin protein complex (dyskerin, NOP10, NHP2, and GAR1). TERT adds new telomeres (TTAGGG repeats) onto the chromosome end by using the template provided by TERC. The shelterin complex consists of six proteins (TRF1, TRF2, RAP1, POT1, TPP1, and TIN2) and protects telomeres and regulates telomerase ">
            <a:extLst>
              <a:ext uri="{FF2B5EF4-FFF2-40B4-BE49-F238E27FC236}">
                <a16:creationId xmlns:a16="http://schemas.microsoft.com/office/drawing/2014/main" id="{CDFF4D00-3879-4A8F-A4A0-8B2113851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511" y="3559606"/>
            <a:ext cx="4554489" cy="266839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zápatí 1">
            <a:extLst>
              <a:ext uri="{FF2B5EF4-FFF2-40B4-BE49-F238E27FC236}">
                <a16:creationId xmlns:a16="http://schemas.microsoft.com/office/drawing/2014/main" id="{D774E783-3F7C-4BE6-9F04-113E78E15642}"/>
              </a:ext>
            </a:extLst>
          </p:cNvPr>
          <p:cNvSpPr>
            <a:spLocks noGrp="1"/>
          </p:cNvSpPr>
          <p:nvPr>
            <p:ph type="ftr" sz="quarter" idx="10"/>
          </p:nvPr>
        </p:nvSpPr>
        <p:spPr/>
        <p:txBody>
          <a:bodyPr/>
          <a:lstStyle/>
          <a:p>
            <a:r>
              <a:rPr lang="cs-CZ" dirty="0"/>
              <a:t>GENOVÉ TECHNOLOGIE – Replikace a syntéza DNA </a:t>
            </a:r>
          </a:p>
        </p:txBody>
      </p:sp>
      <p:sp>
        <p:nvSpPr>
          <p:cNvPr id="3" name="Zástupný symbol pro číslo snímku 2">
            <a:extLst>
              <a:ext uri="{FF2B5EF4-FFF2-40B4-BE49-F238E27FC236}">
                <a16:creationId xmlns:a16="http://schemas.microsoft.com/office/drawing/2014/main" id="{2B6A762E-F238-414D-9552-6DF91F1365C6}"/>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0200CF53-5886-4365-8CC8-1528BEAFFBB4}"/>
              </a:ext>
            </a:extLst>
          </p:cNvPr>
          <p:cNvSpPr>
            <a:spLocks noGrp="1"/>
          </p:cNvSpPr>
          <p:nvPr>
            <p:ph type="title"/>
          </p:nvPr>
        </p:nvSpPr>
        <p:spPr/>
        <p:txBody>
          <a:bodyPr/>
          <a:lstStyle/>
          <a:p>
            <a:r>
              <a:rPr lang="en-US" dirty="0" err="1"/>
              <a:t>Srovn</a:t>
            </a:r>
            <a:r>
              <a:rPr lang="cs-CZ" dirty="0" err="1"/>
              <a:t>ání</a:t>
            </a:r>
            <a:r>
              <a:rPr lang="cs-CZ" dirty="0"/>
              <a:t> replikace - eukaryota</a:t>
            </a:r>
            <a:endParaRPr lang="en-US" dirty="0"/>
          </a:p>
        </p:txBody>
      </p:sp>
      <p:sp>
        <p:nvSpPr>
          <p:cNvPr id="5" name="Zástupný obsah 4">
            <a:extLst>
              <a:ext uri="{FF2B5EF4-FFF2-40B4-BE49-F238E27FC236}">
                <a16:creationId xmlns:a16="http://schemas.microsoft.com/office/drawing/2014/main" id="{EA69E510-EBE5-4233-ACE3-9BB19095E39C}"/>
              </a:ext>
            </a:extLst>
          </p:cNvPr>
          <p:cNvSpPr>
            <a:spLocks noGrp="1"/>
          </p:cNvSpPr>
          <p:nvPr>
            <p:ph idx="1"/>
          </p:nvPr>
        </p:nvSpPr>
        <p:spPr>
          <a:xfrm>
            <a:off x="720000" y="1501879"/>
            <a:ext cx="6694788" cy="4139998"/>
          </a:xfrm>
        </p:spPr>
        <p:txBody>
          <a:bodyPr/>
          <a:lstStyle/>
          <a:p>
            <a:pPr>
              <a:lnSpc>
                <a:spcPct val="100000"/>
              </a:lnSpc>
              <a:spcAft>
                <a:spcPts val="1200"/>
              </a:spcAft>
            </a:pPr>
            <a:r>
              <a:rPr lang="cs-CZ" sz="1800" dirty="0"/>
              <a:t>Eukaryota nemají ekvivalent DNA polymerázy I mající duální aktivitu (exonukleázová a polymerázová)</a:t>
            </a:r>
          </a:p>
          <a:p>
            <a:pPr>
              <a:lnSpc>
                <a:spcPct val="100000"/>
              </a:lnSpc>
              <a:spcAft>
                <a:spcPts val="1200"/>
              </a:spcAft>
            </a:pPr>
            <a:r>
              <a:rPr lang="cs-CZ" sz="1800" dirty="0"/>
              <a:t>Objevuje se problém se zkracování konců lineárních chromozómů</a:t>
            </a:r>
          </a:p>
          <a:p>
            <a:pPr>
              <a:lnSpc>
                <a:spcPct val="100000"/>
              </a:lnSpc>
              <a:spcAft>
                <a:spcPts val="1200"/>
              </a:spcAft>
            </a:pPr>
            <a:r>
              <a:rPr lang="cs-CZ" sz="1800" dirty="0"/>
              <a:t>No koncích chromozómů </a:t>
            </a:r>
            <a:r>
              <a:rPr lang="cs-CZ" sz="1800" dirty="0" err="1"/>
              <a:t>telomery</a:t>
            </a:r>
            <a:r>
              <a:rPr lang="cs-CZ" sz="1800" dirty="0"/>
              <a:t> (TTAGGG opakování u člověka) syntetizované na základě RNA </a:t>
            </a:r>
            <a:r>
              <a:rPr lang="cs-CZ" sz="1800" dirty="0" err="1"/>
              <a:t>templátu</a:t>
            </a:r>
            <a:r>
              <a:rPr lang="cs-CZ" sz="1800" dirty="0"/>
              <a:t> enzymem </a:t>
            </a:r>
            <a:r>
              <a:rPr lang="cs-CZ" sz="1800" dirty="0" err="1"/>
              <a:t>telomerázou</a:t>
            </a:r>
            <a:endParaRPr lang="cs-CZ" sz="1800" dirty="0"/>
          </a:p>
        </p:txBody>
      </p:sp>
      <p:pic>
        <p:nvPicPr>
          <p:cNvPr id="7" name="Picture 1" descr="C:\Users\zameer\Desktop\Clark\PPT Creation\eps - 800x800\\f04-10.jpg">
            <a:extLst>
              <a:ext uri="{FF2B5EF4-FFF2-40B4-BE49-F238E27FC236}">
                <a16:creationId xmlns:a16="http://schemas.microsoft.com/office/drawing/2014/main" id="{945E0BEE-CAA1-4309-9A92-F307EE2C5676}"/>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4469" y="1414807"/>
            <a:ext cx="2907797" cy="456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ovéPole 9">
            <a:extLst>
              <a:ext uri="{FF2B5EF4-FFF2-40B4-BE49-F238E27FC236}">
                <a16:creationId xmlns:a16="http://schemas.microsoft.com/office/drawing/2014/main" id="{B9F8C35E-E205-4853-86CC-999CA4D2108E}"/>
              </a:ext>
            </a:extLst>
          </p:cNvPr>
          <p:cNvSpPr txBox="1"/>
          <p:nvPr/>
        </p:nvSpPr>
        <p:spPr>
          <a:xfrm>
            <a:off x="6096000" y="4930331"/>
            <a:ext cx="2907797" cy="1200329"/>
          </a:xfrm>
          <a:prstGeom prst="rect">
            <a:avLst/>
          </a:prstGeom>
          <a:noFill/>
        </p:spPr>
        <p:txBody>
          <a:bodyPr wrap="square" rtlCol="0">
            <a:spAutoFit/>
          </a:bodyPr>
          <a:lstStyle/>
          <a:p>
            <a:pPr marL="171450" indent="-171450">
              <a:buFont typeface="Arial" panose="020B0604020202020204" pitchFamily="34" charset="0"/>
              <a:buChar char="•"/>
            </a:pPr>
            <a:r>
              <a:rPr lang="en-US" sz="1200" b="0" i="0" dirty="0">
                <a:solidFill>
                  <a:srgbClr val="111111"/>
                </a:solidFill>
                <a:effectLst/>
                <a:latin typeface="Roboto"/>
              </a:rPr>
              <a:t>telomerase transcriptase (TERT)</a:t>
            </a:r>
            <a:endParaRPr lang="cs-CZ" sz="1200" b="0" i="0" dirty="0">
              <a:solidFill>
                <a:srgbClr val="111111"/>
              </a:solidFill>
              <a:effectLst/>
              <a:latin typeface="Roboto"/>
            </a:endParaRPr>
          </a:p>
          <a:p>
            <a:pPr marL="171450" indent="-171450">
              <a:buFont typeface="Arial" panose="020B0604020202020204" pitchFamily="34" charset="0"/>
              <a:buChar char="•"/>
            </a:pPr>
            <a:r>
              <a:rPr lang="en-US" sz="1200" b="0" i="0" dirty="0">
                <a:solidFill>
                  <a:srgbClr val="111111"/>
                </a:solidFill>
                <a:effectLst/>
                <a:latin typeface="Roboto"/>
              </a:rPr>
              <a:t>RNA component (TERC)</a:t>
            </a:r>
            <a:endParaRPr lang="cs-CZ" sz="1200" b="0" i="0" dirty="0">
              <a:solidFill>
                <a:srgbClr val="111111"/>
              </a:solidFill>
              <a:effectLst/>
              <a:latin typeface="Roboto"/>
            </a:endParaRPr>
          </a:p>
          <a:p>
            <a:pPr marL="171450" indent="-171450">
              <a:buFont typeface="Arial" panose="020B0604020202020204" pitchFamily="34" charset="0"/>
              <a:buChar char="•"/>
            </a:pPr>
            <a:r>
              <a:rPr lang="en-US" sz="1200" b="0" i="0" dirty="0" err="1">
                <a:solidFill>
                  <a:srgbClr val="111111"/>
                </a:solidFill>
                <a:effectLst/>
                <a:latin typeface="Roboto"/>
              </a:rPr>
              <a:t>dyskerin</a:t>
            </a:r>
            <a:r>
              <a:rPr lang="en-US" sz="1200" b="0" i="0" dirty="0">
                <a:solidFill>
                  <a:srgbClr val="111111"/>
                </a:solidFill>
                <a:effectLst/>
                <a:latin typeface="Roboto"/>
              </a:rPr>
              <a:t> protein complex (</a:t>
            </a:r>
            <a:r>
              <a:rPr lang="en-US" sz="1200" b="0" i="0" dirty="0" err="1">
                <a:solidFill>
                  <a:srgbClr val="111111"/>
                </a:solidFill>
                <a:effectLst/>
                <a:latin typeface="Roboto"/>
              </a:rPr>
              <a:t>dyskerin</a:t>
            </a:r>
            <a:r>
              <a:rPr lang="en-US" sz="1200" b="0" i="0" dirty="0">
                <a:solidFill>
                  <a:srgbClr val="111111"/>
                </a:solidFill>
                <a:effectLst/>
                <a:latin typeface="Roboto"/>
              </a:rPr>
              <a:t>, NOP10, NHP2</a:t>
            </a:r>
            <a:r>
              <a:rPr lang="cs-CZ" sz="1200" b="0" i="0" dirty="0">
                <a:solidFill>
                  <a:srgbClr val="111111"/>
                </a:solidFill>
                <a:effectLst/>
                <a:latin typeface="Roboto"/>
              </a:rPr>
              <a:t>,</a:t>
            </a:r>
            <a:r>
              <a:rPr lang="en-US" sz="1200" b="0" i="0" dirty="0">
                <a:solidFill>
                  <a:srgbClr val="111111"/>
                </a:solidFill>
                <a:effectLst/>
                <a:latin typeface="Roboto"/>
              </a:rPr>
              <a:t> GAR1</a:t>
            </a:r>
            <a:r>
              <a:rPr lang="cs-CZ" sz="1200" b="0" i="0" dirty="0">
                <a:solidFill>
                  <a:srgbClr val="111111"/>
                </a:solidFill>
                <a:effectLst/>
                <a:latin typeface="Roboto"/>
              </a:rPr>
              <a:t>)</a:t>
            </a:r>
          </a:p>
          <a:p>
            <a:pPr marL="171450" indent="-171450">
              <a:buFont typeface="Arial" panose="020B0604020202020204" pitchFamily="34" charset="0"/>
              <a:buChar char="•"/>
            </a:pPr>
            <a:r>
              <a:rPr lang="en-US" sz="1200" b="0" i="0" dirty="0" err="1">
                <a:solidFill>
                  <a:srgbClr val="111111"/>
                </a:solidFill>
                <a:effectLst/>
                <a:latin typeface="Roboto"/>
              </a:rPr>
              <a:t>shelterin</a:t>
            </a:r>
            <a:r>
              <a:rPr lang="en-US" sz="1200" b="0" i="0" dirty="0">
                <a:solidFill>
                  <a:srgbClr val="111111"/>
                </a:solidFill>
                <a:effectLst/>
                <a:latin typeface="Roboto"/>
              </a:rPr>
              <a:t> complex (TRF1, TRF2, RAP1, POT1, TPP1 a TIN2)</a:t>
            </a:r>
          </a:p>
        </p:txBody>
      </p:sp>
    </p:spTree>
    <p:extLst>
      <p:ext uri="{BB962C8B-B14F-4D97-AF65-F5344CB8AC3E}">
        <p14:creationId xmlns:p14="http://schemas.microsoft.com/office/powerpoint/2010/main" val="2759370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8A76C97-EF84-4CC8-A9F5-72A8028A5605}"/>
              </a:ext>
            </a:extLst>
          </p:cNvPr>
          <p:cNvSpPr>
            <a:spLocks noGrp="1"/>
          </p:cNvSpPr>
          <p:nvPr>
            <p:ph type="ftr" sz="quarter" idx="10"/>
          </p:nvPr>
        </p:nvSpPr>
        <p:spPr/>
        <p:txBody>
          <a:bodyPr/>
          <a:lstStyle/>
          <a:p>
            <a:r>
              <a:rPr lang="cs-CZ" dirty="0"/>
              <a:t>GENOVÉ TECHNOLOGIE – Replikace a syntéza DNA </a:t>
            </a:r>
          </a:p>
        </p:txBody>
      </p:sp>
      <p:sp>
        <p:nvSpPr>
          <p:cNvPr id="3" name="Zástupný symbol pro číslo snímku 2">
            <a:extLst>
              <a:ext uri="{FF2B5EF4-FFF2-40B4-BE49-F238E27FC236}">
                <a16:creationId xmlns:a16="http://schemas.microsoft.com/office/drawing/2014/main" id="{A3CF4843-AE7C-4840-BFC8-4A1CB5A2F38F}"/>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A1BA863A-4938-4A2D-9515-BE6D8E7C6EEE}"/>
              </a:ext>
            </a:extLst>
          </p:cNvPr>
          <p:cNvSpPr>
            <a:spLocks noGrp="1"/>
          </p:cNvSpPr>
          <p:nvPr>
            <p:ph type="title"/>
          </p:nvPr>
        </p:nvSpPr>
        <p:spPr/>
        <p:txBody>
          <a:bodyPr/>
          <a:lstStyle/>
          <a:p>
            <a:r>
              <a:rPr lang="cs-CZ" dirty="0"/>
              <a:t>Chemická syntéza DNA</a:t>
            </a:r>
            <a:endParaRPr lang="en-US" dirty="0"/>
          </a:p>
        </p:txBody>
      </p:sp>
      <p:sp>
        <p:nvSpPr>
          <p:cNvPr id="5" name="Zástupný obsah 4">
            <a:extLst>
              <a:ext uri="{FF2B5EF4-FFF2-40B4-BE49-F238E27FC236}">
                <a16:creationId xmlns:a16="http://schemas.microsoft.com/office/drawing/2014/main" id="{264B1550-D081-467E-BEE8-878AA25F4E57}"/>
              </a:ext>
            </a:extLst>
          </p:cNvPr>
          <p:cNvSpPr>
            <a:spLocks noGrp="1"/>
          </p:cNvSpPr>
          <p:nvPr>
            <p:ph idx="1"/>
          </p:nvPr>
        </p:nvSpPr>
        <p:spPr>
          <a:xfrm>
            <a:off x="720001" y="1692002"/>
            <a:ext cx="6966392" cy="4139998"/>
          </a:xfrm>
        </p:spPr>
        <p:txBody>
          <a:bodyPr/>
          <a:lstStyle/>
          <a:p>
            <a:pPr>
              <a:lnSpc>
                <a:spcPct val="100000"/>
              </a:lnSpc>
              <a:spcAft>
                <a:spcPts val="1200"/>
              </a:spcAft>
            </a:pPr>
            <a:r>
              <a:rPr lang="cs-CZ" sz="1800" dirty="0"/>
              <a:t>H. </a:t>
            </a:r>
            <a:r>
              <a:rPr lang="cs-CZ" sz="1800" dirty="0" err="1"/>
              <a:t>Gobind</a:t>
            </a:r>
            <a:r>
              <a:rPr lang="cs-CZ" sz="1800" dirty="0"/>
              <a:t> </a:t>
            </a:r>
            <a:r>
              <a:rPr lang="cs-CZ" sz="1800" dirty="0" err="1"/>
              <a:t>Korana</a:t>
            </a:r>
            <a:r>
              <a:rPr lang="cs-CZ" sz="1800" dirty="0"/>
              <a:t> syntetizoval první aktivní </a:t>
            </a:r>
            <a:r>
              <a:rPr lang="cs-CZ" sz="1800" dirty="0" err="1"/>
              <a:t>tRNA</a:t>
            </a:r>
            <a:r>
              <a:rPr lang="cs-CZ" sz="1800" dirty="0"/>
              <a:t> molekulu o 72 nukleotidech (1970)</a:t>
            </a:r>
          </a:p>
          <a:p>
            <a:pPr>
              <a:lnSpc>
                <a:spcPct val="100000"/>
              </a:lnSpc>
              <a:spcAft>
                <a:spcPts val="600"/>
              </a:spcAft>
            </a:pPr>
            <a:r>
              <a:rPr lang="cs-CZ" sz="1800" dirty="0"/>
              <a:t>Arteficiální syntéza DNA je ve směru 3´ → 5´</a:t>
            </a:r>
          </a:p>
          <a:p>
            <a:pPr marL="72000" indent="0">
              <a:lnSpc>
                <a:spcPct val="100000"/>
              </a:lnSpc>
              <a:spcAft>
                <a:spcPts val="600"/>
              </a:spcAft>
              <a:buNone/>
            </a:pPr>
            <a:r>
              <a:rPr lang="cs-CZ" sz="1800" dirty="0"/>
              <a:t>  - přichycení první báze na CPG (</a:t>
            </a:r>
            <a:r>
              <a:rPr lang="cs-CZ" sz="1800" dirty="0" err="1"/>
              <a:t>controlled</a:t>
            </a:r>
            <a:r>
              <a:rPr lang="cs-CZ" sz="1800" dirty="0"/>
              <a:t> </a:t>
            </a:r>
            <a:r>
              <a:rPr lang="cs-CZ" sz="1800" dirty="0" err="1"/>
              <a:t>pore</a:t>
            </a:r>
            <a:r>
              <a:rPr lang="cs-CZ" sz="1800" dirty="0"/>
              <a:t> </a:t>
            </a:r>
            <a:r>
              <a:rPr lang="cs-CZ" sz="1800" dirty="0" err="1"/>
              <a:t>glass</a:t>
            </a:r>
            <a:r>
              <a:rPr lang="cs-CZ" sz="1800" dirty="0"/>
              <a:t>)</a:t>
            </a:r>
          </a:p>
          <a:p>
            <a:pPr marL="72000" indent="0">
              <a:lnSpc>
                <a:spcPct val="100000"/>
              </a:lnSpc>
              <a:spcAft>
                <a:spcPts val="600"/>
              </a:spcAft>
              <a:buNone/>
            </a:pPr>
            <a:r>
              <a:rPr lang="cs-CZ" sz="1800" dirty="0"/>
              <a:t>  - 5´konec je zablokován pomocí DMT (</a:t>
            </a:r>
            <a:r>
              <a:rPr lang="cs-CZ" sz="1800" dirty="0" err="1"/>
              <a:t>dimethyloxytrityl</a:t>
            </a:r>
            <a:r>
              <a:rPr lang="cs-CZ" sz="1800" dirty="0"/>
              <a:t>)</a:t>
            </a:r>
          </a:p>
          <a:p>
            <a:pPr marL="72000" indent="0">
              <a:lnSpc>
                <a:spcPct val="100000"/>
              </a:lnSpc>
              <a:spcAft>
                <a:spcPts val="600"/>
              </a:spcAft>
              <a:buNone/>
            </a:pPr>
            <a:r>
              <a:rPr lang="cs-CZ" sz="1800" dirty="0"/>
              <a:t>  - DMT skupina je odstraněna pomocí slabé kyseliny (TCA)</a:t>
            </a:r>
          </a:p>
          <a:p>
            <a:pPr marL="344488" indent="-273050">
              <a:lnSpc>
                <a:spcPct val="100000"/>
              </a:lnSpc>
              <a:spcAft>
                <a:spcPts val="600"/>
              </a:spcAft>
              <a:buNone/>
            </a:pPr>
            <a:r>
              <a:rPr lang="cs-CZ" sz="1800" dirty="0"/>
              <a:t>  - další nukleotid je přidán ve formě tzv. </a:t>
            </a:r>
            <a:r>
              <a:rPr lang="cs-CZ" sz="1800" dirty="0" err="1"/>
              <a:t>phosphoramiditu</a:t>
            </a:r>
            <a:r>
              <a:rPr lang="cs-CZ" sz="1800" dirty="0"/>
              <a:t> aktivovaného </a:t>
            </a:r>
            <a:r>
              <a:rPr lang="cs-CZ" sz="1800" dirty="0" err="1"/>
              <a:t>tetrazolem</a:t>
            </a:r>
            <a:endParaRPr lang="cs-CZ" sz="1800" dirty="0"/>
          </a:p>
          <a:p>
            <a:pPr marL="344488" indent="-273050">
              <a:lnSpc>
                <a:spcPct val="100000"/>
              </a:lnSpc>
              <a:spcAft>
                <a:spcPts val="600"/>
              </a:spcAft>
              <a:buNone/>
            </a:pPr>
            <a:r>
              <a:rPr lang="cs-CZ" sz="1800" dirty="0"/>
              <a:t>  - 5´- OH konce nezreagovaných nukleotidů jsou acetylovány pomocí anhydridu k. octové</a:t>
            </a:r>
          </a:p>
          <a:p>
            <a:pPr marL="72000" indent="0">
              <a:lnSpc>
                <a:spcPct val="100000"/>
              </a:lnSpc>
              <a:spcAft>
                <a:spcPts val="1200"/>
              </a:spcAft>
              <a:buNone/>
            </a:pPr>
            <a:r>
              <a:rPr lang="cs-CZ" sz="1800" dirty="0"/>
              <a:t>  - opakování procesu</a:t>
            </a:r>
          </a:p>
          <a:p>
            <a:pPr>
              <a:lnSpc>
                <a:spcPct val="100000"/>
              </a:lnSpc>
              <a:spcAft>
                <a:spcPts val="1200"/>
              </a:spcAft>
            </a:pPr>
            <a:endParaRPr lang="cs-CZ" sz="1800" dirty="0"/>
          </a:p>
          <a:p>
            <a:pPr marL="72000" indent="0">
              <a:lnSpc>
                <a:spcPct val="100000"/>
              </a:lnSpc>
              <a:spcAft>
                <a:spcPts val="1200"/>
              </a:spcAft>
              <a:buNone/>
            </a:pPr>
            <a:endParaRPr lang="en-US" sz="1800" dirty="0"/>
          </a:p>
        </p:txBody>
      </p:sp>
      <p:pic>
        <p:nvPicPr>
          <p:cNvPr id="2050" name="Picture 2" descr="Har Gobind Khorana Google Doodle">
            <a:extLst>
              <a:ext uri="{FF2B5EF4-FFF2-40B4-BE49-F238E27FC236}">
                <a16:creationId xmlns:a16="http://schemas.microsoft.com/office/drawing/2014/main" id="{9DD0B5E1-E3B1-4FDE-868C-0F80A61B5A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2372" y="1497499"/>
            <a:ext cx="4026648" cy="2974911"/>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113EB32F-F278-4ADB-B14A-5F9651B4B854}"/>
              </a:ext>
            </a:extLst>
          </p:cNvPr>
          <p:cNvSpPr txBox="1"/>
          <p:nvPr/>
        </p:nvSpPr>
        <p:spPr>
          <a:xfrm>
            <a:off x="7805596" y="4484169"/>
            <a:ext cx="4120200" cy="646331"/>
          </a:xfrm>
          <a:prstGeom prst="rect">
            <a:avLst/>
          </a:prstGeom>
          <a:noFill/>
        </p:spPr>
        <p:txBody>
          <a:bodyPr wrap="square" rtlCol="0">
            <a:spAutoFit/>
          </a:bodyPr>
          <a:lstStyle/>
          <a:p>
            <a:pPr algn="l"/>
            <a:r>
              <a:rPr lang="en-US" sz="1200" i="0" dirty="0">
                <a:solidFill>
                  <a:srgbClr val="383838"/>
                </a:solidFill>
                <a:effectLst/>
                <a:latin typeface="arial" panose="020B0604020202020204" pitchFamily="34" charset="0"/>
              </a:rPr>
              <a:t>(</a:t>
            </a:r>
            <a:r>
              <a:rPr lang="cs-CZ" sz="1200" i="1" dirty="0">
                <a:solidFill>
                  <a:srgbClr val="383838"/>
                </a:solidFill>
                <a:effectLst/>
                <a:latin typeface="arial" panose="020B0604020202020204" pitchFamily="34" charset="0"/>
              </a:rPr>
              <a:t>zleva</a:t>
            </a:r>
            <a:r>
              <a:rPr lang="en-US" sz="1200" i="0" dirty="0">
                <a:solidFill>
                  <a:srgbClr val="383838"/>
                </a:solidFill>
                <a:effectLst/>
                <a:latin typeface="arial" panose="020B0604020202020204" pitchFamily="34" charset="0"/>
              </a:rPr>
              <a:t>) </a:t>
            </a:r>
            <a:r>
              <a:rPr lang="en-US" sz="1200" b="1" i="0" dirty="0">
                <a:solidFill>
                  <a:srgbClr val="383838"/>
                </a:solidFill>
                <a:effectLst/>
                <a:latin typeface="arial" panose="020B0604020202020204" pitchFamily="34" charset="0"/>
              </a:rPr>
              <a:t>Har Gobind Khorana</a:t>
            </a:r>
            <a:r>
              <a:rPr lang="en-US" sz="1200" i="0" dirty="0">
                <a:solidFill>
                  <a:srgbClr val="383838"/>
                </a:solidFill>
                <a:effectLst/>
                <a:latin typeface="arial" panose="020B0604020202020204" pitchFamily="34" charset="0"/>
              </a:rPr>
              <a:t>, </a:t>
            </a:r>
            <a:r>
              <a:rPr lang="en-US" sz="1200" b="1" i="0" dirty="0">
                <a:solidFill>
                  <a:srgbClr val="383838"/>
                </a:solidFill>
                <a:effectLst/>
                <a:latin typeface="arial" panose="020B0604020202020204" pitchFamily="34" charset="0"/>
              </a:rPr>
              <a:t>Robert W Holley</a:t>
            </a:r>
            <a:r>
              <a:rPr lang="en-US" sz="1200" i="0" dirty="0">
                <a:solidFill>
                  <a:srgbClr val="383838"/>
                </a:solidFill>
                <a:effectLst/>
                <a:latin typeface="arial" panose="020B0604020202020204" pitchFamily="34" charset="0"/>
              </a:rPr>
              <a:t>, Luis W Alvarez, </a:t>
            </a:r>
            <a:r>
              <a:rPr lang="en-US" sz="1200" b="1" i="0" dirty="0">
                <a:solidFill>
                  <a:srgbClr val="383838"/>
                </a:solidFill>
                <a:effectLst/>
                <a:latin typeface="arial" panose="020B0604020202020204" pitchFamily="34" charset="0"/>
              </a:rPr>
              <a:t>Marshall W Nirenberg</a:t>
            </a:r>
            <a:r>
              <a:rPr lang="en-US" sz="1200" i="0" dirty="0">
                <a:solidFill>
                  <a:srgbClr val="383838"/>
                </a:solidFill>
                <a:effectLst/>
                <a:latin typeface="arial" panose="020B0604020202020204" pitchFamily="34" charset="0"/>
              </a:rPr>
              <a:t>, Lars Onsager and </a:t>
            </a:r>
            <a:r>
              <a:rPr lang="en-US" sz="1200" i="0" dirty="0" err="1">
                <a:solidFill>
                  <a:srgbClr val="383838"/>
                </a:solidFill>
                <a:effectLst/>
                <a:latin typeface="arial" panose="020B0604020202020204" pitchFamily="34" charset="0"/>
              </a:rPr>
              <a:t>Yasunari</a:t>
            </a:r>
            <a:r>
              <a:rPr lang="en-US" sz="1200" i="0" dirty="0">
                <a:solidFill>
                  <a:srgbClr val="383838"/>
                </a:solidFill>
                <a:effectLst/>
                <a:latin typeface="arial" panose="020B0604020202020204" pitchFamily="34" charset="0"/>
              </a:rPr>
              <a:t> Kawabata </a:t>
            </a:r>
            <a:r>
              <a:rPr lang="cs-CZ" sz="1200" i="0" dirty="0">
                <a:solidFill>
                  <a:srgbClr val="383838"/>
                </a:solidFill>
                <a:effectLst/>
                <a:latin typeface="arial" panose="020B0604020202020204" pitchFamily="34" charset="0"/>
              </a:rPr>
              <a:t>při udílení Nobelovy ceny v roce</a:t>
            </a:r>
            <a:r>
              <a:rPr lang="en-US" sz="1200" i="0" dirty="0">
                <a:solidFill>
                  <a:srgbClr val="383838"/>
                </a:solidFill>
                <a:effectLst/>
                <a:latin typeface="arial" panose="020B0604020202020204" pitchFamily="34" charset="0"/>
              </a:rPr>
              <a:t> 1968.</a:t>
            </a:r>
            <a:endParaRPr lang="en-US" sz="1600" dirty="0">
              <a:latin typeface="+mn-lt"/>
            </a:endParaRPr>
          </a:p>
        </p:txBody>
      </p:sp>
    </p:spTree>
    <p:extLst>
      <p:ext uri="{BB962C8B-B14F-4D97-AF65-F5344CB8AC3E}">
        <p14:creationId xmlns:p14="http://schemas.microsoft.com/office/powerpoint/2010/main" val="396897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4E9D91B-7007-403D-BF7B-19336DD99015}"/>
              </a:ext>
            </a:extLst>
          </p:cNvPr>
          <p:cNvSpPr>
            <a:spLocks noGrp="1"/>
          </p:cNvSpPr>
          <p:nvPr>
            <p:ph type="ftr" sz="quarter" idx="10"/>
          </p:nvPr>
        </p:nvSpPr>
        <p:spPr/>
        <p:txBody>
          <a:bodyPr/>
          <a:lstStyle/>
          <a:p>
            <a:r>
              <a:rPr lang="cs-CZ" dirty="0"/>
              <a:t>GENOVÉ TECHNOLOGIE – Replikace a syntéza DNA </a:t>
            </a:r>
          </a:p>
        </p:txBody>
      </p:sp>
      <p:sp>
        <p:nvSpPr>
          <p:cNvPr id="3" name="Zástupný symbol pro číslo snímku 2">
            <a:extLst>
              <a:ext uri="{FF2B5EF4-FFF2-40B4-BE49-F238E27FC236}">
                <a16:creationId xmlns:a16="http://schemas.microsoft.com/office/drawing/2014/main" id="{4114DE51-347B-4514-88DC-D7AB79EF60D7}"/>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EE69420F-8DB0-4510-BC23-FADCD1394E14}"/>
              </a:ext>
            </a:extLst>
          </p:cNvPr>
          <p:cNvSpPr>
            <a:spLocks noGrp="1"/>
          </p:cNvSpPr>
          <p:nvPr>
            <p:ph type="title"/>
          </p:nvPr>
        </p:nvSpPr>
        <p:spPr/>
        <p:txBody>
          <a:bodyPr/>
          <a:lstStyle/>
          <a:p>
            <a:r>
              <a:rPr lang="cs-CZ" dirty="0"/>
              <a:t>Chemická syntéza DNA</a:t>
            </a:r>
            <a:endParaRPr lang="en-US" dirty="0"/>
          </a:p>
        </p:txBody>
      </p:sp>
      <p:pic>
        <p:nvPicPr>
          <p:cNvPr id="9" name="Picture 1" descr="C:\Users\zameer\Desktop\Clark\PPT Creation\eps - 800x800\\f04-13.jpg">
            <a:extLst>
              <a:ext uri="{FF2B5EF4-FFF2-40B4-BE49-F238E27FC236}">
                <a16:creationId xmlns:a16="http://schemas.microsoft.com/office/drawing/2014/main" id="{E2502465-9D0B-4CF1-ABFA-5D5FC2E9D805}"/>
              </a:ext>
            </a:extLst>
          </p:cNvPr>
          <p:cNvPicPr>
            <a:picLocks noChangeAspect="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842154" y="1439571"/>
            <a:ext cx="2258137" cy="189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descr="C:\Users\zameer\Desktop\Clark\PPT Creation\eps - 800x800\\f04-12.jpg">
            <a:extLst>
              <a:ext uri="{FF2B5EF4-FFF2-40B4-BE49-F238E27FC236}">
                <a16:creationId xmlns:a16="http://schemas.microsoft.com/office/drawing/2014/main" id="{DEC9DDD0-E082-4020-A844-3C52C2892F47}"/>
              </a:ext>
            </a:extLst>
          </p:cNvPr>
          <p:cNvPicPr>
            <a:picLocks noChangeAspect="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720000" y="3724506"/>
            <a:ext cx="2258137" cy="218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descr="C:\Users\zameer\Desktop\Clark\PPT Creation\eps - 800x800\\f04-14.jpg">
            <a:extLst>
              <a:ext uri="{FF2B5EF4-FFF2-40B4-BE49-F238E27FC236}">
                <a16:creationId xmlns:a16="http://schemas.microsoft.com/office/drawing/2014/main" id="{92566A54-7563-45BD-8308-BC6109872FA9}"/>
              </a:ext>
            </a:extLst>
          </p:cNvPr>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4060400" y="1550869"/>
            <a:ext cx="5984875"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6807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079B292-A16F-46EB-A990-EFF0EB5C9118}"/>
              </a:ext>
            </a:extLst>
          </p:cNvPr>
          <p:cNvSpPr>
            <a:spLocks noGrp="1"/>
          </p:cNvSpPr>
          <p:nvPr>
            <p:ph type="ftr" sz="quarter" idx="10"/>
          </p:nvPr>
        </p:nvSpPr>
        <p:spPr/>
        <p:txBody>
          <a:bodyPr/>
          <a:lstStyle/>
          <a:p>
            <a:r>
              <a:rPr lang="cs-CZ" dirty="0"/>
              <a:t>GENOVÉ TECHNOLOGIE – Replikace a syntéza DNA </a:t>
            </a:r>
          </a:p>
        </p:txBody>
      </p:sp>
      <p:sp>
        <p:nvSpPr>
          <p:cNvPr id="3" name="Zástupný symbol pro číslo snímku 2">
            <a:extLst>
              <a:ext uri="{FF2B5EF4-FFF2-40B4-BE49-F238E27FC236}">
                <a16:creationId xmlns:a16="http://schemas.microsoft.com/office/drawing/2014/main" id="{8152A1A9-A8A8-43E3-AB02-AE2984ABDE6F}"/>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E883F58D-B4A2-4F09-A551-0D3CF0754BF0}"/>
              </a:ext>
            </a:extLst>
          </p:cNvPr>
          <p:cNvSpPr>
            <a:spLocks noGrp="1"/>
          </p:cNvSpPr>
          <p:nvPr>
            <p:ph type="title"/>
          </p:nvPr>
        </p:nvSpPr>
        <p:spPr/>
        <p:txBody>
          <a:bodyPr/>
          <a:lstStyle/>
          <a:p>
            <a:r>
              <a:rPr lang="cs-CZ" dirty="0"/>
              <a:t>Chemická syntéza DNA</a:t>
            </a:r>
            <a:endParaRPr lang="en-US" dirty="0"/>
          </a:p>
        </p:txBody>
      </p:sp>
      <p:pic>
        <p:nvPicPr>
          <p:cNvPr id="7" name="Picture 1" descr="C:\Users\zameer\Desktop\Clark\PPT Creation\eps - 800x800\\f04-15.jpg">
            <a:extLst>
              <a:ext uri="{FF2B5EF4-FFF2-40B4-BE49-F238E27FC236}">
                <a16:creationId xmlns:a16="http://schemas.microsoft.com/office/drawing/2014/main" id="{931FC919-4897-421D-9F1A-ADA0E6E80F64}"/>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21647" y="2028809"/>
            <a:ext cx="4349941" cy="305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C:\Users\zameer\Desktop\Clark\PPT Creation\eps - 800x800\\f04-16.jpg">
            <a:extLst>
              <a:ext uri="{FF2B5EF4-FFF2-40B4-BE49-F238E27FC236}">
                <a16:creationId xmlns:a16="http://schemas.microsoft.com/office/drawing/2014/main" id="{3A8E7D68-C878-4319-9185-96D3F12DE210}"/>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041024" y="2372637"/>
            <a:ext cx="4474169" cy="271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descr="C:\Users\zameer\Desktop\Clark\PPT Creation\eps - 800x800\\f04-17.jpg">
            <a:extLst>
              <a:ext uri="{FF2B5EF4-FFF2-40B4-BE49-F238E27FC236}">
                <a16:creationId xmlns:a16="http://schemas.microsoft.com/office/drawing/2014/main" id="{7FAF30BA-47A1-4FD0-BF8D-7403AAE4A11E}"/>
              </a:ext>
            </a:extLst>
          </p:cNvPr>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9884629" y="277074"/>
            <a:ext cx="20986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338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94822E8-1549-4587-959E-FF5D8DB8B445}"/>
              </a:ext>
            </a:extLst>
          </p:cNvPr>
          <p:cNvSpPr>
            <a:spLocks noGrp="1"/>
          </p:cNvSpPr>
          <p:nvPr>
            <p:ph type="ftr" sz="quarter" idx="10"/>
          </p:nvPr>
        </p:nvSpPr>
        <p:spPr/>
        <p:txBody>
          <a:bodyPr/>
          <a:lstStyle/>
          <a:p>
            <a:r>
              <a:rPr lang="cs-CZ" dirty="0"/>
              <a:t>GENOVÉ TECHNOLOGIE – Replikace a syntéza DNA </a:t>
            </a:r>
          </a:p>
        </p:txBody>
      </p:sp>
      <p:sp>
        <p:nvSpPr>
          <p:cNvPr id="3" name="Zástupný symbol pro číslo snímku 2">
            <a:extLst>
              <a:ext uri="{FF2B5EF4-FFF2-40B4-BE49-F238E27FC236}">
                <a16:creationId xmlns:a16="http://schemas.microsoft.com/office/drawing/2014/main" id="{CAA3EA3F-FE56-412F-A78B-2532CEF70200}"/>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2214FEDC-D013-4D0B-93B7-B7D2294B5A15}"/>
              </a:ext>
            </a:extLst>
          </p:cNvPr>
          <p:cNvSpPr>
            <a:spLocks noGrp="1"/>
          </p:cNvSpPr>
          <p:nvPr>
            <p:ph type="title"/>
          </p:nvPr>
        </p:nvSpPr>
        <p:spPr/>
        <p:txBody>
          <a:bodyPr/>
          <a:lstStyle/>
          <a:p>
            <a:r>
              <a:rPr lang="cs-CZ" dirty="0"/>
              <a:t>Polymerázová řetězová reakce</a:t>
            </a:r>
            <a:endParaRPr lang="en-US" dirty="0"/>
          </a:p>
        </p:txBody>
      </p:sp>
      <p:sp>
        <p:nvSpPr>
          <p:cNvPr id="8" name="TextovéPole 7">
            <a:extLst>
              <a:ext uri="{FF2B5EF4-FFF2-40B4-BE49-F238E27FC236}">
                <a16:creationId xmlns:a16="http://schemas.microsoft.com/office/drawing/2014/main" id="{808B440F-E1D0-42FD-8C07-321B02049CD9}"/>
              </a:ext>
            </a:extLst>
          </p:cNvPr>
          <p:cNvSpPr txBox="1"/>
          <p:nvPr/>
        </p:nvSpPr>
        <p:spPr>
          <a:xfrm>
            <a:off x="665999" y="1644837"/>
            <a:ext cx="7310103" cy="830997"/>
          </a:xfrm>
          <a:prstGeom prst="rect">
            <a:avLst/>
          </a:prstGeom>
          <a:noFill/>
        </p:spPr>
        <p:txBody>
          <a:bodyPr wrap="square" rtlCol="0">
            <a:spAutoFit/>
          </a:bodyPr>
          <a:lstStyle/>
          <a:p>
            <a:pPr algn="l"/>
            <a:r>
              <a:rPr lang="en-US" sz="1600" b="1" dirty="0">
                <a:latin typeface="+mn-lt"/>
              </a:rPr>
              <a:t>K Mullis</a:t>
            </a:r>
            <a:r>
              <a:rPr lang="en-US" sz="1600" dirty="0">
                <a:latin typeface="+mn-lt"/>
              </a:rPr>
              <a:t>, F </a:t>
            </a:r>
            <a:r>
              <a:rPr lang="en-US" sz="1600" dirty="0" err="1">
                <a:latin typeface="+mn-lt"/>
              </a:rPr>
              <a:t>Faloona</a:t>
            </a:r>
            <a:r>
              <a:rPr lang="en-US" sz="1600" dirty="0">
                <a:latin typeface="+mn-lt"/>
              </a:rPr>
              <a:t>, S Scharf, R Saiki, G Horn, H </a:t>
            </a:r>
            <a:r>
              <a:rPr lang="en-US" sz="1600" dirty="0" err="1">
                <a:latin typeface="+mn-lt"/>
              </a:rPr>
              <a:t>Erlich</a:t>
            </a:r>
            <a:r>
              <a:rPr lang="cs-CZ" sz="1600" dirty="0">
                <a:latin typeface="+mn-lt"/>
              </a:rPr>
              <a:t>. </a:t>
            </a:r>
            <a:endParaRPr lang="en-US" sz="1600" dirty="0">
              <a:latin typeface="+mn-lt"/>
            </a:endParaRPr>
          </a:p>
          <a:p>
            <a:pPr algn="l"/>
            <a:r>
              <a:rPr lang="en-US" sz="1600" dirty="0">
                <a:latin typeface="+mn-lt"/>
              </a:rPr>
              <a:t>Specific enzymatic amplification of DNA in vitro: the polymerase chain reaction</a:t>
            </a:r>
            <a:r>
              <a:rPr lang="cs-CZ" sz="1600" dirty="0">
                <a:latin typeface="+mn-lt"/>
              </a:rPr>
              <a:t>. </a:t>
            </a:r>
            <a:r>
              <a:rPr lang="en-US" sz="1600" dirty="0">
                <a:latin typeface="+mn-lt"/>
              </a:rPr>
              <a:t>Cold Spring </a:t>
            </a:r>
            <a:r>
              <a:rPr lang="en-US" sz="1600" dirty="0" err="1">
                <a:latin typeface="+mn-lt"/>
              </a:rPr>
              <a:t>Harb</a:t>
            </a:r>
            <a:r>
              <a:rPr lang="en-US" sz="1600" dirty="0">
                <a:latin typeface="+mn-lt"/>
              </a:rPr>
              <a:t> </a:t>
            </a:r>
            <a:r>
              <a:rPr lang="en-US" sz="1600" dirty="0" err="1">
                <a:latin typeface="+mn-lt"/>
              </a:rPr>
              <a:t>Symp</a:t>
            </a:r>
            <a:r>
              <a:rPr lang="en-US" sz="1600" dirty="0">
                <a:latin typeface="+mn-lt"/>
              </a:rPr>
              <a:t> Quant Biol;</a:t>
            </a:r>
            <a:r>
              <a:rPr lang="cs-CZ" sz="1600" b="1" dirty="0">
                <a:latin typeface="+mn-lt"/>
              </a:rPr>
              <a:t>1986</a:t>
            </a:r>
            <a:r>
              <a:rPr lang="cs-CZ" sz="1600" dirty="0">
                <a:latin typeface="+mn-lt"/>
              </a:rPr>
              <a:t>;</a:t>
            </a:r>
            <a:r>
              <a:rPr lang="en-US" sz="1600" dirty="0">
                <a:latin typeface="+mn-lt"/>
              </a:rPr>
              <a:t>51</a:t>
            </a:r>
          </a:p>
        </p:txBody>
      </p:sp>
      <p:pic>
        <p:nvPicPr>
          <p:cNvPr id="3075" name="Picture 3" descr="DNA Gyaan » Dr. Kary Mullis, inventor of PCR technique, dies »">
            <a:extLst>
              <a:ext uri="{FF2B5EF4-FFF2-40B4-BE49-F238E27FC236}">
                <a16:creationId xmlns:a16="http://schemas.microsoft.com/office/drawing/2014/main" id="{DEA7A0A3-645A-43BC-BCA8-5385DD9C6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2734572"/>
            <a:ext cx="533400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descr="C:\Users\zameer\Desktop\Clark\PPT Creation\eps - 800x800\\f04-19.jpg">
            <a:extLst>
              <a:ext uri="{FF2B5EF4-FFF2-40B4-BE49-F238E27FC236}">
                <a16:creationId xmlns:a16="http://schemas.microsoft.com/office/drawing/2014/main" id="{F5201906-4504-4CB1-BEC6-ACF2DC372716}"/>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233498" y="248547"/>
            <a:ext cx="33877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262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B3755B3-2749-483B-9227-3C8B3F4F7AB2}"/>
              </a:ext>
            </a:extLst>
          </p:cNvPr>
          <p:cNvSpPr>
            <a:spLocks noGrp="1"/>
          </p:cNvSpPr>
          <p:nvPr>
            <p:ph type="ftr" sz="quarter" idx="10"/>
          </p:nvPr>
        </p:nvSpPr>
        <p:spPr/>
        <p:txBody>
          <a:bodyPr/>
          <a:lstStyle/>
          <a:p>
            <a:r>
              <a:rPr lang="cs-CZ" dirty="0"/>
              <a:t>GENOVÉ TECHNOLOGIE – Replikace a syntéza DNA </a:t>
            </a:r>
          </a:p>
        </p:txBody>
      </p:sp>
      <p:sp>
        <p:nvSpPr>
          <p:cNvPr id="3" name="Zástupný symbol pro číslo snímku 2">
            <a:extLst>
              <a:ext uri="{FF2B5EF4-FFF2-40B4-BE49-F238E27FC236}">
                <a16:creationId xmlns:a16="http://schemas.microsoft.com/office/drawing/2014/main" id="{7BF7C240-ACE0-4A1F-BF3B-7381702513D0}"/>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3C33CA80-F1FD-45FE-891C-60750371E365}"/>
              </a:ext>
            </a:extLst>
          </p:cNvPr>
          <p:cNvSpPr>
            <a:spLocks noGrp="1"/>
          </p:cNvSpPr>
          <p:nvPr>
            <p:ph type="title"/>
          </p:nvPr>
        </p:nvSpPr>
        <p:spPr/>
        <p:txBody>
          <a:bodyPr/>
          <a:lstStyle/>
          <a:p>
            <a:r>
              <a:rPr lang="cs-CZ" dirty="0"/>
              <a:t>Modifikace PCR</a:t>
            </a:r>
            <a:endParaRPr lang="en-US" dirty="0"/>
          </a:p>
        </p:txBody>
      </p:sp>
      <p:sp>
        <p:nvSpPr>
          <p:cNvPr id="5" name="Zástupný obsah 4">
            <a:extLst>
              <a:ext uri="{FF2B5EF4-FFF2-40B4-BE49-F238E27FC236}">
                <a16:creationId xmlns:a16="http://schemas.microsoft.com/office/drawing/2014/main" id="{59843A2E-0E36-4D8A-974E-764F3665C018}"/>
              </a:ext>
            </a:extLst>
          </p:cNvPr>
          <p:cNvSpPr>
            <a:spLocks noGrp="1"/>
          </p:cNvSpPr>
          <p:nvPr>
            <p:ph idx="1"/>
          </p:nvPr>
        </p:nvSpPr>
        <p:spPr>
          <a:xfrm>
            <a:off x="720001" y="1692002"/>
            <a:ext cx="5581212" cy="4139998"/>
          </a:xfrm>
        </p:spPr>
        <p:txBody>
          <a:bodyPr/>
          <a:lstStyle/>
          <a:p>
            <a:pPr>
              <a:lnSpc>
                <a:spcPct val="100000"/>
              </a:lnSpc>
              <a:spcAft>
                <a:spcPts val="1200"/>
              </a:spcAft>
            </a:pPr>
            <a:r>
              <a:rPr lang="cs-CZ" sz="2000" dirty="0"/>
              <a:t>Inverzní PCR</a:t>
            </a:r>
          </a:p>
          <a:p>
            <a:pPr>
              <a:lnSpc>
                <a:spcPct val="100000"/>
              </a:lnSpc>
              <a:spcAft>
                <a:spcPts val="1200"/>
              </a:spcAft>
            </a:pPr>
            <a:r>
              <a:rPr lang="cs-CZ" sz="2000" dirty="0"/>
              <a:t>Použití degenerovaných </a:t>
            </a:r>
            <a:r>
              <a:rPr lang="cs-CZ" sz="2000" dirty="0" err="1"/>
              <a:t>bazí</a:t>
            </a:r>
            <a:r>
              <a:rPr lang="cs-CZ" sz="2000" dirty="0"/>
              <a:t>, zavedení restrikčních míst</a:t>
            </a:r>
          </a:p>
          <a:p>
            <a:pPr>
              <a:lnSpc>
                <a:spcPct val="100000"/>
              </a:lnSpc>
              <a:spcAft>
                <a:spcPts val="0"/>
              </a:spcAft>
            </a:pPr>
            <a:r>
              <a:rPr lang="cs-CZ" sz="2000" dirty="0"/>
              <a:t>Reverzně-transkripční PCR (RT-PCR)</a:t>
            </a:r>
          </a:p>
          <a:p>
            <a:pPr marL="72000" indent="0">
              <a:lnSpc>
                <a:spcPct val="100000"/>
              </a:lnSpc>
              <a:spcAft>
                <a:spcPts val="1200"/>
              </a:spcAft>
              <a:buNone/>
            </a:pPr>
            <a:r>
              <a:rPr lang="cs-CZ" sz="2000" dirty="0"/>
              <a:t>  - 5´RACE, 3´RACE</a:t>
            </a:r>
          </a:p>
          <a:p>
            <a:pPr>
              <a:lnSpc>
                <a:spcPct val="100000"/>
              </a:lnSpc>
              <a:spcAft>
                <a:spcPts val="1200"/>
              </a:spcAft>
            </a:pPr>
            <a:r>
              <a:rPr lang="cs-CZ" sz="2000" dirty="0"/>
              <a:t>PCR cílená mutageneze</a:t>
            </a:r>
          </a:p>
          <a:p>
            <a:pPr>
              <a:lnSpc>
                <a:spcPct val="100000"/>
              </a:lnSpc>
              <a:spcAft>
                <a:spcPts val="1200"/>
              </a:spcAft>
            </a:pPr>
            <a:r>
              <a:rPr lang="cs-CZ" sz="2000" dirty="0"/>
              <a:t>Emulzní PCR</a:t>
            </a:r>
          </a:p>
          <a:p>
            <a:pPr>
              <a:lnSpc>
                <a:spcPct val="100000"/>
              </a:lnSpc>
              <a:spcAft>
                <a:spcPts val="1200"/>
              </a:spcAft>
            </a:pPr>
            <a:r>
              <a:rPr lang="cs-CZ" sz="2000" dirty="0" err="1"/>
              <a:t>Droplet</a:t>
            </a:r>
            <a:r>
              <a:rPr lang="cs-CZ" sz="2000" dirty="0"/>
              <a:t> Digital PCR</a:t>
            </a:r>
          </a:p>
          <a:p>
            <a:pPr>
              <a:lnSpc>
                <a:spcPct val="100000"/>
              </a:lnSpc>
              <a:spcAft>
                <a:spcPts val="1200"/>
              </a:spcAft>
            </a:pPr>
            <a:r>
              <a:rPr lang="cs-CZ" sz="2000" dirty="0"/>
              <a:t>LAMP</a:t>
            </a:r>
          </a:p>
          <a:p>
            <a:pPr>
              <a:lnSpc>
                <a:spcPct val="100000"/>
              </a:lnSpc>
              <a:spcAft>
                <a:spcPts val="1200"/>
              </a:spcAft>
            </a:pPr>
            <a:endParaRPr lang="cs-CZ" sz="2000" dirty="0"/>
          </a:p>
          <a:p>
            <a:pPr>
              <a:lnSpc>
                <a:spcPct val="100000"/>
              </a:lnSpc>
              <a:spcAft>
                <a:spcPts val="0"/>
              </a:spcAft>
            </a:pPr>
            <a:endParaRPr lang="cs-CZ" sz="2000" dirty="0"/>
          </a:p>
          <a:p>
            <a:pPr marL="72000" indent="0">
              <a:lnSpc>
                <a:spcPct val="100000"/>
              </a:lnSpc>
              <a:spcAft>
                <a:spcPts val="1200"/>
              </a:spcAft>
              <a:buNone/>
            </a:pPr>
            <a:endParaRPr lang="en-US" sz="2000" dirty="0"/>
          </a:p>
        </p:txBody>
      </p:sp>
      <p:pic>
        <p:nvPicPr>
          <p:cNvPr id="7" name="Picture 1" descr="C:\Users\zameer\Desktop\Clark\PPT Creation\eps - 800x800\\f04-20.jpg">
            <a:extLst>
              <a:ext uri="{FF2B5EF4-FFF2-40B4-BE49-F238E27FC236}">
                <a16:creationId xmlns:a16="http://schemas.microsoft.com/office/drawing/2014/main" id="{9668CC62-D3D1-4F39-9EFA-070C8D35C783}"/>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969815" y="720000"/>
            <a:ext cx="2670185" cy="489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C:\Users\zameer\Desktop\Clark\PPT Creation\eps - 800x800\\f04-21.jpg">
            <a:extLst>
              <a:ext uri="{FF2B5EF4-FFF2-40B4-BE49-F238E27FC236}">
                <a16:creationId xmlns:a16="http://schemas.microsoft.com/office/drawing/2014/main" id="{D14BDB0C-6177-4CD2-9A42-ED84E60066D5}"/>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896036" y="720000"/>
            <a:ext cx="3145782" cy="482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descr="C:\Users\zameer\Desktop\Clark\PPT Creation\eps - 800x800\\f04-22.jpg">
            <a:extLst>
              <a:ext uri="{FF2B5EF4-FFF2-40B4-BE49-F238E27FC236}">
                <a16:creationId xmlns:a16="http://schemas.microsoft.com/office/drawing/2014/main" id="{870E4521-F302-443C-B6CD-D0633BB07BDC}"/>
              </a:ext>
            </a:extLst>
          </p:cNvPr>
          <p:cNvPicPr>
            <a:picLocks noChangeAspect="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3510607" y="4611123"/>
            <a:ext cx="2335747" cy="11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689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B4AD34A-C58F-45DA-BDB5-80DB5FBE60F4}"/>
              </a:ext>
            </a:extLst>
          </p:cNvPr>
          <p:cNvSpPr>
            <a:spLocks noGrp="1"/>
          </p:cNvSpPr>
          <p:nvPr>
            <p:ph type="ftr" sz="quarter" idx="10"/>
          </p:nvPr>
        </p:nvSpPr>
        <p:spPr/>
        <p:txBody>
          <a:bodyPr/>
          <a:lstStyle/>
          <a:p>
            <a:r>
              <a:rPr lang="cs-CZ" dirty="0"/>
              <a:t>GENOVÉ TECHNOLOGIE – Replikace a syntéza DNA </a:t>
            </a:r>
          </a:p>
        </p:txBody>
      </p:sp>
      <p:sp>
        <p:nvSpPr>
          <p:cNvPr id="3" name="Zástupný symbol pro číslo snímku 2">
            <a:extLst>
              <a:ext uri="{FF2B5EF4-FFF2-40B4-BE49-F238E27FC236}">
                <a16:creationId xmlns:a16="http://schemas.microsoft.com/office/drawing/2014/main" id="{7D26A795-D0EE-431E-B429-05CCF1BD9DE1}"/>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22D3F76A-4C5C-47C0-A4B1-47D0EE0DBA56}"/>
              </a:ext>
            </a:extLst>
          </p:cNvPr>
          <p:cNvSpPr>
            <a:spLocks noGrp="1"/>
          </p:cNvSpPr>
          <p:nvPr>
            <p:ph type="title"/>
          </p:nvPr>
        </p:nvSpPr>
        <p:spPr/>
        <p:txBody>
          <a:bodyPr/>
          <a:lstStyle/>
          <a:p>
            <a:r>
              <a:rPr lang="cs-CZ" dirty="0"/>
              <a:t>RACE PCR </a:t>
            </a:r>
            <a:endParaRPr lang="en-US" dirty="0"/>
          </a:p>
        </p:txBody>
      </p:sp>
      <p:pic>
        <p:nvPicPr>
          <p:cNvPr id="6146" name="Picture 2">
            <a:extLst>
              <a:ext uri="{FF2B5EF4-FFF2-40B4-BE49-F238E27FC236}">
                <a16:creationId xmlns:a16="http://schemas.microsoft.com/office/drawing/2014/main" id="{3A3383D7-3FC3-4056-AE7E-43CEAB2967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235" y="1313775"/>
            <a:ext cx="5200650" cy="4772025"/>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76674E9D-F17A-49F8-A3AC-47471084868B}"/>
              </a:ext>
            </a:extLst>
          </p:cNvPr>
          <p:cNvSpPr txBox="1"/>
          <p:nvPr/>
        </p:nvSpPr>
        <p:spPr>
          <a:xfrm>
            <a:off x="7360466" y="3299677"/>
            <a:ext cx="4035592" cy="400110"/>
          </a:xfrm>
          <a:prstGeom prst="rect">
            <a:avLst/>
          </a:prstGeom>
          <a:noFill/>
        </p:spPr>
        <p:txBody>
          <a:bodyPr wrap="none" rtlCol="0">
            <a:spAutoFit/>
          </a:bodyPr>
          <a:lstStyle/>
          <a:p>
            <a:pPr algn="l"/>
            <a:r>
              <a:rPr lang="en-US" sz="2000" dirty="0">
                <a:latin typeface="+mn-lt"/>
              </a:rPr>
              <a:t>Rapid Amplification of cDNA Ends</a:t>
            </a:r>
          </a:p>
        </p:txBody>
      </p:sp>
    </p:spTree>
    <p:extLst>
      <p:ext uri="{BB962C8B-B14F-4D97-AF65-F5344CB8AC3E}">
        <p14:creationId xmlns:p14="http://schemas.microsoft.com/office/powerpoint/2010/main" val="3592499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4C896D8-9247-402C-A414-27FD9BBC51AE}"/>
              </a:ext>
            </a:extLst>
          </p:cNvPr>
          <p:cNvSpPr>
            <a:spLocks noGrp="1"/>
          </p:cNvSpPr>
          <p:nvPr>
            <p:ph type="ftr" sz="quarter" idx="10"/>
          </p:nvPr>
        </p:nvSpPr>
        <p:spPr/>
        <p:txBody>
          <a:bodyPr/>
          <a:lstStyle/>
          <a:p>
            <a:r>
              <a:rPr lang="cs-CZ" dirty="0"/>
              <a:t>GENOVÉ TECHNOLOGIE – Replikace a syntéza DNA </a:t>
            </a:r>
          </a:p>
        </p:txBody>
      </p:sp>
      <p:sp>
        <p:nvSpPr>
          <p:cNvPr id="3" name="Zástupný symbol pro číslo snímku 2">
            <a:extLst>
              <a:ext uri="{FF2B5EF4-FFF2-40B4-BE49-F238E27FC236}">
                <a16:creationId xmlns:a16="http://schemas.microsoft.com/office/drawing/2014/main" id="{B425CF9D-98B4-45CB-A57C-DA397F7A0E4A}"/>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5807666A-372E-45C0-B3D1-EAAF206703D6}"/>
              </a:ext>
            </a:extLst>
          </p:cNvPr>
          <p:cNvSpPr>
            <a:spLocks noGrp="1"/>
          </p:cNvSpPr>
          <p:nvPr>
            <p:ph type="title"/>
          </p:nvPr>
        </p:nvSpPr>
        <p:spPr/>
        <p:txBody>
          <a:bodyPr/>
          <a:lstStyle/>
          <a:p>
            <a:r>
              <a:rPr lang="cs-CZ" sz="4000" dirty="0"/>
              <a:t>PCR cílená mutageneze</a:t>
            </a:r>
            <a:br>
              <a:rPr lang="cs-CZ" sz="4000" dirty="0"/>
            </a:br>
            <a:endParaRPr lang="en-US" dirty="0"/>
          </a:p>
        </p:txBody>
      </p:sp>
      <p:pic>
        <p:nvPicPr>
          <p:cNvPr id="7" name="Obrázek 6">
            <a:extLst>
              <a:ext uri="{FF2B5EF4-FFF2-40B4-BE49-F238E27FC236}">
                <a16:creationId xmlns:a16="http://schemas.microsoft.com/office/drawing/2014/main" id="{1B5D7D41-507C-490F-90FE-538C381168A0}"/>
              </a:ext>
            </a:extLst>
          </p:cNvPr>
          <p:cNvPicPr>
            <a:picLocks noChangeAspect="1"/>
          </p:cNvPicPr>
          <p:nvPr/>
        </p:nvPicPr>
        <p:blipFill>
          <a:blip r:embed="rId2"/>
          <a:stretch>
            <a:fillRect/>
          </a:stretch>
        </p:blipFill>
        <p:spPr>
          <a:xfrm>
            <a:off x="1114723" y="1333579"/>
            <a:ext cx="7130554" cy="4732417"/>
          </a:xfrm>
          <a:prstGeom prst="rect">
            <a:avLst/>
          </a:prstGeom>
        </p:spPr>
      </p:pic>
    </p:spTree>
    <p:extLst>
      <p:ext uri="{BB962C8B-B14F-4D97-AF65-F5344CB8AC3E}">
        <p14:creationId xmlns:p14="http://schemas.microsoft.com/office/powerpoint/2010/main" val="537845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8CB841E-3808-48DB-B2A9-9E7E49959864}"/>
              </a:ext>
            </a:extLst>
          </p:cNvPr>
          <p:cNvSpPr>
            <a:spLocks noGrp="1"/>
          </p:cNvSpPr>
          <p:nvPr>
            <p:ph type="ftr" sz="quarter" idx="10"/>
          </p:nvPr>
        </p:nvSpPr>
        <p:spPr/>
        <p:txBody>
          <a:bodyPr/>
          <a:lstStyle/>
          <a:p>
            <a:r>
              <a:rPr lang="cs-CZ" dirty="0"/>
              <a:t>GENOVÉ TECHNOLOGIE – Replikace a syntéza DNA </a:t>
            </a:r>
          </a:p>
        </p:txBody>
      </p:sp>
      <p:sp>
        <p:nvSpPr>
          <p:cNvPr id="3" name="Zástupný symbol pro číslo snímku 2">
            <a:extLst>
              <a:ext uri="{FF2B5EF4-FFF2-40B4-BE49-F238E27FC236}">
                <a16:creationId xmlns:a16="http://schemas.microsoft.com/office/drawing/2014/main" id="{C1C3EBD2-253D-4DCF-A72D-61DD891B8B8D}"/>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F4ABA513-DBCF-4EB7-B489-128904AF9ACE}"/>
              </a:ext>
            </a:extLst>
          </p:cNvPr>
          <p:cNvSpPr>
            <a:spLocks noGrp="1"/>
          </p:cNvSpPr>
          <p:nvPr>
            <p:ph type="title"/>
          </p:nvPr>
        </p:nvSpPr>
        <p:spPr/>
        <p:txBody>
          <a:bodyPr/>
          <a:lstStyle/>
          <a:p>
            <a:r>
              <a:rPr lang="cs-CZ" dirty="0"/>
              <a:t>Emulzní PCR</a:t>
            </a:r>
            <a:endParaRPr lang="en-US" dirty="0"/>
          </a:p>
        </p:txBody>
      </p:sp>
      <p:pic>
        <p:nvPicPr>
          <p:cNvPr id="7170" name="Picture 2">
            <a:extLst>
              <a:ext uri="{FF2B5EF4-FFF2-40B4-BE49-F238E27FC236}">
                <a16:creationId xmlns:a16="http://schemas.microsoft.com/office/drawing/2014/main" id="{9481391C-2165-4813-A3C8-6756D9896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1770312"/>
            <a:ext cx="7556673" cy="4348366"/>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FC291CE3-8109-48E7-ADEF-A55B615757F7}"/>
              </a:ext>
            </a:extLst>
          </p:cNvPr>
          <p:cNvSpPr txBox="1"/>
          <p:nvPr/>
        </p:nvSpPr>
        <p:spPr>
          <a:xfrm>
            <a:off x="812181" y="1370202"/>
            <a:ext cx="5283819" cy="400110"/>
          </a:xfrm>
          <a:prstGeom prst="rect">
            <a:avLst/>
          </a:prstGeom>
          <a:noFill/>
        </p:spPr>
        <p:txBody>
          <a:bodyPr wrap="none" rtlCol="0">
            <a:spAutoFit/>
          </a:bodyPr>
          <a:lstStyle/>
          <a:p>
            <a:pPr algn="l"/>
            <a:r>
              <a:rPr lang="cs-CZ" sz="2000" dirty="0">
                <a:latin typeface="+mn-lt"/>
              </a:rPr>
              <a:t>Použito při NGS technologii (454, ion </a:t>
            </a:r>
            <a:r>
              <a:rPr lang="cs-CZ" sz="2000" dirty="0" err="1">
                <a:latin typeface="+mn-lt"/>
              </a:rPr>
              <a:t>torrent</a:t>
            </a:r>
            <a:r>
              <a:rPr lang="cs-CZ" sz="2000" dirty="0">
                <a:latin typeface="+mn-lt"/>
              </a:rPr>
              <a:t>)</a:t>
            </a:r>
            <a:endParaRPr lang="en-US" sz="2000" dirty="0" err="1">
              <a:latin typeface="+mn-lt"/>
            </a:endParaRPr>
          </a:p>
        </p:txBody>
      </p:sp>
    </p:spTree>
    <p:extLst>
      <p:ext uri="{BB962C8B-B14F-4D97-AF65-F5344CB8AC3E}">
        <p14:creationId xmlns:p14="http://schemas.microsoft.com/office/powerpoint/2010/main" val="1178754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87CC6B4-2B4F-4DD3-BB27-14CD4EC5A842}"/>
              </a:ext>
            </a:extLst>
          </p:cNvPr>
          <p:cNvSpPr>
            <a:spLocks noGrp="1"/>
          </p:cNvSpPr>
          <p:nvPr>
            <p:ph type="ftr" sz="quarter" idx="10"/>
          </p:nvPr>
        </p:nvSpPr>
        <p:spPr/>
        <p:txBody>
          <a:bodyPr/>
          <a:lstStyle/>
          <a:p>
            <a:r>
              <a:rPr lang="cs-CZ" dirty="0"/>
              <a:t>GENOVÉ TECHNOLOGIE – Replikace a syntéza DNA </a:t>
            </a:r>
          </a:p>
        </p:txBody>
      </p:sp>
      <p:sp>
        <p:nvSpPr>
          <p:cNvPr id="3" name="Zástupný symbol pro číslo snímku 2">
            <a:extLst>
              <a:ext uri="{FF2B5EF4-FFF2-40B4-BE49-F238E27FC236}">
                <a16:creationId xmlns:a16="http://schemas.microsoft.com/office/drawing/2014/main" id="{700866AD-96DC-469E-B635-227D10056B03}"/>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00B3C73B-EB2A-4847-9437-48667A3C040B}"/>
              </a:ext>
            </a:extLst>
          </p:cNvPr>
          <p:cNvSpPr>
            <a:spLocks noGrp="1"/>
          </p:cNvSpPr>
          <p:nvPr>
            <p:ph type="title"/>
          </p:nvPr>
        </p:nvSpPr>
        <p:spPr/>
        <p:txBody>
          <a:bodyPr/>
          <a:lstStyle/>
          <a:p>
            <a:r>
              <a:rPr lang="cs-CZ" dirty="0" err="1"/>
              <a:t>Droplet</a:t>
            </a:r>
            <a:r>
              <a:rPr lang="cs-CZ" dirty="0"/>
              <a:t> </a:t>
            </a:r>
            <a:r>
              <a:rPr lang="cs-CZ" dirty="0" err="1"/>
              <a:t>digital</a:t>
            </a:r>
            <a:r>
              <a:rPr lang="cs-CZ" dirty="0"/>
              <a:t> </a:t>
            </a:r>
            <a:r>
              <a:rPr lang="cs-CZ" dirty="0" err="1"/>
              <a:t>pcr</a:t>
            </a:r>
            <a:endParaRPr lang="en-US" dirty="0"/>
          </a:p>
        </p:txBody>
      </p:sp>
      <p:pic>
        <p:nvPicPr>
          <p:cNvPr id="8194" name="Picture 2">
            <a:extLst>
              <a:ext uri="{FF2B5EF4-FFF2-40B4-BE49-F238E27FC236}">
                <a16:creationId xmlns:a16="http://schemas.microsoft.com/office/drawing/2014/main" id="{333221E9-6542-4A71-8562-0426743EEE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00" y="1342492"/>
            <a:ext cx="8525347" cy="479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006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7653A5F-BDCF-4416-B4A9-5899C6326518}"/>
              </a:ext>
            </a:extLst>
          </p:cNvPr>
          <p:cNvSpPr>
            <a:spLocks noGrp="1"/>
          </p:cNvSpPr>
          <p:nvPr>
            <p:ph type="ftr" sz="quarter" idx="10"/>
          </p:nvPr>
        </p:nvSpPr>
        <p:spPr/>
        <p:txBody>
          <a:bodyPr/>
          <a:lstStyle/>
          <a:p>
            <a:r>
              <a:rPr lang="cs-CZ" dirty="0"/>
              <a:t>GENOVÉ TECHNOLOGIE – Replikace a syntéza DNA </a:t>
            </a:r>
          </a:p>
        </p:txBody>
      </p:sp>
      <p:sp>
        <p:nvSpPr>
          <p:cNvPr id="3" name="Zástupný symbol pro číslo snímku 2">
            <a:extLst>
              <a:ext uri="{FF2B5EF4-FFF2-40B4-BE49-F238E27FC236}">
                <a16:creationId xmlns:a16="http://schemas.microsoft.com/office/drawing/2014/main" id="{E0EBFF96-54BC-4247-B4A3-4FA2E6601430}"/>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19B0993B-8DE8-4535-A102-E6C5FE2068D1}"/>
              </a:ext>
            </a:extLst>
          </p:cNvPr>
          <p:cNvSpPr>
            <a:spLocks noGrp="1"/>
          </p:cNvSpPr>
          <p:nvPr>
            <p:ph type="title"/>
          </p:nvPr>
        </p:nvSpPr>
        <p:spPr/>
        <p:txBody>
          <a:bodyPr/>
          <a:lstStyle/>
          <a:p>
            <a:r>
              <a:rPr lang="en-US" dirty="0" err="1"/>
              <a:t>Replikace</a:t>
            </a:r>
            <a:r>
              <a:rPr lang="en-US" dirty="0"/>
              <a:t> DNA</a:t>
            </a:r>
          </a:p>
        </p:txBody>
      </p:sp>
      <p:sp>
        <p:nvSpPr>
          <p:cNvPr id="5" name="Zástupný obsah 4">
            <a:extLst>
              <a:ext uri="{FF2B5EF4-FFF2-40B4-BE49-F238E27FC236}">
                <a16:creationId xmlns:a16="http://schemas.microsoft.com/office/drawing/2014/main" id="{F00E0987-F123-4D91-A8F8-D1C041D56DEC}"/>
              </a:ext>
            </a:extLst>
          </p:cNvPr>
          <p:cNvSpPr>
            <a:spLocks noGrp="1"/>
          </p:cNvSpPr>
          <p:nvPr>
            <p:ph idx="1"/>
          </p:nvPr>
        </p:nvSpPr>
        <p:spPr>
          <a:xfrm>
            <a:off x="720000" y="1359001"/>
            <a:ext cx="8236431" cy="4139998"/>
          </a:xfrm>
        </p:spPr>
        <p:txBody>
          <a:bodyPr/>
          <a:lstStyle/>
          <a:p>
            <a:pPr>
              <a:lnSpc>
                <a:spcPct val="100000"/>
              </a:lnSpc>
              <a:spcAft>
                <a:spcPts val="1200"/>
              </a:spcAft>
            </a:pPr>
            <a:r>
              <a:rPr lang="en-US" sz="1800" dirty="0" err="1"/>
              <a:t>Zachov</a:t>
            </a:r>
            <a:r>
              <a:rPr lang="cs-CZ" sz="1800" dirty="0" err="1"/>
              <a:t>ání</a:t>
            </a:r>
            <a:r>
              <a:rPr lang="cs-CZ" sz="1800" dirty="0"/>
              <a:t> integrity organismu vyžaduje kompletní identickou replikaci genomu</a:t>
            </a:r>
          </a:p>
          <a:p>
            <a:pPr>
              <a:lnSpc>
                <a:spcPct val="100000"/>
              </a:lnSpc>
              <a:spcAft>
                <a:spcPts val="1200"/>
              </a:spcAft>
            </a:pPr>
            <a:r>
              <a:rPr lang="cs-CZ" sz="1800" dirty="0"/>
              <a:t>Rozvinutí dvoušroubovice, tvorba Y-replikační vidlice</a:t>
            </a:r>
          </a:p>
          <a:p>
            <a:pPr>
              <a:lnSpc>
                <a:spcPct val="100000"/>
              </a:lnSpc>
              <a:spcAft>
                <a:spcPts val="1200"/>
              </a:spcAft>
            </a:pPr>
            <a:r>
              <a:rPr lang="cs-CZ" sz="1800" dirty="0"/>
              <a:t>Začíná na chromosomu ve specifickém místě označovaném </a:t>
            </a:r>
            <a:r>
              <a:rPr lang="cs-CZ" sz="1800" dirty="0" err="1"/>
              <a:t>ori</a:t>
            </a:r>
            <a:r>
              <a:rPr lang="cs-CZ" sz="1800" dirty="0"/>
              <a:t> (</a:t>
            </a:r>
            <a:r>
              <a:rPr lang="cs-CZ" sz="1800" dirty="0" err="1"/>
              <a:t>origin</a:t>
            </a:r>
            <a:r>
              <a:rPr lang="cs-CZ" sz="1800" dirty="0"/>
              <a:t> of </a:t>
            </a:r>
            <a:r>
              <a:rPr lang="cs-CZ" sz="1800" dirty="0" err="1"/>
              <a:t>replication</a:t>
            </a:r>
            <a:r>
              <a:rPr lang="cs-CZ" sz="1800" dirty="0"/>
              <a:t>)</a:t>
            </a:r>
          </a:p>
          <a:p>
            <a:pPr>
              <a:lnSpc>
                <a:spcPct val="100000"/>
              </a:lnSpc>
              <a:spcAft>
                <a:spcPts val="1200"/>
              </a:spcAft>
            </a:pPr>
            <a:r>
              <a:rPr lang="cs-CZ" sz="1800" dirty="0" err="1"/>
              <a:t>ori</a:t>
            </a:r>
            <a:r>
              <a:rPr lang="cs-CZ" sz="1800" dirty="0"/>
              <a:t> místo obvykle obsahuje vysoký podíl AT </a:t>
            </a:r>
            <a:r>
              <a:rPr lang="cs-CZ" sz="1800" dirty="0" err="1"/>
              <a:t>bazí</a:t>
            </a:r>
            <a:endParaRPr lang="cs-CZ" sz="1800" dirty="0"/>
          </a:p>
          <a:p>
            <a:pPr>
              <a:lnSpc>
                <a:spcPct val="100000"/>
              </a:lnSpc>
              <a:spcAft>
                <a:spcPts val="1200"/>
              </a:spcAft>
            </a:pPr>
            <a:r>
              <a:rPr lang="cs-CZ" sz="1800" dirty="0"/>
              <a:t>Komplementární řetězec je syntetizován komplexem faktorů a enzymů nazývaných </a:t>
            </a:r>
            <a:r>
              <a:rPr lang="cs-CZ" sz="1800" dirty="0" err="1"/>
              <a:t>replizom</a:t>
            </a:r>
            <a:endParaRPr lang="cs-CZ" sz="1800" dirty="0"/>
          </a:p>
          <a:p>
            <a:pPr>
              <a:lnSpc>
                <a:spcPct val="100000"/>
              </a:lnSpc>
              <a:spcAft>
                <a:spcPts val="600"/>
              </a:spcAft>
            </a:pPr>
            <a:r>
              <a:rPr lang="cs-CZ" sz="1800" dirty="0"/>
              <a:t>DNA polymeráza syntetizuje pouze ve směru 5´ → 3´</a:t>
            </a:r>
          </a:p>
          <a:p>
            <a:pPr marL="72000" indent="0">
              <a:lnSpc>
                <a:spcPct val="100000"/>
              </a:lnSpc>
              <a:spcAft>
                <a:spcPts val="600"/>
              </a:spcAft>
              <a:buNone/>
            </a:pPr>
            <a:r>
              <a:rPr lang="cs-CZ" sz="1800" dirty="0"/>
              <a:t>   - vedoucí vlákno se syntetizuje kontinuálně</a:t>
            </a:r>
          </a:p>
          <a:p>
            <a:pPr marL="72000" indent="0">
              <a:lnSpc>
                <a:spcPct val="100000"/>
              </a:lnSpc>
              <a:spcAft>
                <a:spcPts val="600"/>
              </a:spcAft>
              <a:buNone/>
            </a:pPr>
            <a:r>
              <a:rPr lang="cs-CZ" sz="1800" dirty="0"/>
              <a:t>   - </a:t>
            </a:r>
            <a:r>
              <a:rPr lang="cs-CZ" sz="1800" dirty="0" err="1"/>
              <a:t>spožďující</a:t>
            </a:r>
            <a:r>
              <a:rPr lang="cs-CZ" sz="1800" dirty="0"/>
              <a:t> se vlákno pomocí </a:t>
            </a:r>
            <a:r>
              <a:rPr lang="cs-CZ" sz="1800" dirty="0" err="1"/>
              <a:t>Okazakiho</a:t>
            </a:r>
            <a:r>
              <a:rPr lang="cs-CZ" sz="1800" dirty="0"/>
              <a:t> fragmentů</a:t>
            </a:r>
          </a:p>
          <a:p>
            <a:pPr marL="72000" indent="0">
              <a:lnSpc>
                <a:spcPct val="100000"/>
              </a:lnSpc>
              <a:spcAft>
                <a:spcPts val="1200"/>
              </a:spcAft>
              <a:buNone/>
            </a:pPr>
            <a:r>
              <a:rPr lang="cs-CZ" sz="1800" dirty="0"/>
              <a:t>   - jednotlivé fragmenty na opožďujícím se vlákně jsou spojovány DNA ligázou</a:t>
            </a:r>
          </a:p>
          <a:p>
            <a:pPr>
              <a:lnSpc>
                <a:spcPct val="100000"/>
              </a:lnSpc>
              <a:spcAft>
                <a:spcPts val="1200"/>
              </a:spcAft>
            </a:pPr>
            <a:r>
              <a:rPr lang="cs-CZ" sz="1800" dirty="0"/>
              <a:t>Tento způsob replikace nazýván </a:t>
            </a:r>
            <a:r>
              <a:rPr lang="cs-CZ" sz="1800" b="1" dirty="0" err="1"/>
              <a:t>semikonzervativní</a:t>
            </a:r>
            <a:r>
              <a:rPr lang="cs-CZ" sz="1800" b="1" dirty="0"/>
              <a:t> replikace</a:t>
            </a:r>
          </a:p>
        </p:txBody>
      </p:sp>
      <p:pic>
        <p:nvPicPr>
          <p:cNvPr id="6" name="Picture 1" descr="C:\Users\zameer\Desktop\Clark\PPT Creation\eps - 800x800\\f04-01.jpg">
            <a:extLst>
              <a:ext uri="{FF2B5EF4-FFF2-40B4-BE49-F238E27FC236}">
                <a16:creationId xmlns:a16="http://schemas.microsoft.com/office/drawing/2014/main" id="{415D8BA6-D124-445E-90B2-8495494515BB}"/>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203370" y="1663449"/>
            <a:ext cx="2491369" cy="375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ovéPole 6">
            <a:extLst>
              <a:ext uri="{FF2B5EF4-FFF2-40B4-BE49-F238E27FC236}">
                <a16:creationId xmlns:a16="http://schemas.microsoft.com/office/drawing/2014/main" id="{AB60C1BA-A728-4768-AF19-210F71C9DC0B}"/>
              </a:ext>
            </a:extLst>
          </p:cNvPr>
          <p:cNvSpPr txBox="1"/>
          <p:nvPr/>
        </p:nvSpPr>
        <p:spPr>
          <a:xfrm>
            <a:off x="9773696" y="5537214"/>
            <a:ext cx="1699504" cy="261610"/>
          </a:xfrm>
          <a:prstGeom prst="rect">
            <a:avLst/>
          </a:prstGeom>
          <a:noFill/>
        </p:spPr>
        <p:txBody>
          <a:bodyPr wrap="none" rtlCol="0">
            <a:spAutoFit/>
          </a:bodyPr>
          <a:lstStyle/>
          <a:p>
            <a:pPr algn="l"/>
            <a:r>
              <a:rPr lang="cs-CZ" sz="1100" dirty="0">
                <a:effectLst/>
                <a:latin typeface="Calibri" panose="020F0502020204030204" pitchFamily="34" charset="0"/>
                <a:ea typeface="Calibri" panose="020F0502020204030204" pitchFamily="34" charset="0"/>
                <a:cs typeface="Times New Roman" panose="02020603050405020304" pitchFamily="18" charset="0"/>
              </a:rPr>
              <a:t>Clark and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Pazdernik</a:t>
            </a:r>
            <a:r>
              <a:rPr lang="cs-CZ" sz="1100" dirty="0">
                <a:effectLst/>
                <a:latin typeface="Calibri" panose="020F0502020204030204" pitchFamily="34" charset="0"/>
                <a:ea typeface="Calibri" panose="020F0502020204030204" pitchFamily="34" charset="0"/>
                <a:cs typeface="Times New Roman" panose="02020603050405020304" pitchFamily="18" charset="0"/>
              </a:rPr>
              <a:t>, 2016</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mn-lt"/>
            </a:endParaRPr>
          </a:p>
        </p:txBody>
      </p:sp>
    </p:spTree>
    <p:extLst>
      <p:ext uri="{BB962C8B-B14F-4D97-AF65-F5344CB8AC3E}">
        <p14:creationId xmlns:p14="http://schemas.microsoft.com/office/powerpoint/2010/main" val="3122067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5A26DCC-6506-4966-ACBF-7D55EE2FCE50}"/>
              </a:ext>
            </a:extLst>
          </p:cNvPr>
          <p:cNvSpPr>
            <a:spLocks noGrp="1"/>
          </p:cNvSpPr>
          <p:nvPr>
            <p:ph type="ftr" sz="quarter" idx="10"/>
          </p:nvPr>
        </p:nvSpPr>
        <p:spPr/>
        <p:txBody>
          <a:bodyPr/>
          <a:lstStyle/>
          <a:p>
            <a:r>
              <a:rPr lang="cs-CZ" dirty="0"/>
              <a:t>GENOVÉ TECHNOLOGIE – Replikace a syntéza DNA </a:t>
            </a:r>
          </a:p>
        </p:txBody>
      </p:sp>
      <p:sp>
        <p:nvSpPr>
          <p:cNvPr id="3" name="Zástupný symbol pro číslo snímku 2">
            <a:extLst>
              <a:ext uri="{FF2B5EF4-FFF2-40B4-BE49-F238E27FC236}">
                <a16:creationId xmlns:a16="http://schemas.microsoft.com/office/drawing/2014/main" id="{6EEFE941-4BD1-4127-A7AF-B587A43D808F}"/>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1CD354F3-CDAF-4705-AC71-1E7EAA99A6EC}"/>
              </a:ext>
            </a:extLst>
          </p:cNvPr>
          <p:cNvSpPr>
            <a:spLocks noGrp="1"/>
          </p:cNvSpPr>
          <p:nvPr>
            <p:ph type="title"/>
          </p:nvPr>
        </p:nvSpPr>
        <p:spPr/>
        <p:txBody>
          <a:bodyPr/>
          <a:lstStyle/>
          <a:p>
            <a:r>
              <a:rPr lang="en-US" dirty="0"/>
              <a:t>Loop-Mediated Isothermal Amplification</a:t>
            </a:r>
          </a:p>
        </p:txBody>
      </p:sp>
      <p:sp>
        <p:nvSpPr>
          <p:cNvPr id="5" name="Zástupný obsah 4">
            <a:extLst>
              <a:ext uri="{FF2B5EF4-FFF2-40B4-BE49-F238E27FC236}">
                <a16:creationId xmlns:a16="http://schemas.microsoft.com/office/drawing/2014/main" id="{051B56D6-CF05-4649-B587-0A09B2E77C16}"/>
              </a:ext>
            </a:extLst>
          </p:cNvPr>
          <p:cNvSpPr>
            <a:spLocks noGrp="1"/>
          </p:cNvSpPr>
          <p:nvPr>
            <p:ph idx="1"/>
          </p:nvPr>
        </p:nvSpPr>
        <p:spPr>
          <a:xfrm>
            <a:off x="720000" y="1692002"/>
            <a:ext cx="6857750" cy="4139998"/>
          </a:xfrm>
        </p:spPr>
        <p:txBody>
          <a:bodyPr/>
          <a:lstStyle/>
          <a:p>
            <a:pPr>
              <a:lnSpc>
                <a:spcPct val="100000"/>
              </a:lnSpc>
              <a:spcAft>
                <a:spcPts val="1200"/>
              </a:spcAft>
            </a:pPr>
            <a:r>
              <a:rPr lang="cs-CZ" sz="2000" dirty="0"/>
              <a:t>Použití </a:t>
            </a:r>
            <a:r>
              <a:rPr lang="cs-CZ" sz="2000" i="1" dirty="0" err="1"/>
              <a:t>Bst</a:t>
            </a:r>
            <a:r>
              <a:rPr lang="cs-CZ" sz="2000" dirty="0"/>
              <a:t> polymerázy (</a:t>
            </a:r>
            <a:r>
              <a:rPr lang="en-US" sz="2000" dirty="0"/>
              <a:t>Bacillus stearothermophilus DNA Polymerase I</a:t>
            </a:r>
            <a:r>
              <a:rPr lang="cs-CZ" sz="2000" dirty="0"/>
              <a:t>)</a:t>
            </a:r>
          </a:p>
          <a:p>
            <a:pPr>
              <a:lnSpc>
                <a:spcPct val="100000"/>
              </a:lnSpc>
              <a:spcAft>
                <a:spcPts val="1200"/>
              </a:spcAft>
            </a:pPr>
            <a:r>
              <a:rPr lang="cs-CZ" sz="2000" dirty="0"/>
              <a:t>Probíhá </a:t>
            </a:r>
            <a:r>
              <a:rPr lang="cs-CZ" sz="2000" dirty="0" err="1"/>
              <a:t>isotermálně</a:t>
            </a:r>
            <a:endParaRPr lang="cs-CZ" sz="2000" dirty="0"/>
          </a:p>
          <a:p>
            <a:pPr>
              <a:lnSpc>
                <a:spcPct val="100000"/>
              </a:lnSpc>
              <a:spcAft>
                <a:spcPts val="1200"/>
              </a:spcAft>
            </a:pPr>
            <a:r>
              <a:rPr lang="cs-CZ" sz="2000" dirty="0"/>
              <a:t>Amplifikační faktor až 10E09 srovnatelný s 30 cykly PCR</a:t>
            </a:r>
          </a:p>
          <a:p>
            <a:pPr>
              <a:lnSpc>
                <a:spcPct val="100000"/>
              </a:lnSpc>
              <a:spcAft>
                <a:spcPts val="1200"/>
              </a:spcAft>
            </a:pPr>
            <a:r>
              <a:rPr lang="cs-CZ" sz="2000" dirty="0"/>
              <a:t>Detekce v rámci 10-30 minut, fluorescence, kolorimetricky, turbidimetricky</a:t>
            </a:r>
          </a:p>
          <a:p>
            <a:pPr>
              <a:lnSpc>
                <a:spcPct val="100000"/>
              </a:lnSpc>
              <a:spcAft>
                <a:spcPts val="1200"/>
              </a:spcAft>
            </a:pPr>
            <a:r>
              <a:rPr lang="cs-CZ" sz="2000" dirty="0"/>
              <a:t>Méně náchylná na inhibice – možno provádět přímo ze vzorku </a:t>
            </a:r>
          </a:p>
          <a:p>
            <a:pPr>
              <a:lnSpc>
                <a:spcPct val="100000"/>
              </a:lnSpc>
              <a:spcAft>
                <a:spcPts val="1200"/>
              </a:spcAft>
            </a:pPr>
            <a:endParaRPr lang="en-US" sz="2000" dirty="0"/>
          </a:p>
        </p:txBody>
      </p:sp>
      <p:pic>
        <p:nvPicPr>
          <p:cNvPr id="9218" name="Picture 2" descr="LAMP is more sensitive in the detection of cdtA than PCR amplification....  | Download Scientific Diagram">
            <a:extLst>
              <a:ext uri="{FF2B5EF4-FFF2-40B4-BE49-F238E27FC236}">
                <a16:creationId xmlns:a16="http://schemas.microsoft.com/office/drawing/2014/main" id="{1D54EFD0-651D-448A-906D-6473F650E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218" y="1458270"/>
            <a:ext cx="3558408" cy="448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0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C4B990E-7295-4BAF-9F26-90764772F273}"/>
              </a:ext>
            </a:extLst>
          </p:cNvPr>
          <p:cNvSpPr>
            <a:spLocks noGrp="1"/>
          </p:cNvSpPr>
          <p:nvPr>
            <p:ph type="ftr" sz="quarter" idx="10"/>
          </p:nvPr>
        </p:nvSpPr>
        <p:spPr/>
        <p:txBody>
          <a:bodyPr/>
          <a:lstStyle/>
          <a:p>
            <a:r>
              <a:rPr lang="cs-CZ" dirty="0"/>
              <a:t>GENOVÉ TECHNOLOGIE – Replikace a syntéza DNA </a:t>
            </a:r>
          </a:p>
        </p:txBody>
      </p:sp>
      <p:sp>
        <p:nvSpPr>
          <p:cNvPr id="3" name="Zástupný symbol pro číslo snímku 2">
            <a:extLst>
              <a:ext uri="{FF2B5EF4-FFF2-40B4-BE49-F238E27FC236}">
                <a16:creationId xmlns:a16="http://schemas.microsoft.com/office/drawing/2014/main" id="{6525FE77-6B87-4D46-9AA3-8F088B8D0550}"/>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394E0CB7-F5B3-49D0-9902-49F946428262}"/>
              </a:ext>
            </a:extLst>
          </p:cNvPr>
          <p:cNvSpPr>
            <a:spLocks noGrp="1"/>
          </p:cNvSpPr>
          <p:nvPr>
            <p:ph type="title"/>
          </p:nvPr>
        </p:nvSpPr>
        <p:spPr/>
        <p:txBody>
          <a:bodyPr/>
          <a:lstStyle/>
          <a:p>
            <a:r>
              <a:rPr lang="en-US" dirty="0" err="1"/>
              <a:t>Replikace</a:t>
            </a:r>
            <a:r>
              <a:rPr lang="en-US" dirty="0"/>
              <a:t> DNA</a:t>
            </a:r>
          </a:p>
        </p:txBody>
      </p:sp>
      <p:sp>
        <p:nvSpPr>
          <p:cNvPr id="5" name="Zástupný obsah 4">
            <a:extLst>
              <a:ext uri="{FF2B5EF4-FFF2-40B4-BE49-F238E27FC236}">
                <a16:creationId xmlns:a16="http://schemas.microsoft.com/office/drawing/2014/main" id="{E670E144-0915-42C2-A18D-1B3BD6CE3CF2}"/>
              </a:ext>
            </a:extLst>
          </p:cNvPr>
          <p:cNvSpPr>
            <a:spLocks noGrp="1"/>
          </p:cNvSpPr>
          <p:nvPr>
            <p:ph idx="1"/>
          </p:nvPr>
        </p:nvSpPr>
        <p:spPr>
          <a:xfrm>
            <a:off x="719999" y="1692002"/>
            <a:ext cx="7626831" cy="4139998"/>
          </a:xfrm>
        </p:spPr>
        <p:txBody>
          <a:bodyPr/>
          <a:lstStyle/>
          <a:p>
            <a:pPr>
              <a:lnSpc>
                <a:spcPct val="100000"/>
              </a:lnSpc>
              <a:spcAft>
                <a:spcPts val="1200"/>
              </a:spcAft>
            </a:pPr>
            <a:r>
              <a:rPr lang="cs-CZ" sz="2000" dirty="0"/>
              <a:t>DNA má nad šroubovicové vinutí</a:t>
            </a:r>
          </a:p>
          <a:p>
            <a:pPr>
              <a:lnSpc>
                <a:spcPct val="100000"/>
              </a:lnSpc>
              <a:spcAft>
                <a:spcPts val="1200"/>
              </a:spcAft>
            </a:pPr>
            <a:r>
              <a:rPr lang="cs-CZ" sz="2000" dirty="0"/>
              <a:t>Nutnost relaxace (</a:t>
            </a:r>
            <a:r>
              <a:rPr lang="cs-CZ" sz="2000" dirty="0" err="1"/>
              <a:t>gyráza</a:t>
            </a:r>
            <a:r>
              <a:rPr lang="cs-CZ" sz="2000" dirty="0"/>
              <a:t>) a rozvinutí dvoušroubovice DNA (</a:t>
            </a:r>
            <a:r>
              <a:rPr lang="cs-CZ" sz="2000" dirty="0" err="1"/>
              <a:t>helikáza</a:t>
            </a:r>
            <a:r>
              <a:rPr lang="cs-CZ" sz="2000" dirty="0"/>
              <a:t>)</a:t>
            </a:r>
          </a:p>
          <a:p>
            <a:pPr>
              <a:lnSpc>
                <a:spcPct val="100000"/>
              </a:lnSpc>
              <a:spcAft>
                <a:spcPts val="1200"/>
              </a:spcAft>
            </a:pPr>
            <a:r>
              <a:rPr lang="cs-CZ" sz="2000" dirty="0"/>
              <a:t>Rozvinuté řetězce udržovány pomocí single-</a:t>
            </a:r>
            <a:r>
              <a:rPr lang="cs-CZ" sz="2000" dirty="0" err="1"/>
              <a:t>stranded</a:t>
            </a:r>
            <a:r>
              <a:rPr lang="cs-CZ" sz="2000" dirty="0"/>
              <a:t> </a:t>
            </a:r>
            <a:r>
              <a:rPr lang="cs-CZ" sz="2000" dirty="0" err="1"/>
              <a:t>binding</a:t>
            </a:r>
            <a:r>
              <a:rPr lang="cs-CZ" sz="2000" dirty="0"/>
              <a:t> </a:t>
            </a:r>
            <a:r>
              <a:rPr lang="cs-CZ" sz="2000" dirty="0" err="1"/>
              <a:t>proteins</a:t>
            </a:r>
            <a:r>
              <a:rPr lang="cs-CZ" sz="2000" dirty="0"/>
              <a:t> (SSB)</a:t>
            </a:r>
          </a:p>
          <a:p>
            <a:pPr>
              <a:lnSpc>
                <a:spcPct val="100000"/>
              </a:lnSpc>
              <a:spcAft>
                <a:spcPts val="1200"/>
              </a:spcAft>
            </a:pPr>
            <a:r>
              <a:rPr lang="cs-CZ" sz="2000" dirty="0"/>
              <a:t>Pohyb DNA polymerázy – více pozitivního nad šroubovicového vinutí</a:t>
            </a:r>
          </a:p>
          <a:p>
            <a:pPr>
              <a:lnSpc>
                <a:spcPct val="100000"/>
              </a:lnSpc>
              <a:spcAft>
                <a:spcPts val="1200"/>
              </a:spcAft>
            </a:pPr>
            <a:r>
              <a:rPr lang="cs-CZ" sz="2000" dirty="0"/>
              <a:t>Po replikaci cca. 5% bakteriálního genomu nutno odstraňovat pomocí </a:t>
            </a:r>
            <a:r>
              <a:rPr lang="cs-CZ" sz="2000" dirty="0" err="1"/>
              <a:t>gyrázy</a:t>
            </a:r>
            <a:endParaRPr lang="cs-CZ" sz="2000" dirty="0"/>
          </a:p>
          <a:p>
            <a:pPr>
              <a:lnSpc>
                <a:spcPct val="100000"/>
              </a:lnSpc>
              <a:spcAft>
                <a:spcPts val="1200"/>
              </a:spcAft>
            </a:pPr>
            <a:r>
              <a:rPr lang="cs-CZ" sz="2000" dirty="0"/>
              <a:t>V rámci replikace kruhových chromozómu může dojít ke </a:t>
            </a:r>
            <a:r>
              <a:rPr lang="cs-CZ" sz="2000" dirty="0" err="1"/>
              <a:t>katenaci</a:t>
            </a:r>
            <a:r>
              <a:rPr lang="cs-CZ" sz="2000" dirty="0"/>
              <a:t> sesterských kopií</a:t>
            </a:r>
            <a:endParaRPr lang="en-US" sz="2000" dirty="0"/>
          </a:p>
        </p:txBody>
      </p:sp>
      <p:pic>
        <p:nvPicPr>
          <p:cNvPr id="1026" name="Picture 2">
            <a:extLst>
              <a:ext uri="{FF2B5EF4-FFF2-40B4-BE49-F238E27FC236}">
                <a16:creationId xmlns:a16="http://schemas.microsoft.com/office/drawing/2014/main" id="{9A5964E4-037D-442E-BF28-09EC9A815CA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40202" y="0"/>
            <a:ext cx="32385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C:\Users\zameer\Desktop\Clark\PPT Creation\eps - 800x800\\f04-04.jpg">
            <a:extLst>
              <a:ext uri="{FF2B5EF4-FFF2-40B4-BE49-F238E27FC236}">
                <a16:creationId xmlns:a16="http://schemas.microsoft.com/office/drawing/2014/main" id="{0DAB84CB-5FEC-4D04-8060-0F038988E95C}"/>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908609" y="3169234"/>
            <a:ext cx="2563391" cy="277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ovéPole 9">
            <a:extLst>
              <a:ext uri="{FF2B5EF4-FFF2-40B4-BE49-F238E27FC236}">
                <a16:creationId xmlns:a16="http://schemas.microsoft.com/office/drawing/2014/main" id="{CE16BDFE-B00F-4990-9062-1132A566085E}"/>
              </a:ext>
            </a:extLst>
          </p:cNvPr>
          <p:cNvSpPr txBox="1"/>
          <p:nvPr/>
        </p:nvSpPr>
        <p:spPr>
          <a:xfrm>
            <a:off x="8976483" y="6138000"/>
            <a:ext cx="1699504" cy="261610"/>
          </a:xfrm>
          <a:prstGeom prst="rect">
            <a:avLst/>
          </a:prstGeom>
          <a:noFill/>
        </p:spPr>
        <p:txBody>
          <a:bodyPr wrap="none" rtlCol="0">
            <a:spAutoFit/>
          </a:bodyPr>
          <a:lstStyle/>
          <a:p>
            <a:pPr algn="l"/>
            <a:r>
              <a:rPr lang="cs-CZ" sz="1100" dirty="0">
                <a:effectLst/>
                <a:latin typeface="Calibri" panose="020F0502020204030204" pitchFamily="34" charset="0"/>
                <a:ea typeface="Calibri" panose="020F0502020204030204" pitchFamily="34" charset="0"/>
                <a:cs typeface="Times New Roman" panose="02020603050405020304" pitchFamily="18" charset="0"/>
              </a:rPr>
              <a:t>Clark and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Pazdernik</a:t>
            </a:r>
            <a:r>
              <a:rPr lang="cs-CZ" sz="1100" dirty="0">
                <a:effectLst/>
                <a:latin typeface="Calibri" panose="020F0502020204030204" pitchFamily="34" charset="0"/>
                <a:ea typeface="Calibri" panose="020F0502020204030204" pitchFamily="34" charset="0"/>
                <a:cs typeface="Times New Roman" panose="02020603050405020304" pitchFamily="18" charset="0"/>
              </a:rPr>
              <a:t>, 2016</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mn-lt"/>
            </a:endParaRPr>
          </a:p>
        </p:txBody>
      </p:sp>
    </p:spTree>
    <p:extLst>
      <p:ext uri="{BB962C8B-B14F-4D97-AF65-F5344CB8AC3E}">
        <p14:creationId xmlns:p14="http://schemas.microsoft.com/office/powerpoint/2010/main" val="1403657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ure 1">
            <a:extLst>
              <a:ext uri="{FF2B5EF4-FFF2-40B4-BE49-F238E27FC236}">
                <a16:creationId xmlns:a16="http://schemas.microsoft.com/office/drawing/2014/main" id="{80077AAF-4B8C-47B0-8F59-AF3B4531E9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2153" y="3314580"/>
            <a:ext cx="4194663" cy="3247481"/>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zápatí 1">
            <a:extLst>
              <a:ext uri="{FF2B5EF4-FFF2-40B4-BE49-F238E27FC236}">
                <a16:creationId xmlns:a16="http://schemas.microsoft.com/office/drawing/2014/main" id="{45C7F945-2284-4CA0-A0F5-1445D68CD059}"/>
              </a:ext>
            </a:extLst>
          </p:cNvPr>
          <p:cNvSpPr>
            <a:spLocks noGrp="1"/>
          </p:cNvSpPr>
          <p:nvPr>
            <p:ph type="ftr" sz="quarter" idx="10"/>
          </p:nvPr>
        </p:nvSpPr>
        <p:spPr/>
        <p:txBody>
          <a:bodyPr/>
          <a:lstStyle/>
          <a:p>
            <a:r>
              <a:rPr lang="cs-CZ" dirty="0"/>
              <a:t>GENOVÉ TECHNOLOGIE – Replikace a syntéza DNA </a:t>
            </a:r>
          </a:p>
        </p:txBody>
      </p:sp>
      <p:sp>
        <p:nvSpPr>
          <p:cNvPr id="3" name="Zástupný symbol pro číslo snímku 2">
            <a:extLst>
              <a:ext uri="{FF2B5EF4-FFF2-40B4-BE49-F238E27FC236}">
                <a16:creationId xmlns:a16="http://schemas.microsoft.com/office/drawing/2014/main" id="{186B3B3B-22C9-434F-B494-6DFC74E8E379}"/>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E7109FB0-6E0B-4C9E-B312-F1E09A575E59}"/>
              </a:ext>
            </a:extLst>
          </p:cNvPr>
          <p:cNvSpPr>
            <a:spLocks noGrp="1"/>
          </p:cNvSpPr>
          <p:nvPr>
            <p:ph type="title"/>
          </p:nvPr>
        </p:nvSpPr>
        <p:spPr/>
        <p:txBody>
          <a:bodyPr/>
          <a:lstStyle/>
          <a:p>
            <a:r>
              <a:rPr lang="en-US" dirty="0" err="1"/>
              <a:t>Replikace</a:t>
            </a:r>
            <a:r>
              <a:rPr lang="en-US" dirty="0"/>
              <a:t> DNA</a:t>
            </a:r>
          </a:p>
        </p:txBody>
      </p:sp>
      <p:sp>
        <p:nvSpPr>
          <p:cNvPr id="5" name="Zástupný obsah 4">
            <a:extLst>
              <a:ext uri="{FF2B5EF4-FFF2-40B4-BE49-F238E27FC236}">
                <a16:creationId xmlns:a16="http://schemas.microsoft.com/office/drawing/2014/main" id="{045B210A-EF44-4198-9E2D-5EDF36C81CEF}"/>
              </a:ext>
            </a:extLst>
          </p:cNvPr>
          <p:cNvSpPr>
            <a:spLocks noGrp="1"/>
          </p:cNvSpPr>
          <p:nvPr>
            <p:ph idx="1"/>
          </p:nvPr>
        </p:nvSpPr>
        <p:spPr>
          <a:xfrm>
            <a:off x="719999" y="1504434"/>
            <a:ext cx="11106596" cy="4139998"/>
          </a:xfrm>
        </p:spPr>
        <p:txBody>
          <a:bodyPr/>
          <a:lstStyle/>
          <a:p>
            <a:pPr>
              <a:lnSpc>
                <a:spcPct val="100000"/>
              </a:lnSpc>
              <a:spcAft>
                <a:spcPts val="1200"/>
              </a:spcAft>
            </a:pPr>
            <a:r>
              <a:rPr lang="cs-CZ" sz="1800" dirty="0"/>
              <a:t>Na počátku replikace RNA polymeráza nazývaná </a:t>
            </a:r>
            <a:r>
              <a:rPr lang="cs-CZ" sz="1800" dirty="0" err="1"/>
              <a:t>primáza</a:t>
            </a:r>
            <a:r>
              <a:rPr lang="cs-CZ" sz="1800" dirty="0"/>
              <a:t> nahrazuje SSB proteiny a syntetizuje krátké RNA </a:t>
            </a:r>
            <a:r>
              <a:rPr lang="cs-CZ" sz="1800" dirty="0" err="1"/>
              <a:t>primery</a:t>
            </a:r>
            <a:r>
              <a:rPr lang="cs-CZ" sz="1800" dirty="0"/>
              <a:t> (11-12 b)</a:t>
            </a:r>
          </a:p>
          <a:p>
            <a:pPr>
              <a:lnSpc>
                <a:spcPct val="100000"/>
              </a:lnSpc>
              <a:spcAft>
                <a:spcPts val="1200"/>
              </a:spcAft>
            </a:pPr>
            <a:r>
              <a:rPr lang="cs-CZ" sz="1800" dirty="0"/>
              <a:t>Bakteriální chromozom je replikován převážně pomocí DNA polymerázy III</a:t>
            </a:r>
          </a:p>
          <a:p>
            <a:pPr>
              <a:lnSpc>
                <a:spcPct val="100000"/>
              </a:lnSpc>
              <a:spcAft>
                <a:spcPts val="1200"/>
              </a:spcAft>
            </a:pPr>
            <a:r>
              <a:rPr lang="cs-CZ" sz="1800" dirty="0"/>
              <a:t>DNA je uzamčena do posuvné svorky pomocí vkládacího komplexu</a:t>
            </a:r>
          </a:p>
          <a:p>
            <a:pPr>
              <a:lnSpc>
                <a:spcPct val="100000"/>
              </a:lnSpc>
              <a:spcAft>
                <a:spcPts val="1200"/>
              </a:spcAft>
            </a:pPr>
            <a:r>
              <a:rPr lang="cs-CZ" sz="1800" dirty="0"/>
              <a:t>Následně svorky váží hlavní enzymy pro replikaci – syntetizující </a:t>
            </a:r>
            <a:r>
              <a:rPr lang="cs-CZ" sz="1800" dirty="0">
                <a:latin typeface="Symbol" panose="05050102010706020507" pitchFamily="18" charset="2"/>
              </a:rPr>
              <a:t>a</a:t>
            </a:r>
            <a:r>
              <a:rPr lang="cs-CZ" sz="1800" dirty="0"/>
              <a:t>-podjednotka, korekční </a:t>
            </a:r>
            <a:r>
              <a:rPr lang="cs-CZ" sz="1800" dirty="0">
                <a:latin typeface="Symbol" panose="05050102010706020507" pitchFamily="18" charset="2"/>
              </a:rPr>
              <a:t>e</a:t>
            </a:r>
            <a:r>
              <a:rPr lang="cs-CZ" sz="1800" dirty="0"/>
              <a:t>-podjednotka a stabilizační </a:t>
            </a:r>
            <a:r>
              <a:rPr lang="cs-CZ" sz="1800" dirty="0">
                <a:latin typeface="Symbol" panose="05050102010706020507" pitchFamily="18" charset="2"/>
                <a:sym typeface="Symbol" panose="05050102010706020507" pitchFamily="18" charset="2"/>
              </a:rPr>
              <a:t></a:t>
            </a:r>
            <a:r>
              <a:rPr lang="cs-CZ" sz="1800" dirty="0"/>
              <a:t>-podjednotka</a:t>
            </a:r>
            <a:endParaRPr lang="en-US" sz="1800" dirty="0"/>
          </a:p>
        </p:txBody>
      </p:sp>
      <p:pic>
        <p:nvPicPr>
          <p:cNvPr id="2052" name="Picture 4" descr="Figure 6">
            <a:extLst>
              <a:ext uri="{FF2B5EF4-FFF2-40B4-BE49-F238E27FC236}">
                <a16:creationId xmlns:a16="http://schemas.microsoft.com/office/drawing/2014/main" id="{6CCADF0F-AAFD-40E2-94B7-C867FC7ECC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1543" y="3798277"/>
            <a:ext cx="3485471" cy="2782708"/>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D1723F55-4696-4952-A122-29B7CE3F5A97}"/>
              </a:ext>
            </a:extLst>
          </p:cNvPr>
          <p:cNvSpPr txBox="1"/>
          <p:nvPr/>
        </p:nvSpPr>
        <p:spPr>
          <a:xfrm>
            <a:off x="5398599" y="6491211"/>
            <a:ext cx="1162498" cy="261610"/>
          </a:xfrm>
          <a:prstGeom prst="rect">
            <a:avLst/>
          </a:prstGeom>
          <a:noFill/>
        </p:spPr>
        <p:txBody>
          <a:bodyPr wrap="none" rtlCol="0">
            <a:spAutoFit/>
          </a:bodyPr>
          <a:lstStyle/>
          <a:p>
            <a:pPr algn="l"/>
            <a:r>
              <a:rPr lang="cs-CZ" sz="1100" dirty="0" err="1">
                <a:latin typeface="Calibri" panose="020F0502020204030204" pitchFamily="34" charset="0"/>
                <a:ea typeface="Calibri" panose="020F0502020204030204" pitchFamily="34" charset="0"/>
                <a:cs typeface="Times New Roman" panose="02020603050405020304" pitchFamily="18" charset="0"/>
              </a:rPr>
              <a:t>Kelch</a:t>
            </a:r>
            <a:r>
              <a:rPr lang="cs-CZ" sz="1100" dirty="0">
                <a:latin typeface="Calibri" panose="020F0502020204030204" pitchFamily="34" charset="0"/>
                <a:ea typeface="Calibri" panose="020F0502020204030204" pitchFamily="34" charset="0"/>
                <a:cs typeface="Times New Roman" panose="02020603050405020304" pitchFamily="18" charset="0"/>
              </a:rPr>
              <a:t> et al</a:t>
            </a:r>
            <a:r>
              <a:rPr lang="cs-CZ" sz="1100" dirty="0">
                <a:effectLst/>
                <a:latin typeface="Calibri" panose="020F0502020204030204" pitchFamily="34" charset="0"/>
                <a:ea typeface="Calibri" panose="020F0502020204030204" pitchFamily="34" charset="0"/>
                <a:cs typeface="Times New Roman" panose="02020603050405020304" pitchFamily="18" charset="0"/>
              </a:rPr>
              <a:t>, 2012</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mn-lt"/>
            </a:endParaRPr>
          </a:p>
        </p:txBody>
      </p:sp>
    </p:spTree>
    <p:extLst>
      <p:ext uri="{BB962C8B-B14F-4D97-AF65-F5344CB8AC3E}">
        <p14:creationId xmlns:p14="http://schemas.microsoft.com/office/powerpoint/2010/main" val="473585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EF1E352-9228-4A5F-8B8C-817AC5D78331}"/>
              </a:ext>
            </a:extLst>
          </p:cNvPr>
          <p:cNvSpPr>
            <a:spLocks noGrp="1"/>
          </p:cNvSpPr>
          <p:nvPr>
            <p:ph type="ftr" sz="quarter" idx="10"/>
          </p:nvPr>
        </p:nvSpPr>
        <p:spPr/>
        <p:txBody>
          <a:bodyPr/>
          <a:lstStyle/>
          <a:p>
            <a:r>
              <a:rPr lang="cs-CZ" dirty="0"/>
              <a:t>GENOVÉ TECHNOLOGIE – Replikace a syntéza DNA </a:t>
            </a:r>
          </a:p>
        </p:txBody>
      </p:sp>
      <p:sp>
        <p:nvSpPr>
          <p:cNvPr id="3" name="Zástupný symbol pro číslo snímku 2">
            <a:extLst>
              <a:ext uri="{FF2B5EF4-FFF2-40B4-BE49-F238E27FC236}">
                <a16:creationId xmlns:a16="http://schemas.microsoft.com/office/drawing/2014/main" id="{32833E26-AE83-4180-91FE-860F09AEE01E}"/>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56A51B76-C408-4A9F-AC57-55FC936131A2}"/>
              </a:ext>
            </a:extLst>
          </p:cNvPr>
          <p:cNvSpPr>
            <a:spLocks noGrp="1"/>
          </p:cNvSpPr>
          <p:nvPr>
            <p:ph type="title"/>
          </p:nvPr>
        </p:nvSpPr>
        <p:spPr/>
        <p:txBody>
          <a:bodyPr/>
          <a:lstStyle/>
          <a:p>
            <a:r>
              <a:rPr lang="cs-CZ" dirty="0" err="1"/>
              <a:t>Clamp</a:t>
            </a:r>
            <a:r>
              <a:rPr lang="cs-CZ" dirty="0"/>
              <a:t> </a:t>
            </a:r>
            <a:r>
              <a:rPr lang="cs-CZ" dirty="0" err="1"/>
              <a:t>loader</a:t>
            </a:r>
            <a:r>
              <a:rPr lang="cs-CZ" dirty="0"/>
              <a:t> </a:t>
            </a:r>
            <a:r>
              <a:rPr lang="cs-CZ" dirty="0" err="1"/>
              <a:t>ATPase</a:t>
            </a:r>
            <a:endParaRPr lang="en-US" dirty="0"/>
          </a:p>
        </p:txBody>
      </p:sp>
      <p:pic>
        <p:nvPicPr>
          <p:cNvPr id="3074" name="Picture 2" descr="Figure 4">
            <a:extLst>
              <a:ext uri="{FF2B5EF4-FFF2-40B4-BE49-F238E27FC236}">
                <a16:creationId xmlns:a16="http://schemas.microsoft.com/office/drawing/2014/main" id="{EB729160-33F5-4F25-877F-920F742503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246" y="1741893"/>
            <a:ext cx="5815674" cy="3915790"/>
          </a:xfrm>
          <a:prstGeom prst="rect">
            <a:avLst/>
          </a:prstGeom>
          <a:noFill/>
          <a:extLst>
            <a:ext uri="{909E8E84-426E-40DD-AFC4-6F175D3DCCD1}">
              <a14:hiddenFill xmlns:a14="http://schemas.microsoft.com/office/drawing/2010/main">
                <a:solidFill>
                  <a:srgbClr val="FFFFFF"/>
                </a:solidFill>
              </a14:hiddenFill>
            </a:ext>
          </a:extLst>
        </p:spPr>
      </p:pic>
      <p:pic>
        <p:nvPicPr>
          <p:cNvPr id="6" name="videodb_5501_53500_7657418_hq">
            <a:hlinkClick r:id="" action="ppaction://media"/>
            <a:extLst>
              <a:ext uri="{FF2B5EF4-FFF2-40B4-BE49-F238E27FC236}">
                <a16:creationId xmlns:a16="http://schemas.microsoft.com/office/drawing/2014/main" id="{A54E16CA-A34C-409D-A362-4DBD2004D8C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866029" y="1741893"/>
            <a:ext cx="4913341" cy="3685006"/>
          </a:xfrm>
          <a:prstGeom prst="rect">
            <a:avLst/>
          </a:prstGeom>
        </p:spPr>
      </p:pic>
      <p:sp>
        <p:nvSpPr>
          <p:cNvPr id="7" name="TextovéPole 6">
            <a:extLst>
              <a:ext uri="{FF2B5EF4-FFF2-40B4-BE49-F238E27FC236}">
                <a16:creationId xmlns:a16="http://schemas.microsoft.com/office/drawing/2014/main" id="{B622E8DC-44B2-48A4-A30F-0D71B821E012}"/>
              </a:ext>
            </a:extLst>
          </p:cNvPr>
          <p:cNvSpPr txBox="1"/>
          <p:nvPr/>
        </p:nvSpPr>
        <p:spPr>
          <a:xfrm>
            <a:off x="5514751" y="6007195"/>
            <a:ext cx="1162498" cy="261610"/>
          </a:xfrm>
          <a:prstGeom prst="rect">
            <a:avLst/>
          </a:prstGeom>
          <a:noFill/>
        </p:spPr>
        <p:txBody>
          <a:bodyPr wrap="none" rtlCol="0">
            <a:spAutoFit/>
          </a:bodyPr>
          <a:lstStyle/>
          <a:p>
            <a:pPr algn="l"/>
            <a:r>
              <a:rPr lang="cs-CZ" sz="1100" dirty="0" err="1">
                <a:latin typeface="Calibri" panose="020F0502020204030204" pitchFamily="34" charset="0"/>
                <a:ea typeface="Calibri" panose="020F0502020204030204" pitchFamily="34" charset="0"/>
                <a:cs typeface="Times New Roman" panose="02020603050405020304" pitchFamily="18" charset="0"/>
              </a:rPr>
              <a:t>Kelch</a:t>
            </a:r>
            <a:r>
              <a:rPr lang="cs-CZ" sz="1100" dirty="0">
                <a:latin typeface="Calibri" panose="020F0502020204030204" pitchFamily="34" charset="0"/>
                <a:ea typeface="Calibri" panose="020F0502020204030204" pitchFamily="34" charset="0"/>
                <a:cs typeface="Times New Roman" panose="02020603050405020304" pitchFamily="18" charset="0"/>
              </a:rPr>
              <a:t> et al</a:t>
            </a:r>
            <a:r>
              <a:rPr lang="cs-CZ" sz="1100" dirty="0">
                <a:effectLst/>
                <a:latin typeface="Calibri" panose="020F0502020204030204" pitchFamily="34" charset="0"/>
                <a:ea typeface="Calibri" panose="020F0502020204030204" pitchFamily="34" charset="0"/>
                <a:cs typeface="Times New Roman" panose="02020603050405020304" pitchFamily="18" charset="0"/>
              </a:rPr>
              <a:t>, 2012</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mn-lt"/>
            </a:endParaRPr>
          </a:p>
        </p:txBody>
      </p:sp>
    </p:spTree>
    <p:extLst>
      <p:ext uri="{BB962C8B-B14F-4D97-AF65-F5344CB8AC3E}">
        <p14:creationId xmlns:p14="http://schemas.microsoft.com/office/powerpoint/2010/main" val="428364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D77C3B00-CB93-4439-A356-400F495CA897}"/>
              </a:ext>
            </a:extLst>
          </p:cNvPr>
          <p:cNvPicPr>
            <a:picLocks noChangeAspect="1"/>
          </p:cNvPicPr>
          <p:nvPr/>
        </p:nvPicPr>
        <p:blipFill>
          <a:blip r:embed="rId2"/>
          <a:stretch>
            <a:fillRect/>
          </a:stretch>
        </p:blipFill>
        <p:spPr>
          <a:xfrm>
            <a:off x="5881896" y="1294683"/>
            <a:ext cx="5516208" cy="4742135"/>
          </a:xfrm>
          <a:prstGeom prst="rect">
            <a:avLst/>
          </a:prstGeom>
        </p:spPr>
      </p:pic>
      <p:sp>
        <p:nvSpPr>
          <p:cNvPr id="2" name="Zástupný symbol pro zápatí 1">
            <a:extLst>
              <a:ext uri="{FF2B5EF4-FFF2-40B4-BE49-F238E27FC236}">
                <a16:creationId xmlns:a16="http://schemas.microsoft.com/office/drawing/2014/main" id="{3F6DBA6E-9DCE-46EB-87BE-A64554929F28}"/>
              </a:ext>
            </a:extLst>
          </p:cNvPr>
          <p:cNvSpPr>
            <a:spLocks noGrp="1"/>
          </p:cNvSpPr>
          <p:nvPr>
            <p:ph type="ftr" sz="quarter" idx="10"/>
          </p:nvPr>
        </p:nvSpPr>
        <p:spPr/>
        <p:txBody>
          <a:bodyPr/>
          <a:lstStyle/>
          <a:p>
            <a:r>
              <a:rPr lang="cs-CZ" dirty="0"/>
              <a:t>GENOVÉ TECHNOLOGIE – Replikace a syntéza DNA </a:t>
            </a:r>
          </a:p>
        </p:txBody>
      </p:sp>
      <p:sp>
        <p:nvSpPr>
          <p:cNvPr id="3" name="Zástupný symbol pro číslo snímku 2">
            <a:extLst>
              <a:ext uri="{FF2B5EF4-FFF2-40B4-BE49-F238E27FC236}">
                <a16:creationId xmlns:a16="http://schemas.microsoft.com/office/drawing/2014/main" id="{7A244497-9B24-479A-A37C-9F53EC10CC9B}"/>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55BA08CF-215C-4496-9ECC-C6413F09C7B2}"/>
              </a:ext>
            </a:extLst>
          </p:cNvPr>
          <p:cNvSpPr>
            <a:spLocks noGrp="1"/>
          </p:cNvSpPr>
          <p:nvPr>
            <p:ph type="title"/>
          </p:nvPr>
        </p:nvSpPr>
        <p:spPr/>
        <p:txBody>
          <a:bodyPr/>
          <a:lstStyle/>
          <a:p>
            <a:r>
              <a:rPr lang="cs-CZ" dirty="0" err="1"/>
              <a:t>Core</a:t>
            </a:r>
            <a:r>
              <a:rPr lang="cs-CZ" dirty="0"/>
              <a:t> enzyme </a:t>
            </a:r>
            <a:r>
              <a:rPr lang="cs-CZ" dirty="0" err="1"/>
              <a:t>complex</a:t>
            </a:r>
            <a:endParaRPr lang="en-US" dirty="0"/>
          </a:p>
        </p:txBody>
      </p:sp>
      <p:pic>
        <p:nvPicPr>
          <p:cNvPr id="9" name="Picture 1" descr="C:\Users\zameer\Desktop\Clark\PPT Creation\eps - 800x800\\f04-02.jpg">
            <a:extLst>
              <a:ext uri="{FF2B5EF4-FFF2-40B4-BE49-F238E27FC236}">
                <a16:creationId xmlns:a16="http://schemas.microsoft.com/office/drawing/2014/main" id="{380FE8A9-CE9D-4DD4-8756-55680F909A9D}"/>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36970" y="1324597"/>
            <a:ext cx="3198446" cy="486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Přímá spojnice se šipkou 10">
            <a:extLst>
              <a:ext uri="{FF2B5EF4-FFF2-40B4-BE49-F238E27FC236}">
                <a16:creationId xmlns:a16="http://schemas.microsoft.com/office/drawing/2014/main" id="{F88CEA22-C2B3-4227-856F-1191C25C6359}"/>
              </a:ext>
            </a:extLst>
          </p:cNvPr>
          <p:cNvCxnSpPr/>
          <p:nvPr/>
        </p:nvCxnSpPr>
        <p:spPr bwMode="auto">
          <a:xfrm>
            <a:off x="3423138" y="4138246"/>
            <a:ext cx="2477739" cy="0"/>
          </a:xfrm>
          <a:prstGeom prst="straightConnector1">
            <a:avLst/>
          </a:prstGeom>
          <a:solidFill>
            <a:schemeClr val="accent1"/>
          </a:solidFill>
          <a:ln w="3810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ovéPole 12">
            <a:extLst>
              <a:ext uri="{FF2B5EF4-FFF2-40B4-BE49-F238E27FC236}">
                <a16:creationId xmlns:a16="http://schemas.microsoft.com/office/drawing/2014/main" id="{787B731E-54D1-4ABD-BB1E-5049182F8F98}"/>
              </a:ext>
            </a:extLst>
          </p:cNvPr>
          <p:cNvSpPr txBox="1"/>
          <p:nvPr/>
        </p:nvSpPr>
        <p:spPr>
          <a:xfrm>
            <a:off x="4396496" y="5880538"/>
            <a:ext cx="1699504" cy="261610"/>
          </a:xfrm>
          <a:prstGeom prst="rect">
            <a:avLst/>
          </a:prstGeom>
          <a:noFill/>
        </p:spPr>
        <p:txBody>
          <a:bodyPr wrap="none" rtlCol="0">
            <a:spAutoFit/>
          </a:bodyPr>
          <a:lstStyle/>
          <a:p>
            <a:pPr algn="l"/>
            <a:r>
              <a:rPr lang="cs-CZ" sz="1100" dirty="0">
                <a:effectLst/>
                <a:latin typeface="Calibri" panose="020F0502020204030204" pitchFamily="34" charset="0"/>
                <a:ea typeface="Calibri" panose="020F0502020204030204" pitchFamily="34" charset="0"/>
                <a:cs typeface="Times New Roman" panose="02020603050405020304" pitchFamily="18" charset="0"/>
              </a:rPr>
              <a:t>Clark and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Pazdernik</a:t>
            </a:r>
            <a:r>
              <a:rPr lang="cs-CZ" sz="1100" dirty="0">
                <a:effectLst/>
                <a:latin typeface="Calibri" panose="020F0502020204030204" pitchFamily="34" charset="0"/>
                <a:ea typeface="Calibri" panose="020F0502020204030204" pitchFamily="34" charset="0"/>
                <a:cs typeface="Times New Roman" panose="02020603050405020304" pitchFamily="18" charset="0"/>
              </a:rPr>
              <a:t>, 2016</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mn-lt"/>
            </a:endParaRPr>
          </a:p>
        </p:txBody>
      </p:sp>
      <p:sp>
        <p:nvSpPr>
          <p:cNvPr id="15" name="TextovéPole 14">
            <a:extLst>
              <a:ext uri="{FF2B5EF4-FFF2-40B4-BE49-F238E27FC236}">
                <a16:creationId xmlns:a16="http://schemas.microsoft.com/office/drawing/2014/main" id="{761A5ABF-2EBC-4908-AD6C-E677A7D08ECB}"/>
              </a:ext>
            </a:extLst>
          </p:cNvPr>
          <p:cNvSpPr txBox="1"/>
          <p:nvPr/>
        </p:nvSpPr>
        <p:spPr>
          <a:xfrm>
            <a:off x="9511237" y="6138000"/>
            <a:ext cx="1186543" cy="261610"/>
          </a:xfrm>
          <a:prstGeom prst="rect">
            <a:avLst/>
          </a:prstGeom>
          <a:noFill/>
        </p:spPr>
        <p:txBody>
          <a:bodyPr wrap="none" rtlCol="0">
            <a:spAutoFit/>
          </a:bodyPr>
          <a:lstStyle/>
          <a:p>
            <a:pPr algn="l"/>
            <a:r>
              <a:rPr lang="cs-CZ" sz="1100" dirty="0" err="1">
                <a:latin typeface="Calibri" panose="020F0502020204030204" pitchFamily="34" charset="0"/>
                <a:ea typeface="Calibri" panose="020F0502020204030204" pitchFamily="34" charset="0"/>
                <a:cs typeface="Times New Roman" panose="02020603050405020304" pitchFamily="18" charset="0"/>
              </a:rPr>
              <a:t>Qiang</a:t>
            </a:r>
            <a:r>
              <a:rPr lang="cs-CZ" sz="1100" dirty="0">
                <a:latin typeface="Calibri" panose="020F0502020204030204" pitchFamily="34" charset="0"/>
                <a:ea typeface="Calibri" panose="020F0502020204030204" pitchFamily="34" charset="0"/>
                <a:cs typeface="Times New Roman" panose="02020603050405020304" pitchFamily="18" charset="0"/>
              </a:rPr>
              <a:t> et al</a:t>
            </a:r>
            <a:r>
              <a:rPr lang="cs-CZ" sz="1100" dirty="0">
                <a:effectLst/>
                <a:latin typeface="Calibri" panose="020F0502020204030204" pitchFamily="34" charset="0"/>
                <a:ea typeface="Calibri" panose="020F0502020204030204" pitchFamily="34" charset="0"/>
                <a:cs typeface="Times New Roman" panose="02020603050405020304" pitchFamily="18" charset="0"/>
              </a:rPr>
              <a:t>, 2018</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mn-lt"/>
            </a:endParaRPr>
          </a:p>
        </p:txBody>
      </p:sp>
    </p:spTree>
    <p:extLst>
      <p:ext uri="{BB962C8B-B14F-4D97-AF65-F5344CB8AC3E}">
        <p14:creationId xmlns:p14="http://schemas.microsoft.com/office/powerpoint/2010/main" val="713383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680CD01-429B-4E5D-9050-F38D21199D41}"/>
              </a:ext>
            </a:extLst>
          </p:cNvPr>
          <p:cNvSpPr>
            <a:spLocks noGrp="1"/>
          </p:cNvSpPr>
          <p:nvPr>
            <p:ph type="ftr" sz="quarter" idx="10"/>
          </p:nvPr>
        </p:nvSpPr>
        <p:spPr/>
        <p:txBody>
          <a:bodyPr/>
          <a:lstStyle/>
          <a:p>
            <a:r>
              <a:rPr lang="cs-CZ" dirty="0"/>
              <a:t>GENOVÉ TECHNOLOGIE – Replikace a syntéza DNA </a:t>
            </a:r>
          </a:p>
        </p:txBody>
      </p:sp>
      <p:sp>
        <p:nvSpPr>
          <p:cNvPr id="3" name="Zástupný symbol pro číslo snímku 2">
            <a:extLst>
              <a:ext uri="{FF2B5EF4-FFF2-40B4-BE49-F238E27FC236}">
                <a16:creationId xmlns:a16="http://schemas.microsoft.com/office/drawing/2014/main" id="{5F2D5E2A-1849-464A-97FF-8FE7CE4E43BF}"/>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A2BCFE5D-2E2C-4433-9C0E-11B4C1F0702B}"/>
              </a:ext>
            </a:extLst>
          </p:cNvPr>
          <p:cNvSpPr>
            <a:spLocks noGrp="1"/>
          </p:cNvSpPr>
          <p:nvPr>
            <p:ph type="title"/>
          </p:nvPr>
        </p:nvSpPr>
        <p:spPr/>
        <p:txBody>
          <a:bodyPr/>
          <a:lstStyle/>
          <a:p>
            <a:r>
              <a:rPr lang="cs-CZ" dirty="0"/>
              <a:t>Syntéza opožďujícího řetězce</a:t>
            </a:r>
            <a:endParaRPr lang="en-US" dirty="0"/>
          </a:p>
        </p:txBody>
      </p:sp>
      <p:sp>
        <p:nvSpPr>
          <p:cNvPr id="5" name="Zástupný obsah 4">
            <a:extLst>
              <a:ext uri="{FF2B5EF4-FFF2-40B4-BE49-F238E27FC236}">
                <a16:creationId xmlns:a16="http://schemas.microsoft.com/office/drawing/2014/main" id="{2269D7BB-4E3D-4B40-8418-A3AD0FB60807}"/>
              </a:ext>
            </a:extLst>
          </p:cNvPr>
          <p:cNvSpPr>
            <a:spLocks noGrp="1"/>
          </p:cNvSpPr>
          <p:nvPr>
            <p:ph idx="1"/>
          </p:nvPr>
        </p:nvSpPr>
        <p:spPr>
          <a:xfrm>
            <a:off x="720000" y="1692002"/>
            <a:ext cx="6302123" cy="4139998"/>
          </a:xfrm>
        </p:spPr>
        <p:txBody>
          <a:bodyPr/>
          <a:lstStyle/>
          <a:p>
            <a:pPr>
              <a:lnSpc>
                <a:spcPct val="100000"/>
              </a:lnSpc>
              <a:spcAft>
                <a:spcPts val="1200"/>
              </a:spcAft>
            </a:pPr>
            <a:r>
              <a:rPr lang="cs-CZ" sz="2000" dirty="0"/>
              <a:t>Nese celou řadu zlomů, segmentů s RNA nebo mezer</a:t>
            </a:r>
          </a:p>
          <a:p>
            <a:pPr>
              <a:lnSpc>
                <a:spcPct val="100000"/>
              </a:lnSpc>
              <a:spcAft>
                <a:spcPts val="1200"/>
              </a:spcAft>
            </a:pPr>
            <a:r>
              <a:rPr lang="cs-CZ" sz="2000" dirty="0"/>
              <a:t>DNA polymeráza I odstraňuje RNA a </a:t>
            </a:r>
            <a:r>
              <a:rPr lang="cs-CZ" sz="2000" dirty="0" err="1"/>
              <a:t>dosyntetizovává</a:t>
            </a:r>
            <a:r>
              <a:rPr lang="cs-CZ" sz="2000" dirty="0"/>
              <a:t> řetězec</a:t>
            </a:r>
          </a:p>
          <a:p>
            <a:pPr>
              <a:lnSpc>
                <a:spcPct val="100000"/>
              </a:lnSpc>
              <a:spcAft>
                <a:spcPts val="1200"/>
              </a:spcAft>
            </a:pPr>
            <a:r>
              <a:rPr lang="cs-CZ" sz="2000" dirty="0"/>
              <a:t>RNA může být rovněž odstraněna </a:t>
            </a:r>
            <a:r>
              <a:rPr lang="cs-CZ" sz="2000" dirty="0" err="1"/>
              <a:t>RNasou</a:t>
            </a:r>
            <a:r>
              <a:rPr lang="cs-CZ" sz="2000" dirty="0"/>
              <a:t> H (odstraňuje RNA z heteroduplexu)</a:t>
            </a:r>
          </a:p>
          <a:p>
            <a:pPr>
              <a:lnSpc>
                <a:spcPct val="100000"/>
              </a:lnSpc>
              <a:spcAft>
                <a:spcPts val="1200"/>
              </a:spcAft>
            </a:pPr>
            <a:r>
              <a:rPr lang="cs-CZ" sz="2000" dirty="0"/>
              <a:t>Výsledné fragmenty jsou spojeny DNA ligázou</a:t>
            </a:r>
            <a:endParaRPr lang="en-US" sz="2000" dirty="0"/>
          </a:p>
        </p:txBody>
      </p:sp>
      <p:pic>
        <p:nvPicPr>
          <p:cNvPr id="7" name="Picture 1" descr="C:\Users\zameer\Desktop\Clark\PPT Creation\eps - 800x800\\f04-06.jpg">
            <a:extLst>
              <a:ext uri="{FF2B5EF4-FFF2-40B4-BE49-F238E27FC236}">
                <a16:creationId xmlns:a16="http://schemas.microsoft.com/office/drawing/2014/main" id="{0C5978C3-9959-4F86-AFD4-AEC3110EA820}"/>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760953" y="1145077"/>
            <a:ext cx="2958359" cy="505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ovéPole 8">
            <a:extLst>
              <a:ext uri="{FF2B5EF4-FFF2-40B4-BE49-F238E27FC236}">
                <a16:creationId xmlns:a16="http://schemas.microsoft.com/office/drawing/2014/main" id="{FFC3A7D2-9505-469D-B5FF-7058F02DACE2}"/>
              </a:ext>
            </a:extLst>
          </p:cNvPr>
          <p:cNvSpPr txBox="1"/>
          <p:nvPr/>
        </p:nvSpPr>
        <p:spPr>
          <a:xfrm>
            <a:off x="9019808" y="6349195"/>
            <a:ext cx="1699504" cy="261610"/>
          </a:xfrm>
          <a:prstGeom prst="rect">
            <a:avLst/>
          </a:prstGeom>
          <a:noFill/>
        </p:spPr>
        <p:txBody>
          <a:bodyPr wrap="none" rtlCol="0">
            <a:spAutoFit/>
          </a:bodyPr>
          <a:lstStyle/>
          <a:p>
            <a:pPr algn="l"/>
            <a:r>
              <a:rPr lang="cs-CZ" sz="1100" dirty="0">
                <a:effectLst/>
                <a:latin typeface="Calibri" panose="020F0502020204030204" pitchFamily="34" charset="0"/>
                <a:ea typeface="Calibri" panose="020F0502020204030204" pitchFamily="34" charset="0"/>
                <a:cs typeface="Times New Roman" panose="02020603050405020304" pitchFamily="18" charset="0"/>
              </a:rPr>
              <a:t>Clark and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Pazdernik</a:t>
            </a:r>
            <a:r>
              <a:rPr lang="cs-CZ" sz="1100" dirty="0">
                <a:effectLst/>
                <a:latin typeface="Calibri" panose="020F0502020204030204" pitchFamily="34" charset="0"/>
                <a:ea typeface="Calibri" panose="020F0502020204030204" pitchFamily="34" charset="0"/>
                <a:cs typeface="Times New Roman" panose="02020603050405020304" pitchFamily="18" charset="0"/>
              </a:rPr>
              <a:t>, 2016</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mn-lt"/>
            </a:endParaRPr>
          </a:p>
        </p:txBody>
      </p:sp>
    </p:spTree>
    <p:extLst>
      <p:ext uri="{BB962C8B-B14F-4D97-AF65-F5344CB8AC3E}">
        <p14:creationId xmlns:p14="http://schemas.microsoft.com/office/powerpoint/2010/main" val="172805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E937488-2212-4B0B-B221-7348D06A0A78}"/>
              </a:ext>
            </a:extLst>
          </p:cNvPr>
          <p:cNvSpPr>
            <a:spLocks noGrp="1"/>
          </p:cNvSpPr>
          <p:nvPr>
            <p:ph type="ftr" sz="quarter" idx="10"/>
          </p:nvPr>
        </p:nvSpPr>
        <p:spPr/>
        <p:txBody>
          <a:bodyPr/>
          <a:lstStyle/>
          <a:p>
            <a:r>
              <a:rPr lang="cs-CZ" dirty="0"/>
              <a:t>GENOVÉ TECHNOLOGIE – Replikace a syntéza DNA </a:t>
            </a:r>
          </a:p>
        </p:txBody>
      </p:sp>
      <p:sp>
        <p:nvSpPr>
          <p:cNvPr id="3" name="Zástupný symbol pro číslo snímku 2">
            <a:extLst>
              <a:ext uri="{FF2B5EF4-FFF2-40B4-BE49-F238E27FC236}">
                <a16:creationId xmlns:a16="http://schemas.microsoft.com/office/drawing/2014/main" id="{D0F5E0AE-214B-4C26-850F-8EFE785E8AD2}"/>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4B646E3A-7885-4B47-A170-4319D8CCAA33}"/>
              </a:ext>
            </a:extLst>
          </p:cNvPr>
          <p:cNvSpPr>
            <a:spLocks noGrp="1"/>
          </p:cNvSpPr>
          <p:nvPr>
            <p:ph type="title"/>
          </p:nvPr>
        </p:nvSpPr>
        <p:spPr/>
        <p:txBody>
          <a:bodyPr/>
          <a:lstStyle/>
          <a:p>
            <a:r>
              <a:rPr lang="cs-CZ" dirty="0"/>
              <a:t>Oprava chyb po replikace</a:t>
            </a:r>
            <a:endParaRPr lang="en-US" dirty="0"/>
          </a:p>
        </p:txBody>
      </p:sp>
      <p:sp>
        <p:nvSpPr>
          <p:cNvPr id="5" name="Zástupný obsah 4">
            <a:extLst>
              <a:ext uri="{FF2B5EF4-FFF2-40B4-BE49-F238E27FC236}">
                <a16:creationId xmlns:a16="http://schemas.microsoft.com/office/drawing/2014/main" id="{BA5BE04D-2B53-46F7-9E35-AB7A93B8A340}"/>
              </a:ext>
            </a:extLst>
          </p:cNvPr>
          <p:cNvSpPr>
            <a:spLocks noGrp="1"/>
          </p:cNvSpPr>
          <p:nvPr>
            <p:ph idx="1"/>
          </p:nvPr>
        </p:nvSpPr>
        <p:spPr>
          <a:xfrm>
            <a:off x="719999" y="1692002"/>
            <a:ext cx="7874758" cy="4139998"/>
          </a:xfrm>
        </p:spPr>
        <p:txBody>
          <a:bodyPr/>
          <a:lstStyle/>
          <a:p>
            <a:pPr>
              <a:lnSpc>
                <a:spcPct val="100000"/>
              </a:lnSpc>
              <a:spcAft>
                <a:spcPts val="1200"/>
              </a:spcAft>
            </a:pPr>
            <a:r>
              <a:rPr lang="cs-CZ" sz="1800" dirty="0"/>
              <a:t>Po dokončení replikace opravný systém opraví chyby (u </a:t>
            </a:r>
            <a:r>
              <a:rPr lang="cs-CZ" sz="1800" i="1" dirty="0"/>
              <a:t>E. coli </a:t>
            </a:r>
            <a:r>
              <a:rPr lang="cs-CZ" sz="1800" dirty="0" err="1"/>
              <a:t>MutSHL</a:t>
            </a:r>
            <a:r>
              <a:rPr lang="cs-CZ" sz="1800" dirty="0"/>
              <a:t> systém)</a:t>
            </a:r>
          </a:p>
          <a:p>
            <a:pPr>
              <a:lnSpc>
                <a:spcPct val="100000"/>
              </a:lnSpc>
              <a:spcAft>
                <a:spcPts val="1200"/>
              </a:spcAft>
            </a:pPr>
            <a:r>
              <a:rPr lang="cs-CZ" sz="1800" dirty="0"/>
              <a:t>Při začlenění špatné báze vzniká ve dvoušroubovici výduť</a:t>
            </a:r>
          </a:p>
          <a:p>
            <a:pPr>
              <a:lnSpc>
                <a:spcPct val="100000"/>
              </a:lnSpc>
              <a:spcAft>
                <a:spcPts val="1200"/>
              </a:spcAft>
            </a:pPr>
            <a:r>
              <a:rPr lang="cs-CZ" sz="1800" dirty="0"/>
              <a:t>Buňka předpokládá, že parentální báze je správná, kdy originální vlákno je identifikováno pomocí metylace</a:t>
            </a:r>
          </a:p>
          <a:p>
            <a:pPr>
              <a:lnSpc>
                <a:spcPct val="100000"/>
              </a:lnSpc>
              <a:spcAft>
                <a:spcPts val="1200"/>
              </a:spcAft>
            </a:pPr>
            <a:r>
              <a:rPr lang="cs-CZ" sz="1800" dirty="0"/>
              <a:t>Po replikaci DNA je nové vlákno pomalu </a:t>
            </a:r>
            <a:r>
              <a:rPr lang="cs-CZ" sz="1800" dirty="0" err="1"/>
              <a:t>dometylováván</a:t>
            </a:r>
            <a:r>
              <a:rPr lang="cs-CZ" sz="1800" dirty="0"/>
              <a:t> pomocí DNA Adenosin (Dam) a cytosin (</a:t>
            </a:r>
            <a:r>
              <a:rPr lang="cs-CZ" sz="1800" dirty="0" err="1"/>
              <a:t>Dcm</a:t>
            </a:r>
            <a:r>
              <a:rPr lang="cs-CZ" sz="1800" dirty="0"/>
              <a:t>) </a:t>
            </a:r>
            <a:r>
              <a:rPr lang="cs-CZ" sz="1800" dirty="0" err="1"/>
              <a:t>methyláz</a:t>
            </a:r>
            <a:endParaRPr lang="cs-CZ" sz="1800" dirty="0"/>
          </a:p>
          <a:p>
            <a:pPr>
              <a:lnSpc>
                <a:spcPct val="100000"/>
              </a:lnSpc>
              <a:spcAft>
                <a:spcPts val="1200"/>
              </a:spcAft>
            </a:pPr>
            <a:endParaRPr lang="en-US" sz="1800" dirty="0"/>
          </a:p>
        </p:txBody>
      </p:sp>
      <p:pic>
        <p:nvPicPr>
          <p:cNvPr id="9" name="Obrázek 8">
            <a:extLst>
              <a:ext uri="{FF2B5EF4-FFF2-40B4-BE49-F238E27FC236}">
                <a16:creationId xmlns:a16="http://schemas.microsoft.com/office/drawing/2014/main" id="{0660B89D-4457-4EE5-9320-4986E53746E3}"/>
              </a:ext>
            </a:extLst>
          </p:cNvPr>
          <p:cNvPicPr>
            <a:picLocks noChangeAspect="1"/>
          </p:cNvPicPr>
          <p:nvPr/>
        </p:nvPicPr>
        <p:blipFill>
          <a:blip r:embed="rId2"/>
          <a:stretch>
            <a:fillRect/>
          </a:stretch>
        </p:blipFill>
        <p:spPr>
          <a:xfrm>
            <a:off x="8764195" y="1450737"/>
            <a:ext cx="2707806" cy="4381263"/>
          </a:xfrm>
          <a:prstGeom prst="rect">
            <a:avLst/>
          </a:prstGeom>
        </p:spPr>
      </p:pic>
      <p:pic>
        <p:nvPicPr>
          <p:cNvPr id="11" name="Obrázek 10">
            <a:extLst>
              <a:ext uri="{FF2B5EF4-FFF2-40B4-BE49-F238E27FC236}">
                <a16:creationId xmlns:a16="http://schemas.microsoft.com/office/drawing/2014/main" id="{D56F6F80-8688-43D8-B16D-78727F4A3326}"/>
              </a:ext>
            </a:extLst>
          </p:cNvPr>
          <p:cNvPicPr>
            <a:picLocks noChangeAspect="1"/>
          </p:cNvPicPr>
          <p:nvPr/>
        </p:nvPicPr>
        <p:blipFill>
          <a:blip r:embed="rId3"/>
          <a:stretch>
            <a:fillRect/>
          </a:stretch>
        </p:blipFill>
        <p:spPr>
          <a:xfrm>
            <a:off x="5906043" y="4103077"/>
            <a:ext cx="2733957" cy="2500285"/>
          </a:xfrm>
          <a:prstGeom prst="rect">
            <a:avLst/>
          </a:prstGeom>
        </p:spPr>
      </p:pic>
      <p:pic>
        <p:nvPicPr>
          <p:cNvPr id="13" name="Obrázek 12">
            <a:extLst>
              <a:ext uri="{FF2B5EF4-FFF2-40B4-BE49-F238E27FC236}">
                <a16:creationId xmlns:a16="http://schemas.microsoft.com/office/drawing/2014/main" id="{D1C8A352-ACBC-4BA8-B61A-5B3B12089CD6}"/>
              </a:ext>
            </a:extLst>
          </p:cNvPr>
          <p:cNvPicPr>
            <a:picLocks noChangeAspect="1"/>
          </p:cNvPicPr>
          <p:nvPr/>
        </p:nvPicPr>
        <p:blipFill>
          <a:blip r:embed="rId4"/>
          <a:stretch>
            <a:fillRect/>
          </a:stretch>
        </p:blipFill>
        <p:spPr>
          <a:xfrm>
            <a:off x="2475767" y="4337001"/>
            <a:ext cx="2682387" cy="1890999"/>
          </a:xfrm>
          <a:prstGeom prst="rect">
            <a:avLst/>
          </a:prstGeom>
        </p:spPr>
      </p:pic>
    </p:spTree>
    <p:extLst>
      <p:ext uri="{BB962C8B-B14F-4D97-AF65-F5344CB8AC3E}">
        <p14:creationId xmlns:p14="http://schemas.microsoft.com/office/powerpoint/2010/main" val="1385386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0BFA83AF-2181-4E5E-A3C4-45444C8E50C1}"/>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9580" y="3989563"/>
            <a:ext cx="3275443" cy="1842437"/>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zápatí 1">
            <a:extLst>
              <a:ext uri="{FF2B5EF4-FFF2-40B4-BE49-F238E27FC236}">
                <a16:creationId xmlns:a16="http://schemas.microsoft.com/office/drawing/2014/main" id="{985B91F5-22F2-4A3F-80C1-EAB2BA370E64}"/>
              </a:ext>
            </a:extLst>
          </p:cNvPr>
          <p:cNvSpPr>
            <a:spLocks noGrp="1"/>
          </p:cNvSpPr>
          <p:nvPr>
            <p:ph type="ftr" sz="quarter" idx="10"/>
          </p:nvPr>
        </p:nvSpPr>
        <p:spPr/>
        <p:txBody>
          <a:bodyPr/>
          <a:lstStyle/>
          <a:p>
            <a:r>
              <a:rPr lang="cs-CZ" dirty="0"/>
              <a:t>GENOVÉ TECHNOLOGIE – Replikace a syntéza DNA </a:t>
            </a:r>
          </a:p>
        </p:txBody>
      </p:sp>
      <p:sp>
        <p:nvSpPr>
          <p:cNvPr id="3" name="Zástupný symbol pro číslo snímku 2">
            <a:extLst>
              <a:ext uri="{FF2B5EF4-FFF2-40B4-BE49-F238E27FC236}">
                <a16:creationId xmlns:a16="http://schemas.microsoft.com/office/drawing/2014/main" id="{02F91CBE-86F4-42F4-8149-D68E07577B09}"/>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C9FA3F4C-4744-4817-9F21-3161B951A2D9}"/>
              </a:ext>
            </a:extLst>
          </p:cNvPr>
          <p:cNvSpPr>
            <a:spLocks noGrp="1"/>
          </p:cNvSpPr>
          <p:nvPr>
            <p:ph type="title"/>
          </p:nvPr>
        </p:nvSpPr>
        <p:spPr/>
        <p:txBody>
          <a:bodyPr/>
          <a:lstStyle/>
          <a:p>
            <a:r>
              <a:rPr lang="en-US" dirty="0" err="1"/>
              <a:t>Srovn</a:t>
            </a:r>
            <a:r>
              <a:rPr lang="cs-CZ" dirty="0" err="1"/>
              <a:t>ání</a:t>
            </a:r>
            <a:r>
              <a:rPr lang="cs-CZ" dirty="0"/>
              <a:t> replikace - </a:t>
            </a:r>
            <a:r>
              <a:rPr lang="cs-CZ" dirty="0" err="1"/>
              <a:t>prokaryota</a:t>
            </a:r>
            <a:endParaRPr lang="en-US" dirty="0"/>
          </a:p>
        </p:txBody>
      </p:sp>
      <p:sp>
        <p:nvSpPr>
          <p:cNvPr id="5" name="Zástupný obsah 4">
            <a:extLst>
              <a:ext uri="{FF2B5EF4-FFF2-40B4-BE49-F238E27FC236}">
                <a16:creationId xmlns:a16="http://schemas.microsoft.com/office/drawing/2014/main" id="{EA969B47-F65A-4C5E-BBA9-3D3BA20E598C}"/>
              </a:ext>
            </a:extLst>
          </p:cNvPr>
          <p:cNvSpPr>
            <a:spLocks noGrp="1"/>
          </p:cNvSpPr>
          <p:nvPr>
            <p:ph idx="1"/>
          </p:nvPr>
        </p:nvSpPr>
        <p:spPr>
          <a:xfrm>
            <a:off x="720000" y="1692002"/>
            <a:ext cx="8125236" cy="4139998"/>
          </a:xfrm>
        </p:spPr>
        <p:txBody>
          <a:bodyPr/>
          <a:lstStyle/>
          <a:p>
            <a:pPr>
              <a:lnSpc>
                <a:spcPct val="100000"/>
              </a:lnSpc>
              <a:spcAft>
                <a:spcPts val="1200"/>
              </a:spcAft>
            </a:pPr>
            <a:r>
              <a:rPr lang="cs-CZ" sz="1800" dirty="0"/>
              <a:t>DNA replikace probíhá běžně dvousměrně – replikační vidlice postupují v opačných směrech</a:t>
            </a:r>
          </a:p>
          <a:p>
            <a:pPr>
              <a:lnSpc>
                <a:spcPct val="100000"/>
              </a:lnSpc>
              <a:spcAft>
                <a:spcPts val="1200"/>
              </a:spcAft>
            </a:pPr>
            <a:r>
              <a:rPr lang="cs-CZ" sz="1800" dirty="0"/>
              <a:t>U bakterií proces replikace nazýváme tzv. </a:t>
            </a:r>
            <a:r>
              <a:rPr lang="cs-CZ" sz="1800" dirty="0" err="1"/>
              <a:t>theta</a:t>
            </a:r>
            <a:r>
              <a:rPr lang="cs-CZ" sz="1800" dirty="0"/>
              <a:t> replikací</a:t>
            </a:r>
          </a:p>
          <a:p>
            <a:pPr>
              <a:lnSpc>
                <a:spcPct val="100000"/>
              </a:lnSpc>
              <a:spcAft>
                <a:spcPts val="1200"/>
              </a:spcAft>
            </a:pPr>
            <a:r>
              <a:rPr lang="cs-CZ" sz="1800" dirty="0"/>
              <a:t>Některé plazmidy a viry replikují genom procesem nazývaným replikace valivou kružnicí</a:t>
            </a:r>
          </a:p>
        </p:txBody>
      </p:sp>
      <p:pic>
        <p:nvPicPr>
          <p:cNvPr id="9" name="Picture 1" descr="C:\Users\zameer\Desktop\Clark\PPT Creation\eps - 800x800\\f04-09.jpg">
            <a:extLst>
              <a:ext uri="{FF2B5EF4-FFF2-40B4-BE49-F238E27FC236}">
                <a16:creationId xmlns:a16="http://schemas.microsoft.com/office/drawing/2014/main" id="{3E207E16-52DE-4747-8071-876A346114E2}"/>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228532" y="945788"/>
            <a:ext cx="2332743" cy="483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ek 12">
            <a:extLst>
              <a:ext uri="{FF2B5EF4-FFF2-40B4-BE49-F238E27FC236}">
                <a16:creationId xmlns:a16="http://schemas.microsoft.com/office/drawing/2014/main" id="{47C5A606-921F-4068-AE8A-01FB3F7E04CB}"/>
              </a:ext>
            </a:extLst>
          </p:cNvPr>
          <p:cNvPicPr>
            <a:picLocks noChangeAspect="1"/>
          </p:cNvPicPr>
          <p:nvPr/>
        </p:nvPicPr>
        <p:blipFill>
          <a:blip r:embed="rId5"/>
          <a:stretch>
            <a:fillRect/>
          </a:stretch>
        </p:blipFill>
        <p:spPr>
          <a:xfrm>
            <a:off x="702518" y="4119302"/>
            <a:ext cx="4867275" cy="1485900"/>
          </a:xfrm>
          <a:prstGeom prst="rect">
            <a:avLst/>
          </a:prstGeom>
        </p:spPr>
      </p:pic>
    </p:spTree>
    <p:extLst>
      <p:ext uri="{BB962C8B-B14F-4D97-AF65-F5344CB8AC3E}">
        <p14:creationId xmlns:p14="http://schemas.microsoft.com/office/powerpoint/2010/main" val="3742469681"/>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3" id="{EC6B4A44-C025-4888-B8FA-D3A27EAE8308}" vid="{304F9EFF-F48F-4732-911C-C7029463335C}"/>
    </a:ext>
  </a:extLst>
</a:theme>
</file>

<file path=ppt/theme/theme2.xml><?xml version="1.0" encoding="utf-8"?>
<a:theme xmlns:a="http://schemas.openxmlformats.org/drawingml/2006/main" name="Vlastní návr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SciMUNI_CZE</Template>
  <TotalTime>3957</TotalTime>
  <Words>943</Words>
  <Application>Microsoft Office PowerPoint</Application>
  <PresentationFormat>Širokoúhlá obrazovka</PresentationFormat>
  <Paragraphs>136</Paragraphs>
  <Slides>20</Slides>
  <Notes>2</Notes>
  <HiddenSlides>0</HiddenSlides>
  <MMClips>1</MMClips>
  <ScaleCrop>false</ScaleCrop>
  <HeadingPairs>
    <vt:vector size="6" baseType="variant">
      <vt:variant>
        <vt:lpstr>Použitá písma</vt:lpstr>
      </vt:variant>
      <vt:variant>
        <vt:i4>8</vt:i4>
      </vt:variant>
      <vt:variant>
        <vt:lpstr>Motiv</vt:lpstr>
      </vt:variant>
      <vt:variant>
        <vt:i4>2</vt:i4>
      </vt:variant>
      <vt:variant>
        <vt:lpstr>Nadpisy snímků</vt:lpstr>
      </vt:variant>
      <vt:variant>
        <vt:i4>20</vt:i4>
      </vt:variant>
    </vt:vector>
  </HeadingPairs>
  <TitlesOfParts>
    <vt:vector size="30" baseType="lpstr">
      <vt:lpstr>Arial</vt:lpstr>
      <vt:lpstr>Arial</vt:lpstr>
      <vt:lpstr>Calibri</vt:lpstr>
      <vt:lpstr>Calibri Light</vt:lpstr>
      <vt:lpstr>Roboto</vt:lpstr>
      <vt:lpstr>Symbol</vt:lpstr>
      <vt:lpstr>Tahoma</vt:lpstr>
      <vt:lpstr>Wingdings</vt:lpstr>
      <vt:lpstr>Prezentace_MU_CZ</vt:lpstr>
      <vt:lpstr>Vlastní návrh</vt:lpstr>
      <vt:lpstr>GENOVÉ TECHNOLOGIE</vt:lpstr>
      <vt:lpstr>Replikace DNA</vt:lpstr>
      <vt:lpstr>Replikace DNA</vt:lpstr>
      <vt:lpstr>Replikace DNA</vt:lpstr>
      <vt:lpstr>Clamp loader ATPase</vt:lpstr>
      <vt:lpstr>Core enzyme complex</vt:lpstr>
      <vt:lpstr>Syntéza opožďujícího řetězce</vt:lpstr>
      <vt:lpstr>Oprava chyb po replikace</vt:lpstr>
      <vt:lpstr>Srovnání replikace - prokaryota</vt:lpstr>
      <vt:lpstr>Srovnání replikace - eukaryota</vt:lpstr>
      <vt:lpstr>Chemická syntéza DNA</vt:lpstr>
      <vt:lpstr>Chemická syntéza DNA</vt:lpstr>
      <vt:lpstr>Chemická syntéza DNA</vt:lpstr>
      <vt:lpstr>Polymerázová řetězová reakce</vt:lpstr>
      <vt:lpstr>Modifikace PCR</vt:lpstr>
      <vt:lpstr>RACE PCR </vt:lpstr>
      <vt:lpstr>PCR cílená mutageneze </vt:lpstr>
      <vt:lpstr>Emulzní PCR</vt:lpstr>
      <vt:lpstr>Droplet digital pcr</vt:lpstr>
      <vt:lpstr>Loop-Mediated Isothermal Amplification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GENOVÉ TECHNOLOGIE</dc:title>
  <dc:creator>jlochman@seznam.cz</dc:creator>
  <cp:lastModifiedBy>jlochman@seznam.cz</cp:lastModifiedBy>
  <cp:revision>149</cp:revision>
  <cp:lastPrinted>1601-01-01T00:00:00Z</cp:lastPrinted>
  <dcterms:created xsi:type="dcterms:W3CDTF">2020-10-06T06:16:11Z</dcterms:created>
  <dcterms:modified xsi:type="dcterms:W3CDTF">2020-10-29T10:25:31Z</dcterms:modified>
</cp:coreProperties>
</file>