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9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9" r:id="rId4"/>
    <p:sldId id="353" r:id="rId5"/>
    <p:sldId id="354" r:id="rId6"/>
    <p:sldId id="352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59" autoAdjust="0"/>
  </p:normalViewPr>
  <p:slideViewPr>
    <p:cSldViewPr snapToGrid="0">
      <p:cViewPr varScale="1">
        <p:scale>
          <a:sx n="106" d="100"/>
          <a:sy n="106" d="100"/>
        </p:scale>
        <p:origin x="65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040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14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E58B-1601-4999-B8A7-94996C746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4E50F5-4F63-4B1E-8C17-E8F1FAAE3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95C2B-6448-4134-B5D2-81ADFBFE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53226-181C-45B2-A12F-AE2FDC70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3C56AD-7FE4-4797-892E-5F64CBE2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733F7-6A09-4865-BEC2-0FB4971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425B8-D9F7-4B08-B5FC-12673559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C320E-0B28-43B8-AE22-0EAE7F30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92BF1-BC96-4FD8-AD05-2F6D991B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318A7C-BD0C-4095-AAE6-B24097FA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95C54-2375-4FE3-99C3-05D6FD26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83C49-F015-4F3B-BAF8-6E7BBF9BC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7D85B2-E398-4B0C-88F5-8F9AD8A8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80434-28DF-453A-B8BF-9BBB941F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D95AA-5868-4BF6-81DE-860C6C2F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D4548-CB11-4842-9B18-3144BA4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4A5A2-95D9-46A6-82EC-1477A7A3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4BBDEA-0418-43AD-BD20-D25CEEF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9DEE33-EE37-43A2-97EC-12A8572E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A242D6-E104-4E6B-A3D9-5028089A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BB1707-B05E-4283-8747-95FE5D34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79F10-2269-43F7-A1B7-B59DD7B8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DDB25-6600-4C36-960F-C622815F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C4831C-2766-4BF7-9344-501BC778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F5B4CC-783E-4579-B578-15C8FDE3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9D51B1-F157-4620-AAF3-8706D0088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CFD776-866D-4F6D-ADA7-B375566A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8FB018-6406-4D46-8EA3-3A66EEE2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37F864-0A11-4DAD-AE52-5D892545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1BB8E-BACE-488D-A17C-B608E0CB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D75950-6298-471F-8AEB-05FF231F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6786B6-5D88-4666-A7D0-8FD669BA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10E71F-8CBB-420F-9B33-755294B5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1D5CDA-8EB6-4EE6-B9B3-25446887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3665EA-0A9C-4B13-AA03-3D255313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A10577-8A32-4C6C-8242-0D931342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E76DB-E9E7-490E-AEEB-2560B97E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5D84E-1741-4CE2-9AD1-0DD32D6C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3AF462-B6BC-4B2A-84EE-E7BBF0D0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4761C-4143-4C16-93B8-6B59999C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88F5F9-E853-4D8B-91B0-D6B5F4C8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1F8152-BA7C-4627-BBA2-C676BD7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3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F910-7AE0-492F-9250-56AECD7D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178639-12CF-4BEA-801A-D024E52A1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3971C-42EA-41DA-8252-8B7D0277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194FC-6F64-48A2-981E-9EE9BE73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5C0ED1-7719-4C97-99B9-9685A709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C6F77-2158-4B50-85DA-51CB3E8D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82B9A-B1F5-4876-8D73-253B21A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122188-0ACF-4F93-982D-F11D7A69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54A9B-FD50-49BB-ADEA-00210640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E10C0-6880-4895-B8A0-132FF134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E7E92-C15A-45BD-A16A-313D9FC0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32B30-20D0-4340-A8BF-ABCF4F65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ED08F7-2CD1-4A2B-A2CD-F94874F6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DDEEB1-4456-477A-897D-1325491C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4A858C-645D-4CB1-A6B6-FE75F24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8659B9-CC3E-4711-A74E-7EA8B255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C93BE9-87A6-4C86-82FC-4FE06C76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7BB2FC-A155-4B7B-931D-0EE03268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51C91-C101-44E1-BD72-0ECB3C0F0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4FF6-F870-4D41-A30B-1F2B5AE5FE8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AB2EF0-2AA2-4216-BF5C-C48D8D2DF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E4E3D-60CC-451B-B511-54483ED6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3-19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3-20.jpg" TargetMode="Externa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3-21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3-22.jpg" TargetMode="Externa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3-28.jpg" TargetMode="External"/><Relationship Id="rId7" Type="http://schemas.openxmlformats.org/officeDocument/2006/relationships/image" Target="file:///C:\Users\zameer\Desktop\Clark\PPT%20Creation\eps%20-%20800x800\\f03-27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file:///C:\Users\zameer\Desktop\Clark\PPT%20Creation\eps%20-%20800x800\\f03-29.jpg" TargetMode="Externa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3-23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3-24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3-1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3-15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file:///C:\Users\zameer\Desktop\Clark\PPT%20Creation\eps%20-%20800x800\\f03-1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0C7844-D027-D346-B845-4935F41C7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GENOVÉ TECHNOLOGIE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rekombinantní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DNA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technologie rekombinantní DNA - enzymy, vektory, metody transformace, konstrukce genových knihoven.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B712A-9599-436F-A90F-68B4E3B716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3A3247-A3F3-45B1-9577-4D161DB212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A6F2A1-E5BD-4B67-8271-EB321480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DNA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D25318-2AD5-493A-A9A9-9A44E0CF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40878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Transformace je proces, kterým se cizí DNA zavádí do buňky.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Kompetentní buňky </a:t>
            </a:r>
            <a:r>
              <a:rPr lang="cs-CZ" sz="1800" i="1" dirty="0"/>
              <a:t>E. coli</a:t>
            </a:r>
            <a:r>
              <a:rPr lang="cs-CZ" sz="1800" dirty="0"/>
              <a:t>:</a:t>
            </a:r>
          </a:p>
          <a:p>
            <a:pPr marL="398463" indent="-3270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použití vápenatých iontů a teplotního šoku pro zvýšení permeability buněčné stěny a membrány</a:t>
            </a:r>
          </a:p>
          <a:p>
            <a:pPr marL="398463" indent="-327025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použití </a:t>
            </a:r>
            <a:r>
              <a:rPr lang="cs-CZ" sz="1800" dirty="0" err="1"/>
              <a:t>elektroporace</a:t>
            </a:r>
            <a:r>
              <a:rPr lang="cs-CZ" sz="1800" dirty="0"/>
              <a:t> pro otevření buněčné stěny a membrány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Kompetentní kvasinky:</a:t>
            </a:r>
          </a:p>
          <a:p>
            <a:pPr marL="344488" indent="-227013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kombinace octanu </a:t>
            </a:r>
            <a:r>
              <a:rPr lang="cs-CZ" sz="1800" dirty="0" err="1"/>
              <a:t>litného</a:t>
            </a:r>
            <a:r>
              <a:rPr lang="cs-CZ" sz="1800" dirty="0"/>
              <a:t>, </a:t>
            </a:r>
            <a:r>
              <a:rPr lang="cs-CZ" sz="1800" dirty="0" err="1"/>
              <a:t>jednovláknové</a:t>
            </a:r>
            <a:r>
              <a:rPr lang="cs-CZ" sz="1800" dirty="0"/>
              <a:t> nosné DNA a </a:t>
            </a:r>
            <a:r>
              <a:rPr lang="cs-CZ" sz="1800" dirty="0" err="1"/>
              <a:t>polyethylenglykolu</a:t>
            </a:r>
            <a:r>
              <a:rPr lang="cs-CZ" sz="1800" dirty="0"/>
              <a:t> (PEG)</a:t>
            </a:r>
          </a:p>
          <a:p>
            <a:pPr marL="53975" indent="0">
              <a:lnSpc>
                <a:spcPct val="100000"/>
              </a:lnSpc>
              <a:spcAft>
                <a:spcPts val="600"/>
              </a:spcAft>
              <a:buNone/>
            </a:pPr>
            <a:endParaRPr lang="cs-CZ" sz="1800" dirty="0"/>
          </a:p>
        </p:txBody>
      </p:sp>
      <p:pic>
        <p:nvPicPr>
          <p:cNvPr id="3074" name="Picture 2" descr="FAQ">
            <a:extLst>
              <a:ext uri="{FF2B5EF4-FFF2-40B4-BE49-F238E27FC236}">
                <a16:creationId xmlns:a16="http://schemas.microsoft.com/office/drawing/2014/main" id="{B41216A1-FFFB-4BF7-B467-3080049F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74" y="491845"/>
            <a:ext cx="4319604" cy="21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1F7EF3-8E9E-401B-8D98-0EFE942BB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00" y="2888462"/>
            <a:ext cx="4173978" cy="174707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75F377-26FD-4217-B5DA-11DD28CD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700" y="4674367"/>
            <a:ext cx="2142276" cy="18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9BAB01-7F8C-4B49-86F0-E1F2500010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BB0492-881F-425D-841A-872F3F795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002554-A8E4-453A-AD46-DA8F1D95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DNA knihovny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C6564E-B414-4EE3-B26D-EC27CDC13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Používané pro: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nalezení nových genů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sekvenaci</a:t>
            </a:r>
            <a:r>
              <a:rPr lang="cs-CZ" sz="1800" dirty="0"/>
              <a:t> genomů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porovnání genů z různých organizmů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Základní kroky v rámci tvorby knihovny: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izolace chromozomální DNA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naštěpení</a:t>
            </a:r>
            <a:r>
              <a:rPr lang="cs-CZ" sz="1800" dirty="0"/>
              <a:t> DNA restrikčním enzymem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linearizace příslušného vektoru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vložení fragmentů do vektoru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transformace do E. coli</a:t>
            </a:r>
            <a:endParaRPr lang="en-US" sz="1800" dirty="0"/>
          </a:p>
        </p:txBody>
      </p:sp>
      <p:pic>
        <p:nvPicPr>
          <p:cNvPr id="7" name="Picture 1" descr="C:\Users\zameer\Desktop\Clark\PPT Creation\eps - 800x800\\f03-19.jpg">
            <a:extLst>
              <a:ext uri="{FF2B5EF4-FFF2-40B4-BE49-F238E27FC236}">
                <a16:creationId xmlns:a16="http://schemas.microsoft.com/office/drawing/2014/main" id="{793972E9-4057-4CA1-83CA-B8F46B179E5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14" y="676836"/>
            <a:ext cx="2790889" cy="51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23A9B4F-32C6-4BD9-9838-6EFFF85EF809}"/>
              </a:ext>
            </a:extLst>
          </p:cNvPr>
          <p:cNvSpPr txBox="1"/>
          <p:nvPr/>
        </p:nvSpPr>
        <p:spPr>
          <a:xfrm>
            <a:off x="8902550" y="5870922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11" name="Picture 1" descr="C:\Users\zameer\Desktop\Clark\PPT Creation\eps - 800x800\\f03-20.jpg">
            <a:extLst>
              <a:ext uri="{FF2B5EF4-FFF2-40B4-BE49-F238E27FC236}">
                <a16:creationId xmlns:a16="http://schemas.microsoft.com/office/drawing/2014/main" id="{F80BF06E-34A8-4FEE-B8EF-EF6D3F02CB0E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312" y="874835"/>
            <a:ext cx="2671586" cy="48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2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3AB0A1-F1BA-4A83-8BDA-894C20F1C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6C4FD5-6532-4242-A8CF-76AB03F13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219156-CD92-48FF-94DA-56D7DFDC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Eukaryotické expresní </a:t>
            </a:r>
            <a:r>
              <a:rPr lang="cs-CZ" dirty="0" err="1"/>
              <a:t>khihovny</a:t>
            </a:r>
            <a:endParaRPr lang="en-US" dirty="0"/>
          </a:p>
        </p:txBody>
      </p:sp>
      <p:pic>
        <p:nvPicPr>
          <p:cNvPr id="7" name="Picture 1" descr="C:\Users\zameer\Desktop\Clark\PPT Creation\eps - 800x800\\f03-21.jpg">
            <a:extLst>
              <a:ext uri="{FF2B5EF4-FFF2-40B4-BE49-F238E27FC236}">
                <a16:creationId xmlns:a16="http://schemas.microsoft.com/office/drawing/2014/main" id="{80F227B1-D4FA-4E74-92BA-1F453A8BB72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05" y="1442788"/>
            <a:ext cx="2048019" cy="45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Users\zameer\Desktop\Clark\PPT Creation\eps - 800x800\\f03-22.jpg">
            <a:extLst>
              <a:ext uri="{FF2B5EF4-FFF2-40B4-BE49-F238E27FC236}">
                <a16:creationId xmlns:a16="http://schemas.microsoft.com/office/drawing/2014/main" id="{0FD760C9-1A83-4EA3-A2A8-8AF5B506EAD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03" y="1442788"/>
            <a:ext cx="2432022" cy="45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DA08D533-A9FD-48A8-B568-02C201BC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Vektor obsahuje sekvenci nutnou pro transkripci a translaci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Konstruovány z komplementární DNA (</a:t>
            </a:r>
            <a:r>
              <a:rPr lang="cs-CZ" sz="1800" dirty="0" err="1"/>
              <a:t>cDNA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Identifikace nových genů, </a:t>
            </a:r>
            <a:r>
              <a:rPr lang="cs-CZ" sz="1800" dirty="0" err="1"/>
              <a:t>sestřihových</a:t>
            </a:r>
            <a:r>
              <a:rPr lang="cs-CZ" sz="1800" dirty="0"/>
              <a:t> variant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</a:t>
            </a:r>
            <a:endParaRPr lang="en-US" sz="18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995AC7B-C0D2-4328-A5E4-71DEE06314BF}"/>
              </a:ext>
            </a:extLst>
          </p:cNvPr>
          <p:cNvSpPr txBox="1"/>
          <p:nvPr/>
        </p:nvSpPr>
        <p:spPr>
          <a:xfrm>
            <a:off x="8956871" y="6007195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58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BB8694-534A-4795-9E00-8AF6CBB9D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68EAA1-1564-4258-BD98-30ED95FE26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EB1CB8-25E7-47D8-A784-220B1913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Klonovací strategie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C3D0A3-FC7D-4FC5-AC7F-B3029159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6774666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TOPO klonování (</a:t>
            </a:r>
            <a:r>
              <a:rPr lang="cs-CZ" sz="2000" dirty="0" err="1"/>
              <a:t>Thermo</a:t>
            </a:r>
            <a:r>
              <a:rPr lang="cs-CZ" sz="20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  - </a:t>
            </a:r>
            <a:r>
              <a:rPr lang="cs-CZ" sz="1800" dirty="0"/>
              <a:t>využití </a:t>
            </a:r>
            <a:r>
              <a:rPr lang="cs-CZ" sz="1800" dirty="0" err="1"/>
              <a:t>topoizomerázy</a:t>
            </a:r>
            <a:r>
              <a:rPr lang="cs-CZ" sz="1800" dirty="0"/>
              <a:t> I</a:t>
            </a:r>
          </a:p>
          <a:p>
            <a:pPr marL="344488" indent="-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</a:t>
            </a:r>
            <a:r>
              <a:rPr lang="en-US" sz="1800" dirty="0"/>
              <a:t>Vaccinia virus topoi</a:t>
            </a:r>
            <a:r>
              <a:rPr lang="cs-CZ" sz="1800" dirty="0"/>
              <a:t>z</a:t>
            </a:r>
            <a:r>
              <a:rPr lang="en-US" sz="1800" dirty="0" err="1"/>
              <a:t>omer</a:t>
            </a:r>
            <a:r>
              <a:rPr lang="cs-CZ" sz="1800" dirty="0" err="1"/>
              <a:t>áza</a:t>
            </a:r>
            <a:r>
              <a:rPr lang="cs-CZ" sz="1800" dirty="0"/>
              <a:t> </a:t>
            </a:r>
            <a:r>
              <a:rPr lang="en-US" sz="1800" dirty="0"/>
              <a:t>I </a:t>
            </a:r>
            <a:r>
              <a:rPr lang="cs-CZ" sz="1800" dirty="0"/>
              <a:t>specificky rozpoznává sekvenci </a:t>
            </a:r>
            <a:r>
              <a:rPr lang="en-US" sz="1800" dirty="0"/>
              <a:t>5´-(C/T)CCTT-3´</a:t>
            </a:r>
            <a:endParaRPr lang="cs-CZ" sz="18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</a:t>
            </a:r>
            <a:r>
              <a:rPr lang="cs-CZ" sz="1800" dirty="0" err="1"/>
              <a:t>topoizomeráza</a:t>
            </a:r>
            <a:r>
              <a:rPr lang="cs-CZ" sz="1800" dirty="0"/>
              <a:t> je kovalentně přichycena na 3´konci vektoru</a:t>
            </a:r>
            <a:endParaRPr lang="en-US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C6501E-F857-4C4F-96B3-CE9FF6B5B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5" y="3232204"/>
            <a:ext cx="6512650" cy="18997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1027463-33C5-46D8-84EE-E98C389E3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49" y="4817740"/>
            <a:ext cx="5883951" cy="12261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8B2D868-9FAF-4361-B6DF-053E40772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165" y="1847250"/>
            <a:ext cx="3942890" cy="26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5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44A14A-FC4D-4D7F-9CA8-7F5EF9EC4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F547E-EFC9-4DD4-9683-DD768B2FD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3CB88C-E044-4689-A990-C22A8E57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Klonovací strategie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18D27-AF08-4794-89E0-C309DF50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4183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TA klonování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využití vlastnosti </a:t>
            </a:r>
            <a:r>
              <a:rPr lang="cs-CZ" sz="1800" dirty="0" err="1"/>
              <a:t>Taq</a:t>
            </a:r>
            <a:r>
              <a:rPr lang="cs-CZ" sz="1800" dirty="0"/>
              <a:t> DNA polymerázy přidat na 3´konec A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pMiniT</a:t>
            </a:r>
            <a:r>
              <a:rPr lang="cs-CZ" sz="1800" dirty="0"/>
              <a:t> 2.0 (</a:t>
            </a:r>
            <a:r>
              <a:rPr lang="cs-CZ" sz="1800" dirty="0" err="1"/>
              <a:t>toxic</a:t>
            </a:r>
            <a:r>
              <a:rPr lang="cs-CZ" sz="1800" dirty="0"/>
              <a:t> mini-</a:t>
            </a:r>
            <a:r>
              <a:rPr lang="cs-CZ" sz="1800" dirty="0" err="1"/>
              <a:t>genes</a:t>
            </a:r>
            <a:r>
              <a:rPr lang="cs-CZ" sz="1800" dirty="0"/>
              <a:t>) (NEB)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pGEM-Teasy</a:t>
            </a:r>
            <a:r>
              <a:rPr lang="cs-CZ" sz="1800" dirty="0"/>
              <a:t> (modrobílá selekce) (</a:t>
            </a:r>
            <a:r>
              <a:rPr lang="cs-CZ" sz="1800" dirty="0" err="1"/>
              <a:t>Promega</a:t>
            </a:r>
            <a:r>
              <a:rPr lang="cs-CZ" sz="1800" dirty="0"/>
              <a:t>)</a:t>
            </a:r>
            <a:endParaRPr lang="en-US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D62C6B-6F08-4200-BBFA-8B7B0221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10" y="477393"/>
            <a:ext cx="3740557" cy="57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EA3BC5-41CB-479F-8247-046DE4078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882" y="3752803"/>
            <a:ext cx="3316585" cy="2517350"/>
          </a:xfrm>
          <a:prstGeom prst="rect">
            <a:avLst/>
          </a:prstGeom>
        </p:spPr>
      </p:pic>
      <p:pic>
        <p:nvPicPr>
          <p:cNvPr id="4100" name="Picture 4" descr="Blue-White Screening &amp; Protocols for Colony Selection | Sigma-Aldrich">
            <a:extLst>
              <a:ext uri="{FF2B5EF4-FFF2-40B4-BE49-F238E27FC236}">
                <a16:creationId xmlns:a16="http://schemas.microsoft.com/office/drawing/2014/main" id="{3B0C0485-052A-4D4A-80AD-A473B8E8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056985"/>
            <a:ext cx="2319105" cy="20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X-gal - Wikipedia">
            <a:extLst>
              <a:ext uri="{FF2B5EF4-FFF2-40B4-BE49-F238E27FC236}">
                <a16:creationId xmlns:a16="http://schemas.microsoft.com/office/drawing/2014/main" id="{6D758E6F-BF3E-4BC2-BA72-E762D36F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3" y="2957612"/>
            <a:ext cx="3740557" cy="8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0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D72481-E841-473C-B72F-98BB9E1B1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9242DD-EA81-4994-A249-4BBDD8963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1E31E7-BE05-4B27-8EDB-3F8A001B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Klonovací strategie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E2C5F2-12BB-488D-A44E-A01B6155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2314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GATEWAY klonovací vektory (</a:t>
            </a:r>
            <a:r>
              <a:rPr lang="cs-CZ" sz="2000" dirty="0" err="1"/>
              <a:t>Invitrogen-Thermo</a:t>
            </a:r>
            <a:r>
              <a:rPr lang="cs-CZ" sz="20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využití enzymů fága lambda </a:t>
            </a:r>
            <a:r>
              <a:rPr lang="cs-CZ" sz="1800" dirty="0" err="1"/>
              <a:t>integrázy</a:t>
            </a:r>
            <a:r>
              <a:rPr lang="cs-CZ" sz="1800" dirty="0"/>
              <a:t> a </a:t>
            </a:r>
            <a:r>
              <a:rPr lang="cs-CZ" sz="1800" dirty="0" err="1"/>
              <a:t>excisionázy</a:t>
            </a:r>
            <a:endParaRPr lang="cs-CZ" sz="18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použití ENTRY a DESTINATION vektorů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LR reakce odstraňuje gen zájmu z </a:t>
            </a:r>
            <a:r>
              <a:rPr lang="cs-CZ" sz="1800" i="1" dirty="0" err="1"/>
              <a:t>attL</a:t>
            </a:r>
            <a:r>
              <a:rPr lang="cs-CZ" sz="1800" dirty="0"/>
              <a:t> míst a vkládá ho do </a:t>
            </a:r>
            <a:r>
              <a:rPr lang="cs-CZ" sz="1800" i="1" dirty="0" err="1"/>
              <a:t>attR</a:t>
            </a:r>
            <a:r>
              <a:rPr lang="cs-CZ" sz="1800" dirty="0"/>
              <a:t> míst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BP reakce odstraní gen zájmu z </a:t>
            </a:r>
            <a:r>
              <a:rPr lang="cs-CZ" sz="1800" i="1" dirty="0" err="1"/>
              <a:t>attR</a:t>
            </a:r>
            <a:r>
              <a:rPr lang="cs-CZ" sz="1800" dirty="0"/>
              <a:t> míst a vloží ho do </a:t>
            </a:r>
            <a:r>
              <a:rPr lang="cs-CZ" sz="1800" i="1" dirty="0" err="1"/>
              <a:t>attL</a:t>
            </a:r>
            <a:r>
              <a:rPr lang="cs-CZ" sz="1800" dirty="0"/>
              <a:t> míst.</a:t>
            </a:r>
            <a:endParaRPr lang="en-US" sz="1800" dirty="0"/>
          </a:p>
        </p:txBody>
      </p:sp>
      <p:pic>
        <p:nvPicPr>
          <p:cNvPr id="7" name="Picture 1" descr="C:\Users\zameer\Desktop\Clark\PPT Creation\eps - 800x800\\f03-28.jpg">
            <a:extLst>
              <a:ext uri="{FF2B5EF4-FFF2-40B4-BE49-F238E27FC236}">
                <a16:creationId xmlns:a16="http://schemas.microsoft.com/office/drawing/2014/main" id="{DBDD95AC-6CF6-46A5-88A8-0F5E7131E8C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5" y="3429000"/>
            <a:ext cx="2068434" cy="229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Users\zameer\Desktop\Clark\PPT Creation\eps - 800x800\\f03-29.jpg">
            <a:extLst>
              <a:ext uri="{FF2B5EF4-FFF2-40B4-BE49-F238E27FC236}">
                <a16:creationId xmlns:a16="http://schemas.microsoft.com/office/drawing/2014/main" id="{A9A4691F-0C53-4B2A-BA76-06068540CB2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0" y="4745652"/>
            <a:ext cx="6929676" cy="153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:\Users\zameer\Desktop\Clark\PPT Creation\eps - 800x800\\f03-27.jpg">
            <a:extLst>
              <a:ext uri="{FF2B5EF4-FFF2-40B4-BE49-F238E27FC236}">
                <a16:creationId xmlns:a16="http://schemas.microsoft.com/office/drawing/2014/main" id="{D2FBC92A-AA96-4A21-84BD-9CDC80CE9EBB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63" y="450684"/>
            <a:ext cx="1993021" cy="40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349D2E-6521-44CF-B62E-76C7E640CD20}"/>
              </a:ext>
            </a:extLst>
          </p:cNvPr>
          <p:cNvSpPr txBox="1"/>
          <p:nvPr/>
        </p:nvSpPr>
        <p:spPr>
          <a:xfrm>
            <a:off x="8890121" y="6332036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83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34CB6C-7B5C-4BA0-8384-5E50CBAF0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27D025-E13F-40A1-93D0-68438535A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60C529-6956-47AF-BD43-86CA0AB1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Expresní vektory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002827-E974-49CD-B8CB-54830A25B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Nejčastěji používaný promotor </a:t>
            </a:r>
            <a:r>
              <a:rPr lang="cs-CZ" sz="1800" i="1" dirty="0" err="1"/>
              <a:t>lacUV</a:t>
            </a:r>
            <a:r>
              <a:rPr lang="cs-CZ" sz="1800" dirty="0"/>
              <a:t> (upravený </a:t>
            </a:r>
            <a:r>
              <a:rPr lang="cs-CZ" sz="1800" i="1" dirty="0" err="1"/>
              <a:t>lac</a:t>
            </a:r>
            <a:r>
              <a:rPr lang="cs-CZ" sz="1800" dirty="0"/>
              <a:t> promotor)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místo pro vazby RNA polymerázy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místo pro </a:t>
            </a:r>
            <a:r>
              <a:rPr lang="cs-CZ" sz="1800" i="1" dirty="0" err="1"/>
              <a:t>lacI</a:t>
            </a:r>
            <a:r>
              <a:rPr lang="cs-CZ" sz="1800" dirty="0"/>
              <a:t> represor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místo počátku transkripce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- místo ukončení transkripce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Další často používaný promotor je lambda </a:t>
            </a:r>
            <a:r>
              <a:rPr lang="cs-CZ" sz="1800" dirty="0" err="1"/>
              <a:t>left</a:t>
            </a:r>
            <a:r>
              <a:rPr lang="cs-CZ" sz="1800" dirty="0"/>
              <a:t> promotor (P</a:t>
            </a:r>
            <a:r>
              <a:rPr lang="cs-CZ" sz="1800" baseline="-25000" dirty="0"/>
              <a:t>L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místo pro vazbu lambda represoru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- nejčastější aktivace zvýšenou teplotou (42°C)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Expresní systémy rovněž využívají promotor vázající pouze RNA polymerázu T7 bakteriofága 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- kmeny E. coli nesoucí T7 RNA polymerázu po kontrolou induktoru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Expresní vektory často obsahují sekvence pro různé kotvy (6His, </a:t>
            </a:r>
            <a:r>
              <a:rPr lang="cs-CZ" sz="1800" dirty="0" err="1"/>
              <a:t>Myc</a:t>
            </a:r>
            <a:r>
              <a:rPr lang="cs-CZ" sz="1800" dirty="0"/>
              <a:t>, FLAG, S-tag, MBP)</a:t>
            </a:r>
          </a:p>
        </p:txBody>
      </p:sp>
      <p:pic>
        <p:nvPicPr>
          <p:cNvPr id="7" name="Picture 1" descr="C:\Users\zameer\Desktop\Clark\PPT Creation\eps - 800x800\\f03-23.jpg">
            <a:extLst>
              <a:ext uri="{FF2B5EF4-FFF2-40B4-BE49-F238E27FC236}">
                <a16:creationId xmlns:a16="http://schemas.microsoft.com/office/drawing/2014/main" id="{C8AF01C0-DFC1-40DB-9F53-51590C5671B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59" y="1026000"/>
            <a:ext cx="3439695" cy="295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7DA6CEF-9D84-4C3F-B21A-184B8F38253D}"/>
              </a:ext>
            </a:extLst>
          </p:cNvPr>
          <p:cNvSpPr txBox="1"/>
          <p:nvPr/>
        </p:nvSpPr>
        <p:spPr>
          <a:xfrm>
            <a:off x="9622773" y="3920369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357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90486-DB06-4A2D-8327-6191205FB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36429-C410-495F-A024-1DEB19509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69AAA6-0E39-4518-A47C-B2190D43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Bakteriální expresní vektory</a:t>
            </a:r>
            <a:endParaRPr lang="en-US" dirty="0"/>
          </a:p>
        </p:txBody>
      </p:sp>
      <p:pic>
        <p:nvPicPr>
          <p:cNvPr id="7" name="Picture 1" descr="C:\Users\zameer\Desktop\Clark\PPT Creation\eps - 800x800\\f03-24.jpg">
            <a:extLst>
              <a:ext uri="{FF2B5EF4-FFF2-40B4-BE49-F238E27FC236}">
                <a16:creationId xmlns:a16="http://schemas.microsoft.com/office/drawing/2014/main" id="{7065D953-B696-4856-97E2-C247732DC9F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16" y="837695"/>
            <a:ext cx="4143021" cy="48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DC4FDB44-D71A-4310-8B3D-CA4DDD02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72314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800" dirty="0"/>
              <a:t>pET</a:t>
            </a:r>
            <a:r>
              <a:rPr lang="cs-CZ" sz="1800" dirty="0"/>
              <a:t>, </a:t>
            </a:r>
            <a:r>
              <a:rPr lang="cs-CZ" sz="1800" dirty="0" err="1"/>
              <a:t>prSET</a:t>
            </a:r>
            <a:r>
              <a:rPr lang="fr-FR" sz="1800" dirty="0"/>
              <a:t> </a:t>
            </a:r>
            <a:r>
              <a:rPr lang="fr-FR" sz="1800" i="1" dirty="0"/>
              <a:t>E. coli </a:t>
            </a:r>
            <a:r>
              <a:rPr lang="fr-FR" sz="1800" dirty="0"/>
              <a:t>T7 </a:t>
            </a:r>
            <a:r>
              <a:rPr lang="cs-CZ" sz="1800" dirty="0"/>
              <a:t>expresní vektory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exprese v buňkách  BL21(DE3)</a:t>
            </a:r>
            <a:r>
              <a:rPr lang="cs-CZ" sz="1800" dirty="0" err="1"/>
              <a:t>pLysS</a:t>
            </a:r>
            <a:endParaRPr lang="cs-CZ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/>
              <a:t>pMAL</a:t>
            </a:r>
            <a:r>
              <a:rPr lang="cs-CZ" sz="1800" dirty="0"/>
              <a:t> expresní vektory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obsahují </a:t>
            </a:r>
            <a:r>
              <a:rPr lang="cs-CZ" sz="1800" dirty="0" err="1"/>
              <a:t>maltose-binding</a:t>
            </a:r>
            <a:r>
              <a:rPr lang="cs-CZ" sz="1800" dirty="0"/>
              <a:t> protein (MBP)</a:t>
            </a:r>
            <a:endParaRPr lang="en-US" sz="1800" dirty="0"/>
          </a:p>
        </p:txBody>
      </p:sp>
      <p:pic>
        <p:nvPicPr>
          <p:cNvPr id="5122" name="Picture 2" descr="Team:CIEI-BJ/Results - 2017.igem.org">
            <a:extLst>
              <a:ext uri="{FF2B5EF4-FFF2-40B4-BE49-F238E27FC236}">
                <a16:creationId xmlns:a16="http://schemas.microsoft.com/office/drawing/2014/main" id="{5475DF85-F47D-4812-967C-FFBB7003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8" y="3020891"/>
            <a:ext cx="2978996" cy="28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MAL-pIII Vector | NEB">
            <a:extLst>
              <a:ext uri="{FF2B5EF4-FFF2-40B4-BE49-F238E27FC236}">
                <a16:creationId xmlns:a16="http://schemas.microsoft.com/office/drawing/2014/main" id="{70F75706-287A-4127-B950-7B84EAC5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1" y="3565530"/>
            <a:ext cx="3496633" cy="24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1D7EA0-0DA8-49F8-A87C-41A812245D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2EB3DF-82F8-445D-AEC2-BC265040B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BD7A7-0E7C-4A0C-8544-784545FF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Kvasinkové expresní vektory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4F9B72-3DB8-42AC-A69A-7C53211EC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Inducibilní</a:t>
            </a:r>
            <a:r>
              <a:rPr lang="cs-CZ" sz="1800" dirty="0"/>
              <a:t> AOX promotor (methanol)</a:t>
            </a:r>
          </a:p>
          <a:p>
            <a:r>
              <a:rPr lang="cs-CZ" sz="1800" dirty="0"/>
              <a:t>Možnost intracelulární a extracelulární exprese</a:t>
            </a:r>
          </a:p>
          <a:p>
            <a:r>
              <a:rPr lang="cs-CZ" sz="1800" dirty="0"/>
              <a:t>Exprese v kvasinkách P</a:t>
            </a:r>
            <a:r>
              <a:rPr lang="cs-CZ" sz="1800" i="1" dirty="0"/>
              <a:t>. </a:t>
            </a:r>
            <a:r>
              <a:rPr lang="cs-CZ" sz="1800" i="1" dirty="0" err="1"/>
              <a:t>pastoris</a:t>
            </a:r>
            <a:r>
              <a:rPr lang="cs-CZ" sz="1800" i="1" dirty="0"/>
              <a:t> </a:t>
            </a:r>
            <a:r>
              <a:rPr lang="cs-CZ" sz="1800" dirty="0"/>
              <a:t>a </a:t>
            </a:r>
            <a:r>
              <a:rPr lang="cs-CZ" sz="1800" i="1" dirty="0"/>
              <a:t>S. </a:t>
            </a:r>
            <a:r>
              <a:rPr lang="cs-CZ" sz="1800" i="1" dirty="0" err="1"/>
              <a:t>cerevisiae</a:t>
            </a:r>
            <a:endParaRPr lang="en-US" sz="1800" i="1" dirty="0"/>
          </a:p>
        </p:txBody>
      </p:sp>
      <p:pic>
        <p:nvPicPr>
          <p:cNvPr id="6148" name="Picture 4" descr="Pichia pastoris vector pPICZαA, B, C. Multiple cloning site (MCS) is flanked by S. cerevisiae α-factor secretion signal, c-myc, and 6 × HIS tags for immunological detection and purification. The TEF1 promoter and CYC1promoter are from S. cerevisiae . EM7 promoter is from E. coli. BamHI and BglII sites allow for cloning of multiple head-to-tail expression cassettes. (Reprinted with permission from Invitrogen Corporation  2006.)  ">
            <a:extLst>
              <a:ext uri="{FF2B5EF4-FFF2-40B4-BE49-F238E27FC236}">
                <a16:creationId xmlns:a16="http://schemas.microsoft.com/office/drawing/2014/main" id="{2CAB83ED-BD51-4EC0-86CE-A3F1E45F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05" y="1692002"/>
            <a:ext cx="4273235" cy="4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eam:CIEI-BJ/Results - 2017.igem.org">
            <a:extLst>
              <a:ext uri="{FF2B5EF4-FFF2-40B4-BE49-F238E27FC236}">
                <a16:creationId xmlns:a16="http://schemas.microsoft.com/office/drawing/2014/main" id="{2F1353B2-1FBF-4282-940C-986CDF4F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65" y="1918337"/>
            <a:ext cx="2198822" cy="23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ethanol metabolism in P. pastoris: AOX alcohol oxidase; CAT catalase;... |  Download Scientific Diagram">
            <a:extLst>
              <a:ext uri="{FF2B5EF4-FFF2-40B4-BE49-F238E27FC236}">
                <a16:creationId xmlns:a16="http://schemas.microsoft.com/office/drawing/2014/main" id="{DCE8FF71-AC95-418B-A53E-856494DC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9" y="3213825"/>
            <a:ext cx="54006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0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653A5F-BDCF-4416-B4A9-5899C6326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EBFF96-54BC-4247-B4A3-4FA2E6601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B0993B-8DE8-4535-A102-E6C5FE20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Restrik</a:t>
            </a:r>
            <a:r>
              <a:rPr lang="cs-CZ" dirty="0"/>
              <a:t>ční enzymy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0E0987-F123-4D91-A8F8-D1C041D5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9420462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Bakteriální enzymy vážící se na specifickou sekvenci a štípající obě vlákna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Ochrana bakterií před cizí DNA (viry)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Jsou citlivé na metylaci DNA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Rozlišujeme dva základní druhy: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Typ I – štípou řetězec DNA 1000 a více </a:t>
            </a:r>
            <a:r>
              <a:rPr lang="cs-CZ" sz="1800" dirty="0" err="1"/>
              <a:t>bazí</a:t>
            </a:r>
            <a:r>
              <a:rPr lang="cs-CZ" sz="1800" dirty="0"/>
              <a:t> od rozpoznávané sekvence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Typ II - štípou řetězec DNA v místě rozpoznávané sekvence (tupé, ostré konce)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Počet rozpoznávaných bází určuje míru fragmentace cílové DNA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Spojení fragmentů -  ligáza (T4 ligáza)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60C1BA-A728-4768-AF19-210F71C9DC0B}"/>
              </a:ext>
            </a:extLst>
          </p:cNvPr>
          <p:cNvSpPr txBox="1"/>
          <p:nvPr/>
        </p:nvSpPr>
        <p:spPr>
          <a:xfrm>
            <a:off x="7410069" y="6248944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4E9049B-79D2-4050-A1AC-DABEC2AE6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44" y="4317443"/>
            <a:ext cx="2962835" cy="188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D3BBB59E-DF54-493F-86E8-DCAD530D4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73" y="412323"/>
            <a:ext cx="2276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6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458954-42F4-44EA-8774-E937A9782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2AEBE0-AB0E-4773-BBF0-8FFFF5CEE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2C0BFE-517E-4E02-9DB5-044F6130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Restrik</a:t>
            </a:r>
            <a:r>
              <a:rPr lang="cs-CZ" dirty="0"/>
              <a:t>ční enzymy (struktura)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6BB06B-CD03-46B1-AE29-AF833AB4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8" y="1197679"/>
            <a:ext cx="6503875" cy="50745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5C5B7B-B849-44D0-8477-2AC3E42F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739" y="647700"/>
            <a:ext cx="3114675" cy="27051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0800DDC-ED36-41EE-83EF-0776E1CB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858" y="3458250"/>
            <a:ext cx="3028950" cy="257175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9A85BF-C57C-4EBC-8C33-CD9A288C9235}"/>
              </a:ext>
            </a:extLst>
          </p:cNvPr>
          <p:cNvSpPr txBox="1"/>
          <p:nvPr/>
        </p:nvSpPr>
        <p:spPr>
          <a:xfrm>
            <a:off x="8976483" y="6138000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Pingoud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Jeltsch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2001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53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F2EC7-54EA-42BC-AF77-358AC4289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948DDC-2C32-48A5-B4F4-78537B019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09BDBE-CAD2-4E88-8B3B-F94937E2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Restriction</a:t>
            </a:r>
            <a:r>
              <a:rPr lang="cs-CZ" dirty="0"/>
              <a:t> Fragment </a:t>
            </a:r>
            <a:r>
              <a:rPr lang="cs-CZ" dirty="0" err="1"/>
              <a:t>Length</a:t>
            </a:r>
            <a:r>
              <a:rPr lang="cs-CZ" dirty="0"/>
              <a:t> </a:t>
            </a:r>
            <a:r>
              <a:rPr lang="cs-CZ" dirty="0" err="1"/>
              <a:t>Polymorphism</a:t>
            </a:r>
            <a:endParaRPr lang="en-US" dirty="0"/>
          </a:p>
        </p:txBody>
      </p:sp>
      <p:pic>
        <p:nvPicPr>
          <p:cNvPr id="1026" name="Picture 2" descr="Restriction fragment length polymorphism (RFLP) and detection of alleles. Restriction enzyme digestion of DNA occurs at specific DNA sequences (m). If a polymorphism (change in DNA sequence) occurs in a restriction enzyme site near a gene of interest different sized molecules (corresponding to the alleles) will be produced that can be demonstrated on electrophoresis.">
            <a:extLst>
              <a:ext uri="{FF2B5EF4-FFF2-40B4-BE49-F238E27FC236}">
                <a16:creationId xmlns:a16="http://schemas.microsoft.com/office/drawing/2014/main" id="{1272F0DB-2403-44FD-99C9-955FCB98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9" y="1617417"/>
            <a:ext cx="4900613" cy="45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1B2B3ECC-D0AC-4890-8E17-917E50E1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646" y="2236708"/>
            <a:ext cx="3219450" cy="1876425"/>
          </a:xfrm>
          <a:prstGeom prst="rect">
            <a:avLst/>
          </a:prstGeom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BCAEA440-7096-40BB-A85A-27791310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95" y="4989750"/>
            <a:ext cx="1800225" cy="1238250"/>
          </a:xfrm>
          <a:prstGeom prst="rect">
            <a:avLst/>
          </a:prstGeom>
        </p:spPr>
      </p:pic>
      <p:sp>
        <p:nvSpPr>
          <p:cNvPr id="56" name="Šipka: dolů 55">
            <a:extLst>
              <a:ext uri="{FF2B5EF4-FFF2-40B4-BE49-F238E27FC236}">
                <a16:creationId xmlns:a16="http://schemas.microsoft.com/office/drawing/2014/main" id="{E61B458B-EF49-49A3-9005-493AF36F955A}"/>
              </a:ext>
            </a:extLst>
          </p:cNvPr>
          <p:cNvSpPr/>
          <p:nvPr/>
        </p:nvSpPr>
        <p:spPr bwMode="auto">
          <a:xfrm>
            <a:off x="8483846" y="4374154"/>
            <a:ext cx="390525" cy="52204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24E78B5C-4694-4E64-ABCB-14DD77D18558}"/>
              </a:ext>
            </a:extLst>
          </p:cNvPr>
          <p:cNvSpPr txBox="1"/>
          <p:nvPr/>
        </p:nvSpPr>
        <p:spPr>
          <a:xfrm>
            <a:off x="7246028" y="163777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Použití mis-</a:t>
            </a:r>
            <a:r>
              <a:rPr lang="cs-CZ" sz="1800" dirty="0" err="1">
                <a:latin typeface="+mn-lt"/>
              </a:rPr>
              <a:t>match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primerů</a:t>
            </a:r>
            <a:endParaRPr lang="en-US" sz="1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43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37E01-F3DF-410B-8A50-CF5026EE8D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8E5521-6311-40F9-AB99-5BDBE154A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26E36F-29AC-47D1-8600-302DB671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Fragmentáza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8E245A-DDC6-49D2-85EC-875C3630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Používaná k fragmentaci DNA u NGS</a:t>
            </a:r>
          </a:p>
          <a:p>
            <a:r>
              <a:rPr lang="cs-CZ" sz="1800" dirty="0"/>
              <a:t>Směs dvou enzymů (</a:t>
            </a:r>
            <a:r>
              <a:rPr lang="cs-CZ" sz="1800" dirty="0" err="1"/>
              <a:t>DNasa</a:t>
            </a:r>
            <a:r>
              <a:rPr lang="cs-CZ" sz="1800" dirty="0"/>
              <a:t> I a SD (</a:t>
            </a:r>
            <a:r>
              <a:rPr lang="cs-CZ" sz="1800" dirty="0" err="1"/>
              <a:t>strand-displacement</a:t>
            </a:r>
            <a:r>
              <a:rPr lang="cs-CZ" sz="1800" dirty="0"/>
              <a:t>) polymeráza) </a:t>
            </a:r>
            <a:endParaRPr lang="en-US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6EE895-A2F8-4305-83D5-FE51DED5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42" y="2814280"/>
            <a:ext cx="5787049" cy="28987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93101C2-27BC-4680-AF31-ACA3EE4A1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699" y="1692002"/>
            <a:ext cx="3545552" cy="356805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F9E611E-5EC0-4CD4-BEFC-E23F89F26E41}"/>
              </a:ext>
            </a:extLst>
          </p:cNvPr>
          <p:cNvSpPr txBox="1"/>
          <p:nvPr/>
        </p:nvSpPr>
        <p:spPr>
          <a:xfrm>
            <a:off x="8495837" y="5422055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Ignatov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2019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57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4D4554-061B-45FF-9105-7833EA03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714BB8-1141-470C-BDB7-3C9451D98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7E320F-B848-4C06-8955-06A7C197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Klonovací vektory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8A3BE4-2D8D-4491-B3FF-13615096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Specializované plazmidy (jiné elementy) nesoucí cizorodou DNA za účelem studia/manipulací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 současné době používáme rovněž arteficiální chromosomy a viry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Základní vlastnosti klonovacích vektorů: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malá velikost (snadná manipulovatelnost a izolace)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snadný přenos mezi buňkami transformací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snadná izolace z hostitelského organismu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snadná detekce a selekce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výskyt ve větším počtu kopií (kontrola </a:t>
            </a:r>
            <a:r>
              <a:rPr lang="cs-CZ" sz="1800" i="1" dirty="0" err="1"/>
              <a:t>ori</a:t>
            </a:r>
            <a:r>
              <a:rPr lang="cs-CZ" sz="1800" dirty="0"/>
              <a:t> místem)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mnohočetné klonovací místo pro vložení klonované DNA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- Metoda detekce přítomnosti vložené DNA ve vektoru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1" descr="C:\Users\zameer\Desktop\Clark\PPT Creation\eps - 800x800\\f03-14.jpg">
            <a:extLst>
              <a:ext uri="{FF2B5EF4-FFF2-40B4-BE49-F238E27FC236}">
                <a16:creationId xmlns:a16="http://schemas.microsoft.com/office/drawing/2014/main" id="{29B7188D-A5F6-40DB-B7FA-96C95C8E3019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0" y="2484482"/>
            <a:ext cx="2602407" cy="322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872410-F1E2-4E81-913A-076CF324BA03}"/>
              </a:ext>
            </a:extLst>
          </p:cNvPr>
          <p:cNvSpPr txBox="1"/>
          <p:nvPr/>
        </p:nvSpPr>
        <p:spPr>
          <a:xfrm>
            <a:off x="8487431" y="5844846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67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506898-4661-4CD7-A2CD-6FBDE0DBC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2C58C0-3D0E-4130-AB97-E84A65F86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1A2F45-8216-4D39-B134-63B6E34A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Klonovací vektory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E8F7D7-EE12-4243-AC0C-31C32FBA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5176"/>
            <a:ext cx="5182859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Možnosti kontroly vložení DNA: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inserční inaktivace (gen rezistence na ATB)</a:t>
            </a:r>
          </a:p>
          <a:p>
            <a:pPr marL="398463" indent="-3270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</a:t>
            </a:r>
            <a:r>
              <a:rPr lang="cs-CZ" sz="1800" i="1" dirty="0" err="1"/>
              <a:t>ccd</a:t>
            </a:r>
            <a:r>
              <a:rPr lang="cs-CZ" sz="1800" dirty="0" err="1"/>
              <a:t>B</a:t>
            </a:r>
            <a:r>
              <a:rPr lang="cs-CZ" sz="1800" dirty="0"/>
              <a:t> gene (gen smrti </a:t>
            </a:r>
            <a:r>
              <a:rPr lang="en-US" sz="1800" dirty="0" err="1"/>
              <a:t>interfer</a:t>
            </a:r>
            <a:r>
              <a:rPr lang="cs-CZ" sz="1800" dirty="0" err="1"/>
              <a:t>ující</a:t>
            </a:r>
            <a:r>
              <a:rPr lang="en-US" sz="1800" dirty="0"/>
              <a:t> </a:t>
            </a:r>
            <a:r>
              <a:rPr lang="cs-CZ" sz="1800" dirty="0"/>
              <a:t>s aktivitou</a:t>
            </a:r>
            <a:r>
              <a:rPr lang="en-US" sz="1800" dirty="0"/>
              <a:t> DNA </a:t>
            </a:r>
            <a:r>
              <a:rPr lang="en-US" sz="1800" dirty="0" err="1"/>
              <a:t>gyr</a:t>
            </a:r>
            <a:r>
              <a:rPr lang="cs-CZ" sz="1800" dirty="0" err="1"/>
              <a:t>ázy</a:t>
            </a:r>
            <a:r>
              <a:rPr lang="cs-CZ" sz="1800" dirty="0"/>
              <a:t>) </a:t>
            </a:r>
            <a:r>
              <a:rPr lang="cs-CZ" sz="1100" dirty="0"/>
              <a:t>https://link.springer.com/</a:t>
            </a:r>
            <a:r>
              <a:rPr lang="cs-CZ" sz="1100" dirty="0" err="1"/>
              <a:t>article</a:t>
            </a:r>
            <a:r>
              <a:rPr lang="cs-CZ" sz="1100" dirty="0"/>
              <a:t>/10.1007/BF00280310)</a:t>
            </a:r>
            <a:endParaRPr lang="cs-CZ" sz="18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alfa komplementace (</a:t>
            </a:r>
            <a:r>
              <a:rPr lang="cs-CZ" sz="1800" dirty="0">
                <a:latin typeface="Symbol" panose="05050102010706020507" pitchFamily="18" charset="2"/>
              </a:rPr>
              <a:t>b</a:t>
            </a:r>
            <a:r>
              <a:rPr lang="cs-CZ" sz="1800" dirty="0"/>
              <a:t>-</a:t>
            </a:r>
            <a:r>
              <a:rPr lang="cs-CZ" sz="1800" dirty="0" err="1"/>
              <a:t>galaktozidáza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Kvasinkové vektory založená na 2</a:t>
            </a:r>
            <a:r>
              <a:rPr lang="cs-CZ" sz="1800" dirty="0">
                <a:latin typeface="Symbol" panose="05050102010706020507" pitchFamily="18" charset="2"/>
              </a:rPr>
              <a:t>m</a:t>
            </a:r>
            <a:r>
              <a:rPr lang="cs-CZ" sz="1800" dirty="0"/>
              <a:t> </a:t>
            </a:r>
            <a:r>
              <a:rPr lang="cs-CZ" sz="1800" dirty="0" err="1"/>
              <a:t>circle</a:t>
            </a:r>
            <a:endParaRPr lang="cs-CZ" sz="18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ori</a:t>
            </a:r>
            <a:r>
              <a:rPr lang="cs-CZ" sz="1800" dirty="0"/>
              <a:t> místo dvou organismů, Cen sekvence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selekce na základě syntézy AK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</a:t>
            </a:r>
          </a:p>
        </p:txBody>
      </p:sp>
      <p:pic>
        <p:nvPicPr>
          <p:cNvPr id="7" name="Picture 1" descr="C:\Users\zameer\Desktop\Clark\PPT Creation\eps - 800x800\\f03-15.jpg">
            <a:extLst>
              <a:ext uri="{FF2B5EF4-FFF2-40B4-BE49-F238E27FC236}">
                <a16:creationId xmlns:a16="http://schemas.microsoft.com/office/drawing/2014/main" id="{E3122F2D-0A0B-4D45-8B08-3D4D6FDA7E1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52" y="378000"/>
            <a:ext cx="4492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28F6D0-4E9F-433B-9C77-306FC67F4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40" y="4283553"/>
            <a:ext cx="5012235" cy="187261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5A33411-B962-42A0-B6E8-1B465EE396B9}"/>
              </a:ext>
            </a:extLst>
          </p:cNvPr>
          <p:cNvSpPr txBox="1"/>
          <p:nvPr/>
        </p:nvSpPr>
        <p:spPr>
          <a:xfrm>
            <a:off x="6470186" y="6051072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39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437F5C-01AE-42B0-85EB-868BC2236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2DB199-5F7B-4288-9A10-33BF73B45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5472CF-BC4C-4B54-B55A-3A09941A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Virové vektory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63BFAF-AAAD-4AA4-99E0-BDD879E6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98883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Bakteriofágové vektory</a:t>
            </a:r>
          </a:p>
          <a:p>
            <a:pPr marL="398463" indent="-3270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upraveny, tak že mohou nést  ne-virovou DNA v kapsidě</a:t>
            </a:r>
          </a:p>
          <a:p>
            <a:pPr marL="400050" indent="-328613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spojení </a:t>
            </a:r>
            <a:r>
              <a:rPr lang="cs-CZ" sz="1800" i="1" dirty="0"/>
              <a:t>cos</a:t>
            </a:r>
            <a:r>
              <a:rPr lang="cs-CZ" sz="1800" dirty="0"/>
              <a:t> sekvencí = tvorba replikační formy (RF) replikované valivou kružnicí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může být vložen insert o velikosti 37 až 52 </a:t>
            </a:r>
            <a:r>
              <a:rPr lang="cs-CZ" sz="1800" dirty="0" err="1"/>
              <a:t>kb</a:t>
            </a:r>
            <a:endParaRPr lang="cs-CZ" sz="1800" dirty="0"/>
          </a:p>
          <a:p>
            <a:pPr marL="398463" indent="-327025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využití pomocných virů pro sbalení DNA do virových částic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err="1"/>
              <a:t>Cosmidy</a:t>
            </a:r>
            <a:endParaRPr lang="cs-CZ" sz="1800" dirty="0"/>
          </a:p>
          <a:p>
            <a:pPr marL="398463" indent="-327025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vysoce modifikovaný lambda vektor mající pouze </a:t>
            </a:r>
            <a:r>
              <a:rPr lang="cs-CZ" sz="1800" i="1" dirty="0"/>
              <a:t>cos</a:t>
            </a:r>
            <a:r>
              <a:rPr lang="cs-CZ" sz="1800" dirty="0"/>
              <a:t> místa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nutnost sbalení pomocí pomocného fága</a:t>
            </a:r>
            <a:endParaRPr lang="en-US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683284-7AFA-4C08-8530-BCFD9436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90" y="614805"/>
            <a:ext cx="4832654" cy="1175510"/>
          </a:xfrm>
          <a:prstGeom prst="rect">
            <a:avLst/>
          </a:prstGeom>
        </p:spPr>
      </p:pic>
      <p:pic>
        <p:nvPicPr>
          <p:cNvPr id="9" name="Picture 1" descr="C:\Users\zameer\Desktop\Clark\PPT Creation\eps - 800x800\\f03-17.jpg">
            <a:extLst>
              <a:ext uri="{FF2B5EF4-FFF2-40B4-BE49-F238E27FC236}">
                <a16:creationId xmlns:a16="http://schemas.microsoft.com/office/drawing/2014/main" id="{9E3D3D73-FE1D-444A-A977-BA00CA459DD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87" y="1957538"/>
            <a:ext cx="2561973" cy="39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0DAFFEC-9FFF-462D-9AAF-5C6DDD720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640" y="1940399"/>
            <a:ext cx="2757415" cy="395629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5BF47A3-EABE-49D6-8284-9114329FC96E}"/>
              </a:ext>
            </a:extLst>
          </p:cNvPr>
          <p:cNvSpPr txBox="1"/>
          <p:nvPr/>
        </p:nvSpPr>
        <p:spPr>
          <a:xfrm>
            <a:off x="6384590" y="5931540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Clark and </a:t>
            </a: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Pazdernik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07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D4BC21-D5C5-4A9D-9449-A4F9E9F91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Základní technologie rekombinantní DNA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20F0C1-6FD1-45CB-BA9C-365E24C964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119CCD-A868-46F5-9B3C-6DE76122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Arteficiální chromozomy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2EE91-CB2E-45FD-B10F-93A46329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50345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Slouží pro manipulace s velkými částmi DNA (150 – 2000 </a:t>
            </a:r>
            <a:r>
              <a:rPr lang="cs-CZ" sz="1800" dirty="0" err="1"/>
              <a:t>kb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Zahrnují: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kvasinkové arteficiální chromozomy (</a:t>
            </a:r>
            <a:r>
              <a:rPr lang="cs-CZ" sz="1800" dirty="0" err="1"/>
              <a:t>YACs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bakteriální arteficiální chromozomy (</a:t>
            </a:r>
            <a:r>
              <a:rPr lang="cs-CZ" sz="1800" dirty="0" err="1"/>
              <a:t>BACs</a:t>
            </a:r>
            <a:r>
              <a:rPr lang="cs-CZ" sz="1800" dirty="0"/>
              <a:t>)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P1 bakteriofágové arteficiální chromozomy (</a:t>
            </a:r>
            <a:r>
              <a:rPr lang="cs-CZ" sz="1800" dirty="0" err="1"/>
              <a:t>PACs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YACs</a:t>
            </a:r>
            <a:r>
              <a:rPr lang="cs-CZ" sz="1800" dirty="0"/>
              <a:t> obsahují centromeru a </a:t>
            </a:r>
            <a:r>
              <a:rPr lang="cs-CZ" sz="1800" dirty="0" err="1"/>
              <a:t>telomery</a:t>
            </a:r>
            <a:r>
              <a:rPr lang="cs-CZ" sz="1800" dirty="0"/>
              <a:t> pro trvalé udržení v kvasince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err="1"/>
              <a:t>BACs</a:t>
            </a:r>
            <a:r>
              <a:rPr lang="cs-CZ" sz="1800" dirty="0"/>
              <a:t> jsou </a:t>
            </a:r>
            <a:r>
              <a:rPr lang="cs-CZ" sz="1800" dirty="0" err="1"/>
              <a:t>cirkularizovány</a:t>
            </a:r>
            <a:r>
              <a:rPr lang="cs-CZ" sz="1800" dirty="0"/>
              <a:t> a množeny v bakteriích (</a:t>
            </a:r>
            <a:r>
              <a:rPr lang="cs-CZ" sz="1800" i="1" dirty="0" err="1"/>
              <a:t>ori</a:t>
            </a:r>
            <a:r>
              <a:rPr lang="cs-CZ" sz="1800" dirty="0"/>
              <a:t> místo a gen rezistence)</a:t>
            </a:r>
            <a:endParaRPr lang="en-US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B4E741-0561-4538-9100-23647D67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72" y="345079"/>
            <a:ext cx="2954675" cy="288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6642E59F-0D6D-403B-ABFD-39F0455D3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757" y="3201987"/>
            <a:ext cx="431460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Trends in Biotechnology</a:t>
            </a:r>
            <a:r>
              <a:rPr lang="en-US" altLang="en-US" sz="900" dirty="0">
                <a:solidFill>
                  <a:schemeClr val="tx1"/>
                </a:solidFill>
              </a:rPr>
              <a:t> 2000</a:t>
            </a:r>
            <a:r>
              <a:rPr lang="cs-CZ" altLang="en-US" sz="900" dirty="0">
                <a:solidFill>
                  <a:schemeClr val="tx1"/>
                </a:solidFill>
              </a:rPr>
              <a:t>,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cs-CZ" altLang="en-US" sz="900" dirty="0">
                <a:solidFill>
                  <a:schemeClr val="tx1"/>
                </a:solidFill>
              </a:rPr>
              <a:t>D</a:t>
            </a:r>
            <a:r>
              <a:rPr lang="en-US" altLang="en-US" sz="900" dirty="0">
                <a:solidFill>
                  <a:schemeClr val="tx1"/>
                </a:solidFill>
              </a:rPr>
              <a:t>OI: (10.1016/S0167-7799(00)01438-4)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0E4B00-5A21-4020-9794-A1EFDE3B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57" y="3429000"/>
            <a:ext cx="3438545" cy="31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557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3" id="{EC6B4A44-C025-4888-B8FA-D3A27EAE8308}" vid="{304F9EFF-F48F-4732-911C-C7029463335C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SciMUNI_CZE</Template>
  <TotalTime>4832</TotalTime>
  <Words>1095</Words>
  <Application>Microsoft Office PowerPoint</Application>
  <PresentationFormat>Širokoúhlá obrazovka</PresentationFormat>
  <Paragraphs>165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Prezentace_MU_CZ</vt:lpstr>
      <vt:lpstr>Vlastní návrh</vt:lpstr>
      <vt:lpstr>GENOVÉ TECHNOLOGIE</vt:lpstr>
      <vt:lpstr>Restrikční enzymy</vt:lpstr>
      <vt:lpstr>Restrikční enzymy (struktura)</vt:lpstr>
      <vt:lpstr>Restriction Fragment Length Polymorphism</vt:lpstr>
      <vt:lpstr>Fragmentáza</vt:lpstr>
      <vt:lpstr>Klonovací vektory</vt:lpstr>
      <vt:lpstr>Klonovací vektory</vt:lpstr>
      <vt:lpstr>Virové vektory</vt:lpstr>
      <vt:lpstr>Arteficiální chromozomy</vt:lpstr>
      <vt:lpstr>Transformace DNA</vt:lpstr>
      <vt:lpstr>DNA knihovny</vt:lpstr>
      <vt:lpstr>Eukaryotické expresní khihovny</vt:lpstr>
      <vt:lpstr>Klonovací strategie</vt:lpstr>
      <vt:lpstr>Klonovací strategie</vt:lpstr>
      <vt:lpstr>Klonovací strategie</vt:lpstr>
      <vt:lpstr>Expresní vektory</vt:lpstr>
      <vt:lpstr>Bakteriální expresní vektory</vt:lpstr>
      <vt:lpstr>Kvasinkové expresní vektory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GENOVÉ TECHNOLOGIE</dc:title>
  <dc:creator>jlochman@seznam.cz</dc:creator>
  <cp:lastModifiedBy>jlochman@seznam.cz</cp:lastModifiedBy>
  <cp:revision>172</cp:revision>
  <cp:lastPrinted>1601-01-01T00:00:00Z</cp:lastPrinted>
  <dcterms:created xsi:type="dcterms:W3CDTF">2020-10-06T06:16:11Z</dcterms:created>
  <dcterms:modified xsi:type="dcterms:W3CDTF">2020-11-03T10:38:25Z</dcterms:modified>
</cp:coreProperties>
</file>