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99" r:id="rId2"/>
  </p:sldMasterIdLst>
  <p:notesMasterIdLst>
    <p:notesMasterId r:id="rId40"/>
  </p:notesMasterIdLst>
  <p:handoutMasterIdLst>
    <p:handoutMasterId r:id="rId41"/>
  </p:handoutMasterIdLst>
  <p:sldIdLst>
    <p:sldId id="256" r:id="rId3"/>
    <p:sldId id="387" r:id="rId4"/>
    <p:sldId id="389" r:id="rId5"/>
    <p:sldId id="388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8" r:id="rId24"/>
    <p:sldId id="412" r:id="rId25"/>
    <p:sldId id="413" r:id="rId26"/>
    <p:sldId id="407" r:id="rId27"/>
    <p:sldId id="414" r:id="rId28"/>
    <p:sldId id="415" r:id="rId29"/>
    <p:sldId id="416" r:id="rId30"/>
    <p:sldId id="409" r:id="rId31"/>
    <p:sldId id="410" r:id="rId32"/>
    <p:sldId id="411" r:id="rId33"/>
    <p:sldId id="417" r:id="rId34"/>
    <p:sldId id="418" r:id="rId35"/>
    <p:sldId id="419" r:id="rId36"/>
    <p:sldId id="420" r:id="rId37"/>
    <p:sldId id="421" r:id="rId38"/>
    <p:sldId id="422" r:id="rId3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259" autoAdjust="0"/>
  </p:normalViewPr>
  <p:slideViewPr>
    <p:cSldViewPr snapToGrid="0">
      <p:cViewPr varScale="1">
        <p:scale>
          <a:sx n="106" d="100"/>
          <a:sy n="106" d="100"/>
        </p:scale>
        <p:origin x="654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0409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630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599" y="414000"/>
            <a:ext cx="1543745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599" y="414000"/>
            <a:ext cx="1543745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7" y="414868"/>
            <a:ext cx="1542508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7" y="414868"/>
            <a:ext cx="1542508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480" y="6048047"/>
            <a:ext cx="865012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8757" y="2014648"/>
            <a:ext cx="4094486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EE58B-1601-4999-B8A7-94996C746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4E50F5-4F63-4B1E-8C17-E8F1FAAE3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395C2B-6448-4134-B5D2-81ADFBFE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053226-181C-45B2-A12F-AE2FDC70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3C56AD-7FE4-4797-892E-5F64CBE26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54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733F7-6A09-4865-BEC2-0FB49718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5425B8-D9F7-4B08-B5FC-126735594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1C320E-0B28-43B8-AE22-0EAE7F306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92BF1-BC96-4FD8-AD05-2F6D991B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318A7C-BD0C-4095-AAE6-B24097FA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0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95C54-2375-4FE3-99C3-05D6FD26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083C49-F015-4F3B-BAF8-6E7BBF9BC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7D85B2-E398-4B0C-88F5-8F9AD8A8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C80434-28DF-453A-B8BF-9BBB941F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8D95AA-5868-4BF6-81DE-860C6C2F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14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D4548-CB11-4842-9B18-3144BA489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14A5A2-95D9-46A6-82EC-1477A7A35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4BBDEA-0418-43AD-BD20-D25CEEF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9DEE33-EE37-43A2-97EC-12A8572E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A242D6-E104-4E6B-A3D9-5028089A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BB1707-B05E-4283-8747-95FE5D34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37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A79F10-2269-43F7-A1B7-B59DD7B8D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4DDB25-6600-4C36-960F-C622815FC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C4831C-2766-4BF7-9344-501BC7787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F5B4CC-783E-4579-B578-15C8FDE32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F9D51B1-F157-4620-AAF3-8706D00887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4CFD776-866D-4F6D-ADA7-B375566A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88FB018-6406-4D46-8EA3-3A66EEE2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637F864-0A11-4DAD-AE52-5D892545F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8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1BB8E-BACE-488D-A17C-B608E0CB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AD75950-6298-471F-8AEB-05FF231FB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26786B6-5D88-4666-A7D0-8FD669BA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10E71F-8CBB-420F-9B33-755294B5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83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11D5CDA-8EB6-4EE6-B9B3-254468877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63665EA-0A9C-4B13-AA03-3D255313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A10577-8A32-4C6C-8242-0D931342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0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6E76DB-E9E7-490E-AEEB-2560B97E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55D84E-1741-4CE2-9AD1-0DD32D6CF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3AF462-B6BC-4B2A-84EE-E7BBF0D0E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F4761C-4143-4C16-93B8-6B59999C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88F5F9-E853-4D8B-91B0-D6B5F4C8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1F8152-BA7C-4627-BBA2-C676BD77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33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63F910-7AE0-492F-9250-56AECD7D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2178639-12CF-4BEA-801A-D024E52A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03971C-42EA-41DA-8252-8B7D02779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D194FC-6F64-48A2-981E-9EE9BE737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5C0ED1-7719-4C97-99B9-9685A709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9C6F77-2158-4B50-85DA-51CB3E8D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39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82B9A-B1F5-4876-8D73-253B21AAD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4122188-0ACF-4F93-982D-F11D7A696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154A9B-FD50-49BB-ADEA-002106403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FE10C0-6880-4895-B8A0-132FF134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6E7E92-C15A-45BD-A16A-313D9FC0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3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4E32B30-20D0-4340-A8BF-ABCF4F65B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ED08F7-2CD1-4A2B-A2CD-F94874F68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DDEEB1-4456-477A-897D-1325491C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4A858C-645D-4CB1-A6B6-FE75F24F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8659B9-CC3E-4711-A74E-7EA8B255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5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BC93BE9-87A6-4C86-82FC-4FE06C766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7BB2FC-A155-4B7B-931D-0EE032683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D51C91-C101-44E1-BD72-0ECB3C0F0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54FF6-F870-4D41-A30B-1F2B5AE5FE8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AB2EF0-2AA2-4216-BF5C-C48D8D2DF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1E4E3D-60CC-451B-B511-54483ED65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1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zameer\Desktop\Clark\PPT%20Creation\eps%20-%20800x800\\f08-14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products.appliedbiosystems.com/ab/en/US/adirect/ab?cmd=catNavigate2&amp;catID=600527&amp;tab=Literatur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hyperlink" Target="https://www.roche-applied-science.com/sis/sequencing/gs20/index.js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unlockinglifescode.org/timeline?tid=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file:///C:\Users\zameer\Desktop\Clark\PPT%20Creation\eps%20-%20800x800\\f08-01.jpg" TargetMode="Externa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8-18.jpg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llumina.com/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www.youtube.com/watch?v=lVG04dAAyv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hyperlink" Target="http://www.illumin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file:///C:\Users\zameer\Desktop\Clark\PPT%20Creation\eps%20-%20800x800\\f08-21.jpg" TargetMode="External"/><Relationship Id="rId7" Type="http://schemas.openxmlformats.org/officeDocument/2006/relationships/image" Target="file:///C:\Users\zameer\Desktop\Clark\PPT%20Creation\eps%20-%20800x800\\f08-22.jp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file:///C:\Users\zameer\Desktop\Clark\PPT%20Creation\eps%20-%20800x800\\f08-23.jpg" TargetMode="External"/><Relationship Id="rId4" Type="http://schemas.openxmlformats.org/officeDocument/2006/relationships/image" Target="../media/image56.jpe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8-25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file:///C:\Users\zameer\Desktop\Clark\PPT%20Creation\eps%20-%20800x800\\f08-26.jpg" TargetMode="External"/><Relationship Id="rId7" Type="http://schemas.openxmlformats.org/officeDocument/2006/relationships/image" Target="file:///C:\Users\zameer\Desktop\Clark\PPT%20Creation\eps%20-%20800x800\\f08-28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file:///C:\Users\zameer\Desktop\Clark\PPT%20Creation\eps%20-%20800x800\\f08-27.jpg" TargetMode="External"/><Relationship Id="rId4" Type="http://schemas.openxmlformats.org/officeDocument/2006/relationships/image" Target="../media/image63.jpe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zameer\Desktop\Clark\PPT%20Creation\eps%20-%20800x800\\f08-02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8-32.jpg" TargetMode="External"/><Relationship Id="rId7" Type="http://schemas.openxmlformats.org/officeDocument/2006/relationships/image" Target="file:///C:\Users\zameer\Desktop\Clark\PPT%20Creation\eps%20-%20800x800\\f08-30.jpg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file:///C:\Users\zameer\Desktop\Clark\PPT%20Creation\eps%20-%20800x800\\f08-29.jpg" TargetMode="Externa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8-34.jpg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acb.com/products-and-services/pacbio-systems/rsii/" TargetMode="External"/><Relationship Id="rId5" Type="http://schemas.openxmlformats.org/officeDocument/2006/relationships/image" Target="../media/image78.png"/><Relationship Id="rId4" Type="http://schemas.openxmlformats.org/officeDocument/2006/relationships/hyperlink" Target="https://www.youtube.com/watch?v=v8p4ph2MAv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8-03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file:///C:\Users\zameer\Desktop\Clark\PPT%20Creation\eps%20-%20800x800\\f08-04.jpg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8-07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C:\Users\zameer\Desktop\Clark\PPT%20Creation\eps%20-%20800x800\\f08-06.jpg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8-08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8-10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C:\Users\zameer\Desktop\Clark\PPT%20Creation\eps%20-%20800x800\\f08-11.jpg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4760577-42D0-B14B-9AE3-C83431C5DB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D0C7844-D027-D346-B845-4935F41C7B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FCEF6F-8B97-8C42-B494-F83038ED3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GENOVÉ TECHNOLOGIE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3BC39F1-384A-3F45-8C5C-D728653A31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cs-CZ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enomika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genová exprese  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techniky mapování genů, nekódující části genomu,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bioinformatické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nástroje,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farmakogenetika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DNA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mikroarrays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RNA-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seq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techniky,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metagenomika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epigenetika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13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092FA4-80F7-4C47-A117-3E32DBCD47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29AEF0-6767-47B3-9E1C-A3B9381EF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8D9FADC-0F05-43E8-8212-76C7D215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Počet genů X Genom</a:t>
            </a:r>
            <a:endParaRPr lang="en-US" dirty="0"/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63C3FFE2-FC32-43CB-AFE1-0DB5EEBBC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457702"/>
              </p:ext>
            </p:extLst>
          </p:nvPr>
        </p:nvGraphicFramePr>
        <p:xfrm>
          <a:off x="852072" y="1370356"/>
          <a:ext cx="7283264" cy="4658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87">
                  <a:extLst>
                    <a:ext uri="{9D8B030D-6E8A-4147-A177-3AD203B41FA5}">
                      <a16:colId xmlns:a16="http://schemas.microsoft.com/office/drawing/2014/main" val="1810359061"/>
                    </a:ext>
                  </a:extLst>
                </a:gridCol>
                <a:gridCol w="1867479">
                  <a:extLst>
                    <a:ext uri="{9D8B030D-6E8A-4147-A177-3AD203B41FA5}">
                      <a16:colId xmlns:a16="http://schemas.microsoft.com/office/drawing/2014/main" val="4274431908"/>
                    </a:ext>
                  </a:extLst>
                </a:gridCol>
                <a:gridCol w="2607398">
                  <a:extLst>
                    <a:ext uri="{9D8B030D-6E8A-4147-A177-3AD203B41FA5}">
                      <a16:colId xmlns:a16="http://schemas.microsoft.com/office/drawing/2014/main" val="2580144497"/>
                    </a:ext>
                  </a:extLst>
                </a:gridCol>
              </a:tblGrid>
              <a:tr h="533108">
                <a:tc>
                  <a:txBody>
                    <a:bodyPr/>
                    <a:lstStyle/>
                    <a:p>
                      <a:r>
                        <a:rPr lang="cs-CZ" sz="1400" dirty="0"/>
                        <a:t>Organismus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Velikost genomu (</a:t>
                      </a:r>
                      <a:r>
                        <a:rPr lang="cs-CZ" sz="1400" dirty="0" err="1"/>
                        <a:t>Mbp</a:t>
                      </a:r>
                      <a:r>
                        <a:rPr lang="cs-CZ" sz="1400" dirty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Počet protein-</a:t>
                      </a:r>
                      <a:r>
                        <a:rPr lang="cs-CZ" sz="1400" dirty="0" err="1"/>
                        <a:t>kódujcích</a:t>
                      </a:r>
                      <a:r>
                        <a:rPr lang="cs-CZ" sz="1400" dirty="0"/>
                        <a:t> genů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656361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dirty="0"/>
                        <a:t>Pšenice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17 000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95 000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977323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dirty="0"/>
                        <a:t>Rýže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520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45 000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802175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i="1" dirty="0"/>
                        <a:t>Paris </a:t>
                      </a:r>
                      <a:r>
                        <a:rPr lang="cs-CZ" sz="1400" i="1" dirty="0" err="1"/>
                        <a:t>Japonica</a:t>
                      </a:r>
                      <a:r>
                        <a:rPr lang="cs-CZ" sz="1400" i="1" dirty="0"/>
                        <a:t> </a:t>
                      </a:r>
                      <a:r>
                        <a:rPr lang="cs-CZ" sz="1400" i="0" dirty="0"/>
                        <a:t>(</a:t>
                      </a:r>
                      <a:r>
                        <a:rPr lang="cs-CZ" sz="1400" i="0" dirty="0" err="1"/>
                        <a:t>Pieris</a:t>
                      </a:r>
                      <a:r>
                        <a:rPr lang="cs-CZ" sz="1400" i="0" dirty="0"/>
                        <a:t> japonský)</a:t>
                      </a:r>
                      <a:endParaRPr lang="en-US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149 000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26 000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591583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i="1" dirty="0" err="1"/>
                        <a:t>Trichomonas</a:t>
                      </a:r>
                      <a:r>
                        <a:rPr lang="cs-CZ" sz="1400" i="1" dirty="0"/>
                        <a:t> vaginalis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46 000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864307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i="1" dirty="0" err="1"/>
                        <a:t>Encephalozoon</a:t>
                      </a:r>
                      <a:r>
                        <a:rPr lang="cs-CZ" sz="1400" i="1" dirty="0"/>
                        <a:t> </a:t>
                      </a:r>
                      <a:r>
                        <a:rPr lang="cs-CZ" sz="1400" i="1" dirty="0" err="1"/>
                        <a:t>intestinalis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2.25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1833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839079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dirty="0"/>
                        <a:t>B</a:t>
                      </a:r>
                      <a:r>
                        <a:rPr lang="en-US" sz="1400" dirty="0" err="1"/>
                        <a:t>ahník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východoafrický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130 000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?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7386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dirty="0"/>
                        <a:t>Člověk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3200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21 850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980359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dirty="0"/>
                        <a:t>Háďátko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97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20 493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909923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dirty="0"/>
                        <a:t>Octomilka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180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13 600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54094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i="1" dirty="0" err="1"/>
                        <a:t>Streptomyces</a:t>
                      </a:r>
                      <a:r>
                        <a:rPr lang="cs-CZ" sz="1400" i="1" dirty="0"/>
                        <a:t> </a:t>
                      </a:r>
                      <a:r>
                        <a:rPr lang="cs-CZ" sz="1400" i="1" dirty="0" err="1"/>
                        <a:t>coelicolor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8.7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7800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22592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i="1" dirty="0"/>
                        <a:t>E. coli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4.6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4300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288579"/>
                  </a:ext>
                </a:extLst>
              </a:tr>
              <a:tr h="343813">
                <a:tc>
                  <a:txBody>
                    <a:bodyPr/>
                    <a:lstStyle/>
                    <a:p>
                      <a:r>
                        <a:rPr lang="cs-CZ" sz="1400" i="1" dirty="0" err="1"/>
                        <a:t>Mycoplasma</a:t>
                      </a:r>
                      <a:r>
                        <a:rPr lang="cs-CZ" sz="1400" i="1" dirty="0"/>
                        <a:t> </a:t>
                      </a:r>
                      <a:r>
                        <a:rPr lang="cs-CZ" sz="1400" i="1" dirty="0" err="1"/>
                        <a:t>genitalium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0.58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470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048752"/>
                  </a:ext>
                </a:extLst>
              </a:tr>
            </a:tbl>
          </a:graphicData>
        </a:graphic>
      </p:graphicFrame>
      <p:pic>
        <p:nvPicPr>
          <p:cNvPr id="1026" name="Picture 2" descr="Paris japonica - Wikipedia">
            <a:extLst>
              <a:ext uri="{FF2B5EF4-FFF2-40B4-BE49-F238E27FC236}">
                <a16:creationId xmlns:a16="http://schemas.microsoft.com/office/drawing/2014/main" id="{9E3C531E-4F95-4696-A023-6B5284A87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320802" y="1012107"/>
            <a:ext cx="2019126" cy="141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DC - DPDx - Microsporidiosis">
            <a:extLst>
              <a:ext uri="{FF2B5EF4-FFF2-40B4-BE49-F238E27FC236}">
                <a16:creationId xmlns:a16="http://schemas.microsoft.com/office/drawing/2014/main" id="{EC19F5BC-52AE-4BAA-9373-5FD85872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802" y="2580628"/>
            <a:ext cx="2019126" cy="1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brázek - Protopterus aethiopicus (bahník východoafrický) | BioLib.cz">
            <a:extLst>
              <a:ext uri="{FF2B5EF4-FFF2-40B4-BE49-F238E27FC236}">
                <a16:creationId xmlns:a16="http://schemas.microsoft.com/office/drawing/2014/main" id="{C1DEEC1A-AB17-4714-8319-09DDD53D9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802" y="4431031"/>
            <a:ext cx="2019126" cy="13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161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71555A-4707-45A8-A445-CE59A66E4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8D4DB7-4E12-40BC-8C96-594DE70342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EC35E3-99E9-4E80-993F-1D203BA0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Nékódující</a:t>
            </a:r>
            <a:r>
              <a:rPr lang="cs-CZ" dirty="0"/>
              <a:t> genom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D6E2848-6064-40A3-9DA1-52A8907BA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0832223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Protein-kódující geny tvoří pouze malou část genomu člověka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 rámci </a:t>
            </a:r>
            <a:r>
              <a:rPr lang="cs-CZ" sz="1800" dirty="0" err="1"/>
              <a:t>různýh</a:t>
            </a:r>
            <a:r>
              <a:rPr lang="cs-CZ" sz="1800" dirty="0"/>
              <a:t> druhů celá řada CNE (</a:t>
            </a:r>
            <a:r>
              <a:rPr lang="cs-CZ" sz="1800" dirty="0" err="1"/>
              <a:t>conserved</a:t>
            </a:r>
            <a:r>
              <a:rPr lang="cs-CZ" sz="1800" dirty="0"/>
              <a:t> </a:t>
            </a:r>
            <a:r>
              <a:rPr lang="cs-CZ" sz="1800" dirty="0" err="1"/>
              <a:t>noncoding</a:t>
            </a:r>
            <a:r>
              <a:rPr lang="cs-CZ" sz="1800" dirty="0"/>
              <a:t> </a:t>
            </a:r>
            <a:r>
              <a:rPr lang="cs-CZ" sz="1800" dirty="0" err="1"/>
              <a:t>elements</a:t>
            </a:r>
            <a:r>
              <a:rPr lang="cs-CZ" sz="1800" dirty="0"/>
              <a:t>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Možné zesilovače transkripce nebo izolační sekvence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25% lidského genomu tvoří geny pro proteiny,  z toho ale jen 1% CDS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Zbývá objasnit roli intronů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Další velká část = repetitivní sekvence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- ribozomální RNA geny (kódující)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- LINE (long </a:t>
            </a:r>
            <a:r>
              <a:rPr lang="cs-CZ" sz="1800" dirty="0" err="1"/>
              <a:t>interspersed</a:t>
            </a:r>
            <a:r>
              <a:rPr lang="cs-CZ" sz="1800" dirty="0"/>
              <a:t> element) (nekódující) – až 20% genomu, retrovirus-</a:t>
            </a:r>
            <a:r>
              <a:rPr lang="cs-CZ" sz="1800" dirty="0" err="1"/>
              <a:t>like</a:t>
            </a:r>
            <a:r>
              <a:rPr lang="cs-CZ" sz="1800" dirty="0"/>
              <a:t> elementy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- SINE (</a:t>
            </a:r>
            <a:r>
              <a:rPr lang="cs-CZ" sz="1800" dirty="0" err="1"/>
              <a:t>short</a:t>
            </a:r>
            <a:r>
              <a:rPr lang="cs-CZ" sz="1800" dirty="0"/>
              <a:t> </a:t>
            </a:r>
            <a:r>
              <a:rPr lang="cs-CZ" sz="1800" dirty="0" err="1"/>
              <a:t>interspersed</a:t>
            </a:r>
            <a:r>
              <a:rPr lang="cs-CZ" sz="1800" dirty="0"/>
              <a:t> element) –až 13% genomu, Alu elementy</a:t>
            </a:r>
            <a:endParaRPr lang="en-US" sz="1800" dirty="0"/>
          </a:p>
        </p:txBody>
      </p:sp>
      <p:pic>
        <p:nvPicPr>
          <p:cNvPr id="6" name="Picture 1" descr="C:\Users\zameer\Desktop\Clark\PPT Creation\eps - 800x800\\f08-14.jpg">
            <a:extLst>
              <a:ext uri="{FF2B5EF4-FFF2-40B4-BE49-F238E27FC236}">
                <a16:creationId xmlns:a16="http://schemas.microsoft.com/office/drawing/2014/main" id="{D501E1FC-C0CE-4C24-947A-E712996B4D4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455" y="2291852"/>
            <a:ext cx="3476753" cy="17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CCA09DB-BDAA-4D51-944F-814D31C2D938}"/>
              </a:ext>
            </a:extLst>
          </p:cNvPr>
          <p:cNvSpPr txBox="1"/>
          <p:nvPr/>
        </p:nvSpPr>
        <p:spPr>
          <a:xfrm>
            <a:off x="10226070" y="4065439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2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B0825A-B5E6-4A3C-A447-4EECB3D16B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B32D2F-C93C-4B72-93CE-CCFC788652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CE51F1-06DB-40E6-9819-8000AD40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Maxam-</a:t>
            </a:r>
            <a:r>
              <a:rPr lang="en-US" dirty="0" err="1"/>
              <a:t>Gilbertova</a:t>
            </a:r>
            <a:r>
              <a:rPr lang="en-US" dirty="0"/>
              <a:t> </a:t>
            </a:r>
            <a:r>
              <a:rPr lang="en-US" dirty="0" err="1"/>
              <a:t>sekvenační</a:t>
            </a:r>
            <a:r>
              <a:rPr lang="en-US" dirty="0"/>
              <a:t> </a:t>
            </a:r>
            <a:r>
              <a:rPr lang="en-US" dirty="0" err="1"/>
              <a:t>metoda</a:t>
            </a:r>
            <a:br>
              <a:rPr lang="en-US" dirty="0"/>
            </a:br>
            <a:endParaRPr lang="en-US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71FFD2D6-5D61-46CA-A444-956762F51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503652"/>
            <a:ext cx="6628616" cy="4634348"/>
          </a:xfrm>
          <a:prstGeom prst="rect">
            <a:avLst/>
          </a:prstGeom>
        </p:spPr>
      </p:pic>
      <p:sp>
        <p:nvSpPr>
          <p:cNvPr id="26" name="Text Box 8">
            <a:extLst>
              <a:ext uri="{FF2B5EF4-FFF2-40B4-BE49-F238E27FC236}">
                <a16:creationId xmlns:a16="http://schemas.microsoft.com/office/drawing/2014/main" id="{F59C636E-AA2C-428F-B6F0-A9C6EF3EA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204" y="2201665"/>
            <a:ext cx="4895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400" dirty="0">
                <a:latin typeface="+mn-lt"/>
              </a:rPr>
              <a:t>Touto metodou jsme schopni </a:t>
            </a:r>
            <a:r>
              <a:rPr lang="cs-CZ" altLang="cs-CZ" sz="1400" dirty="0" err="1">
                <a:latin typeface="+mn-lt"/>
              </a:rPr>
              <a:t>sekvenonat</a:t>
            </a:r>
            <a:r>
              <a:rPr lang="cs-CZ" altLang="cs-CZ" sz="1400" dirty="0">
                <a:latin typeface="+mn-lt"/>
              </a:rPr>
              <a:t> přibližně 250-300 </a:t>
            </a:r>
            <a:r>
              <a:rPr lang="cs-CZ" altLang="cs-CZ" sz="1400" dirty="0" err="1">
                <a:latin typeface="+mn-lt"/>
              </a:rPr>
              <a:t>bp</a:t>
            </a:r>
            <a:r>
              <a:rPr lang="cs-CZ" altLang="cs-CZ" sz="1400" dirty="0">
                <a:latin typeface="+mn-lt"/>
              </a:rPr>
              <a:t> dlouhé fragmenty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F39903F9-3965-437A-A5B0-8E33EA6CC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141" y="3017640"/>
            <a:ext cx="3810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400">
                <a:latin typeface="+mn-lt"/>
              </a:rPr>
              <a:t>  Musíme pracovat s velkým množstvím DNA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9B162272-A4DD-4E77-B350-C95356BF8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141" y="3608190"/>
            <a:ext cx="49164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400">
                <a:latin typeface="+mn-lt"/>
              </a:rPr>
              <a:t>Velká pracnost metody (několik purifikačních kroků), nemožnost plné automatizace, práce s mutagenními chemikáliemi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6C27E644-4E04-40C1-8394-4C5CD101E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616" y="4649590"/>
            <a:ext cx="3021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400">
                <a:latin typeface="+mn-lt"/>
              </a:rPr>
              <a:t>  Používá se stále pro “footprinting“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9FE51332-B169-4CC8-9829-85C761171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30076"/>
            <a:ext cx="1086504" cy="288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BE9BAB-3EB3-426A-861B-1CEE786BE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1A8AED-D517-4975-A1EB-093C5EFC5D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277FAF-C0CC-44F8-BC5E-095B33B0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Sekvenační</a:t>
            </a:r>
            <a:r>
              <a:rPr lang="en-US" dirty="0"/>
              <a:t> </a:t>
            </a:r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Sangera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90C8EEAF-0E70-4E42-9476-582C49334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75" y="1413269"/>
            <a:ext cx="81375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 dirty="0">
                <a:latin typeface="+mn-lt"/>
              </a:rPr>
              <a:t>Syntéza DNA in-vitro za použití “terminátorů“ – </a:t>
            </a:r>
            <a:r>
              <a:rPr lang="cs-CZ" altLang="cs-CZ" sz="1600" dirty="0" err="1">
                <a:latin typeface="+mn-lt"/>
              </a:rPr>
              <a:t>dideoxynukleotidů</a:t>
            </a:r>
            <a:r>
              <a:rPr lang="cs-CZ" altLang="cs-CZ" sz="1600" dirty="0">
                <a:latin typeface="+mn-lt"/>
              </a:rPr>
              <a:t> zabraňujících po svém začlenění do DNA její další elongaci.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BD4F25D8-5665-4C12-8D3F-9626EBC28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83" y="2246439"/>
            <a:ext cx="10858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2FAE5268-DB03-4898-B7CE-44E14306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96" y="2275014"/>
            <a:ext cx="1057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FE68A37E-05F2-4BBA-A5F6-BBEA6CBA0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283" y="3539864"/>
            <a:ext cx="1106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 err="1">
                <a:latin typeface="+mn-lt"/>
              </a:rPr>
              <a:t>Deoxyribosa</a:t>
            </a:r>
            <a:endParaRPr lang="cs-CZ" altLang="cs-CZ" sz="1200" b="1" dirty="0">
              <a:latin typeface="+mn-lt"/>
            </a:endParaRP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2FD17C0B-E79D-4AF1-BDAB-AE6336079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421" y="3539864"/>
            <a:ext cx="12442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+mn-lt"/>
              </a:rPr>
              <a:t>Dideoxyribosa</a:t>
            </a: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D9BC3FDA-1501-40EF-9673-8C093F4DF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62" y="3989781"/>
            <a:ext cx="681465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 dirty="0">
                <a:latin typeface="+mn-lt"/>
              </a:rPr>
              <a:t>Vyžaduje použití iniciálního </a:t>
            </a:r>
            <a:r>
              <a:rPr lang="cs-CZ" altLang="cs-CZ" sz="1600" dirty="0" err="1">
                <a:latin typeface="+mn-lt"/>
              </a:rPr>
              <a:t>primeru</a:t>
            </a:r>
            <a:r>
              <a:rPr lang="cs-CZ" altLang="cs-CZ" sz="1600" dirty="0">
                <a:latin typeface="+mn-lt"/>
              </a:rPr>
              <a:t>, DNA polymerázy a směsi </a:t>
            </a:r>
            <a:r>
              <a:rPr lang="cs-CZ" altLang="cs-CZ" sz="1600" dirty="0" err="1">
                <a:latin typeface="+mn-lt"/>
              </a:rPr>
              <a:t>dNTPs</a:t>
            </a:r>
            <a:r>
              <a:rPr lang="cs-CZ" altLang="cs-CZ" sz="1600" dirty="0">
                <a:latin typeface="+mn-lt"/>
              </a:rPr>
              <a:t> se značenými </a:t>
            </a:r>
            <a:r>
              <a:rPr lang="cs-CZ" altLang="cs-CZ" sz="1600" dirty="0" err="1">
                <a:latin typeface="+mn-lt"/>
              </a:rPr>
              <a:t>ddNTPs</a:t>
            </a:r>
            <a:endParaRPr lang="cs-CZ" altLang="cs-CZ" sz="1600" dirty="0">
              <a:latin typeface="+mn-lt"/>
            </a:endParaRP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5538B46A-20CB-49E7-A1C5-09289F341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62" y="4656531"/>
            <a:ext cx="6660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 dirty="0" err="1">
                <a:latin typeface="+mn-lt"/>
              </a:rPr>
              <a:t>Nasyntetizované</a:t>
            </a:r>
            <a:r>
              <a:rPr lang="cs-CZ" altLang="cs-CZ" sz="1600" dirty="0">
                <a:latin typeface="+mn-lt"/>
              </a:rPr>
              <a:t> řetězce jsou poté separovány pomocí </a:t>
            </a:r>
            <a:r>
              <a:rPr lang="cs-CZ" altLang="cs-CZ" sz="1600" dirty="0" err="1">
                <a:latin typeface="+mn-lt"/>
              </a:rPr>
              <a:t>polyakrylamidové</a:t>
            </a:r>
            <a:r>
              <a:rPr lang="cs-CZ" altLang="cs-CZ" sz="1600" dirty="0">
                <a:latin typeface="+mn-lt"/>
              </a:rPr>
              <a:t> gelové elektroforézy nebo kapilární elektroforézy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338094CA-9FCC-4B14-B8BF-D74E28D8B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26" y="5421706"/>
            <a:ext cx="6538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</a:pPr>
            <a:r>
              <a:rPr lang="cs-CZ" altLang="cs-CZ" sz="1600" dirty="0">
                <a:latin typeface="+mn-lt"/>
              </a:rPr>
              <a:t>Možnost plně automatizované separace za použití fluorescenčně značených </a:t>
            </a:r>
            <a:r>
              <a:rPr lang="cs-CZ" altLang="cs-CZ" sz="1600" dirty="0" err="1">
                <a:latin typeface="+mn-lt"/>
              </a:rPr>
              <a:t>ddNTPs</a:t>
            </a:r>
            <a:endParaRPr lang="cs-CZ" altLang="cs-CZ" sz="1600" dirty="0">
              <a:latin typeface="+mn-lt"/>
            </a:endParaRPr>
          </a:p>
        </p:txBody>
      </p:sp>
      <p:pic>
        <p:nvPicPr>
          <p:cNvPr id="17" name="Picture 11" descr="Sequencing">
            <a:extLst>
              <a:ext uri="{FF2B5EF4-FFF2-40B4-BE49-F238E27FC236}">
                <a16:creationId xmlns:a16="http://schemas.microsoft.com/office/drawing/2014/main" id="{00FF104A-5138-4F3B-9F94-9C5E2A04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73" y="3856031"/>
            <a:ext cx="3879827" cy="205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9832AE1-B719-41D0-BEB0-647E1537A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607" y="1992033"/>
            <a:ext cx="3879827" cy="15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3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3AC1AC-6089-4140-B7CD-452F8EC0BA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71EF38-C1C8-4947-A2EE-C1CBD92BA1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9CD720-6309-4DF2-9574-5B0FCC81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Sekvenační</a:t>
            </a:r>
            <a:r>
              <a:rPr lang="en-US" dirty="0"/>
              <a:t> </a:t>
            </a:r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Sangera</a:t>
            </a:r>
            <a:endParaRPr lang="en-US" dirty="0"/>
          </a:p>
        </p:txBody>
      </p:sp>
      <p:pic>
        <p:nvPicPr>
          <p:cNvPr id="6" name="Picture 4">
            <a:hlinkClick r:id="rId2"/>
            <a:extLst>
              <a:ext uri="{FF2B5EF4-FFF2-40B4-BE49-F238E27FC236}">
                <a16:creationId xmlns:a16="http://schemas.microsoft.com/office/drawing/2014/main" id="{9201678A-A281-41AB-87EA-4B88ED6C3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2" y="1483087"/>
            <a:ext cx="5943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2">
            <a:extLst>
              <a:ext uri="{FF2B5EF4-FFF2-40B4-BE49-F238E27FC236}">
                <a16:creationId xmlns:a16="http://schemas.microsoft.com/office/drawing/2014/main" id="{294DC254-7416-4272-845B-354E74935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9797" y="2557904"/>
            <a:ext cx="4221027" cy="228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b="1" dirty="0" err="1">
                <a:latin typeface="+mn-lt"/>
              </a:rPr>
              <a:t>Throughput</a:t>
            </a:r>
            <a:r>
              <a:rPr lang="cs-CZ" altLang="cs-CZ" sz="1400" b="1" dirty="0">
                <a:latin typeface="+mn-lt"/>
              </a:rPr>
              <a:t>/Performance by Run Module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400" dirty="0" err="1">
                <a:latin typeface="+mn-lt"/>
              </a:rPr>
              <a:t>XLRseq</a:t>
            </a:r>
            <a:r>
              <a:rPr lang="cs-CZ" altLang="cs-CZ" sz="1400" dirty="0">
                <a:latin typeface="+mn-lt"/>
              </a:rPr>
              <a:t>: 768 </a:t>
            </a:r>
            <a:r>
              <a:rPr lang="cs-CZ" altLang="cs-CZ" sz="1400" dirty="0" err="1">
                <a:latin typeface="+mn-lt"/>
              </a:rPr>
              <a:t>samples</a:t>
            </a:r>
            <a:r>
              <a:rPr lang="cs-CZ" altLang="cs-CZ" sz="1400" dirty="0">
                <a:latin typeface="+mn-lt"/>
              </a:rPr>
              <a:t> per </a:t>
            </a:r>
            <a:r>
              <a:rPr lang="cs-CZ" altLang="cs-CZ" sz="1400" dirty="0" err="1">
                <a:latin typeface="+mn-lt"/>
              </a:rPr>
              <a:t>day</a:t>
            </a:r>
            <a:r>
              <a:rPr lang="cs-CZ" altLang="cs-CZ" sz="1400" dirty="0">
                <a:latin typeface="+mn-lt"/>
              </a:rPr>
              <a:t> (690 </a:t>
            </a:r>
            <a:r>
              <a:rPr lang="cs-CZ" altLang="cs-CZ" sz="1400" dirty="0" err="1">
                <a:latin typeface="+mn-lt"/>
              </a:rPr>
              <a:t>Kbases</a:t>
            </a:r>
            <a:r>
              <a:rPr lang="cs-CZ" altLang="cs-CZ" sz="1400" dirty="0">
                <a:latin typeface="+mn-lt"/>
              </a:rPr>
              <a:t>)</a:t>
            </a:r>
            <a:br>
              <a:rPr lang="cs-CZ" altLang="cs-CZ" sz="1400" dirty="0">
                <a:latin typeface="+mn-lt"/>
              </a:rPr>
            </a:br>
            <a:r>
              <a:rPr lang="cs-CZ" altLang="cs-CZ" sz="1400" dirty="0" err="1">
                <a:latin typeface="+mn-lt"/>
              </a:rPr>
              <a:t>LongSeq</a:t>
            </a:r>
            <a:r>
              <a:rPr lang="cs-CZ" altLang="cs-CZ" sz="1400" dirty="0">
                <a:latin typeface="+mn-lt"/>
              </a:rPr>
              <a:t>: 1152 </a:t>
            </a:r>
            <a:r>
              <a:rPr lang="cs-CZ" altLang="cs-CZ" sz="1400" dirty="0" err="1">
                <a:latin typeface="+mn-lt"/>
              </a:rPr>
              <a:t>samples</a:t>
            </a:r>
            <a:r>
              <a:rPr lang="cs-CZ" altLang="cs-CZ" sz="1400" dirty="0">
                <a:latin typeface="+mn-lt"/>
              </a:rPr>
              <a:t>/</a:t>
            </a:r>
            <a:r>
              <a:rPr lang="cs-CZ" altLang="cs-CZ" sz="1400" dirty="0" err="1">
                <a:latin typeface="+mn-lt"/>
              </a:rPr>
              <a:t>day</a:t>
            </a:r>
            <a:r>
              <a:rPr lang="cs-CZ" altLang="cs-CZ" sz="1400" dirty="0">
                <a:latin typeface="+mn-lt"/>
              </a:rPr>
              <a:t> (980 </a:t>
            </a:r>
            <a:r>
              <a:rPr lang="cs-CZ" altLang="cs-CZ" sz="1400" dirty="0" err="1">
                <a:latin typeface="+mn-lt"/>
              </a:rPr>
              <a:t>Kbases</a:t>
            </a:r>
            <a:r>
              <a:rPr lang="cs-CZ" altLang="cs-CZ" sz="1400" dirty="0">
                <a:latin typeface="+mn-lt"/>
              </a:rPr>
              <a:t>)</a:t>
            </a:r>
            <a:br>
              <a:rPr lang="cs-CZ" altLang="cs-CZ" sz="1400" dirty="0">
                <a:latin typeface="+mn-lt"/>
              </a:rPr>
            </a:br>
            <a:r>
              <a:rPr lang="cs-CZ" altLang="cs-CZ" sz="1400" dirty="0" err="1">
                <a:latin typeface="+mn-lt"/>
              </a:rPr>
              <a:t>StdSeq</a:t>
            </a:r>
            <a:r>
              <a:rPr lang="cs-CZ" altLang="cs-CZ" sz="1400" dirty="0">
                <a:latin typeface="+mn-lt"/>
              </a:rPr>
              <a:t>: 2304 </a:t>
            </a:r>
            <a:r>
              <a:rPr lang="cs-CZ" altLang="cs-CZ" sz="1400" dirty="0" err="1">
                <a:latin typeface="+mn-lt"/>
              </a:rPr>
              <a:t>samples</a:t>
            </a:r>
            <a:r>
              <a:rPr lang="cs-CZ" altLang="cs-CZ" sz="1400" dirty="0">
                <a:latin typeface="+mn-lt"/>
              </a:rPr>
              <a:t>/</a:t>
            </a:r>
            <a:r>
              <a:rPr lang="cs-CZ" altLang="cs-CZ" sz="1400" dirty="0" err="1">
                <a:latin typeface="+mn-lt"/>
              </a:rPr>
              <a:t>day</a:t>
            </a:r>
            <a:r>
              <a:rPr lang="cs-CZ" altLang="cs-CZ" sz="1400" dirty="0">
                <a:latin typeface="+mn-lt"/>
              </a:rPr>
              <a:t> (1550 </a:t>
            </a:r>
            <a:r>
              <a:rPr lang="cs-CZ" altLang="cs-CZ" sz="1400" dirty="0" err="1">
                <a:latin typeface="+mn-lt"/>
              </a:rPr>
              <a:t>Kbases</a:t>
            </a:r>
            <a:r>
              <a:rPr lang="cs-CZ" altLang="cs-CZ" sz="1400" dirty="0">
                <a:latin typeface="+mn-lt"/>
              </a:rPr>
              <a:t>)</a:t>
            </a:r>
            <a:br>
              <a:rPr lang="cs-CZ" altLang="cs-CZ" sz="1400" dirty="0">
                <a:latin typeface="+mn-lt"/>
              </a:rPr>
            </a:br>
            <a:r>
              <a:rPr lang="cs-CZ" altLang="cs-CZ" sz="1400" dirty="0" err="1">
                <a:latin typeface="+mn-lt"/>
              </a:rPr>
              <a:t>FastSeq</a:t>
            </a:r>
            <a:r>
              <a:rPr lang="cs-CZ" altLang="cs-CZ" sz="1400" dirty="0">
                <a:latin typeface="+mn-lt"/>
              </a:rPr>
              <a:t>: 2304 </a:t>
            </a:r>
            <a:r>
              <a:rPr lang="cs-CZ" altLang="cs-CZ" sz="1400" dirty="0" err="1">
                <a:latin typeface="+mn-lt"/>
              </a:rPr>
              <a:t>samples</a:t>
            </a:r>
            <a:r>
              <a:rPr lang="cs-CZ" altLang="cs-CZ" sz="1400" dirty="0">
                <a:latin typeface="+mn-lt"/>
              </a:rPr>
              <a:t>/</a:t>
            </a:r>
            <a:r>
              <a:rPr lang="cs-CZ" altLang="cs-CZ" sz="1400" dirty="0" err="1">
                <a:latin typeface="+mn-lt"/>
              </a:rPr>
              <a:t>day</a:t>
            </a:r>
            <a:r>
              <a:rPr lang="cs-CZ" altLang="cs-CZ" sz="1400" dirty="0">
                <a:latin typeface="+mn-lt"/>
              </a:rPr>
              <a:t> (1600 </a:t>
            </a:r>
            <a:r>
              <a:rPr lang="cs-CZ" altLang="cs-CZ" sz="1400" dirty="0" err="1">
                <a:latin typeface="+mn-lt"/>
              </a:rPr>
              <a:t>Kbases</a:t>
            </a:r>
            <a:r>
              <a:rPr lang="cs-CZ" altLang="cs-CZ" sz="1400" dirty="0">
                <a:latin typeface="+mn-lt"/>
              </a:rPr>
              <a:t>)</a:t>
            </a:r>
            <a:br>
              <a:rPr lang="cs-CZ" altLang="cs-CZ" sz="1400" dirty="0">
                <a:latin typeface="+mn-lt"/>
              </a:rPr>
            </a:br>
            <a:r>
              <a:rPr lang="cs-CZ" altLang="cs-CZ" sz="1400" b="1" dirty="0" err="1">
                <a:solidFill>
                  <a:srgbClr val="FF0000"/>
                </a:solidFill>
                <a:latin typeface="+mn-lt"/>
              </a:rPr>
              <a:t>RapidSeq</a:t>
            </a:r>
            <a:r>
              <a:rPr lang="cs-CZ" altLang="cs-CZ" sz="1400" b="1" dirty="0">
                <a:solidFill>
                  <a:srgbClr val="FF0000"/>
                </a:solidFill>
                <a:latin typeface="+mn-lt"/>
              </a:rPr>
              <a:t>: 3840 </a:t>
            </a:r>
            <a:r>
              <a:rPr lang="cs-CZ" altLang="cs-CZ" sz="1400" b="1" dirty="0" err="1">
                <a:solidFill>
                  <a:srgbClr val="FF0000"/>
                </a:solidFill>
                <a:latin typeface="+mn-lt"/>
              </a:rPr>
              <a:t>samples</a:t>
            </a:r>
            <a:r>
              <a:rPr lang="cs-CZ" altLang="cs-CZ" sz="1400" b="1" dirty="0">
                <a:solidFill>
                  <a:srgbClr val="FF0000"/>
                </a:solidFill>
                <a:latin typeface="+mn-lt"/>
              </a:rPr>
              <a:t> per </a:t>
            </a:r>
            <a:r>
              <a:rPr lang="cs-CZ" altLang="cs-CZ" sz="1400" b="1" dirty="0" err="1">
                <a:solidFill>
                  <a:srgbClr val="FF0000"/>
                </a:solidFill>
                <a:latin typeface="+mn-lt"/>
              </a:rPr>
              <a:t>day</a:t>
            </a:r>
            <a:r>
              <a:rPr lang="cs-CZ" altLang="cs-CZ" sz="1400" b="1" dirty="0">
                <a:solidFill>
                  <a:srgbClr val="FF0000"/>
                </a:solidFill>
                <a:latin typeface="+mn-lt"/>
              </a:rPr>
              <a:t> (2100 </a:t>
            </a:r>
            <a:r>
              <a:rPr lang="cs-CZ" altLang="cs-CZ" sz="1400" b="1" dirty="0" err="1">
                <a:solidFill>
                  <a:srgbClr val="FF0000"/>
                </a:solidFill>
                <a:latin typeface="+mn-lt"/>
              </a:rPr>
              <a:t>Kbases</a:t>
            </a:r>
            <a:r>
              <a:rPr lang="cs-CZ" altLang="cs-CZ" sz="1400" b="1" dirty="0">
                <a:solidFill>
                  <a:srgbClr val="FF0000"/>
                </a:solidFill>
                <a:latin typeface="+mn-lt"/>
              </a:rPr>
              <a:t>)</a:t>
            </a:r>
            <a:br>
              <a:rPr lang="cs-CZ" altLang="cs-CZ" sz="1400" b="1" dirty="0">
                <a:solidFill>
                  <a:srgbClr val="FF0000"/>
                </a:solidFill>
                <a:latin typeface="+mn-lt"/>
              </a:rPr>
            </a:br>
            <a:endParaRPr lang="cs-CZ" altLang="cs-CZ" sz="1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0240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B24240-F0C7-4E0F-A3B1-134D10B35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F86CA1-503C-45C0-992D-B42556D1CF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DAB525-8837-4A12-B910-F6DB116F1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Pyrosekvenování</a:t>
            </a:r>
            <a:r>
              <a:rPr lang="en-US" dirty="0"/>
              <a:t> (1990)</a:t>
            </a:r>
          </a:p>
        </p:txBody>
      </p:sp>
      <p:pic>
        <p:nvPicPr>
          <p:cNvPr id="6" name="Picture 54">
            <a:extLst>
              <a:ext uri="{FF2B5EF4-FFF2-40B4-BE49-F238E27FC236}">
                <a16:creationId xmlns:a16="http://schemas.microsoft.com/office/drawing/2014/main" id="{EEF358A3-DFEE-475B-A76B-037C5FE25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71" y="2783155"/>
            <a:ext cx="6514341" cy="339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7">
            <a:extLst>
              <a:ext uri="{FF2B5EF4-FFF2-40B4-BE49-F238E27FC236}">
                <a16:creationId xmlns:a16="http://schemas.microsoft.com/office/drawing/2014/main" id="{30DB5F9E-CC2C-44B8-BBBD-090C7CDA5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500" y="1423705"/>
            <a:ext cx="80645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 dirty="0">
                <a:latin typeface="+mn-lt"/>
              </a:rPr>
              <a:t>umožňuje rychlou </a:t>
            </a:r>
            <a:r>
              <a:rPr lang="cs-CZ" altLang="cs-CZ" sz="1600" dirty="0" err="1">
                <a:latin typeface="+mn-lt"/>
              </a:rPr>
              <a:t>sekvenaci</a:t>
            </a:r>
            <a:r>
              <a:rPr lang="cs-CZ" altLang="cs-CZ" sz="1600" dirty="0">
                <a:latin typeface="+mn-lt"/>
              </a:rPr>
              <a:t> krátkých úseků DNA - </a:t>
            </a:r>
            <a:r>
              <a:rPr lang="cs-CZ" altLang="cs-CZ" sz="1600" dirty="0" err="1">
                <a:latin typeface="+mn-lt"/>
              </a:rPr>
              <a:t>sekvenace</a:t>
            </a:r>
            <a:r>
              <a:rPr lang="cs-CZ" altLang="cs-CZ" sz="1600" dirty="0">
                <a:latin typeface="+mn-lt"/>
              </a:rPr>
              <a:t> 30 až 50 </a:t>
            </a:r>
            <a:r>
              <a:rPr lang="cs-CZ" altLang="cs-CZ" sz="1600" dirty="0" err="1">
                <a:latin typeface="+mn-lt"/>
              </a:rPr>
              <a:t>bazí</a:t>
            </a:r>
            <a:r>
              <a:rPr lang="cs-CZ" altLang="cs-CZ" sz="1600" dirty="0">
                <a:latin typeface="+mn-lt"/>
              </a:rPr>
              <a:t> trvá přibližně 30 až 45 minut.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600" dirty="0">
                <a:latin typeface="+mn-lt"/>
              </a:rPr>
              <a:t>Jedná se o bio-</a:t>
            </a:r>
            <a:r>
              <a:rPr lang="cs-CZ" altLang="cs-CZ" sz="1600" dirty="0" err="1">
                <a:latin typeface="+mn-lt"/>
              </a:rPr>
              <a:t>luminometrické</a:t>
            </a:r>
            <a:r>
              <a:rPr lang="cs-CZ" altLang="cs-CZ" sz="1600" dirty="0">
                <a:latin typeface="+mn-lt"/>
              </a:rPr>
              <a:t> </a:t>
            </a:r>
            <a:r>
              <a:rPr lang="cs-CZ" altLang="cs-CZ" sz="1600" dirty="0" err="1">
                <a:latin typeface="+mn-lt"/>
              </a:rPr>
              <a:t>sekvenování</a:t>
            </a:r>
            <a:r>
              <a:rPr lang="cs-CZ" altLang="cs-CZ" sz="1600" dirty="0">
                <a:latin typeface="+mn-lt"/>
              </a:rPr>
              <a:t> DNA založené na detekci anorganického pyrofosfátu (</a:t>
            </a:r>
            <a:r>
              <a:rPr lang="cs-CZ" altLang="cs-CZ" sz="1600" dirty="0" err="1">
                <a:latin typeface="+mn-lt"/>
              </a:rPr>
              <a:t>PPi</a:t>
            </a:r>
            <a:r>
              <a:rPr lang="cs-CZ" altLang="cs-CZ" sz="1600" dirty="0">
                <a:latin typeface="+mn-lt"/>
              </a:rPr>
              <a:t>) uvolněného během inkorporace nukleotidů.</a:t>
            </a:r>
          </a:p>
        </p:txBody>
      </p:sp>
    </p:spTree>
    <p:extLst>
      <p:ext uri="{BB962C8B-B14F-4D97-AF65-F5344CB8AC3E}">
        <p14:creationId xmlns:p14="http://schemas.microsoft.com/office/powerpoint/2010/main" val="193130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1E98D1-5416-45A8-B525-A869FD6DF2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68D1D-F57C-4806-9AA6-579A1C7644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8CABCF-F198-44D6-8D39-15F4502BA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454 a GS Junior systém</a:t>
            </a:r>
            <a:endParaRPr lang="en-US" dirty="0"/>
          </a:p>
        </p:txBody>
      </p:sp>
      <p:pic>
        <p:nvPicPr>
          <p:cNvPr id="6" name="Picture 4" descr="020100_b1">
            <a:hlinkClick r:id="rId2"/>
            <a:extLst>
              <a:ext uri="{FF2B5EF4-FFF2-40B4-BE49-F238E27FC236}">
                <a16:creationId xmlns:a16="http://schemas.microsoft.com/office/drawing/2014/main" id="{7299E1B0-4E52-4A18-8237-CB4CAA1B7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19" y="1556727"/>
            <a:ext cx="2765097" cy="239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020100_b2">
            <a:extLst>
              <a:ext uri="{FF2B5EF4-FFF2-40B4-BE49-F238E27FC236}">
                <a16:creationId xmlns:a16="http://schemas.microsoft.com/office/drawing/2014/main" id="{731A0DDC-6939-4C03-B110-806754A5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372" y="1556727"/>
            <a:ext cx="2040979" cy="243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020100_b3">
            <a:extLst>
              <a:ext uri="{FF2B5EF4-FFF2-40B4-BE49-F238E27FC236}">
                <a16:creationId xmlns:a16="http://schemas.microsoft.com/office/drawing/2014/main" id="{097B9329-2E31-4B64-8559-1F4F9A35C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3" y="4140612"/>
            <a:ext cx="2710287" cy="190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020100_b4">
            <a:extLst>
              <a:ext uri="{FF2B5EF4-FFF2-40B4-BE49-F238E27FC236}">
                <a16:creationId xmlns:a16="http://schemas.microsoft.com/office/drawing/2014/main" id="{C03D96C7-1A95-40CC-83BA-6431F4D6B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52" y="4222349"/>
            <a:ext cx="1421424" cy="192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Group 55">
            <a:extLst>
              <a:ext uri="{FF2B5EF4-FFF2-40B4-BE49-F238E27FC236}">
                <a16:creationId xmlns:a16="http://schemas.microsoft.com/office/drawing/2014/main" id="{96881BCD-DF45-4A7F-878D-92FC54F6A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661542"/>
              </p:ext>
            </p:extLst>
          </p:nvPr>
        </p:nvGraphicFramePr>
        <p:xfrm>
          <a:off x="6625834" y="1676422"/>
          <a:ext cx="5318437" cy="2103120"/>
        </p:xfrm>
        <a:graphic>
          <a:graphicData uri="http://schemas.openxmlformats.org/drawingml/2006/table">
            <a:tbl>
              <a:tblPr/>
              <a:tblGrid>
                <a:gridCol w="1974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Průchodnost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1 miliarda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bazí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za den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Doba analýza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10.0 hodin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Délka čtení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400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Počet čtení/analýzu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1 000.000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Správnost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&gt;99.0% správnost jednoho čtení na 400 bazích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Potřebné množství DNA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Méně než 100 ng DNA 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Multiplexování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Až 192 vzorků/běh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2" descr="the GS Junior System">
            <a:extLst>
              <a:ext uri="{FF2B5EF4-FFF2-40B4-BE49-F238E27FC236}">
                <a16:creationId xmlns:a16="http://schemas.microsoft.com/office/drawing/2014/main" id="{E0ED2A07-CB0D-439B-A0AE-E8DA5E41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93" y="4031542"/>
            <a:ext cx="2305865" cy="219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39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6EAEE7-1DC3-4F45-B4EC-73AD46DE09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D5E56F-3E29-4660-BC30-7C3D9BD2BD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27B93B-90C0-4227-9B6B-85FE6A68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Akumulace mutací v DNA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AF7BD7-202E-449F-A86F-4A703C17D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864831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Projekt HUGO otevřel mnoho nových možností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V rámci miliónů let dochází k hromadění mutací v rámci genomu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Většina defektních buněk umírá procesem apoptózy (řízené buněčné smrti)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Mutace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dirty="0"/>
              <a:t>   - v somatických buňkách – nepřenáší se na potomstvo</a:t>
            </a:r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2000" dirty="0"/>
              <a:t>   - v zárodečných buňkách – přenáší se na potomstvo</a:t>
            </a:r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endParaRPr lang="en-US" sz="2000" dirty="0"/>
          </a:p>
        </p:txBody>
      </p:sp>
      <p:pic>
        <p:nvPicPr>
          <p:cNvPr id="1026" name="Picture 2" descr="somatic vs germline">
            <a:extLst>
              <a:ext uri="{FF2B5EF4-FFF2-40B4-BE49-F238E27FC236}">
                <a16:creationId xmlns:a16="http://schemas.microsoft.com/office/drawing/2014/main" id="{2EA7A38A-4A1F-457F-B5C9-E67400E6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53" y="1465539"/>
            <a:ext cx="4685122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56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12FA9B-8B13-4250-91CB-47633B3C7F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D9BC8B-7E69-404F-A9BB-8D898B086F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679C05C-12FC-46F7-99DD-EB8C2DBC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mutací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3FEF1B-1A7B-4E0D-93FF-1DE96AF4B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29789"/>
            <a:ext cx="11260985" cy="4139998"/>
          </a:xfrm>
        </p:spPr>
        <p:txBody>
          <a:bodyPr/>
          <a:lstStyle/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b="1" dirty="0"/>
              <a:t>Tranzice</a:t>
            </a:r>
            <a:r>
              <a:rPr lang="cs-CZ" sz="1800" dirty="0"/>
              <a:t>		GA</a:t>
            </a:r>
            <a:r>
              <a:rPr lang="cs-CZ" sz="1800" u="sng" dirty="0">
                <a:highlight>
                  <a:srgbClr val="FFFF00"/>
                </a:highlight>
              </a:rPr>
              <a:t>A</a:t>
            </a:r>
            <a:r>
              <a:rPr lang="cs-CZ" sz="1800" dirty="0"/>
              <a:t>CGT  </a:t>
            </a:r>
            <a:r>
              <a:rPr lang="cs-CZ" sz="1800" dirty="0">
                <a:sym typeface="Wingdings" panose="05000000000000000000" pitchFamily="2" charset="2"/>
              </a:rPr>
              <a:t> GA</a:t>
            </a:r>
            <a:r>
              <a:rPr lang="cs-CZ" sz="1800" u="sng" dirty="0">
                <a:highlight>
                  <a:srgbClr val="FFFF00"/>
                </a:highlight>
                <a:sym typeface="Wingdings" panose="05000000000000000000" pitchFamily="2" charset="2"/>
              </a:rPr>
              <a:t>G</a:t>
            </a:r>
            <a:r>
              <a:rPr lang="cs-CZ" sz="1800" dirty="0">
                <a:sym typeface="Wingdings" panose="05000000000000000000" pitchFamily="2" charset="2"/>
              </a:rPr>
              <a:t>CGT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b="1" dirty="0" err="1">
                <a:sym typeface="Wingdings" panose="05000000000000000000" pitchFamily="2" charset="2"/>
              </a:rPr>
              <a:t>Transverze</a:t>
            </a:r>
            <a:r>
              <a:rPr lang="cs-CZ" sz="1800" dirty="0">
                <a:sym typeface="Wingdings" panose="05000000000000000000" pitchFamily="2" charset="2"/>
              </a:rPr>
              <a:t>	</a:t>
            </a:r>
            <a:r>
              <a:rPr lang="cs-CZ" sz="1800" dirty="0"/>
              <a:t> 	GA</a:t>
            </a:r>
            <a:r>
              <a:rPr lang="cs-CZ" sz="1800" u="sng" dirty="0">
                <a:highlight>
                  <a:srgbClr val="FFFF00"/>
                </a:highlight>
              </a:rPr>
              <a:t>A</a:t>
            </a:r>
            <a:r>
              <a:rPr lang="cs-CZ" sz="1800" dirty="0"/>
              <a:t>CGT  </a:t>
            </a:r>
            <a:r>
              <a:rPr lang="cs-CZ" sz="1800" dirty="0">
                <a:sym typeface="Wingdings" panose="05000000000000000000" pitchFamily="2" charset="2"/>
              </a:rPr>
              <a:t> GA</a:t>
            </a:r>
            <a:r>
              <a:rPr lang="cs-CZ" sz="1800" u="sng" dirty="0">
                <a:highlight>
                  <a:srgbClr val="FFFF00"/>
                </a:highlight>
                <a:sym typeface="Wingdings" panose="05000000000000000000" pitchFamily="2" charset="2"/>
              </a:rPr>
              <a:t>T</a:t>
            </a:r>
            <a:r>
              <a:rPr lang="cs-CZ" sz="1800" dirty="0">
                <a:sym typeface="Wingdings" panose="05000000000000000000" pitchFamily="2" charset="2"/>
              </a:rPr>
              <a:t>CGT</a:t>
            </a:r>
          </a:p>
          <a:p>
            <a:pPr marL="7200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1800" b="1" dirty="0"/>
              <a:t>M</a:t>
            </a:r>
            <a:r>
              <a:rPr lang="en-US" sz="1800" b="1" dirty="0" err="1"/>
              <a:t>issense</a:t>
            </a:r>
            <a:r>
              <a:rPr lang="en-US" sz="1800" b="1" dirty="0"/>
              <a:t> </a:t>
            </a:r>
            <a:r>
              <a:rPr lang="en-US" sz="1800" b="1" dirty="0" err="1"/>
              <a:t>mutace</a:t>
            </a:r>
            <a:r>
              <a:rPr lang="cs-CZ" sz="1800" dirty="0"/>
              <a:t>	GA</a:t>
            </a:r>
            <a:r>
              <a:rPr lang="cs-CZ" sz="1800" u="sng" dirty="0">
                <a:highlight>
                  <a:srgbClr val="FFFF00"/>
                </a:highlight>
              </a:rPr>
              <a:t>A</a:t>
            </a:r>
            <a:r>
              <a:rPr lang="cs-CZ" sz="1800" dirty="0"/>
              <a:t>CGT  </a:t>
            </a:r>
            <a:r>
              <a:rPr lang="cs-CZ" sz="1800" dirty="0">
                <a:sym typeface="Wingdings" panose="05000000000000000000" pitchFamily="2" charset="2"/>
              </a:rPr>
              <a:t> GA</a:t>
            </a:r>
            <a:r>
              <a:rPr lang="cs-CZ" sz="1800" u="sng" dirty="0">
                <a:highlight>
                  <a:srgbClr val="FFFF00"/>
                </a:highlight>
                <a:sym typeface="Wingdings" panose="05000000000000000000" pitchFamily="2" charset="2"/>
              </a:rPr>
              <a:t>T</a:t>
            </a:r>
            <a:r>
              <a:rPr lang="cs-CZ" sz="1800" dirty="0">
                <a:sym typeface="Wingdings" panose="05000000000000000000" pitchFamily="2" charset="2"/>
              </a:rPr>
              <a:t>CGT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>
                <a:sym typeface="Wingdings" panose="05000000000000000000" pitchFamily="2" charset="2"/>
              </a:rPr>
              <a:t>                                       	</a:t>
            </a:r>
            <a:r>
              <a:rPr lang="cs-CZ" sz="1800" dirty="0" err="1">
                <a:sym typeface="Wingdings" panose="05000000000000000000" pitchFamily="2" charset="2"/>
              </a:rPr>
              <a:t>Glu</a:t>
            </a:r>
            <a:r>
              <a:rPr lang="cs-CZ" sz="1800" dirty="0">
                <a:sym typeface="Wingdings" panose="05000000000000000000" pitchFamily="2" charset="2"/>
              </a:rPr>
              <a:t>   Arg       </a:t>
            </a:r>
            <a:r>
              <a:rPr lang="cs-CZ" sz="1800" dirty="0" err="1">
                <a:sym typeface="Wingdings" panose="05000000000000000000" pitchFamily="2" charset="2"/>
              </a:rPr>
              <a:t>Asp</a:t>
            </a:r>
            <a:r>
              <a:rPr lang="cs-CZ" sz="1800" dirty="0">
                <a:sym typeface="Wingdings" panose="05000000000000000000" pitchFamily="2" charset="2"/>
              </a:rPr>
              <a:t>  Arg</a:t>
            </a:r>
          </a:p>
          <a:p>
            <a:pPr marL="7200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1800" dirty="0">
                <a:sym typeface="Wingdings" panose="05000000000000000000" pitchFamily="2" charset="2"/>
              </a:rPr>
              <a:t>Konzervativní substituce	</a:t>
            </a:r>
            <a:r>
              <a:rPr lang="cs-CZ" sz="1800" u="sng" dirty="0">
                <a:highlight>
                  <a:srgbClr val="FFFF00"/>
                </a:highlight>
                <a:sym typeface="Wingdings" panose="05000000000000000000" pitchFamily="2" charset="2"/>
              </a:rPr>
              <a:t>A</a:t>
            </a:r>
            <a:r>
              <a:rPr lang="cs-CZ" sz="1800" dirty="0">
                <a:sym typeface="Wingdings" panose="05000000000000000000" pitchFamily="2" charset="2"/>
              </a:rPr>
              <a:t>CT</a:t>
            </a:r>
            <a:r>
              <a:rPr lang="cs-CZ" sz="1800" dirty="0"/>
              <a:t>CGT  </a:t>
            </a:r>
            <a:r>
              <a:rPr lang="cs-CZ" sz="1800" dirty="0">
                <a:sym typeface="Wingdings" panose="05000000000000000000" pitchFamily="2" charset="2"/>
              </a:rPr>
              <a:t> </a:t>
            </a:r>
            <a:r>
              <a:rPr lang="cs-CZ" sz="1800" u="sng" dirty="0">
                <a:highlight>
                  <a:srgbClr val="FFFF00"/>
                </a:highlight>
                <a:sym typeface="Wingdings" panose="05000000000000000000" pitchFamily="2" charset="2"/>
              </a:rPr>
              <a:t>T</a:t>
            </a:r>
            <a:r>
              <a:rPr lang="cs-CZ" sz="1800" dirty="0">
                <a:sym typeface="Wingdings" panose="05000000000000000000" pitchFamily="2" charset="2"/>
              </a:rPr>
              <a:t>CTCGT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>
                <a:sym typeface="Wingdings" panose="05000000000000000000" pitchFamily="2" charset="2"/>
              </a:rPr>
              <a:t>                                        	 </a:t>
            </a:r>
            <a:r>
              <a:rPr lang="cs-CZ" sz="1800" dirty="0" err="1">
                <a:sym typeface="Wingdings" panose="05000000000000000000" pitchFamily="2" charset="2"/>
              </a:rPr>
              <a:t>Thr</a:t>
            </a:r>
            <a:r>
              <a:rPr lang="cs-CZ" sz="1800" dirty="0">
                <a:sym typeface="Wingdings" panose="05000000000000000000" pitchFamily="2" charset="2"/>
              </a:rPr>
              <a:t>  Arg        Ser  Arg</a:t>
            </a:r>
          </a:p>
          <a:p>
            <a:pPr marL="7200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1800" dirty="0">
                <a:sym typeface="Wingdings" panose="05000000000000000000" pitchFamily="2" charset="2"/>
              </a:rPr>
              <a:t>Radikální nahrazení	</a:t>
            </a:r>
            <a:r>
              <a:rPr lang="cs-CZ" sz="1800" dirty="0"/>
              <a:t>G</a:t>
            </a:r>
            <a:r>
              <a:rPr lang="cs-CZ" sz="1800" u="sng" dirty="0">
                <a:highlight>
                  <a:srgbClr val="FFFF00"/>
                </a:highlight>
              </a:rPr>
              <a:t>A</a:t>
            </a:r>
            <a:r>
              <a:rPr lang="cs-CZ" sz="1800" dirty="0"/>
              <a:t>TCGT  </a:t>
            </a:r>
            <a:r>
              <a:rPr lang="cs-CZ" sz="1800" dirty="0">
                <a:sym typeface="Wingdings" panose="05000000000000000000" pitchFamily="2" charset="2"/>
              </a:rPr>
              <a:t> G</a:t>
            </a:r>
            <a:r>
              <a:rPr lang="cs-CZ" sz="1800" u="sng" dirty="0">
                <a:highlight>
                  <a:srgbClr val="FFFF00"/>
                </a:highlight>
                <a:sym typeface="Wingdings" panose="05000000000000000000" pitchFamily="2" charset="2"/>
              </a:rPr>
              <a:t>C</a:t>
            </a:r>
            <a:r>
              <a:rPr lang="cs-CZ" sz="1800" dirty="0">
                <a:sym typeface="Wingdings" panose="05000000000000000000" pitchFamily="2" charset="2"/>
              </a:rPr>
              <a:t>TCGT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>
                <a:sym typeface="Wingdings" panose="05000000000000000000" pitchFamily="2" charset="2"/>
              </a:rPr>
              <a:t>                                        	 </a:t>
            </a:r>
            <a:r>
              <a:rPr lang="cs-CZ" sz="1800" dirty="0" err="1">
                <a:sym typeface="Wingdings" panose="05000000000000000000" pitchFamily="2" charset="2"/>
              </a:rPr>
              <a:t>Asp</a:t>
            </a:r>
            <a:r>
              <a:rPr lang="cs-CZ" sz="1800" dirty="0">
                <a:sym typeface="Wingdings" panose="05000000000000000000" pitchFamily="2" charset="2"/>
              </a:rPr>
              <a:t>  Arg        Ala  Arg</a:t>
            </a:r>
          </a:p>
          <a:p>
            <a:pPr marL="7200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1800" b="1" dirty="0">
                <a:sym typeface="Wingdings" panose="05000000000000000000" pitchFamily="2" charset="2"/>
              </a:rPr>
              <a:t>Nonsense mutace</a:t>
            </a:r>
            <a:r>
              <a:rPr lang="cs-CZ" sz="1800" dirty="0">
                <a:sym typeface="Wingdings" panose="05000000000000000000" pitchFamily="2" charset="2"/>
              </a:rPr>
              <a:t>	</a:t>
            </a:r>
            <a:r>
              <a:rPr lang="cs-CZ" sz="1800" u="sng" dirty="0">
                <a:highlight>
                  <a:srgbClr val="FFFF00"/>
                </a:highlight>
              </a:rPr>
              <a:t>G</a:t>
            </a:r>
            <a:r>
              <a:rPr lang="cs-CZ" sz="1800" dirty="0"/>
              <a:t>AACGT  </a:t>
            </a:r>
            <a:r>
              <a:rPr lang="cs-CZ" sz="1800" dirty="0">
                <a:sym typeface="Wingdings" panose="05000000000000000000" pitchFamily="2" charset="2"/>
              </a:rPr>
              <a:t> </a:t>
            </a:r>
            <a:r>
              <a:rPr lang="cs-CZ" sz="1800" u="sng" dirty="0">
                <a:highlight>
                  <a:srgbClr val="FFFF00"/>
                </a:highlight>
                <a:sym typeface="Wingdings" panose="05000000000000000000" pitchFamily="2" charset="2"/>
              </a:rPr>
              <a:t>T</a:t>
            </a:r>
            <a:r>
              <a:rPr lang="cs-CZ" sz="1800" dirty="0">
                <a:sym typeface="Wingdings" panose="05000000000000000000" pitchFamily="2" charset="2"/>
              </a:rPr>
              <a:t>AACGT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>
                <a:sym typeface="Wingdings" panose="05000000000000000000" pitchFamily="2" charset="2"/>
              </a:rPr>
              <a:t>                                        	 </a:t>
            </a:r>
            <a:r>
              <a:rPr lang="cs-CZ" sz="1800" dirty="0" err="1">
                <a:sym typeface="Wingdings" panose="05000000000000000000" pitchFamily="2" charset="2"/>
              </a:rPr>
              <a:t>Asp</a:t>
            </a:r>
            <a:r>
              <a:rPr lang="cs-CZ" sz="1800" dirty="0">
                <a:sym typeface="Wingdings" panose="05000000000000000000" pitchFamily="2" charset="2"/>
              </a:rPr>
              <a:t>  Arg        STOP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b="1" dirty="0">
                <a:sym typeface="Wingdings" panose="05000000000000000000" pitchFamily="2" charset="2"/>
              </a:rPr>
              <a:t>Inzerce</a:t>
            </a:r>
            <a:r>
              <a:rPr lang="cs-CZ" sz="1800" dirty="0">
                <a:sym typeface="Wingdings" panose="05000000000000000000" pitchFamily="2" charset="2"/>
              </a:rPr>
              <a:t>			GAACGT</a:t>
            </a:r>
            <a:r>
              <a:rPr lang="cs-CZ" sz="1800" dirty="0"/>
              <a:t> </a:t>
            </a:r>
            <a:r>
              <a:rPr lang="cs-CZ" sz="1800" dirty="0">
                <a:sym typeface="Wingdings" panose="05000000000000000000" pitchFamily="2" charset="2"/>
              </a:rPr>
              <a:t> GAA</a:t>
            </a:r>
            <a:r>
              <a:rPr lang="cs-CZ" sz="1800" u="sng" dirty="0">
                <a:highlight>
                  <a:srgbClr val="FFFF00"/>
                </a:highlight>
                <a:sym typeface="Wingdings" panose="05000000000000000000" pitchFamily="2" charset="2"/>
              </a:rPr>
              <a:t>A</a:t>
            </a:r>
            <a:r>
              <a:rPr lang="cs-CZ" sz="1800" dirty="0">
                <a:sym typeface="Wingdings" panose="05000000000000000000" pitchFamily="2" charset="2"/>
              </a:rPr>
              <a:t>CGT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b="1" dirty="0">
                <a:sym typeface="Wingdings" panose="05000000000000000000" pitchFamily="2" charset="2"/>
              </a:rPr>
              <a:t>Delece</a:t>
            </a:r>
            <a:r>
              <a:rPr lang="cs-CZ" sz="1800" dirty="0">
                <a:sym typeface="Wingdings" panose="05000000000000000000" pitchFamily="2" charset="2"/>
              </a:rPr>
              <a:t>			GAACGT</a:t>
            </a:r>
            <a:r>
              <a:rPr lang="cs-CZ" sz="1800" dirty="0"/>
              <a:t> </a:t>
            </a:r>
            <a:r>
              <a:rPr lang="cs-CZ" sz="1800" dirty="0">
                <a:sym typeface="Wingdings" panose="05000000000000000000" pitchFamily="2" charset="2"/>
              </a:rPr>
              <a:t> GACGT 	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b="1" dirty="0">
                <a:sym typeface="Wingdings" panose="05000000000000000000" pitchFamily="2" charset="2"/>
              </a:rPr>
              <a:t>Mutační hot-spoty </a:t>
            </a:r>
            <a:r>
              <a:rPr lang="cs-CZ" sz="1800" dirty="0">
                <a:sym typeface="Wingdings" panose="05000000000000000000" pitchFamily="2" charset="2"/>
              </a:rPr>
              <a:t>– oblasti s vyšším výskytem mutací (metylace cytosinu, prokluz v repetitivních oblastech)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>
                <a:sym typeface="Wingdings" panose="05000000000000000000" pitchFamily="2" charset="2"/>
              </a:rPr>
              <a:t>Genetická variabilita zohledňuje </a:t>
            </a:r>
            <a:r>
              <a:rPr lang="cs-CZ" sz="1800" b="1" dirty="0">
                <a:sym typeface="Wingdings" panose="05000000000000000000" pitchFamily="2" charset="2"/>
              </a:rPr>
              <a:t>rekombinační hot-spoty </a:t>
            </a:r>
            <a:r>
              <a:rPr lang="cs-CZ" sz="1800" dirty="0">
                <a:sym typeface="Wingdings" panose="05000000000000000000" pitchFamily="2" charset="2"/>
              </a:rPr>
              <a:t>= </a:t>
            </a:r>
            <a:r>
              <a:rPr lang="cs-CZ" sz="1800" dirty="0" err="1">
                <a:sym typeface="Wingdings" panose="05000000000000000000" pitchFamily="2" charset="2"/>
              </a:rPr>
              <a:t>haplotypové</a:t>
            </a:r>
            <a:r>
              <a:rPr lang="cs-CZ" sz="1800" dirty="0">
                <a:sym typeface="Wingdings" panose="05000000000000000000" pitchFamily="2" charset="2"/>
              </a:rPr>
              <a:t> bloky (</a:t>
            </a:r>
            <a:r>
              <a:rPr lang="cs-CZ" sz="1800" dirty="0" err="1">
                <a:sym typeface="Wingdings" panose="05000000000000000000" pitchFamily="2" charset="2"/>
              </a:rPr>
              <a:t>haplobloky</a:t>
            </a:r>
            <a:r>
              <a:rPr lang="cs-CZ" sz="1800" dirty="0">
                <a:sym typeface="Wingdings" panose="05000000000000000000" pitchFamily="2" charset="2"/>
              </a:rPr>
              <a:t>)</a:t>
            </a:r>
          </a:p>
        </p:txBody>
      </p:sp>
      <p:pic>
        <p:nvPicPr>
          <p:cNvPr id="6" name="Picture 6" descr="Deamination of cytosine and 5-methylcytosine">
            <a:extLst>
              <a:ext uri="{FF2B5EF4-FFF2-40B4-BE49-F238E27FC236}">
                <a16:creationId xmlns:a16="http://schemas.microsoft.com/office/drawing/2014/main" id="{8F5558AD-B4C4-4CFF-B4C9-57CBE8C4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31" y="1629789"/>
            <a:ext cx="3056975" cy="324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9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981578-3800-4BAB-B06C-AACA2B04FB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605206-81AC-4044-A78C-C902DB7C31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44BACC-D9FB-48BB-A043-6078D35C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Míra mutací v genomech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912373-6821-4372-A161-F79B70B08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1472547"/>
            <a:ext cx="8565046" cy="41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36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4ED0EC-9D02-4949-BBDB-99E364F865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DCFE6B-52F7-42D1-8636-078ADB82DE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8935E3-2FD9-4569-A4DE-E0C8D0D0E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Sekvenace</a:t>
            </a:r>
            <a:r>
              <a:rPr lang="cs-CZ" dirty="0"/>
              <a:t> lidského genomu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9238BB-E1A2-451C-B8DB-3676D919D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92401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 době počátku (rok 1990) monumentální úkol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započat v roce 1990 za účasti DOE and NIH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 err="1"/>
              <a:t>sekvenace</a:t>
            </a:r>
            <a:r>
              <a:rPr lang="cs-CZ" sz="1800" dirty="0"/>
              <a:t> prováděna pomocí </a:t>
            </a:r>
            <a:r>
              <a:rPr lang="cs-CZ" sz="1800" dirty="0" err="1"/>
              <a:t>kontigových</a:t>
            </a:r>
            <a:r>
              <a:rPr lang="cs-CZ" sz="1800" dirty="0"/>
              <a:t> map a </a:t>
            </a:r>
            <a:r>
              <a:rPr lang="cs-CZ" sz="1800" dirty="0" err="1"/>
              <a:t>BACs</a:t>
            </a: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prvotní plán počítal s dobou trvání 15 let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nakonec </a:t>
            </a:r>
            <a:r>
              <a:rPr lang="cs-CZ" sz="1800" dirty="0" err="1"/>
              <a:t>sekvenace</a:t>
            </a:r>
            <a:r>
              <a:rPr lang="cs-CZ" sz="1800" dirty="0"/>
              <a:t> pomocí </a:t>
            </a:r>
            <a:r>
              <a:rPr lang="cs-CZ" sz="1800" dirty="0" err="1"/>
              <a:t>Sangerovy</a:t>
            </a:r>
            <a:r>
              <a:rPr lang="cs-CZ" sz="1800" dirty="0"/>
              <a:t> metody téměř dokončena již v roce 2000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výsledná sekvenční mapa publikována 14. dubna 2003, 99.99% přesnost (</a:t>
            </a:r>
            <a:r>
              <a:rPr lang="cs-CZ" sz="1800" dirty="0" err="1"/>
              <a:t>National</a:t>
            </a:r>
            <a:r>
              <a:rPr lang="cs-CZ" sz="1800" dirty="0"/>
              <a:t> </a:t>
            </a:r>
            <a:r>
              <a:rPr lang="cs-CZ" sz="1800" dirty="0" err="1"/>
              <a:t>Human</a:t>
            </a:r>
            <a:r>
              <a:rPr lang="cs-CZ" sz="1800" dirty="0"/>
              <a:t> Genome </a:t>
            </a:r>
            <a:r>
              <a:rPr lang="cs-CZ" sz="1800" dirty="0" err="1"/>
              <a:t>Research</a:t>
            </a:r>
            <a:r>
              <a:rPr lang="cs-CZ" sz="1800" dirty="0"/>
              <a:t> Institute)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celkové náklady projektu 3 miliardy dolarů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 roce 2000  prezident Bill Clinton ujistil o </a:t>
            </a:r>
            <a:r>
              <a:rPr lang="cs-CZ" sz="1800" dirty="0" err="1"/>
              <a:t>nepatentovatelnosti</a:t>
            </a:r>
            <a:r>
              <a:rPr lang="cs-CZ" sz="1800" dirty="0"/>
              <a:t> lidské DNA</a:t>
            </a:r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400" dirty="0"/>
              <a:t>https://https://www.genome.gov/25019885/online-education-kit-how-to-sequence-a-human-genome//</a:t>
            </a: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cs-CZ" sz="1800" dirty="0"/>
          </a:p>
        </p:txBody>
      </p:sp>
      <p:pic>
        <p:nvPicPr>
          <p:cNvPr id="6" name="Picture 2" descr="https://upload.wikimedia.org/wikipedia/commons/thumb/8/88/Vitruvian_man.jpg/220px-Vitruvian_man.jpg">
            <a:hlinkClick r:id="rId2"/>
            <a:extLst>
              <a:ext uri="{FF2B5EF4-FFF2-40B4-BE49-F238E27FC236}">
                <a16:creationId xmlns:a16="http://schemas.microsoft.com/office/drawing/2014/main" id="{583D097B-AF8D-48EC-B586-FFA879B1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762" y="346153"/>
            <a:ext cx="1199269" cy="119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zameer\Desktop\Clark\PPT Creation\eps - 800x800\\f08-01.jpg">
            <a:extLst>
              <a:ext uri="{FF2B5EF4-FFF2-40B4-BE49-F238E27FC236}">
                <a16:creationId xmlns:a16="http://schemas.microsoft.com/office/drawing/2014/main" id="{4DF90575-19CD-43BE-8A31-32F0F9033F1D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046" y="1592401"/>
            <a:ext cx="3176955" cy="159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21880BE-DA7F-4068-997A-F5F1EEAA2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531" y="4113300"/>
            <a:ext cx="2857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271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6C27B1-FBFE-4740-8C8F-EDCB802B1A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2EE117-CC90-42C2-8B79-783EBAB1F1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F121D6-5CB3-4FB1-AAFC-14A96AB6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Genomika v medicíně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7E72BF-FC3A-4599-B2B3-386E22D08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17" y="1666535"/>
            <a:ext cx="6828968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Největší aplikace </a:t>
            </a:r>
            <a:r>
              <a:rPr lang="cs-CZ" sz="1800" dirty="0" err="1"/>
              <a:t>genomických</a:t>
            </a:r>
            <a:r>
              <a:rPr lang="cs-CZ" sz="1800" dirty="0"/>
              <a:t> dat v diagnostice onemocnění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Genetické testování – stanovení přítomnosti genu asociovaného s onemocněním: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svalová dystrofie (gen pro </a:t>
            </a:r>
            <a:r>
              <a:rPr lang="cs-CZ" sz="1800" dirty="0" err="1"/>
              <a:t>dystrophin</a:t>
            </a:r>
            <a:r>
              <a:rPr lang="cs-CZ" sz="1800" dirty="0"/>
              <a:t>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cystická fibróza (gen CFTR)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</a:t>
            </a:r>
            <a:r>
              <a:rPr lang="cs-CZ" sz="1800" dirty="0" err="1"/>
              <a:t>Huntingtonova</a:t>
            </a:r>
            <a:r>
              <a:rPr lang="cs-CZ" sz="1800" dirty="0"/>
              <a:t> choroba (HTT gen)</a:t>
            </a:r>
            <a:endParaRPr lang="en-US" sz="1800" dirty="0"/>
          </a:p>
        </p:txBody>
      </p:sp>
      <p:pic>
        <p:nvPicPr>
          <p:cNvPr id="2050" name="Picture 2" descr="Huntington's disease: how could stem cells help? | Eurostemcell">
            <a:extLst>
              <a:ext uri="{FF2B5EF4-FFF2-40B4-BE49-F238E27FC236}">
                <a16:creationId xmlns:a16="http://schemas.microsoft.com/office/drawing/2014/main" id="{472DF463-4C54-467A-A5EA-48E3BF9B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15" y="3339185"/>
            <a:ext cx="3507970" cy="31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FTR gene">
            <a:extLst>
              <a:ext uri="{FF2B5EF4-FFF2-40B4-BE49-F238E27FC236}">
                <a16:creationId xmlns:a16="http://schemas.microsoft.com/office/drawing/2014/main" id="{1FB5C513-D08D-4B36-A256-6F6E42B37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371" y="564981"/>
            <a:ext cx="3710629" cy="25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ne editing shows promise in treating muscular dystrophy | Ars Technica">
            <a:extLst>
              <a:ext uri="{FF2B5EF4-FFF2-40B4-BE49-F238E27FC236}">
                <a16:creationId xmlns:a16="http://schemas.microsoft.com/office/drawing/2014/main" id="{A5785E7E-D0F3-4C17-8899-ABD85E56C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22" y="4121601"/>
            <a:ext cx="5391781" cy="168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33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88C81C-53CE-4C37-B8D8-8D0D80C211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6D500C-0CB0-4F10-8D4E-DC6642B9BD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EABF33-33B1-40E7-87D9-8F9535CB2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Genomika v medicíně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A594270-D801-4F47-81CA-1F1F04B9A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Pro identifikaci kauzálních mutací výhodnější </a:t>
            </a:r>
            <a:r>
              <a:rPr lang="cs-CZ" sz="1800" dirty="0" err="1"/>
              <a:t>sekvenovat</a:t>
            </a:r>
            <a:r>
              <a:rPr lang="cs-CZ" sz="1800" dirty="0"/>
              <a:t> </a:t>
            </a:r>
            <a:r>
              <a:rPr lang="cs-CZ" sz="1800" dirty="0" err="1"/>
              <a:t>exom</a:t>
            </a:r>
            <a:r>
              <a:rPr lang="cs-CZ" sz="1800" dirty="0"/>
              <a:t> (2%) než genom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 současné době více než 3000 onemocnění identifikováno pomocí genomiky a rodokmenové analýzy - tzv. Mendelovy choroby (mutace v jednom genu vede k onemocnění)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Celá řada onemocnění je polygenních (příspěvek více genů pro rozvoj onemocnění)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Crohnova choroba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autoimunitní onemocnění</a:t>
            </a:r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800" dirty="0"/>
              <a:t>   - psychiatrické poruchy (schizofrenie, AD, mírná kognitivní porucha)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V rámci těchto onemocnění využití GWAS (genome-</a:t>
            </a:r>
            <a:r>
              <a:rPr lang="cs-CZ" sz="1800" dirty="0" err="1"/>
              <a:t>wide</a:t>
            </a:r>
            <a:r>
              <a:rPr lang="cs-CZ" sz="1800" dirty="0"/>
              <a:t> </a:t>
            </a:r>
            <a:r>
              <a:rPr lang="cs-CZ" sz="1800" dirty="0" err="1"/>
              <a:t>association</a:t>
            </a:r>
            <a:r>
              <a:rPr lang="cs-CZ" sz="1800" dirty="0"/>
              <a:t> study)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analýza jednobodových polymorfismů (</a:t>
            </a:r>
            <a:r>
              <a:rPr lang="cs-CZ" sz="1800" dirty="0" err="1"/>
              <a:t>SNPs</a:t>
            </a:r>
            <a:r>
              <a:rPr lang="cs-CZ" sz="1800" dirty="0"/>
              <a:t>) – frekvence nižší než 1%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vliv genotypu a prostředí na rozvoj onemocnění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1800" dirty="0"/>
          </a:p>
        </p:txBody>
      </p:sp>
      <p:pic>
        <p:nvPicPr>
          <p:cNvPr id="3074" name="Picture 2" descr="What are genome wide association studies (GWAS)? | GWAS Catalog">
            <a:extLst>
              <a:ext uri="{FF2B5EF4-FFF2-40B4-BE49-F238E27FC236}">
                <a16:creationId xmlns:a16="http://schemas.microsoft.com/office/drawing/2014/main" id="{7757AACF-201C-4C0D-A0BA-34471D89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585" y="3235378"/>
            <a:ext cx="3051070" cy="26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65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2957FD-0354-4AF0-B71C-5C32B71357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55C412-B52A-4738-9381-1CB5EBAE0A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AC8688-4C9B-4F3C-A791-BA9810790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>
                <a:latin typeface="+mn-lt"/>
              </a:rPr>
              <a:t>Zipcode</a:t>
            </a:r>
            <a:r>
              <a:rPr lang="cs-CZ" sz="4000" dirty="0">
                <a:latin typeface="+mn-lt"/>
              </a:rPr>
              <a:t> </a:t>
            </a:r>
            <a:r>
              <a:rPr lang="cs-CZ" sz="4000" dirty="0" err="1">
                <a:latin typeface="+mn-lt"/>
              </a:rPr>
              <a:t>analysis</a:t>
            </a:r>
            <a:br>
              <a:rPr lang="en-US" sz="4000" dirty="0">
                <a:latin typeface="+mn-lt"/>
              </a:rPr>
            </a:br>
            <a:endParaRPr lang="en-US" dirty="0"/>
          </a:p>
        </p:txBody>
      </p:sp>
      <p:pic>
        <p:nvPicPr>
          <p:cNvPr id="6" name="Picture 1" descr="C:\Users\zameer\Desktop\Clark\PPT Creation\eps - 800x800\\f08-18.jpg">
            <a:extLst>
              <a:ext uri="{FF2B5EF4-FFF2-40B4-BE49-F238E27FC236}">
                <a16:creationId xmlns:a16="http://schemas.microsoft.com/office/drawing/2014/main" id="{051FD6F4-A8BB-4A61-9A68-14192C6B94BD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1479001"/>
            <a:ext cx="4952316" cy="416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4"/>
            <a:extLst>
              <a:ext uri="{FF2B5EF4-FFF2-40B4-BE49-F238E27FC236}">
                <a16:creationId xmlns:a16="http://schemas.microsoft.com/office/drawing/2014/main" id="{315F452D-B656-429A-BFFE-E5186FF56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7181" y="1356483"/>
            <a:ext cx="5758859" cy="448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illumina®">
            <a:hlinkClick r:id="rId6"/>
            <a:extLst>
              <a:ext uri="{FF2B5EF4-FFF2-40B4-BE49-F238E27FC236}">
                <a16:creationId xmlns:a16="http://schemas.microsoft.com/office/drawing/2014/main" id="{0B96285B-C4CA-4E4F-BEF1-B463AC637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4359" y="722645"/>
            <a:ext cx="36290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A949DEC-AD6F-4DFD-AB46-CDD75FB8320F}"/>
              </a:ext>
            </a:extLst>
          </p:cNvPr>
          <p:cNvSpPr txBox="1"/>
          <p:nvPr/>
        </p:nvSpPr>
        <p:spPr>
          <a:xfrm>
            <a:off x="3918812" y="5821241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2074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A29DF9-ACDC-4D76-B1AB-E32AC87C4E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E2DDB5-27D7-4445-92CC-D9B208FD5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282378-7DC5-470D-A7D3-360EE958F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</a:t>
            </a:r>
            <a:r>
              <a:rPr lang="en-US" dirty="0" err="1"/>
              <a:t>etod</a:t>
            </a:r>
            <a:r>
              <a:rPr lang="cs-CZ" dirty="0"/>
              <a:t>a</a:t>
            </a:r>
            <a:r>
              <a:rPr lang="en-US" dirty="0"/>
              <a:t> Infinium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illumina®">
            <a:hlinkClick r:id="rId2"/>
            <a:extLst>
              <a:ext uri="{FF2B5EF4-FFF2-40B4-BE49-F238E27FC236}">
                <a16:creationId xmlns:a16="http://schemas.microsoft.com/office/drawing/2014/main" id="{552270C1-3BE0-4DB7-8518-74B1FC9F3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8224" y="1241347"/>
            <a:ext cx="36290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9CECB09-18F4-4CA9-979F-81AD32F08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8796" y="1931311"/>
            <a:ext cx="21605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5A01C18-0755-4676-B828-A73297C9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4188" y="1452390"/>
            <a:ext cx="352901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93C59DE-F0E1-4937-9546-1A3B5D201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8649" y="3936749"/>
            <a:ext cx="40386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8B39514B-C09D-4CA4-BF59-B09853036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85" y="1484389"/>
            <a:ext cx="4743606" cy="166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cs-CZ" sz="1400" dirty="0">
                <a:latin typeface="+mn-lt"/>
              </a:rPr>
              <a:t>  </a:t>
            </a:r>
            <a:r>
              <a:rPr lang="cs-CZ" sz="1400" dirty="0" err="1">
                <a:latin typeface="+mn-lt"/>
              </a:rPr>
              <a:t>Celogenomové</a:t>
            </a:r>
            <a:r>
              <a:rPr lang="cs-CZ" sz="1400" dirty="0">
                <a:latin typeface="+mn-lt"/>
              </a:rPr>
              <a:t> typizace </a:t>
            </a:r>
            <a:r>
              <a:rPr lang="cs-CZ" sz="1400" dirty="0" err="1">
                <a:latin typeface="+mn-lt"/>
              </a:rPr>
              <a:t>SNPs</a:t>
            </a:r>
            <a:endParaRPr lang="cs-CZ" sz="1400" dirty="0">
              <a:latin typeface="+mn-lt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sz="1400" dirty="0">
                <a:latin typeface="+mn-lt"/>
              </a:rPr>
              <a:t> Možnost provádění CNV analýz (copy </a:t>
            </a:r>
            <a:r>
              <a:rPr lang="cs-CZ" sz="1400" dirty="0" err="1">
                <a:latin typeface="+mn-lt"/>
              </a:rPr>
              <a:t>number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variation</a:t>
            </a:r>
            <a:r>
              <a:rPr lang="cs-CZ" sz="1400" dirty="0">
                <a:latin typeface="+mn-lt"/>
              </a:rPr>
              <a:t>)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sz="1400" dirty="0">
                <a:latin typeface="+mn-lt"/>
              </a:rPr>
              <a:t>  Průměrná call </a:t>
            </a:r>
            <a:r>
              <a:rPr lang="cs-CZ" sz="1400" dirty="0" err="1">
                <a:latin typeface="+mn-lt"/>
              </a:rPr>
              <a:t>rate</a:t>
            </a:r>
            <a:r>
              <a:rPr lang="cs-CZ" sz="1400" dirty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&gt;</a:t>
            </a:r>
            <a:r>
              <a:rPr lang="cs-CZ" sz="1400" dirty="0">
                <a:latin typeface="+mn-lt"/>
              </a:rPr>
              <a:t> 99%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sz="1400" dirty="0">
                <a:latin typeface="+mn-lt"/>
              </a:rPr>
              <a:t>  1 072 820 </a:t>
            </a:r>
            <a:r>
              <a:rPr lang="cs-CZ" sz="1400" dirty="0" err="1">
                <a:latin typeface="+mn-lt"/>
              </a:rPr>
              <a:t>SNPs</a:t>
            </a:r>
            <a:r>
              <a:rPr lang="cs-CZ" sz="1400" dirty="0">
                <a:latin typeface="+mn-lt"/>
              </a:rPr>
              <a:t>/vzorek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sz="1400" dirty="0">
                <a:latin typeface="+mn-lt"/>
              </a:rPr>
              <a:t>  4 až 48 vzorků najednou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BC9EE369-9F15-43BB-9EA4-96A3EA86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000" y="3387250"/>
            <a:ext cx="46767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0889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FB72C8-3064-4BC0-A45C-34383ED290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4516A8-0F40-4368-B1A6-73C3D3AA52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DFE679-838B-4313-9FC0-455E3762F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CNVs</a:t>
            </a:r>
            <a:r>
              <a:rPr lang="cs-CZ" dirty="0"/>
              <a:t> (copy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variants</a:t>
            </a:r>
            <a:r>
              <a:rPr lang="cs-CZ" dirty="0"/>
              <a:t>) analýza</a:t>
            </a:r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A903460-5BA8-4E89-A48D-482F06CB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0747" y="2507810"/>
            <a:ext cx="5590866" cy="345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9654740E-C089-4DA4-81F9-EE127986F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37564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Pomůcka pro detekci celé řady geneticky-podmíněných onemocnění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Analýza chromozomálních aberací (delece, inzerce, multiplikace, </a:t>
            </a:r>
            <a:r>
              <a:rPr lang="cs-CZ" sz="1800" dirty="0" err="1"/>
              <a:t>přesupení</a:t>
            </a: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1800" dirty="0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1F943511-EAA0-4589-A495-7B8D6DEEB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75" y="2455119"/>
            <a:ext cx="3621385" cy="33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5C21D66-8031-4D98-A1C1-74ACA5EE3D96}"/>
              </a:ext>
            </a:extLst>
          </p:cNvPr>
          <p:cNvSpPr txBox="1"/>
          <p:nvPr/>
        </p:nvSpPr>
        <p:spPr>
          <a:xfrm>
            <a:off x="3330539" y="5966390"/>
            <a:ext cx="10631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900" dirty="0">
                <a:latin typeface="+mn-lt"/>
              </a:rPr>
              <a:t>Gross et al. 2018</a:t>
            </a:r>
            <a:endParaRPr lang="en-US" sz="9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36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AD0F35-EDF2-4D8A-8F28-FA4015DB3F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9CE45E-3F5C-4F6D-B792-9671A6613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27CB64A-74F7-4B8A-94C5-193D387B8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Farmakogenetika</a:t>
            </a:r>
            <a:r>
              <a:rPr lang="cs-CZ" dirty="0"/>
              <a:t> a genomika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C32DB09-11B8-46FB-8D21-C24F15374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11850"/>
            <a:ext cx="6290399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Vývoj celé řady léčiv byl řízen omylem (penicilin, paralen, viagra, atd.)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Velký problém při vývoji léčiv je ADR (</a:t>
            </a:r>
            <a:r>
              <a:rPr lang="cs-CZ" sz="1800" dirty="0" err="1"/>
              <a:t>adverse</a:t>
            </a:r>
            <a:r>
              <a:rPr lang="cs-CZ" sz="1800" dirty="0"/>
              <a:t> </a:t>
            </a:r>
            <a:r>
              <a:rPr lang="cs-CZ" sz="1800" dirty="0" err="1"/>
              <a:t>drug</a:t>
            </a:r>
            <a:r>
              <a:rPr lang="cs-CZ" sz="1800" dirty="0"/>
              <a:t> </a:t>
            </a:r>
            <a:r>
              <a:rPr lang="cs-CZ" sz="1800" dirty="0" err="1"/>
              <a:t>reaction</a:t>
            </a:r>
            <a:r>
              <a:rPr lang="cs-CZ" sz="1800" dirty="0"/>
              <a:t>) – přibližně u 7% lidí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 err="1"/>
              <a:t>Farmakogenetika</a:t>
            </a:r>
            <a:r>
              <a:rPr lang="cs-CZ" sz="1800" dirty="0"/>
              <a:t> – studium dědičných rozdílů v metabolismu léků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 err="1"/>
              <a:t>Farmakogenomika</a:t>
            </a:r>
            <a:r>
              <a:rPr lang="cs-CZ" sz="1800" dirty="0"/>
              <a:t> – studium všech genů ovlivňujících odpověď na  léčivo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800" dirty="0"/>
              <a:t>Roche Diagnostics' </a:t>
            </a:r>
            <a:r>
              <a:rPr lang="en-US" sz="1800" dirty="0" err="1"/>
              <a:t>AmpliChip</a:t>
            </a:r>
            <a:r>
              <a:rPr lang="en-US" sz="1800" dirty="0"/>
              <a:t> P450 2D6/2C19</a:t>
            </a:r>
            <a:r>
              <a:rPr lang="cs-CZ" sz="1800" dirty="0"/>
              <a:t> – první diagnostická analýza </a:t>
            </a:r>
            <a:r>
              <a:rPr lang="cs-CZ" sz="1800" dirty="0" err="1"/>
              <a:t>SNPs</a:t>
            </a:r>
            <a:r>
              <a:rPr lang="cs-CZ" sz="1800" dirty="0"/>
              <a:t> spojených s metabolismem léčiv pomocí DNA čipu</a:t>
            </a:r>
            <a:endParaRPr lang="en-US" sz="1800" dirty="0"/>
          </a:p>
        </p:txBody>
      </p:sp>
      <p:pic>
        <p:nvPicPr>
          <p:cNvPr id="4100" name="Picture 4" descr="Pharmacogenetics - current applications">
            <a:extLst>
              <a:ext uri="{FF2B5EF4-FFF2-40B4-BE49-F238E27FC236}">
                <a16:creationId xmlns:a16="http://schemas.microsoft.com/office/drawing/2014/main" id="{BF02FDE9-29D9-4C13-8ED9-62C46916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504" y="424673"/>
            <a:ext cx="1159896" cy="14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chematic presentation of AmpliChip CYP450 test: from determined... |  Download Scientific Diagram">
            <a:extLst>
              <a:ext uri="{FF2B5EF4-FFF2-40B4-BE49-F238E27FC236}">
                <a16:creationId xmlns:a16="http://schemas.microsoft.com/office/drawing/2014/main" id="{C21A54F9-1B6E-4DD7-A307-ADC5784A1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912" y="2000929"/>
            <a:ext cx="4475724" cy="36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085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4226AC-8103-49AD-9343-30A5959766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5715EC-B47F-4F6E-A566-4D27B7B365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664B90-588C-4E0A-A5FF-4603ECC13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Genová exprese - </a:t>
            </a:r>
            <a:r>
              <a:rPr lang="cs-CZ" dirty="0" err="1"/>
              <a:t>Microarrays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6F164FE-D68F-46D5-B9A6-05E04762F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07444"/>
            <a:ext cx="7545814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 err="1"/>
              <a:t>cDNA</a:t>
            </a:r>
            <a:r>
              <a:rPr lang="cs-CZ" sz="1600" dirty="0"/>
              <a:t> </a:t>
            </a:r>
            <a:r>
              <a:rPr lang="cs-CZ" sz="1600" dirty="0" err="1"/>
              <a:t>microarrays</a:t>
            </a:r>
            <a:r>
              <a:rPr lang="cs-CZ" sz="1600" dirty="0"/>
              <a:t>:</a:t>
            </a:r>
          </a:p>
          <a:p>
            <a:pPr marL="400050" indent="-328613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nanesení části </a:t>
            </a:r>
            <a:r>
              <a:rPr lang="cs-CZ" sz="1600" dirty="0" err="1"/>
              <a:t>cDNA</a:t>
            </a:r>
            <a:r>
              <a:rPr lang="cs-CZ" sz="1600" dirty="0"/>
              <a:t> knihoven, PCR produktů na čip (25tis. genů u člověka) </a:t>
            </a:r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600" dirty="0"/>
              <a:t>   - přímá syntéza </a:t>
            </a:r>
            <a:r>
              <a:rPr lang="cs-CZ" sz="1600" dirty="0" err="1"/>
              <a:t>oligonukleotidů</a:t>
            </a:r>
            <a:r>
              <a:rPr lang="cs-CZ" sz="1600" dirty="0"/>
              <a:t> na čipu pomocí fotolitografie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Výběr vhodných oblastí pro sondy (GC poměr, sek. struktury)</a:t>
            </a:r>
            <a:endParaRPr lang="en-US" sz="1600" dirty="0"/>
          </a:p>
        </p:txBody>
      </p:sp>
      <p:pic>
        <p:nvPicPr>
          <p:cNvPr id="6" name="Picture 1" descr="C:\Users\zameer\Desktop\Clark\PPT Creation\eps - 800x800\\f08-21.jpg">
            <a:extLst>
              <a:ext uri="{FF2B5EF4-FFF2-40B4-BE49-F238E27FC236}">
                <a16:creationId xmlns:a16="http://schemas.microsoft.com/office/drawing/2014/main" id="{622AAB7A-1F7F-4711-8595-C75A1422B13C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77" y="3108262"/>
            <a:ext cx="1749778" cy="12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zameer\Desktop\Clark\PPT Creation\eps - 800x800\\f08-23.jpg">
            <a:extLst>
              <a:ext uri="{FF2B5EF4-FFF2-40B4-BE49-F238E27FC236}">
                <a16:creationId xmlns:a16="http://schemas.microsoft.com/office/drawing/2014/main" id="{70A66403-7CBD-4E31-938D-7EE237B4F259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05" y="1446843"/>
            <a:ext cx="3316835" cy="450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:\Users\zameer\Desktop\Clark\PPT Creation\eps - 800x800\\f08-22.jpg">
            <a:extLst>
              <a:ext uri="{FF2B5EF4-FFF2-40B4-BE49-F238E27FC236}">
                <a16:creationId xmlns:a16="http://schemas.microsoft.com/office/drawing/2014/main" id="{05ACE547-0557-4606-8BBC-122797655F40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77" y="4502918"/>
            <a:ext cx="2734788" cy="13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8492117-B094-4D36-836C-CEA4388AB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7900" y="2892001"/>
            <a:ext cx="2400300" cy="15621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12CA22D-DEFE-4B86-A534-97039078FB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612" y="4523025"/>
            <a:ext cx="2390775" cy="170497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AFB4447-F47C-49C2-B972-8ED27A44C6A3}"/>
              </a:ext>
            </a:extLst>
          </p:cNvPr>
          <p:cNvSpPr txBox="1"/>
          <p:nvPr/>
        </p:nvSpPr>
        <p:spPr>
          <a:xfrm>
            <a:off x="8366605" y="5821927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61EFF80-C15A-4ADA-AC00-0DD2D9A4FE59}"/>
              </a:ext>
            </a:extLst>
          </p:cNvPr>
          <p:cNvSpPr txBox="1"/>
          <p:nvPr/>
        </p:nvSpPr>
        <p:spPr>
          <a:xfrm>
            <a:off x="10226070" y="4065439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5823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E102A4-8A75-4A6F-B081-51543DA90E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31C665-5153-4BCF-8920-EE1E03F5A2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104E68-D45C-4616-A40D-771D42C36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Genová exprese – </a:t>
            </a:r>
            <a:r>
              <a:rPr lang="cs-CZ" dirty="0" err="1"/>
              <a:t>WGAs</a:t>
            </a:r>
            <a:r>
              <a:rPr lang="cs-CZ" dirty="0"/>
              <a:t>, </a:t>
            </a:r>
            <a:r>
              <a:rPr lang="cs-CZ" dirty="0" err="1"/>
              <a:t>ChIP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25ADEAC-E1C0-42F9-B9AE-EDC16C272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271100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 err="1"/>
              <a:t>WGAs</a:t>
            </a:r>
            <a:r>
              <a:rPr lang="cs-CZ" sz="1600" dirty="0"/>
              <a:t> (</a:t>
            </a:r>
            <a:r>
              <a:rPr lang="cs-CZ" sz="1600" dirty="0" err="1"/>
              <a:t>whole</a:t>
            </a:r>
            <a:r>
              <a:rPr lang="cs-CZ" sz="1600" dirty="0"/>
              <a:t>-genome </a:t>
            </a:r>
            <a:r>
              <a:rPr lang="cs-CZ" sz="1600" dirty="0" err="1"/>
              <a:t>tiling</a:t>
            </a:r>
            <a:r>
              <a:rPr lang="cs-CZ" sz="1600" dirty="0"/>
              <a:t> </a:t>
            </a:r>
            <a:r>
              <a:rPr lang="cs-CZ" sz="1600" dirty="0" err="1"/>
              <a:t>arrays</a:t>
            </a:r>
            <a:r>
              <a:rPr lang="cs-CZ" sz="1600" dirty="0"/>
              <a:t> pokrývají celý genom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/>
              <a:t>Poprvé u </a:t>
            </a:r>
            <a:r>
              <a:rPr lang="cs-CZ" sz="1600" dirty="0" err="1"/>
              <a:t>Arabidopsis</a:t>
            </a:r>
            <a:r>
              <a:rPr lang="cs-CZ" sz="1600" dirty="0"/>
              <a:t> (25-merní </a:t>
            </a:r>
            <a:r>
              <a:rPr lang="cs-CZ" sz="1600" dirty="0" err="1"/>
              <a:t>oligonuleotidy</a:t>
            </a:r>
            <a:r>
              <a:rPr lang="cs-CZ" sz="1600" dirty="0"/>
              <a:t>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/>
              <a:t>Objevení nových genů, </a:t>
            </a:r>
            <a:r>
              <a:rPr lang="cs-CZ" sz="1600" dirty="0" err="1"/>
              <a:t>sestřihových</a:t>
            </a:r>
            <a:r>
              <a:rPr lang="cs-CZ" sz="1600" dirty="0"/>
              <a:t> variant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 err="1"/>
              <a:t>ChIP</a:t>
            </a:r>
            <a:r>
              <a:rPr lang="cs-CZ" sz="1600" dirty="0"/>
              <a:t> (chromatin </a:t>
            </a:r>
            <a:r>
              <a:rPr lang="cs-CZ" sz="1600" dirty="0" err="1"/>
              <a:t>immunoprecipitation</a:t>
            </a:r>
            <a:r>
              <a:rPr lang="cs-CZ" sz="1600" dirty="0"/>
              <a:t>):</a:t>
            </a:r>
          </a:p>
          <a:p>
            <a:pPr marL="400050" indent="-328613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600" dirty="0"/>
              <a:t>   -  analýza DNA oblastí jednotlivých transkripčních faktorů</a:t>
            </a:r>
          </a:p>
          <a:p>
            <a:pPr marL="400050" indent="-328613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600" dirty="0"/>
              <a:t>   - analýza DNA oblastí asociovaných s </a:t>
            </a:r>
            <a:r>
              <a:rPr lang="cs-CZ" sz="1600" dirty="0" err="1"/>
              <a:t>PTMs</a:t>
            </a:r>
            <a:r>
              <a:rPr lang="cs-CZ" sz="1600" dirty="0"/>
              <a:t> histonů</a:t>
            </a:r>
            <a:endParaRPr lang="en-US" sz="1600" dirty="0"/>
          </a:p>
        </p:txBody>
      </p:sp>
      <p:pic>
        <p:nvPicPr>
          <p:cNvPr id="6" name="Picture 1" descr="C:\Users\zameer\Desktop\Clark\PPT Creation\eps - 800x800\\f08-25.jpg">
            <a:extLst>
              <a:ext uri="{FF2B5EF4-FFF2-40B4-BE49-F238E27FC236}">
                <a16:creationId xmlns:a16="http://schemas.microsoft.com/office/drawing/2014/main" id="{3F419B91-2261-4AAD-AD46-7255CA47D2F7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67" y="1605107"/>
            <a:ext cx="3418451" cy="422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598412B-589A-4F72-AB04-B4EAC6CF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1567576"/>
            <a:ext cx="3328988" cy="430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D406059-003C-4896-ADEC-6205C7EF7561}"/>
              </a:ext>
            </a:extLst>
          </p:cNvPr>
          <p:cNvSpPr txBox="1"/>
          <p:nvPr/>
        </p:nvSpPr>
        <p:spPr>
          <a:xfrm>
            <a:off x="6940496" y="5768390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5730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D67365-75DE-4E8C-8F32-02503A3E54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91B8AD-4587-41C6-B21E-EBF8F55183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93708C-D7DD-4DD5-B48C-23584885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Genová exprese - </a:t>
            </a:r>
            <a:r>
              <a:rPr lang="cs-CZ" dirty="0" err="1"/>
              <a:t>RNAseq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8D83A8-E3C6-4867-ACE6-FF0630FB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92703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Výhody </a:t>
            </a:r>
            <a:r>
              <a:rPr lang="cs-CZ" sz="1600" dirty="0" err="1"/>
              <a:t>RNAseq</a:t>
            </a:r>
            <a:r>
              <a:rPr lang="cs-CZ" sz="1600" dirty="0"/>
              <a:t> metody: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není závislý na sondách (správnější kvantifikace daných RNA molekul)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velký dynamický rozsah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detekce alternativních sestřihů a možnost jejich kvantifikace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možnost provedení i bez znalosti genomové sekvence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možnost provedení i z jedné buňky</a:t>
            </a:r>
            <a:endParaRPr lang="en-US" sz="1600" dirty="0"/>
          </a:p>
        </p:txBody>
      </p:sp>
      <p:pic>
        <p:nvPicPr>
          <p:cNvPr id="6" name="Picture 1" descr="C:\Users\zameer\Desktop\Clark\PPT Creation\eps - 800x800\\f08-26.jpg">
            <a:extLst>
              <a:ext uri="{FF2B5EF4-FFF2-40B4-BE49-F238E27FC236}">
                <a16:creationId xmlns:a16="http://schemas.microsoft.com/office/drawing/2014/main" id="{636FB896-2956-4FD1-BCE7-EB1FF90C3E1C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0" y="3721536"/>
            <a:ext cx="2914650" cy="250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zameer\Desktop\Clark\PPT Creation\eps - 800x800\\f08-27.jpg">
            <a:extLst>
              <a:ext uri="{FF2B5EF4-FFF2-40B4-BE49-F238E27FC236}">
                <a16:creationId xmlns:a16="http://schemas.microsoft.com/office/drawing/2014/main" id="{DDB6DB15-9175-4421-B3CB-3C75EB818A6E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0" y="3544221"/>
            <a:ext cx="3114675" cy="249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:\Users\zameer\Desktop\Clark\PPT Creation\eps - 800x800\\f08-28.jpg">
            <a:extLst>
              <a:ext uri="{FF2B5EF4-FFF2-40B4-BE49-F238E27FC236}">
                <a16:creationId xmlns:a16="http://schemas.microsoft.com/office/drawing/2014/main" id="{B5940F77-17FD-4FB7-9504-F70561705E3D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427" y="720000"/>
            <a:ext cx="2329287" cy="206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STRING: functional protein association networks">
            <a:extLst>
              <a:ext uri="{FF2B5EF4-FFF2-40B4-BE49-F238E27FC236}">
                <a16:creationId xmlns:a16="http://schemas.microsoft.com/office/drawing/2014/main" id="{E52DA568-368F-4F88-96B9-7B61108D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822" y="3082352"/>
            <a:ext cx="906355" cy="2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F0F6AD4-D01B-4358-96D6-58A5F3138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3391" y="3348140"/>
            <a:ext cx="3168609" cy="263860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10DC38C-8969-4168-BD5D-12B7C75BC509}"/>
              </a:ext>
            </a:extLst>
          </p:cNvPr>
          <p:cNvSpPr txBox="1"/>
          <p:nvPr/>
        </p:nvSpPr>
        <p:spPr>
          <a:xfrm>
            <a:off x="5641512" y="6207642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37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C483DFB-C521-4E3B-AAB9-58A75EECF4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E539F6-4620-47E7-A9DF-3BBBD8A4C9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587846-5579-4B1C-BACE-04366C9E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MetaRibo</a:t>
            </a:r>
            <a:r>
              <a:rPr lang="en-US" dirty="0"/>
              <a:t>-Seq</a:t>
            </a:r>
          </a:p>
        </p:txBody>
      </p:sp>
      <p:pic>
        <p:nvPicPr>
          <p:cNvPr id="6146" name="Picture 2" descr="Fig. 1">
            <a:extLst>
              <a:ext uri="{FF2B5EF4-FFF2-40B4-BE49-F238E27FC236}">
                <a16:creationId xmlns:a16="http://schemas.microsoft.com/office/drawing/2014/main" id="{05075B1F-4EB1-4E25-979F-CE5DE12F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14" y="1344538"/>
            <a:ext cx="5852816" cy="445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29114F4-1598-4944-86B9-6B76D0F9B298}"/>
              </a:ext>
            </a:extLst>
          </p:cNvPr>
          <p:cNvSpPr txBox="1"/>
          <p:nvPr/>
        </p:nvSpPr>
        <p:spPr>
          <a:xfrm>
            <a:off x="10098956" y="5788445"/>
            <a:ext cx="13195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 err="1">
                <a:latin typeface="+mn-lt"/>
              </a:rPr>
              <a:t>Fremin</a:t>
            </a:r>
            <a:r>
              <a:rPr lang="cs-CZ" sz="1050" dirty="0">
                <a:latin typeface="+mn-lt"/>
              </a:rPr>
              <a:t> et al. 2020</a:t>
            </a:r>
            <a:endParaRPr lang="en-US" sz="1050" dirty="0" err="1"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55EEBD2-896D-4530-82CD-DBB8F8EC8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80" y="2109931"/>
            <a:ext cx="2963982" cy="3678514"/>
          </a:xfrm>
          <a:prstGeom prst="rect">
            <a:avLst/>
          </a:prstGeom>
        </p:spPr>
      </p:pic>
      <p:sp>
        <p:nvSpPr>
          <p:cNvPr id="10" name="Zástupný obsah 4">
            <a:extLst>
              <a:ext uri="{FF2B5EF4-FFF2-40B4-BE49-F238E27FC236}">
                <a16:creationId xmlns:a16="http://schemas.microsoft.com/office/drawing/2014/main" id="{DFD45E54-7227-42E1-A3EF-390A42745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17502"/>
            <a:ext cx="5042073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 err="1">
                <a:latin typeface="+mn-lt"/>
              </a:rPr>
              <a:t>Riboseq</a:t>
            </a:r>
            <a:r>
              <a:rPr lang="cs-CZ" sz="1600" dirty="0">
                <a:latin typeface="+mn-lt"/>
              </a:rPr>
              <a:t> – zastavení translace a následná </a:t>
            </a:r>
            <a:r>
              <a:rPr lang="cs-CZ" sz="1600" dirty="0" err="1">
                <a:latin typeface="+mn-lt"/>
              </a:rPr>
              <a:t>sekvenace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translatomu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6471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4DA2DE-6A7C-4024-B97A-836BDC15F7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AFF315-464D-4638-A51E-0C23EF35C5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BD92E8-F2B2-4E49-AA70-46656366D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Celera Genomics Project</a:t>
            </a:r>
            <a:br>
              <a:rPr lang="en-US" dirty="0"/>
            </a:b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A32BAD-B4D4-435F-99FE-B307ABF25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424000" cy="4139998"/>
          </a:xfrm>
        </p:spPr>
        <p:txBody>
          <a:bodyPr/>
          <a:lstStyle/>
          <a:p>
            <a:r>
              <a:rPr lang="cs-CZ" sz="1800" dirty="0"/>
              <a:t>založena vědcem  Craig </a:t>
            </a:r>
            <a:r>
              <a:rPr lang="cs-CZ" sz="1800" dirty="0" err="1"/>
              <a:t>Venterem</a:t>
            </a:r>
            <a:r>
              <a:rPr lang="cs-CZ" sz="1800" dirty="0"/>
              <a:t> a v roce 1998 započala </a:t>
            </a:r>
            <a:r>
              <a:rPr lang="cs-CZ" sz="1800" dirty="0" err="1"/>
              <a:t>sekvenační</a:t>
            </a:r>
            <a:r>
              <a:rPr lang="cs-CZ" sz="1800" dirty="0"/>
              <a:t> projekt</a:t>
            </a:r>
          </a:p>
          <a:p>
            <a:r>
              <a:rPr lang="cs-CZ" sz="1800" dirty="0"/>
              <a:t>celkové náklady 300 mil. dolarů byly hrazeny plně s privátních zdrojů</a:t>
            </a:r>
          </a:p>
          <a:p>
            <a:r>
              <a:rPr lang="cs-CZ" sz="1800" dirty="0"/>
              <a:t>poprvé použita metoda „</a:t>
            </a:r>
            <a:r>
              <a:rPr lang="cs-CZ" sz="1800" dirty="0" err="1"/>
              <a:t>whole</a:t>
            </a:r>
            <a:r>
              <a:rPr lang="cs-CZ" sz="1800" dirty="0"/>
              <a:t> genome </a:t>
            </a:r>
            <a:r>
              <a:rPr lang="cs-CZ" sz="1800" dirty="0" err="1"/>
              <a:t>shotgun</a:t>
            </a:r>
            <a:r>
              <a:rPr lang="cs-CZ" sz="1800" dirty="0"/>
              <a:t> </a:t>
            </a:r>
            <a:r>
              <a:rPr lang="cs-CZ" sz="1800" dirty="0" err="1"/>
              <a:t>sequencing</a:t>
            </a:r>
            <a:r>
              <a:rPr lang="cs-CZ" sz="1800" dirty="0"/>
              <a:t>“</a:t>
            </a:r>
          </a:p>
          <a:p>
            <a:r>
              <a:rPr lang="cs-CZ" sz="1800" dirty="0"/>
              <a:t>k analýze </a:t>
            </a:r>
            <a:r>
              <a:rPr lang="cs-CZ" sz="1800" dirty="0" err="1"/>
              <a:t>sekvenačních</a:t>
            </a:r>
            <a:r>
              <a:rPr lang="cs-CZ" sz="1800" dirty="0"/>
              <a:t> dat použit přístup vyvinutý Gene </a:t>
            </a:r>
            <a:r>
              <a:rPr lang="cs-CZ" sz="1800" dirty="0" err="1"/>
              <a:t>Myersem</a:t>
            </a:r>
            <a:endParaRPr lang="cs-CZ" sz="1800" dirty="0"/>
          </a:p>
          <a:p>
            <a:r>
              <a:rPr lang="cs-CZ" sz="1800" dirty="0"/>
              <a:t>tento přístup však vyžadoval extrémní výpočtové požadavky</a:t>
            </a:r>
          </a:p>
          <a:p>
            <a:r>
              <a:rPr lang="cs-CZ" sz="1800" dirty="0"/>
              <a:t>finální výpočet prováděn na 7000 procesorech k získání 1000-násobné rychlosti oproti Pentium počítačům</a:t>
            </a:r>
          </a:p>
          <a:p>
            <a:r>
              <a:rPr lang="cs-CZ" sz="1800" dirty="0"/>
              <a:t>tento inovativní přístup dovolil dokončit </a:t>
            </a:r>
            <a:r>
              <a:rPr lang="cs-CZ" sz="1800" dirty="0" err="1"/>
              <a:t>sekvenaci</a:t>
            </a:r>
            <a:r>
              <a:rPr lang="cs-CZ" sz="1800" dirty="0"/>
              <a:t> již za 9 měsíců</a:t>
            </a:r>
          </a:p>
          <a:p>
            <a:endParaRPr lang="cs-CZ" sz="1800" dirty="0"/>
          </a:p>
        </p:txBody>
      </p:sp>
      <p:pic>
        <p:nvPicPr>
          <p:cNvPr id="1026" name="Picture 2" descr="Craig Venter Founds Celera Genomics : History of Information">
            <a:extLst>
              <a:ext uri="{FF2B5EF4-FFF2-40B4-BE49-F238E27FC236}">
                <a16:creationId xmlns:a16="http://schemas.microsoft.com/office/drawing/2014/main" id="{4D5466D6-B476-4DB2-96DF-D5C9B51E3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440" y="324000"/>
            <a:ext cx="1316962" cy="73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C:\Users\zameer\Desktop\Clark\PPT Creation\eps - 800x800\\f08-02.jpg">
            <a:extLst>
              <a:ext uri="{FF2B5EF4-FFF2-40B4-BE49-F238E27FC236}">
                <a16:creationId xmlns:a16="http://schemas.microsoft.com/office/drawing/2014/main" id="{F4FD4116-0FB6-454B-AAE2-23F34E83D78E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508" y="1129299"/>
            <a:ext cx="2637254" cy="45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670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9622AD-2093-481E-A8BD-DA7679570F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037F5F-DF16-4688-B6D6-3D649A00EF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731DB2-7245-41F9-84DF-61ACD532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Metagenomika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A2F6274-5562-4F61-904A-975E93093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534984"/>
            <a:ext cx="6234982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Studium genetického materiálu obsaženého ve vzorku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 err="1"/>
              <a:t>ShotGun</a:t>
            </a:r>
            <a:r>
              <a:rPr lang="cs-CZ" sz="1600" dirty="0"/>
              <a:t> přístup X </a:t>
            </a:r>
            <a:r>
              <a:rPr lang="cs-CZ" sz="1600" dirty="0" err="1"/>
              <a:t>sekvenace</a:t>
            </a:r>
            <a:r>
              <a:rPr lang="cs-CZ" sz="1600" dirty="0"/>
              <a:t> specifických fylogenetických oblastí (16S, 18S, ITS, </a:t>
            </a:r>
            <a:r>
              <a:rPr lang="cs-CZ" sz="1600" dirty="0" err="1"/>
              <a:t>mcrA</a:t>
            </a:r>
            <a:r>
              <a:rPr lang="cs-CZ" sz="1600" dirty="0"/>
              <a:t>)</a:t>
            </a:r>
            <a:endParaRPr lang="en-US" sz="1600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C866847B-2FE2-4B6E-94F7-5B445740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2697582"/>
            <a:ext cx="6032982" cy="334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A7D58A-448C-439B-8926-E7E9A88BC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653" y="3783906"/>
            <a:ext cx="4587875" cy="225448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13F1DA6-A886-4171-B566-3A46E7983162}"/>
              </a:ext>
            </a:extLst>
          </p:cNvPr>
          <p:cNvSpPr txBox="1"/>
          <p:nvPr/>
        </p:nvSpPr>
        <p:spPr>
          <a:xfrm>
            <a:off x="7429647" y="5892671"/>
            <a:ext cx="12939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00" dirty="0">
                <a:latin typeface="+mn-lt"/>
              </a:rPr>
              <a:t>Johnson et al. 2019</a:t>
            </a:r>
            <a:endParaRPr lang="en-US" sz="1000" dirty="0" err="1">
              <a:latin typeface="+mn-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32820A3-6399-4F59-BCC3-738AE517F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703" y="1771032"/>
            <a:ext cx="4587875" cy="1918069"/>
          </a:xfrm>
          <a:prstGeom prst="rect">
            <a:avLst/>
          </a:prstGeom>
        </p:spPr>
      </p:pic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8450DB4C-7A2A-4D33-8A00-751EDBE79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259120"/>
              </p:ext>
            </p:extLst>
          </p:nvPr>
        </p:nvGraphicFramePr>
        <p:xfrm>
          <a:off x="7151544" y="533227"/>
          <a:ext cx="4668192" cy="1143000"/>
        </p:xfrm>
        <a:graphic>
          <a:graphicData uri="http://schemas.openxmlformats.org/drawingml/2006/table">
            <a:tbl>
              <a:tblPr/>
              <a:tblGrid>
                <a:gridCol w="1556064">
                  <a:extLst>
                    <a:ext uri="{9D8B030D-6E8A-4147-A177-3AD203B41FA5}">
                      <a16:colId xmlns:a16="http://schemas.microsoft.com/office/drawing/2014/main" val="480875422"/>
                    </a:ext>
                  </a:extLst>
                </a:gridCol>
                <a:gridCol w="1556064">
                  <a:extLst>
                    <a:ext uri="{9D8B030D-6E8A-4147-A177-3AD203B41FA5}">
                      <a16:colId xmlns:a16="http://schemas.microsoft.com/office/drawing/2014/main" val="3325498693"/>
                    </a:ext>
                  </a:extLst>
                </a:gridCol>
                <a:gridCol w="1556064">
                  <a:extLst>
                    <a:ext uri="{9D8B030D-6E8A-4147-A177-3AD203B41FA5}">
                      <a16:colId xmlns:a16="http://schemas.microsoft.com/office/drawing/2014/main" val="11898834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1" dirty="0">
                          <a:solidFill>
                            <a:schemeClr val="accent1"/>
                          </a:solidFill>
                          <a:effectLst/>
                        </a:rPr>
                        <a:t>Microbiome</a:t>
                      </a:r>
                    </a:p>
                  </a:txBody>
                  <a:tcPr marR="1143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1" dirty="0">
                          <a:solidFill>
                            <a:schemeClr val="accent1"/>
                          </a:solidFill>
                          <a:effectLst/>
                        </a:rPr>
                        <a:t>Microbiota</a:t>
                      </a:r>
                    </a:p>
                  </a:txBody>
                  <a:tcPr marL="114300" marR="1143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1" dirty="0">
                          <a:solidFill>
                            <a:schemeClr val="accent1"/>
                          </a:solidFill>
                          <a:effectLst/>
                        </a:rPr>
                        <a:t>Metagenome</a:t>
                      </a:r>
                    </a:p>
                  </a:txBody>
                  <a:tcPr marL="1143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82007"/>
                  </a:ext>
                </a:extLst>
              </a:tr>
              <a:tr h="71451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>
                          <a:effectLst/>
                        </a:rPr>
                        <a:t>Microorganisms (and their genes) living in a specific environment</a:t>
                      </a:r>
                    </a:p>
                  </a:txBody>
                  <a:tcPr marR="1143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dirty="0">
                          <a:effectLst/>
                        </a:rPr>
                        <a:t>Microorganisms (by type) living in a specific environment</a:t>
                      </a:r>
                    </a:p>
                  </a:txBody>
                  <a:tcPr marL="114300" marR="1143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dirty="0">
                          <a:effectLst/>
                        </a:rPr>
                        <a:t>The genes of microorganisms in a specific environment</a:t>
                      </a:r>
                    </a:p>
                  </a:txBody>
                  <a:tcPr marL="11430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743806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ADF57E7D-BC76-480B-8F3A-1CCEE2E04C6D}"/>
              </a:ext>
            </a:extLst>
          </p:cNvPr>
          <p:cNvSpPr txBox="1"/>
          <p:nvPr/>
        </p:nvSpPr>
        <p:spPr>
          <a:xfrm>
            <a:off x="7294995" y="338753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00" dirty="0" err="1">
                <a:latin typeface="+mn-lt"/>
              </a:rPr>
              <a:t>Gohl</a:t>
            </a:r>
            <a:r>
              <a:rPr lang="cs-CZ" sz="1000" dirty="0">
                <a:latin typeface="+mn-lt"/>
              </a:rPr>
              <a:t> et al. 2016</a:t>
            </a:r>
            <a:endParaRPr lang="en-US" sz="1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8759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zameer\Desktop\Clark\PPT Creation\eps - 800x800\\f08-32.jpg">
            <a:extLst>
              <a:ext uri="{FF2B5EF4-FFF2-40B4-BE49-F238E27FC236}">
                <a16:creationId xmlns:a16="http://schemas.microsoft.com/office/drawing/2014/main" id="{8C977011-EC50-4BE8-9FDA-81D800F2C1E3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23" y="4183145"/>
            <a:ext cx="3541129" cy="179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6FD609-F0B2-4441-A1C2-C80E28D21D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C558D8-7D06-47F9-BAB6-D100A81B71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DCCA65-1F2C-48C8-B3F0-2D6394894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genové exprese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AF23F9F-867E-470B-A481-054D82800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6669091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Celá řada detailů o genu získána pomocí reportérových genů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přidání </a:t>
            </a:r>
            <a:r>
              <a:rPr lang="cs-CZ" sz="1600" dirty="0" err="1"/>
              <a:t>reportérového</a:t>
            </a:r>
            <a:r>
              <a:rPr lang="cs-CZ" sz="1600" dirty="0"/>
              <a:t> genu za promotor</a:t>
            </a:r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600" dirty="0"/>
              <a:t>   - přidání </a:t>
            </a:r>
            <a:r>
              <a:rPr lang="cs-CZ" sz="1600" dirty="0" err="1"/>
              <a:t>reportérového</a:t>
            </a:r>
            <a:r>
              <a:rPr lang="cs-CZ" sz="1600" dirty="0"/>
              <a:t> genu za CDS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Použití následujících genů: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</a:t>
            </a:r>
            <a:r>
              <a:rPr lang="cs-CZ" sz="1600" i="1" dirty="0" err="1"/>
              <a:t>lacZ</a:t>
            </a:r>
            <a:r>
              <a:rPr lang="cs-CZ" sz="1600" dirty="0"/>
              <a:t> gen (</a:t>
            </a:r>
            <a:r>
              <a:rPr lang="cs-CZ" sz="1600" dirty="0">
                <a:latin typeface="Symbol" panose="05050102010706020507" pitchFamily="18" charset="2"/>
              </a:rPr>
              <a:t>b</a:t>
            </a:r>
            <a:r>
              <a:rPr lang="cs-CZ" sz="1600" dirty="0"/>
              <a:t>-</a:t>
            </a:r>
            <a:r>
              <a:rPr lang="cs-CZ" sz="1600" dirty="0" err="1"/>
              <a:t>galaktozidáza</a:t>
            </a:r>
            <a:r>
              <a:rPr lang="cs-CZ" sz="1600" dirty="0"/>
              <a:t>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</a:t>
            </a:r>
            <a:r>
              <a:rPr lang="cs-CZ" sz="1600" i="1" dirty="0" err="1"/>
              <a:t>phoA</a:t>
            </a:r>
            <a:r>
              <a:rPr lang="cs-CZ" sz="1600" dirty="0"/>
              <a:t> gen (alkalická fosfatáza)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</a:t>
            </a:r>
            <a:r>
              <a:rPr lang="cs-CZ" sz="1600" i="1" dirty="0"/>
              <a:t>lux/</a:t>
            </a:r>
            <a:r>
              <a:rPr lang="cs-CZ" sz="1600" i="1" dirty="0" err="1"/>
              <a:t>luc</a:t>
            </a:r>
            <a:r>
              <a:rPr lang="cs-CZ" sz="1600" i="1" dirty="0"/>
              <a:t> </a:t>
            </a:r>
            <a:r>
              <a:rPr lang="cs-CZ" sz="1600" dirty="0"/>
              <a:t>gen (luciferáza)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</a:t>
            </a:r>
            <a:r>
              <a:rPr lang="cs-CZ" sz="1600" i="1" dirty="0" err="1"/>
              <a:t>gfp</a:t>
            </a:r>
            <a:r>
              <a:rPr lang="cs-CZ" sz="1600" dirty="0"/>
              <a:t> gen (Green </a:t>
            </a:r>
            <a:r>
              <a:rPr lang="cs-CZ" sz="1600" dirty="0" err="1"/>
              <a:t>Fluorescent</a:t>
            </a:r>
            <a:r>
              <a:rPr lang="cs-CZ" sz="1600" dirty="0"/>
              <a:t> Protein)</a:t>
            </a:r>
            <a:endParaRPr lang="en-US" sz="1600" dirty="0"/>
          </a:p>
        </p:txBody>
      </p:sp>
      <p:pic>
        <p:nvPicPr>
          <p:cNvPr id="7" name="Picture 1" descr="C:\Users\zameer\Desktop\Clark\PPT Creation\eps - 800x800\\f08-29.jpg">
            <a:extLst>
              <a:ext uri="{FF2B5EF4-FFF2-40B4-BE49-F238E27FC236}">
                <a16:creationId xmlns:a16="http://schemas.microsoft.com/office/drawing/2014/main" id="{4BB9BFA8-90E4-4E97-8AB6-CD71AE8C6BBA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85" y="1312713"/>
            <a:ext cx="4027970" cy="46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:\Users\zameer\Desktop\Clark\PPT Creation\eps - 800x800\\f08-30.jpg">
            <a:extLst>
              <a:ext uri="{FF2B5EF4-FFF2-40B4-BE49-F238E27FC236}">
                <a16:creationId xmlns:a16="http://schemas.microsoft.com/office/drawing/2014/main" id="{F22D7A31-4F27-4F0F-9414-8274C432D744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7" y="4355745"/>
            <a:ext cx="3094181" cy="162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C2E6344-74C6-4BFC-B75D-D7EFDCAEDE64}"/>
              </a:ext>
            </a:extLst>
          </p:cNvPr>
          <p:cNvSpPr txBox="1"/>
          <p:nvPr/>
        </p:nvSpPr>
        <p:spPr>
          <a:xfrm>
            <a:off x="5880515" y="5966390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3616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144247-925F-468C-8B58-1BFED576D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7C379E-0F31-4B38-8103-CE56DCCC68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65C77C-9567-4EF6-B997-67F43A57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44158"/>
            <a:ext cx="10753200" cy="451576"/>
          </a:xfrm>
        </p:spPr>
        <p:txBody>
          <a:bodyPr/>
          <a:lstStyle/>
          <a:p>
            <a:r>
              <a:rPr lang="cs-CZ" dirty="0"/>
              <a:t>Sledování </a:t>
            </a:r>
            <a:r>
              <a:rPr lang="cs-CZ" dirty="0" err="1"/>
              <a:t>methylomu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546821-AA4C-4202-A236-5D8E26544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5537925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/>
              <a:t>Analýza míst metylace </a:t>
            </a:r>
            <a:r>
              <a:rPr lang="cs-CZ" sz="1600" dirty="0" err="1"/>
              <a:t>gDNA</a:t>
            </a:r>
            <a:endParaRPr lang="cs-CZ" sz="16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/>
              <a:t>Metylací většinou umlčení </a:t>
            </a:r>
            <a:r>
              <a:rPr lang="cs-CZ" sz="1600" dirty="0" err="1"/>
              <a:t>transpozonové</a:t>
            </a:r>
            <a:r>
              <a:rPr lang="cs-CZ" sz="1600" dirty="0"/>
              <a:t> elementy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/>
              <a:t>Umlčení jedné kopie chromozomu X u žen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/>
              <a:t>Analýza pomocí </a:t>
            </a:r>
            <a:r>
              <a:rPr lang="cs-CZ" sz="1600" dirty="0" err="1"/>
              <a:t>bisulfitové</a:t>
            </a:r>
            <a:r>
              <a:rPr lang="cs-CZ" sz="1600" dirty="0"/>
              <a:t> metody</a:t>
            </a:r>
          </a:p>
          <a:p>
            <a:pPr marL="344488" indent="-27305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600" dirty="0"/>
              <a:t>   - přidání siřičitanu sodného vede k konverzi ne-</a:t>
            </a:r>
            <a:r>
              <a:rPr lang="cs-CZ" sz="1600" dirty="0" err="1"/>
              <a:t>metylovaných</a:t>
            </a:r>
            <a:r>
              <a:rPr lang="cs-CZ" sz="1600" dirty="0"/>
              <a:t> cytosinů na uracil</a:t>
            </a:r>
          </a:p>
          <a:p>
            <a:pPr marL="344488" indent="-27305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600" dirty="0"/>
              <a:t>   - následná </a:t>
            </a:r>
            <a:r>
              <a:rPr lang="cs-CZ" sz="1600" dirty="0" err="1"/>
              <a:t>sekvenace</a:t>
            </a:r>
            <a:r>
              <a:rPr lang="cs-CZ" sz="1600" dirty="0"/>
              <a:t> bez a s přídavkem siřičitanu vede k odhalení metylačních míst</a:t>
            </a:r>
          </a:p>
          <a:p>
            <a:pPr marL="357188" indent="-285750">
              <a:lnSpc>
                <a:spcPct val="100000"/>
              </a:lnSpc>
              <a:spcAft>
                <a:spcPts val="1200"/>
              </a:spcAft>
            </a:pPr>
            <a:r>
              <a:rPr lang="cs-CZ" sz="1600" dirty="0" err="1"/>
              <a:t>sekvenátory</a:t>
            </a:r>
            <a:r>
              <a:rPr lang="cs-CZ" sz="1600" dirty="0"/>
              <a:t> 3. generace (</a:t>
            </a:r>
            <a:r>
              <a:rPr lang="cs-CZ" sz="1600" dirty="0" err="1"/>
              <a:t>Nanopores</a:t>
            </a:r>
            <a:r>
              <a:rPr lang="cs-CZ" sz="1600" dirty="0"/>
              <a:t>, </a:t>
            </a:r>
            <a:r>
              <a:rPr lang="cs-CZ" sz="1600" dirty="0" err="1"/>
              <a:t>PacBIO</a:t>
            </a:r>
            <a:r>
              <a:rPr lang="cs-CZ" sz="1600" dirty="0"/>
              <a:t>) jsou schopny přímo číst metylaci na cytosinu</a:t>
            </a:r>
            <a:endParaRPr lang="en-US" sz="1600" dirty="0"/>
          </a:p>
        </p:txBody>
      </p:sp>
      <p:pic>
        <p:nvPicPr>
          <p:cNvPr id="6" name="Picture 1" descr="C:\Users\zameer\Desktop\Clark\PPT Creation\eps - 800x800\\f08-34.jpg">
            <a:extLst>
              <a:ext uri="{FF2B5EF4-FFF2-40B4-BE49-F238E27FC236}">
                <a16:creationId xmlns:a16="http://schemas.microsoft.com/office/drawing/2014/main" id="{404BEFEA-26B1-4684-B0D1-0709CB709931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4" y="1470478"/>
            <a:ext cx="4850017" cy="455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337E195-F376-44BD-8B9A-9FA0546BCB86}"/>
              </a:ext>
            </a:extLst>
          </p:cNvPr>
          <p:cNvSpPr txBox="1"/>
          <p:nvPr/>
        </p:nvSpPr>
        <p:spPr>
          <a:xfrm>
            <a:off x="9990788" y="2743356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2203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492C3F-6044-4140-9789-593DED535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D7194F-B560-4140-B7F8-221D22409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18B90B-20B6-4BA8-A0BA-74109FD9A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Sekvenátor</a:t>
            </a:r>
            <a:r>
              <a:rPr lang="en-US" dirty="0"/>
              <a:t> </a:t>
            </a:r>
            <a:r>
              <a:rPr lang="cs-CZ" dirty="0" err="1"/>
              <a:t>PacBio</a:t>
            </a:r>
            <a:endParaRPr lang="en-US" dirty="0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020ECF0B-7584-4F36-9D92-835CF6DA9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57" y="3421684"/>
            <a:ext cx="3628993" cy="255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obsah 4">
            <a:extLst>
              <a:ext uri="{FF2B5EF4-FFF2-40B4-BE49-F238E27FC236}">
                <a16:creationId xmlns:a16="http://schemas.microsoft.com/office/drawing/2014/main" id="{AA7B01DA-D95F-4880-93B4-C4404C8E7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22372"/>
            <a:ext cx="9953715" cy="413999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600" dirty="0" err="1">
                <a:latin typeface="+mn-lt"/>
              </a:rPr>
              <a:t>Sekvenace</a:t>
            </a:r>
            <a:r>
              <a:rPr lang="cs-CZ" altLang="cs-CZ" sz="1600" dirty="0">
                <a:latin typeface="+mn-lt"/>
              </a:rPr>
              <a:t> založena na Single </a:t>
            </a:r>
            <a:r>
              <a:rPr lang="cs-CZ" altLang="cs-CZ" sz="1600" dirty="0" err="1">
                <a:latin typeface="+mn-lt"/>
              </a:rPr>
              <a:t>Molecule</a:t>
            </a:r>
            <a:r>
              <a:rPr lang="cs-CZ" altLang="cs-CZ" sz="1600" dirty="0">
                <a:latin typeface="+mn-lt"/>
              </a:rPr>
              <a:t>, Real-Time (SMRT®) technologii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600" dirty="0">
                <a:latin typeface="+mn-lt"/>
              </a:rPr>
              <a:t>Vyžívá tzv. </a:t>
            </a:r>
            <a:r>
              <a:rPr lang="en-US" altLang="cs-CZ" sz="1600" dirty="0">
                <a:latin typeface="+mn-lt"/>
              </a:rPr>
              <a:t>Zero-Mode Waveguides</a:t>
            </a:r>
            <a:r>
              <a:rPr lang="cs-CZ" altLang="cs-CZ" sz="1600" dirty="0">
                <a:latin typeface="+mn-lt"/>
              </a:rPr>
              <a:t> </a:t>
            </a:r>
            <a:r>
              <a:rPr lang="en-US" altLang="cs-CZ" sz="1600" dirty="0">
                <a:latin typeface="+mn-lt"/>
              </a:rPr>
              <a:t>(ZMWs) </a:t>
            </a:r>
            <a:r>
              <a:rPr lang="cs-CZ" altLang="cs-CZ" sz="1600" dirty="0" err="1">
                <a:latin typeface="+mn-lt"/>
              </a:rPr>
              <a:t>umožňujcící</a:t>
            </a:r>
            <a:r>
              <a:rPr lang="cs-CZ" altLang="cs-CZ" sz="1600" dirty="0">
                <a:latin typeface="+mn-lt"/>
              </a:rPr>
              <a:t> osvícení pouze spodní části jamky, ve které je dole imobilizována DNA polymeráza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600" dirty="0">
                <a:latin typeface="+mn-lt"/>
              </a:rPr>
              <a:t>Hlavní výhoda je možnost dlouhého </a:t>
            </a:r>
            <a:r>
              <a:rPr lang="cs-CZ" altLang="cs-CZ" sz="1600" dirty="0" err="1">
                <a:latin typeface="+mn-lt"/>
              </a:rPr>
              <a:t>čtění</a:t>
            </a:r>
            <a:r>
              <a:rPr lang="cs-CZ" altLang="cs-CZ" sz="1600" dirty="0">
                <a:latin typeface="+mn-lt"/>
              </a:rPr>
              <a:t> (až 20 </a:t>
            </a:r>
            <a:r>
              <a:rPr lang="cs-CZ" altLang="cs-CZ" sz="1600" dirty="0" err="1">
                <a:latin typeface="+mn-lt"/>
              </a:rPr>
              <a:t>kb</a:t>
            </a:r>
            <a:r>
              <a:rPr lang="cs-CZ" altLang="cs-CZ" sz="1600" dirty="0">
                <a:latin typeface="+mn-lt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600" dirty="0">
                <a:latin typeface="+mn-lt"/>
              </a:rPr>
              <a:t>Další výhoda je možnost přímé detekce </a:t>
            </a:r>
            <a:r>
              <a:rPr lang="cs-CZ" altLang="cs-CZ" sz="1600" dirty="0" err="1">
                <a:latin typeface="+mn-lt"/>
              </a:rPr>
              <a:t>methylovaných</a:t>
            </a:r>
            <a:r>
              <a:rPr lang="cs-CZ" altLang="cs-CZ" sz="1600" dirty="0">
                <a:latin typeface="+mn-lt"/>
              </a:rPr>
              <a:t> </a:t>
            </a:r>
            <a:r>
              <a:rPr lang="cs-CZ" altLang="cs-CZ" sz="1600" dirty="0" err="1">
                <a:latin typeface="+mn-lt"/>
              </a:rPr>
              <a:t>bazí</a:t>
            </a:r>
            <a:r>
              <a:rPr lang="cs-CZ" altLang="cs-CZ" sz="1600" dirty="0">
                <a:latin typeface="+mn-lt"/>
              </a:rPr>
              <a:t> (</a:t>
            </a:r>
            <a:r>
              <a:rPr lang="cs-CZ" altLang="cs-CZ" sz="1600" dirty="0" err="1">
                <a:latin typeface="+mn-lt"/>
              </a:rPr>
              <a:t>epigenom</a:t>
            </a:r>
            <a:r>
              <a:rPr lang="cs-CZ" altLang="cs-CZ" sz="1600" dirty="0">
                <a:latin typeface="+mn-lt"/>
              </a:rPr>
              <a:t>)</a:t>
            </a:r>
          </a:p>
        </p:txBody>
      </p:sp>
      <p:pic>
        <p:nvPicPr>
          <p:cNvPr id="11" name="Obrázek 6">
            <a:extLst>
              <a:ext uri="{FF2B5EF4-FFF2-40B4-BE49-F238E27FC236}">
                <a16:creationId xmlns:a16="http://schemas.microsoft.com/office/drawing/2014/main" id="{2CF2C39F-1A12-4BDE-91BF-D1AB689A4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63" y="3421684"/>
            <a:ext cx="3263098" cy="265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7">
            <a:hlinkClick r:id="rId4"/>
            <a:extLst>
              <a:ext uri="{FF2B5EF4-FFF2-40B4-BE49-F238E27FC236}">
                <a16:creationId xmlns:a16="http://schemas.microsoft.com/office/drawing/2014/main" id="{01A57344-8F66-4635-B2F4-9DDE09F9E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485" y="912551"/>
            <a:ext cx="4572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latin typeface="+mn-lt"/>
              </a:rPr>
              <a:t>https://www.youtube.com/watch?v=v8p4ph2MAvI</a:t>
            </a:r>
          </a:p>
        </p:txBody>
      </p:sp>
      <p:pic>
        <p:nvPicPr>
          <p:cNvPr id="13" name="Picture 4" descr="PacBio System.PacBio-RS-II-machine">
            <a:extLst>
              <a:ext uri="{FF2B5EF4-FFF2-40B4-BE49-F238E27FC236}">
                <a16:creationId xmlns:a16="http://schemas.microsoft.com/office/drawing/2014/main" id="{A67F7D81-0F27-4F77-896F-E719BC813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998" y="3558908"/>
            <a:ext cx="28575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2">
            <a:extLst>
              <a:ext uri="{FF2B5EF4-FFF2-40B4-BE49-F238E27FC236}">
                <a16:creationId xmlns:a16="http://schemas.microsoft.com/office/drawing/2014/main" id="{47CE28DB-D68A-47BA-BF6A-D7FF45A97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6360" y="2792145"/>
            <a:ext cx="1928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sng">
                <a:solidFill>
                  <a:srgbClr val="050606"/>
                </a:solidFill>
                <a:latin typeface="Merriweather Sans"/>
                <a:hlinkClick r:id="rId6"/>
              </a:rPr>
              <a:t>PacBio RS II</a:t>
            </a:r>
            <a:endParaRPr lang="cs-CZ" altLang="cs-CZ" sz="2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80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EDBF66-6ED1-426E-8CB5-11E7C1D6F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ADFAF0-CAF9-44CA-99AB-4C56CF9C31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B247BEE-D19E-4DBE-9A6A-327BD5D3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Sekvenátor</a:t>
            </a:r>
            <a:r>
              <a:rPr lang="en-US" dirty="0"/>
              <a:t> </a:t>
            </a:r>
            <a:r>
              <a:rPr lang="cs-CZ" dirty="0"/>
              <a:t>Oxford </a:t>
            </a:r>
            <a:r>
              <a:rPr lang="cs-CZ" dirty="0" err="1"/>
              <a:t>Nanopores</a:t>
            </a:r>
            <a:br>
              <a:rPr lang="cs-CZ" dirty="0"/>
            </a:b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024029-53C5-4B9B-8C49-AA5727F1C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501879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Základem technologie jsou </a:t>
            </a:r>
            <a:r>
              <a:rPr lang="cs-CZ" sz="1600" dirty="0" err="1"/>
              <a:t>nanopóry</a:t>
            </a:r>
            <a:r>
              <a:rPr lang="cs-CZ" sz="1600" dirty="0"/>
              <a:t> (</a:t>
            </a:r>
            <a:r>
              <a:rPr lang="cs-CZ" sz="1600" dirty="0" err="1"/>
              <a:t>nanodíry</a:t>
            </a:r>
            <a:r>
              <a:rPr lang="cs-CZ" sz="1600" dirty="0"/>
              <a:t>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Na začátku </a:t>
            </a:r>
            <a:r>
              <a:rPr lang="cs-CZ" sz="1600" dirty="0" err="1"/>
              <a:t>sekvenace</a:t>
            </a:r>
            <a:r>
              <a:rPr lang="cs-CZ" sz="1600" dirty="0"/>
              <a:t> je NK navázána na </a:t>
            </a:r>
            <a:r>
              <a:rPr lang="cs-CZ" sz="1600" dirty="0" err="1"/>
              <a:t>nanopór</a:t>
            </a:r>
            <a:r>
              <a:rPr lang="cs-CZ" sz="1600" dirty="0"/>
              <a:t> tvořený proteinem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Poté je rozpletena a prochází přes </a:t>
            </a:r>
            <a:r>
              <a:rPr lang="cs-CZ" sz="1600" dirty="0" err="1"/>
              <a:t>nanopór</a:t>
            </a:r>
            <a:r>
              <a:rPr lang="cs-CZ" sz="1600" dirty="0"/>
              <a:t>, což generuje změnu proudu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Na základě pozorované změny jsou odečítání v reálním čase jednotlivé báze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Umožňuje </a:t>
            </a:r>
            <a:r>
              <a:rPr lang="cs-CZ" sz="1600" dirty="0" err="1"/>
              <a:t>sekvenaci</a:t>
            </a:r>
            <a:r>
              <a:rPr lang="cs-CZ" sz="1600" dirty="0"/>
              <a:t> velmi dlouhých úseku (desítky až stovky </a:t>
            </a:r>
            <a:r>
              <a:rPr lang="cs-CZ" sz="1600" dirty="0" err="1"/>
              <a:t>kilobází</a:t>
            </a:r>
            <a:r>
              <a:rPr lang="cs-CZ" sz="1600" dirty="0"/>
              <a:t>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Nevýhodou je vyšší chybovost, správnost &gt;90%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cs-CZ" sz="1600" dirty="0"/>
          </a:p>
        </p:txBody>
      </p:sp>
      <p:pic>
        <p:nvPicPr>
          <p:cNvPr id="6" name="Picture 4" descr="VÃ½sledek obrÃ¡zku pro oxford nanopore minion">
            <a:extLst>
              <a:ext uri="{FF2B5EF4-FFF2-40B4-BE49-F238E27FC236}">
                <a16:creationId xmlns:a16="http://schemas.microsoft.com/office/drawing/2014/main" id="{E30E2B09-61B1-4818-B936-4590848CE4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952" y="3517560"/>
            <a:ext cx="69246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534CD2-CDA6-4D13-A82F-2A185F966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3" y="3571878"/>
            <a:ext cx="28479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46245D76-3E9C-4854-88A2-8D6E82608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650" y="1990722"/>
            <a:ext cx="9366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VÃ½sledek obrÃ¡zku pro oxford nanopore minion">
            <a:extLst>
              <a:ext uri="{FF2B5EF4-FFF2-40B4-BE49-F238E27FC236}">
                <a16:creationId xmlns:a16="http://schemas.microsoft.com/office/drawing/2014/main" id="{0FEAA0B1-9969-44DA-8CA4-C3FFB820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0" y="2162172"/>
            <a:ext cx="17319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737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66BF75-9083-44DE-A9E9-BA0C32BAD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B50677-3F7A-4292-B1E9-D4438BCC1C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9717D2-C655-44C8-83FC-505D6D5F5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Editace genomu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A071902-2C98-4DF7-B7EC-BC41425A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9999303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Všechny techniky pracují na základě tvorby dvou-řetězcových zlomů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Tyto zlomy jsou následně opraveny nehomologním párováním konců (NHEJ) nebo homologní rekombinací (HR)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 rámci procesu může dojít k začlenění nového genu nebo vnesení krátké inzerce/delece </a:t>
            </a:r>
            <a:r>
              <a:rPr lang="cs-CZ" sz="1800" dirty="0" err="1"/>
              <a:t>inaktivujích</a:t>
            </a:r>
            <a:r>
              <a:rPr lang="cs-CZ" sz="1800" dirty="0"/>
              <a:t> daný gen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Dvě základní metody pro tvorby dvou-řetězcových zlomů: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endonukleázy nebo restrikční enzymy s dlouhou rozpoznávací sekvencí (až 40 </a:t>
            </a:r>
            <a:r>
              <a:rPr lang="cs-CZ" sz="1800" dirty="0" err="1"/>
              <a:t>bp</a:t>
            </a:r>
            <a:r>
              <a:rPr lang="cs-CZ" sz="1800" dirty="0"/>
              <a:t>)</a:t>
            </a:r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800" dirty="0"/>
              <a:t>   - použití CRISPR/Cas9 systému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 err="1"/>
              <a:t>ZFNs</a:t>
            </a:r>
            <a:r>
              <a:rPr lang="cs-CZ" sz="1800" dirty="0"/>
              <a:t> (</a:t>
            </a:r>
            <a:r>
              <a:rPr lang="cs-CZ" sz="1800" dirty="0" err="1"/>
              <a:t>Zinc</a:t>
            </a:r>
            <a:r>
              <a:rPr lang="cs-CZ" sz="1800" dirty="0"/>
              <a:t> Finger </a:t>
            </a:r>
            <a:r>
              <a:rPr lang="cs-CZ" sz="1800" dirty="0" err="1"/>
              <a:t>Nucleases</a:t>
            </a:r>
            <a:r>
              <a:rPr lang="cs-CZ" sz="1800" dirty="0"/>
              <a:t>) – doména zinkového prstu rozpoznává sekvenci, DNA je štěpena </a:t>
            </a:r>
            <a:r>
              <a:rPr lang="cs-CZ" sz="1800" i="1" dirty="0" err="1"/>
              <a:t>Fok</a:t>
            </a:r>
            <a:r>
              <a:rPr lang="cs-CZ" sz="1800" dirty="0" err="1"/>
              <a:t>I</a:t>
            </a:r>
            <a:r>
              <a:rPr lang="cs-CZ" sz="1800" dirty="0"/>
              <a:t> </a:t>
            </a:r>
            <a:r>
              <a:rPr lang="cs-CZ" sz="1800" dirty="0" err="1"/>
              <a:t>restriktázou</a:t>
            </a:r>
            <a:r>
              <a:rPr lang="cs-CZ" sz="1800" dirty="0"/>
              <a:t>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TALE nukleázy (</a:t>
            </a:r>
            <a:r>
              <a:rPr lang="cs-CZ" sz="1800" dirty="0" err="1"/>
              <a:t>TALENs</a:t>
            </a:r>
            <a:r>
              <a:rPr lang="cs-CZ" sz="1800" dirty="0"/>
              <a:t>) – rozpoznávací doména pochází z TALE (</a:t>
            </a:r>
            <a:r>
              <a:rPr lang="cs-CZ" sz="1800" dirty="0" err="1"/>
              <a:t>Transcription</a:t>
            </a:r>
            <a:r>
              <a:rPr lang="cs-CZ" sz="1800" dirty="0"/>
              <a:t> </a:t>
            </a:r>
            <a:r>
              <a:rPr lang="cs-CZ" sz="1800" dirty="0" err="1"/>
              <a:t>Activator-Like</a:t>
            </a:r>
            <a:r>
              <a:rPr lang="cs-CZ" sz="1800" dirty="0"/>
              <a:t> </a:t>
            </a:r>
            <a:r>
              <a:rPr lang="cs-CZ" sz="1800" dirty="0" err="1"/>
              <a:t>Effector</a:t>
            </a:r>
            <a:r>
              <a:rPr lang="cs-CZ" sz="1800" dirty="0"/>
              <a:t>) proteinu, DNA je štěpena </a:t>
            </a:r>
            <a:r>
              <a:rPr lang="cs-CZ" sz="1800" i="1" dirty="0" err="1"/>
              <a:t>Fok</a:t>
            </a:r>
            <a:r>
              <a:rPr lang="cs-CZ" sz="1800" dirty="0" err="1"/>
              <a:t>I</a:t>
            </a:r>
            <a:r>
              <a:rPr lang="cs-CZ" sz="1800" dirty="0"/>
              <a:t> </a:t>
            </a:r>
            <a:r>
              <a:rPr lang="cs-CZ" sz="1800" dirty="0" err="1"/>
              <a:t>restriktázou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48626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51CE2C-759F-45B3-8FC0-953D6A6CEA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5D4751-F57F-4915-B84E-2F53B60126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8794D2B-899B-4B15-8199-6A9BBBF7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ZFNs</a:t>
            </a:r>
            <a:r>
              <a:rPr lang="cs-CZ" dirty="0"/>
              <a:t> a </a:t>
            </a:r>
            <a:r>
              <a:rPr lang="cs-CZ" dirty="0" err="1"/>
              <a:t>TALENs</a:t>
            </a:r>
            <a:endParaRPr lang="en-US" dirty="0"/>
          </a:p>
        </p:txBody>
      </p:sp>
      <p:pic>
        <p:nvPicPr>
          <p:cNvPr id="7170" name="Picture 2" descr="Protein-based programmable nucleases. (A) A ZFN pair consisting of a... |  Download Scientific Diagram">
            <a:extLst>
              <a:ext uri="{FF2B5EF4-FFF2-40B4-BE49-F238E27FC236}">
                <a16:creationId xmlns:a16="http://schemas.microsoft.com/office/drawing/2014/main" id="{8FD4939E-5380-432B-8282-D510425C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00" y="1596467"/>
            <a:ext cx="5791200" cy="434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6B144799-B88D-4E4C-B751-A84FE03E4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50" y="1456302"/>
            <a:ext cx="2479907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BDFF801-3267-45DE-8FCB-C8C8130902A5}"/>
              </a:ext>
            </a:extLst>
          </p:cNvPr>
          <p:cNvSpPr txBox="1"/>
          <p:nvPr/>
        </p:nvSpPr>
        <p:spPr>
          <a:xfrm>
            <a:off x="3177105" y="5796152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8718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65F4B0-2B06-4E41-BDA7-4C06B1F391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4720A1-36BB-40AE-A9AE-D5A6E2B92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F8BA43-EF8F-43C6-92F0-39A6399F6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CRISPR/Cas9</a:t>
            </a:r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666A4E2-F6EF-4A53-8F79-2ECBAA4F3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20" y="2926253"/>
            <a:ext cx="3603042" cy="330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2F2DF160-61B0-43CE-83FE-643FA77B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3258715"/>
            <a:ext cx="26098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RISPR Knockout Diagram">
            <a:extLst>
              <a:ext uri="{FF2B5EF4-FFF2-40B4-BE49-F238E27FC236}">
                <a16:creationId xmlns:a16="http://schemas.microsoft.com/office/drawing/2014/main" id="{D1A65144-DA83-496B-960B-E68C0E008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10" y="686395"/>
            <a:ext cx="2454729" cy="514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B429379-270F-4E93-B915-B3BF1F9CA28C}"/>
              </a:ext>
            </a:extLst>
          </p:cNvPr>
          <p:cNvSpPr txBox="1"/>
          <p:nvPr/>
        </p:nvSpPr>
        <p:spPr>
          <a:xfrm>
            <a:off x="7598948" y="945788"/>
            <a:ext cx="448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dirty="0" err="1">
              <a:latin typeface="+mn-lt"/>
            </a:endParaRPr>
          </a:p>
        </p:txBody>
      </p:sp>
      <p:sp>
        <p:nvSpPr>
          <p:cNvPr id="10" name="Zástupný obsah 4">
            <a:extLst>
              <a:ext uri="{FF2B5EF4-FFF2-40B4-BE49-F238E27FC236}">
                <a16:creationId xmlns:a16="http://schemas.microsoft.com/office/drawing/2014/main" id="{0E5C18C4-E2A9-4FD3-AF4F-E03310D18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21226"/>
            <a:ext cx="8224824" cy="4139998"/>
          </a:xfrm>
        </p:spPr>
        <p:txBody>
          <a:bodyPr/>
          <a:lstStyle/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cs-CZ" sz="1400" b="0" i="0" dirty="0">
                <a:effectLst/>
                <a:latin typeface="+mn-lt"/>
              </a:rPr>
              <a:t>Co-exprese endonukleázy Cas9 nebo Cas12a a </a:t>
            </a:r>
            <a:r>
              <a:rPr lang="cs-CZ" sz="1400" b="0" i="0" dirty="0" err="1">
                <a:effectLst/>
                <a:latin typeface="+mn-lt"/>
              </a:rPr>
              <a:t>gRNA</a:t>
            </a:r>
            <a:r>
              <a:rPr lang="cs-CZ" sz="1400" b="0" i="0" dirty="0">
                <a:effectLst/>
                <a:latin typeface="+mn-lt"/>
              </a:rPr>
              <a:t> specifické k cílovému genu (</a:t>
            </a:r>
            <a:r>
              <a:rPr lang="cs-CZ" sz="1400" b="0" i="0" dirty="0" err="1">
                <a:effectLst/>
                <a:latin typeface="+mn-lt"/>
              </a:rPr>
              <a:t>ropoznávaná</a:t>
            </a:r>
            <a:r>
              <a:rPr lang="cs-CZ" sz="1400" b="0" i="0" dirty="0">
                <a:effectLst/>
                <a:latin typeface="+mn-lt"/>
              </a:rPr>
              <a:t> sekvence ∼20 nukleotidů)</a:t>
            </a: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cs-CZ" sz="1400" dirty="0">
                <a:latin typeface="+mn-lt"/>
              </a:rPr>
              <a:t>Nutno splnit dvě podmínky:</a:t>
            </a:r>
            <a:endParaRPr lang="cs-CZ" sz="1400" b="0" i="0" dirty="0">
              <a:effectLst/>
              <a:latin typeface="+mn-lt"/>
            </a:endParaRPr>
          </a:p>
          <a:p>
            <a:pPr marL="398463" indent="-171450" algn="l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200" b="0" i="0" dirty="0">
                <a:effectLst/>
                <a:latin typeface="+mn-lt"/>
              </a:rPr>
              <a:t>Sekvence je unikátní v genomu</a:t>
            </a:r>
          </a:p>
          <a:p>
            <a:pPr marL="398463" indent="-171450" algn="l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200" b="0" i="0" dirty="0">
                <a:effectLst/>
                <a:latin typeface="+mn-lt"/>
              </a:rPr>
              <a:t>Cílová sekvence je přítomna hned za  </a:t>
            </a:r>
            <a:r>
              <a:rPr lang="cs-CZ" sz="1200" b="0" i="0" u="sng" dirty="0" err="1">
                <a:effectLst/>
                <a:latin typeface="+mn-lt"/>
              </a:rPr>
              <a:t>P</a:t>
            </a:r>
            <a:r>
              <a:rPr lang="cs-CZ" sz="1200" b="0" i="0" dirty="0" err="1">
                <a:effectLst/>
                <a:latin typeface="+mn-lt"/>
              </a:rPr>
              <a:t>rotospacer</a:t>
            </a:r>
            <a:r>
              <a:rPr lang="cs-CZ" sz="1200" b="0" i="0" dirty="0">
                <a:effectLst/>
                <a:latin typeface="+mn-lt"/>
              </a:rPr>
              <a:t> </a:t>
            </a:r>
            <a:r>
              <a:rPr lang="cs-CZ" sz="1200" b="0" i="0" u="sng" dirty="0" err="1">
                <a:effectLst/>
                <a:latin typeface="+mn-lt"/>
              </a:rPr>
              <a:t>A</a:t>
            </a:r>
            <a:r>
              <a:rPr lang="cs-CZ" sz="1200" b="0" i="0" dirty="0" err="1">
                <a:effectLst/>
                <a:latin typeface="+mn-lt"/>
              </a:rPr>
              <a:t>djacent</a:t>
            </a:r>
            <a:r>
              <a:rPr lang="cs-CZ" sz="1200" b="0" i="0" dirty="0">
                <a:effectLst/>
                <a:latin typeface="+mn-lt"/>
              </a:rPr>
              <a:t> </a:t>
            </a:r>
            <a:r>
              <a:rPr lang="cs-CZ" sz="1200" b="0" i="0" u="sng" dirty="0">
                <a:effectLst/>
                <a:latin typeface="+mn-lt"/>
              </a:rPr>
              <a:t>M</a:t>
            </a:r>
            <a:r>
              <a:rPr lang="cs-CZ" sz="1200" b="0" i="0" dirty="0">
                <a:effectLst/>
                <a:latin typeface="+mn-lt"/>
              </a:rPr>
              <a:t>otif (PAM) – vazba Cas9 endonukleázy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cs-CZ" sz="1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4540CB-89F1-479D-9050-79061F7A4451}"/>
              </a:ext>
            </a:extLst>
          </p:cNvPr>
          <p:cNvSpPr txBox="1"/>
          <p:nvPr/>
        </p:nvSpPr>
        <p:spPr>
          <a:xfrm>
            <a:off x="666000" y="5845195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428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936DDC-BF55-4C03-8789-004697BEFC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59D7EC-17B4-4894-B03D-A4FBE66D6D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9EE161-27B5-463A-AB75-D9414337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Silná role diplomacie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E490091-7C49-43C0-A6AD-81357BD3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498947" cy="4139998"/>
          </a:xfrm>
        </p:spPr>
        <p:txBody>
          <a:bodyPr/>
          <a:lstStyle/>
          <a:p>
            <a:pPr marL="72000" indent="0" algn="ctr">
              <a:lnSpc>
                <a:spcPct val="100000"/>
              </a:lnSpc>
              <a:buNone/>
            </a:pPr>
            <a:r>
              <a:rPr lang="en-US" sz="2000" b="1" dirty="0"/>
              <a:t>It is hard</a:t>
            </a:r>
            <a:r>
              <a:rPr lang="cs-CZ" sz="2000" b="1" dirty="0"/>
              <a:t> </a:t>
            </a:r>
            <a:r>
              <a:rPr lang="en-US" sz="2000" b="1" dirty="0"/>
              <a:t>to imagine</a:t>
            </a:r>
            <a:r>
              <a:rPr lang="cs-CZ" sz="2000" b="1" dirty="0"/>
              <a:t> </a:t>
            </a:r>
            <a:r>
              <a:rPr lang="en-US" sz="2000" b="1" dirty="0"/>
              <a:t>today’s</a:t>
            </a:r>
            <a:r>
              <a:rPr lang="cs-CZ" sz="2000" b="1" dirty="0"/>
              <a:t> </a:t>
            </a:r>
            <a:r>
              <a:rPr lang="en-US" sz="2000" b="1" dirty="0"/>
              <a:t>politicians</a:t>
            </a:r>
            <a:r>
              <a:rPr lang="cs-CZ" sz="2000" b="1" dirty="0"/>
              <a:t> </a:t>
            </a:r>
            <a:r>
              <a:rPr lang="en-US" sz="2000" b="1" dirty="0"/>
              <a:t>reminding</a:t>
            </a:r>
            <a:r>
              <a:rPr lang="cs-CZ" sz="2000" b="1" dirty="0"/>
              <a:t> </a:t>
            </a:r>
            <a:r>
              <a:rPr lang="en-US" sz="2000" b="1" dirty="0"/>
              <a:t>scientists</a:t>
            </a:r>
            <a:r>
              <a:rPr lang="cs-CZ" sz="2000" b="1" dirty="0"/>
              <a:t> </a:t>
            </a:r>
            <a:r>
              <a:rPr lang="en-US" sz="2000" b="1" dirty="0"/>
              <a:t>that</a:t>
            </a:r>
            <a:r>
              <a:rPr lang="cs-CZ" sz="2000" b="1" dirty="0"/>
              <a:t> </a:t>
            </a:r>
            <a:r>
              <a:rPr lang="en-US" sz="2000" b="1" dirty="0"/>
              <a:t>cooperation</a:t>
            </a:r>
            <a:r>
              <a:rPr lang="cs-CZ" sz="2000" b="1" dirty="0"/>
              <a:t> </a:t>
            </a:r>
            <a:r>
              <a:rPr lang="en-US" sz="2000" b="1" dirty="0"/>
              <a:t>has as much</a:t>
            </a:r>
            <a:r>
              <a:rPr lang="cs-CZ" sz="2000" b="1" dirty="0"/>
              <a:t> </a:t>
            </a:r>
            <a:r>
              <a:rPr lang="en-US" sz="2000" b="1" dirty="0"/>
              <a:t>value as</a:t>
            </a:r>
            <a:r>
              <a:rPr lang="cs-CZ" sz="2000" b="1" dirty="0"/>
              <a:t> </a:t>
            </a:r>
            <a:r>
              <a:rPr lang="en-US" sz="2000" b="1" dirty="0"/>
              <a:t>competition.</a:t>
            </a:r>
            <a:endParaRPr lang="cs-CZ" sz="2000" b="1" dirty="0"/>
          </a:p>
          <a:p>
            <a:pPr marL="72000" indent="0">
              <a:lnSpc>
                <a:spcPct val="100000"/>
              </a:lnSpc>
              <a:buNone/>
            </a:pPr>
            <a:endParaRPr lang="cs-CZ" sz="1800" dirty="0"/>
          </a:p>
          <a:p>
            <a:pPr marL="7200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cs-CZ" sz="1800" dirty="0"/>
              <a:t>I</a:t>
            </a:r>
            <a:r>
              <a:rPr lang="en-US" sz="1800" dirty="0"/>
              <a:t>n 26 June 2000, US President Bill Clinton and</a:t>
            </a:r>
            <a:r>
              <a:rPr lang="cs-CZ" sz="1800" dirty="0"/>
              <a:t> </a:t>
            </a:r>
            <a:r>
              <a:rPr lang="en-US" sz="1800" dirty="0"/>
              <a:t>UK Prime Minister Tony Blair presided over a</a:t>
            </a:r>
            <a:r>
              <a:rPr lang="cs-CZ" sz="1800" dirty="0"/>
              <a:t> </a:t>
            </a:r>
            <a:r>
              <a:rPr lang="en-US" sz="1800" dirty="0"/>
              <a:t>carefully choreographed piece of scientific</a:t>
            </a:r>
            <a:r>
              <a:rPr lang="cs-CZ" sz="1800" dirty="0"/>
              <a:t> </a:t>
            </a:r>
            <a:r>
              <a:rPr lang="en-US" sz="1800" dirty="0"/>
              <a:t>theatre. Through a video link connecting</a:t>
            </a:r>
            <a:r>
              <a:rPr lang="cs-CZ" sz="1800" dirty="0"/>
              <a:t> </a:t>
            </a:r>
            <a:r>
              <a:rPr lang="en-US" sz="1800" dirty="0"/>
              <a:t>Washington DC and London, they announced</a:t>
            </a:r>
            <a:r>
              <a:rPr lang="cs-CZ" sz="1800" dirty="0"/>
              <a:t> </a:t>
            </a:r>
            <a:r>
              <a:rPr lang="en-US" sz="1800" dirty="0"/>
              <a:t>to the world that scientists had completed a rough first</a:t>
            </a:r>
            <a:r>
              <a:rPr lang="cs-CZ" sz="1800" dirty="0"/>
              <a:t> </a:t>
            </a:r>
            <a:r>
              <a:rPr lang="en-US" sz="1800" dirty="0"/>
              <a:t>draft of the human genome sequence.</a:t>
            </a:r>
            <a:endParaRPr lang="cs-CZ" sz="1800" dirty="0"/>
          </a:p>
          <a:p>
            <a:pPr marL="72000" indent="0">
              <a:lnSpc>
                <a:spcPct val="100000"/>
              </a:lnSpc>
              <a:buNone/>
            </a:pPr>
            <a:endParaRPr lang="cs-CZ" sz="1800" dirty="0"/>
          </a:p>
          <a:p>
            <a:pPr marL="72000" indent="0">
              <a:lnSpc>
                <a:spcPct val="100000"/>
              </a:lnSpc>
              <a:buNone/>
            </a:pPr>
            <a:endParaRPr lang="cs-CZ" sz="1800" dirty="0"/>
          </a:p>
        </p:txBody>
      </p:sp>
      <p:pic>
        <p:nvPicPr>
          <p:cNvPr id="3074" name="Picture 2" descr="Francis Collins and Craig Venter shake hands at a podium while Bill Clinton looks on and applauds during a press conference">
            <a:extLst>
              <a:ext uri="{FF2B5EF4-FFF2-40B4-BE49-F238E27FC236}">
                <a16:creationId xmlns:a16="http://schemas.microsoft.com/office/drawing/2014/main" id="{BBA3B5E8-C9FF-4413-9B9A-58DF1ED9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05" y="2052949"/>
            <a:ext cx="4504097" cy="309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18835F3-CD74-4EB9-B6D0-47F8F9C0335F}"/>
              </a:ext>
            </a:extLst>
          </p:cNvPr>
          <p:cNvSpPr txBox="1"/>
          <p:nvPr/>
        </p:nvSpPr>
        <p:spPr>
          <a:xfrm>
            <a:off x="7218947" y="5165998"/>
            <a:ext cx="4840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Craig Venter (</a:t>
            </a:r>
            <a:r>
              <a:rPr lang="cs-CZ" sz="1200" dirty="0">
                <a:latin typeface="+mn-lt"/>
              </a:rPr>
              <a:t>vlevo</a:t>
            </a:r>
            <a:r>
              <a:rPr lang="en-US" sz="1200" dirty="0">
                <a:latin typeface="+mn-lt"/>
              </a:rPr>
              <a:t>)</a:t>
            </a:r>
            <a:r>
              <a:rPr lang="cs-CZ" sz="1200" dirty="0">
                <a:latin typeface="+mn-lt"/>
              </a:rPr>
              <a:t>, </a:t>
            </a:r>
            <a:r>
              <a:rPr lang="en-US" sz="1200" dirty="0">
                <a:latin typeface="+mn-lt"/>
              </a:rPr>
              <a:t>Francis Collins</a:t>
            </a:r>
            <a:r>
              <a:rPr lang="cs-CZ" sz="1200" dirty="0">
                <a:latin typeface="+mn-lt"/>
              </a:rPr>
              <a:t> (uprostřed), Bill Clinton (vpravo)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455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CF60F1F-84AB-43B6-B1D2-1E4699C36D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2FB96C8-1E0E-47A6-AB3E-67E5DFBA4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A51FE3-331B-4987-B21D-EC86D5319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Mapovací techniky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648088-BA84-4926-831B-B1943A248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0987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Genomové mapy poskytují lineární sérii značek pro skládání sekvenčních dat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Tvorba genomové mapy: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genetické mapy (křížení, analýza rodokmenu, přenos genů) – vazebné mapy</a:t>
            </a:r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800" dirty="0"/>
              <a:t>   - fyzikální mapy (radiační hybridní panel, FISH)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Genetické mapy založeny na vazbě = pravděpodobnosti, že se dva mapované znaky od sebe v rámci křížení oddělí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Pro určení relativní vzdálenosti markerů zásadní procento případů, kdy jsou nalezeni spolu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Dnes je používána celá řada markerů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1800" dirty="0"/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12B8C3E2-E4FB-4FC9-8779-9F41E48E8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579948"/>
              </p:ext>
            </p:extLst>
          </p:nvPr>
        </p:nvGraphicFramePr>
        <p:xfrm>
          <a:off x="718800" y="4508062"/>
          <a:ext cx="10949354" cy="1484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893">
                  <a:extLst>
                    <a:ext uri="{9D8B030D-6E8A-4147-A177-3AD203B41FA5}">
                      <a16:colId xmlns:a16="http://schemas.microsoft.com/office/drawing/2014/main" val="3976574840"/>
                    </a:ext>
                  </a:extLst>
                </a:gridCol>
                <a:gridCol w="4840495">
                  <a:extLst>
                    <a:ext uri="{9D8B030D-6E8A-4147-A177-3AD203B41FA5}">
                      <a16:colId xmlns:a16="http://schemas.microsoft.com/office/drawing/2014/main" val="3206982647"/>
                    </a:ext>
                  </a:extLst>
                </a:gridCol>
                <a:gridCol w="4283966">
                  <a:extLst>
                    <a:ext uri="{9D8B030D-6E8A-4147-A177-3AD203B41FA5}">
                      <a16:colId xmlns:a16="http://schemas.microsoft.com/office/drawing/2014/main" val="479826682"/>
                    </a:ext>
                  </a:extLst>
                </a:gridCol>
              </a:tblGrid>
              <a:tr h="281786">
                <a:tc>
                  <a:txBody>
                    <a:bodyPr/>
                    <a:lstStyle/>
                    <a:p>
                      <a:r>
                        <a:rPr lang="cs-CZ" sz="1400" dirty="0"/>
                        <a:t>Typ mapování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Markery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Metody lokalizace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346380"/>
                  </a:ext>
                </a:extLst>
              </a:tr>
              <a:tr h="479036">
                <a:tc>
                  <a:txBody>
                    <a:bodyPr/>
                    <a:lstStyle/>
                    <a:p>
                      <a:r>
                        <a:rPr lang="cs-CZ" sz="1400" b="1" dirty="0"/>
                        <a:t>Genetické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Gen, biochemická vlastnost, DNA markery (RFLP, </a:t>
                      </a:r>
                      <a:r>
                        <a:rPr lang="cs-CZ" sz="1400" dirty="0" err="1"/>
                        <a:t>VNTRs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mikrosatelity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SNPs</a:t>
                      </a:r>
                      <a:r>
                        <a:rPr lang="cs-CZ" sz="1400" dirty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Vazebná analýza využívající křížení nebo páření, Analýza příbuznosti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509309"/>
                  </a:ext>
                </a:extLst>
              </a:tr>
              <a:tr h="661511">
                <a:tc>
                  <a:txBody>
                    <a:bodyPr/>
                    <a:lstStyle/>
                    <a:p>
                      <a:r>
                        <a:rPr lang="cs-CZ" sz="1400" b="1" dirty="0"/>
                        <a:t>Fyzikální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err="1"/>
                        <a:t>STSs</a:t>
                      </a:r>
                      <a:r>
                        <a:rPr lang="cs-CZ" sz="1400" dirty="0"/>
                        <a:t>, EST, </a:t>
                      </a:r>
                      <a:r>
                        <a:rPr lang="cs-CZ" sz="1400" dirty="0" err="1"/>
                        <a:t>VNTRs</a:t>
                      </a:r>
                      <a:r>
                        <a:rPr lang="cs-CZ" sz="1400" dirty="0"/>
                        <a:t>, </a:t>
                      </a:r>
                      <a:r>
                        <a:rPr lang="cs-CZ" sz="1400" dirty="0" err="1"/>
                        <a:t>mikrosatelity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Restrikční analýza, Radiační hybridní panel</a:t>
                      </a:r>
                    </a:p>
                    <a:p>
                      <a:r>
                        <a:rPr lang="cs-CZ" sz="1400" dirty="0"/>
                        <a:t>FISH, Cytogenetické mapování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916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5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BF95FA-961E-4DF0-90D5-B070530BE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457603-9B7E-465B-8061-201432D501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774FD4-6A4D-42AB-99F4-FD0BEE04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Genetické markery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DBF449A-0E26-4AEA-905F-AA4095809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7790955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RFLP analýza příbuzných jedinců, snadná identifikace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 err="1"/>
              <a:t>Variable</a:t>
            </a:r>
            <a:r>
              <a:rPr lang="cs-CZ" sz="1800" dirty="0"/>
              <a:t> </a:t>
            </a:r>
            <a:r>
              <a:rPr lang="cs-CZ" sz="1800" dirty="0" err="1"/>
              <a:t>Number</a:t>
            </a:r>
            <a:r>
              <a:rPr lang="cs-CZ" sz="1800" dirty="0"/>
              <a:t> Tandem </a:t>
            </a:r>
            <a:r>
              <a:rPr lang="cs-CZ" sz="1800" dirty="0" err="1"/>
              <a:t>Repeat</a:t>
            </a:r>
            <a:r>
              <a:rPr lang="cs-CZ" sz="1800" dirty="0"/>
              <a:t> (VNTR, </a:t>
            </a:r>
            <a:r>
              <a:rPr lang="cs-CZ" sz="1800" dirty="0" err="1"/>
              <a:t>minisatelity</a:t>
            </a:r>
            <a:r>
              <a:rPr lang="cs-CZ" sz="1800" dirty="0"/>
              <a:t>) – tandemové repetice o délce 9-80bp (forenzní testování, paternitní testy)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 err="1"/>
              <a:t>Mikrosatelitní</a:t>
            </a:r>
            <a:r>
              <a:rPr lang="cs-CZ" sz="1800" dirty="0"/>
              <a:t> polymorfismus – tandemová repetice o délce 2 – 5bp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Single </a:t>
            </a:r>
            <a:r>
              <a:rPr lang="cs-CZ" sz="1800" dirty="0" err="1"/>
              <a:t>Nucleotide</a:t>
            </a:r>
            <a:r>
              <a:rPr lang="cs-CZ" sz="1800" dirty="0"/>
              <a:t> </a:t>
            </a:r>
            <a:r>
              <a:rPr lang="cs-CZ" sz="1800" dirty="0" err="1"/>
              <a:t>Polymorphism</a:t>
            </a:r>
            <a:r>
              <a:rPr lang="cs-CZ" sz="1800" dirty="0"/>
              <a:t> (SNP)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 err="1"/>
              <a:t>SNPs</a:t>
            </a:r>
            <a:r>
              <a:rPr lang="cs-CZ" sz="1800" dirty="0"/>
              <a:t>, </a:t>
            </a:r>
            <a:r>
              <a:rPr lang="cs-CZ" sz="1800" dirty="0" err="1"/>
              <a:t>VNTRs</a:t>
            </a:r>
            <a:r>
              <a:rPr lang="cs-CZ" sz="1800" dirty="0"/>
              <a:t> </a:t>
            </a:r>
            <a:r>
              <a:rPr lang="cs-CZ" sz="1800" dirty="0" err="1"/>
              <a:t>RFLPs</a:t>
            </a:r>
            <a:r>
              <a:rPr lang="cs-CZ" sz="1800" dirty="0"/>
              <a:t> jsou rovněž používány ve fyzikálním mapování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Pro velké genomy potřebujeme další markery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 - </a:t>
            </a:r>
            <a:r>
              <a:rPr lang="cs-CZ" sz="1800" dirty="0" err="1"/>
              <a:t>STSs</a:t>
            </a:r>
            <a:r>
              <a:rPr lang="cs-CZ" sz="1800" dirty="0"/>
              <a:t> (</a:t>
            </a:r>
            <a:r>
              <a:rPr lang="cs-CZ" sz="1800" dirty="0" err="1"/>
              <a:t>Sequence</a:t>
            </a:r>
            <a:r>
              <a:rPr lang="cs-CZ" sz="1800" dirty="0"/>
              <a:t> </a:t>
            </a:r>
            <a:r>
              <a:rPr lang="cs-CZ" sz="1800" dirty="0" err="1"/>
              <a:t>Tagged</a:t>
            </a:r>
            <a:r>
              <a:rPr lang="cs-CZ" sz="1800" dirty="0"/>
              <a:t> </a:t>
            </a:r>
            <a:r>
              <a:rPr lang="cs-CZ" sz="1800" dirty="0" err="1"/>
              <a:t>Sites</a:t>
            </a:r>
            <a:r>
              <a:rPr lang="cs-CZ" sz="1800" dirty="0"/>
              <a:t>) – unikátní  sekvence 100-500 </a:t>
            </a:r>
            <a:r>
              <a:rPr lang="cs-CZ" sz="1800" dirty="0" err="1"/>
              <a:t>bp</a:t>
            </a:r>
            <a:endParaRPr lang="cs-CZ" sz="1800" dirty="0"/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800" dirty="0"/>
              <a:t>    - </a:t>
            </a:r>
            <a:r>
              <a:rPr lang="cs-CZ" sz="1800" dirty="0" err="1"/>
              <a:t>ESTs</a:t>
            </a:r>
            <a:r>
              <a:rPr lang="cs-CZ" sz="1800" dirty="0"/>
              <a:t> (</a:t>
            </a:r>
            <a:r>
              <a:rPr lang="cs-CZ" sz="1800" dirty="0" err="1"/>
              <a:t>Expressed</a:t>
            </a:r>
            <a:r>
              <a:rPr lang="cs-CZ" sz="1800" dirty="0"/>
              <a:t> </a:t>
            </a:r>
            <a:r>
              <a:rPr lang="cs-CZ" sz="1800" dirty="0" err="1"/>
              <a:t>Sequence</a:t>
            </a:r>
            <a:r>
              <a:rPr lang="cs-CZ" sz="1800" dirty="0"/>
              <a:t> </a:t>
            </a:r>
            <a:r>
              <a:rPr lang="cs-CZ" sz="1800" dirty="0" err="1"/>
              <a:t>tags</a:t>
            </a:r>
            <a:r>
              <a:rPr lang="cs-CZ" sz="1800" dirty="0"/>
              <a:t>) – identifikace  </a:t>
            </a:r>
            <a:r>
              <a:rPr lang="cs-CZ" sz="1800" dirty="0" err="1"/>
              <a:t>cDNA</a:t>
            </a:r>
            <a:r>
              <a:rPr lang="cs-CZ" sz="1800" dirty="0"/>
              <a:t> knihovnách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Digesce </a:t>
            </a:r>
            <a:r>
              <a:rPr lang="cs-CZ" sz="1800" dirty="0" err="1"/>
              <a:t>gDNA</a:t>
            </a:r>
            <a:r>
              <a:rPr lang="cs-CZ" sz="1800" dirty="0"/>
              <a:t> pomocí restrikčních enzymů – metoda fyzikálního mapování</a:t>
            </a:r>
          </a:p>
        </p:txBody>
      </p:sp>
      <p:pic>
        <p:nvPicPr>
          <p:cNvPr id="6" name="Picture 1" descr="C:\Users\zameer\Desktop\Clark\PPT Creation\eps - 800x800\\f08-03.jpg">
            <a:extLst>
              <a:ext uri="{FF2B5EF4-FFF2-40B4-BE49-F238E27FC236}">
                <a16:creationId xmlns:a16="http://schemas.microsoft.com/office/drawing/2014/main" id="{591CEE2B-D031-49E5-AC2D-DDFB5B2984ED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299" y="772196"/>
            <a:ext cx="3898732" cy="199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zameer\Desktop\Clark\PPT Creation\eps - 800x800\\f08-04.jpg">
            <a:extLst>
              <a:ext uri="{FF2B5EF4-FFF2-40B4-BE49-F238E27FC236}">
                <a16:creationId xmlns:a16="http://schemas.microsoft.com/office/drawing/2014/main" id="{704A2D82-F8FC-4A3A-9B89-9503F57E1730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46" y="3006244"/>
            <a:ext cx="3622432" cy="58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zameer\Desktop\Clark\PPT Creation\eps - 800x800\f08-05.jpg">
            <a:extLst>
              <a:ext uri="{FF2B5EF4-FFF2-40B4-BE49-F238E27FC236}">
                <a16:creationId xmlns:a16="http://schemas.microsoft.com/office/drawing/2014/main" id="{5807D171-32C2-4EEA-AC60-528C9A808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508" y="3835995"/>
            <a:ext cx="3024555" cy="39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AEFDE46-C01D-4F3B-B1B9-0A5F9C4F790F}"/>
              </a:ext>
            </a:extLst>
          </p:cNvPr>
          <p:cNvSpPr txBox="1"/>
          <p:nvPr/>
        </p:nvSpPr>
        <p:spPr>
          <a:xfrm>
            <a:off x="10235355" y="4286227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5204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F8E4AA-6AE0-4862-924E-DDF2D92B7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37ECA6-9C56-43B1-BE36-4650337F0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13A2CEF-F3BC-4427-9FFF-9C8E9CF6A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Genetické markery</a:t>
            </a:r>
            <a:endParaRPr lang="en-US" dirty="0"/>
          </a:p>
        </p:txBody>
      </p:sp>
      <p:pic>
        <p:nvPicPr>
          <p:cNvPr id="6" name="Picture 1" descr="C:\Users\zameer\Desktop\Clark\PPT Creation\eps - 800x800\\f08-07.jpg">
            <a:extLst>
              <a:ext uri="{FF2B5EF4-FFF2-40B4-BE49-F238E27FC236}">
                <a16:creationId xmlns:a16="http://schemas.microsoft.com/office/drawing/2014/main" id="{B492893F-A049-476F-B81B-55B10410C292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0" y="1910427"/>
            <a:ext cx="54864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zameer\Desktop\Clark\PPT Creation\eps - 800x800\\f08-06.jpg">
            <a:extLst>
              <a:ext uri="{FF2B5EF4-FFF2-40B4-BE49-F238E27FC236}">
                <a16:creationId xmlns:a16="http://schemas.microsoft.com/office/drawing/2014/main" id="{164389C9-1774-4D23-B06A-89F5E59ACFD0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95" y="1310293"/>
            <a:ext cx="4073378" cy="482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C3DFFF0-EE83-4E10-965F-E9B42D59FA55}"/>
              </a:ext>
            </a:extLst>
          </p:cNvPr>
          <p:cNvSpPr txBox="1"/>
          <p:nvPr/>
        </p:nvSpPr>
        <p:spPr>
          <a:xfrm>
            <a:off x="8922371" y="5752127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7993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ED2028-D35E-497B-AECE-79A40657D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0C2C0B-A283-4CE4-A959-36C8072EC9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45258BF-C558-4192-BF66-FC1DBDAA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Fyzikální mapovací techniky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258620-E00A-46E5-B645-845245BDB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57542"/>
            <a:ext cx="7029766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FISH (Fluorescence in-</a:t>
            </a:r>
            <a:r>
              <a:rPr lang="cs-CZ" sz="1800" dirty="0" err="1"/>
              <a:t>situ</a:t>
            </a:r>
            <a:r>
              <a:rPr lang="cs-CZ" sz="1800" dirty="0"/>
              <a:t> </a:t>
            </a:r>
            <a:r>
              <a:rPr lang="cs-CZ" sz="1800" dirty="0" err="1"/>
              <a:t>hybridization</a:t>
            </a:r>
            <a:r>
              <a:rPr lang="cs-CZ" sz="1800" dirty="0"/>
              <a:t>) – umístění konkrétní DNA </a:t>
            </a:r>
            <a:r>
              <a:rPr lang="cs-CZ" sz="1800" dirty="0" err="1"/>
              <a:t>próby</a:t>
            </a:r>
            <a:r>
              <a:rPr lang="cs-CZ" sz="1800" dirty="0"/>
              <a:t> u chromozómů v metafázi vzhledem k proužkování (chromosome </a:t>
            </a:r>
            <a:r>
              <a:rPr lang="cs-CZ" sz="1800" dirty="0" err="1"/>
              <a:t>painting</a:t>
            </a:r>
            <a:r>
              <a:rPr lang="cs-CZ" sz="1800" dirty="0"/>
              <a:t>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radiační hybridní mapování – velké segmenty klonovaného genomu mohou obsahovat dva fragmenty z různých částí genom</a:t>
            </a:r>
          </a:p>
        </p:txBody>
      </p:sp>
      <p:pic>
        <p:nvPicPr>
          <p:cNvPr id="8" name="Picture 1" descr="C:\Users\zameer\Desktop\Clark\PPT Creation\eps - 800x800\\f08-08.jpg">
            <a:extLst>
              <a:ext uri="{FF2B5EF4-FFF2-40B4-BE49-F238E27FC236}">
                <a16:creationId xmlns:a16="http://schemas.microsoft.com/office/drawing/2014/main" id="{28E57935-89C8-4043-ABE5-017A4DD034B4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760" y="543600"/>
            <a:ext cx="29495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FA 9 AND 10">
            <a:extLst>
              <a:ext uri="{FF2B5EF4-FFF2-40B4-BE49-F238E27FC236}">
                <a16:creationId xmlns:a16="http://schemas.microsoft.com/office/drawing/2014/main" id="{820675AA-4C17-46B0-A03A-C6DDBF7A4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59" y="2422996"/>
            <a:ext cx="4188763" cy="28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195F6DE-BE7D-43E7-B66D-149C9FA6D261}"/>
              </a:ext>
            </a:extLst>
          </p:cNvPr>
          <p:cNvSpPr txBox="1"/>
          <p:nvPr/>
        </p:nvSpPr>
        <p:spPr>
          <a:xfrm>
            <a:off x="8945816" y="6138000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462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FE69D8-78AD-4923-AE1D-9C9FE07DCF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3B4B92-5A5F-47F2-BE28-E653912A9F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78BEF7B-8922-42FD-9DD3-95461B1CB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Mezery v rámci lidského genomu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7B08EF-CF7F-40F3-BB24-52BE121B0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166575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Pro doplnění mezer použití techniky „chromosome </a:t>
            </a:r>
            <a:r>
              <a:rPr lang="cs-CZ" sz="1800" dirty="0" err="1"/>
              <a:t>walking</a:t>
            </a:r>
            <a:r>
              <a:rPr lang="cs-CZ" sz="1800" dirty="0"/>
              <a:t>“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První klon je většinou lokalizován známého markeru (STS nebo RFLP)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Nejvíc mezer je v oblastech repetitivní DNA – heterochromatin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- </a:t>
            </a:r>
            <a:r>
              <a:rPr lang="cs-CZ" sz="1800" dirty="0" err="1"/>
              <a:t>hypoacetylace</a:t>
            </a:r>
            <a:endParaRPr lang="cs-CZ" sz="18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- metylace H3 na specifických </a:t>
            </a:r>
            <a:r>
              <a:rPr lang="cs-CZ" sz="1800" dirty="0" err="1"/>
              <a:t>Lys</a:t>
            </a:r>
            <a:endParaRPr lang="cs-CZ" sz="1800" dirty="0"/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800" dirty="0"/>
              <a:t>  - </a:t>
            </a:r>
            <a:r>
              <a:rPr lang="cs-CZ" sz="1800" dirty="0" err="1"/>
              <a:t>methylace</a:t>
            </a:r>
            <a:r>
              <a:rPr lang="cs-CZ" sz="1800" dirty="0"/>
              <a:t> </a:t>
            </a:r>
            <a:r>
              <a:rPr lang="cs-CZ" sz="1800" dirty="0" err="1"/>
              <a:t>CpG</a:t>
            </a:r>
            <a:r>
              <a:rPr lang="cs-CZ" sz="1800" dirty="0"/>
              <a:t> nebo </a:t>
            </a:r>
            <a:r>
              <a:rPr lang="cs-CZ" sz="1800" dirty="0" err="1"/>
              <a:t>CpNpG</a:t>
            </a: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Fakultativní X Konstitutivní heterochromatin</a:t>
            </a:r>
            <a:endParaRPr lang="en-US" sz="1800" dirty="0"/>
          </a:p>
        </p:txBody>
      </p:sp>
      <p:pic>
        <p:nvPicPr>
          <p:cNvPr id="6" name="Picture 1" descr="C:\Users\zameer\Desktop\Clark\PPT Creation\eps - 800x800\\f08-10.jpg">
            <a:extLst>
              <a:ext uri="{FF2B5EF4-FFF2-40B4-BE49-F238E27FC236}">
                <a16:creationId xmlns:a16="http://schemas.microsoft.com/office/drawing/2014/main" id="{E4C35F3D-100C-4A0D-85E3-61A9912A5191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250" y="1435100"/>
            <a:ext cx="2857500" cy="168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zameer\Desktop\Clark\PPT Creation\eps - 800x800\\f08-11.jpg">
            <a:extLst>
              <a:ext uri="{FF2B5EF4-FFF2-40B4-BE49-F238E27FC236}">
                <a16:creationId xmlns:a16="http://schemas.microsoft.com/office/drawing/2014/main" id="{97C964A5-9E0C-4A32-9052-91E8D86CC991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219" y="3429000"/>
            <a:ext cx="2154787" cy="284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D331DBB-BE9B-4118-9686-BD5FC0079813}"/>
              </a:ext>
            </a:extLst>
          </p:cNvPr>
          <p:cNvSpPr txBox="1"/>
          <p:nvPr/>
        </p:nvSpPr>
        <p:spPr>
          <a:xfrm>
            <a:off x="8786569" y="6138372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 and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Pazdernik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2016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060702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3" id="{EC6B4A44-C025-4888-B8FA-D3A27EAE8308}" vid="{304F9EFF-F48F-4732-911C-C7029463335C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SciMUNI_CZE</Template>
  <TotalTime>6250</TotalTime>
  <Words>2539</Words>
  <Application>Microsoft Office PowerPoint</Application>
  <PresentationFormat>Širokoúhlá obrazovka</PresentationFormat>
  <Paragraphs>382</Paragraphs>
  <Slides>37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Comic Sans MS</vt:lpstr>
      <vt:lpstr>Merriweather Sans</vt:lpstr>
      <vt:lpstr>Symbol</vt:lpstr>
      <vt:lpstr>Tahoma</vt:lpstr>
      <vt:lpstr>Wingdings</vt:lpstr>
      <vt:lpstr>Prezentace_MU_CZ</vt:lpstr>
      <vt:lpstr>Vlastní návrh</vt:lpstr>
      <vt:lpstr>GENOVÉ TECHNOLOGIE</vt:lpstr>
      <vt:lpstr>Sekvenace lidského genomu</vt:lpstr>
      <vt:lpstr>Celera Genomics Project </vt:lpstr>
      <vt:lpstr>Silná role diplomacie</vt:lpstr>
      <vt:lpstr>Mapovací techniky</vt:lpstr>
      <vt:lpstr>Genetické markery</vt:lpstr>
      <vt:lpstr>Genetické markery</vt:lpstr>
      <vt:lpstr>Fyzikální mapovací techniky</vt:lpstr>
      <vt:lpstr>Mezery v rámci lidského genomu</vt:lpstr>
      <vt:lpstr>Počet genů X Genom</vt:lpstr>
      <vt:lpstr>Nékódující genom</vt:lpstr>
      <vt:lpstr>Maxam-Gilbertova sekvenační metoda </vt:lpstr>
      <vt:lpstr>Sekvenační metoda dle Sangera </vt:lpstr>
      <vt:lpstr>Sekvenační metoda dle Sangera</vt:lpstr>
      <vt:lpstr>Pyrosekvenování (1990)</vt:lpstr>
      <vt:lpstr>454 a GS Junior systém</vt:lpstr>
      <vt:lpstr>Akumulace mutací v DNA</vt:lpstr>
      <vt:lpstr>Typy mutací</vt:lpstr>
      <vt:lpstr>Míra mutací v genomech</vt:lpstr>
      <vt:lpstr>Genomika v medicíně</vt:lpstr>
      <vt:lpstr>Genomika v medicíně</vt:lpstr>
      <vt:lpstr>Zipcode analysis </vt:lpstr>
      <vt:lpstr>Metoda Infinium </vt:lpstr>
      <vt:lpstr>CNVs (copy number variants) analýza</vt:lpstr>
      <vt:lpstr>Farmakogenetika a genomika</vt:lpstr>
      <vt:lpstr>Genová exprese - Microarrays</vt:lpstr>
      <vt:lpstr>Genová exprese – WGAs, ChIP</vt:lpstr>
      <vt:lpstr>Genová exprese - RNAseq</vt:lpstr>
      <vt:lpstr>MetaRibo-Seq</vt:lpstr>
      <vt:lpstr>Metagenomika</vt:lpstr>
      <vt:lpstr>Sledování genové exprese</vt:lpstr>
      <vt:lpstr>Sledování methylomu</vt:lpstr>
      <vt:lpstr>Sekvenátor PacBio</vt:lpstr>
      <vt:lpstr>Sekvenátor Oxford Nanopores </vt:lpstr>
      <vt:lpstr>Editace genomu</vt:lpstr>
      <vt:lpstr>ZFNs a TALENs</vt:lpstr>
      <vt:lpstr>CRISPR/Cas9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GENOVÉ TECHNOLOGIE</dc:title>
  <dc:creator>jlochman@seznam.cz</dc:creator>
  <cp:lastModifiedBy>jlochman@seznam.cz</cp:lastModifiedBy>
  <cp:revision>249</cp:revision>
  <cp:lastPrinted>1601-01-01T00:00:00Z</cp:lastPrinted>
  <dcterms:created xsi:type="dcterms:W3CDTF">2020-10-06T06:16:11Z</dcterms:created>
  <dcterms:modified xsi:type="dcterms:W3CDTF">2020-12-01T10:52:49Z</dcterms:modified>
</cp:coreProperties>
</file>