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99" r:id="rId2"/>
  </p:sldMasterIdLst>
  <p:notesMasterIdLst>
    <p:notesMasterId r:id="rId25"/>
  </p:notesMasterIdLst>
  <p:handoutMasterIdLst>
    <p:handoutMasterId r:id="rId26"/>
  </p:handoutMasterIdLst>
  <p:sldIdLst>
    <p:sldId id="256" r:id="rId3"/>
    <p:sldId id="387" r:id="rId4"/>
    <p:sldId id="423" r:id="rId5"/>
    <p:sldId id="424" r:id="rId6"/>
    <p:sldId id="426" r:id="rId7"/>
    <p:sldId id="427" r:id="rId8"/>
    <p:sldId id="425" r:id="rId9"/>
    <p:sldId id="428" r:id="rId10"/>
    <p:sldId id="429" r:id="rId11"/>
    <p:sldId id="430" r:id="rId12"/>
    <p:sldId id="431" r:id="rId13"/>
    <p:sldId id="432" r:id="rId14"/>
    <p:sldId id="433" r:id="rId15"/>
    <p:sldId id="434" r:id="rId16"/>
    <p:sldId id="435" r:id="rId17"/>
    <p:sldId id="436" r:id="rId18"/>
    <p:sldId id="439" r:id="rId19"/>
    <p:sldId id="437" r:id="rId20"/>
    <p:sldId id="438" r:id="rId21"/>
    <p:sldId id="440" r:id="rId22"/>
    <p:sldId id="441" r:id="rId23"/>
    <p:sldId id="442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59" autoAdjust="0"/>
  </p:normalViewPr>
  <p:slideViewPr>
    <p:cSldViewPr snapToGrid="0">
      <p:cViewPr varScale="1">
        <p:scale>
          <a:sx n="103" d="100"/>
          <a:sy n="103" d="100"/>
        </p:scale>
        <p:origin x="120" y="27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04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040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599" y="414000"/>
            <a:ext cx="1543745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599" y="414000"/>
            <a:ext cx="1543745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7" y="414868"/>
            <a:ext cx="1542508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7" y="414868"/>
            <a:ext cx="1542508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480" y="6048047"/>
            <a:ext cx="865012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8757" y="2014648"/>
            <a:ext cx="4094486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EE58B-1601-4999-B8A7-94996C746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4E50F5-4F63-4B1E-8C17-E8F1FAAE3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395C2B-6448-4134-B5D2-81ADFBFE7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053226-181C-45B2-A12F-AE2FDC70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3C56AD-7FE4-4797-892E-5F64CBE26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54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733F7-6A09-4865-BEC2-0FB49718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5425B8-D9F7-4B08-B5FC-126735594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1C320E-0B28-43B8-AE22-0EAE7F306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92BF1-BC96-4FD8-AD05-2F6D991B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318A7C-BD0C-4095-AAE6-B24097FA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0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95C54-2375-4FE3-99C3-05D6FD26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083C49-F015-4F3B-BAF8-6E7BBF9BC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7D85B2-E398-4B0C-88F5-8F9AD8A8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C80434-28DF-453A-B8BF-9BBB941F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8D95AA-5868-4BF6-81DE-860C6C2F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14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D4548-CB11-4842-9B18-3144BA489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14A5A2-95D9-46A6-82EC-1477A7A35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4BBDEA-0418-43AD-BD20-D25CEEF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9DEE33-EE37-43A2-97EC-12A8572E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A242D6-E104-4E6B-A3D9-5028089A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BB1707-B05E-4283-8747-95FE5D34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37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A79F10-2269-43F7-A1B7-B59DD7B8D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4DDB25-6600-4C36-960F-C622815FC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C4831C-2766-4BF7-9344-501BC7787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F5B4CC-783E-4579-B578-15C8FDE32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F9D51B1-F157-4620-AAF3-8706D00887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4CFD776-866D-4F6D-ADA7-B375566A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88FB018-6406-4D46-8EA3-3A66EEE2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637F864-0A11-4DAD-AE52-5D892545F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8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1BB8E-BACE-488D-A17C-B608E0CB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AD75950-6298-471F-8AEB-05FF231FB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26786B6-5D88-4666-A7D0-8FD669BA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10E71F-8CBB-420F-9B33-755294B5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83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11D5CDA-8EB6-4EE6-B9B3-254468877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63665EA-0A9C-4B13-AA03-3D255313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9A10577-8A32-4C6C-8242-0D931342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0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6E76DB-E9E7-490E-AEEB-2560B97E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55D84E-1741-4CE2-9AD1-0DD32D6CF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3AF462-B6BC-4B2A-84EE-E7BBF0D0E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F4761C-4143-4C16-93B8-6B59999C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88F5F9-E853-4D8B-91B0-D6B5F4C8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1F8152-BA7C-4627-BBA2-C676BD77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33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63F910-7AE0-492F-9250-56AECD7D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2178639-12CF-4BEA-801A-D024E52A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03971C-42EA-41DA-8252-8B7D02779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D194FC-6F64-48A2-981E-9EE9BE737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5C0ED1-7719-4C97-99B9-9685A7091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9C6F77-2158-4B50-85DA-51CB3E8D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39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82B9A-B1F5-4876-8D73-253B21AAD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4122188-0ACF-4F93-982D-F11D7A696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154A9B-FD50-49BB-ADEA-002106403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FE10C0-6880-4895-B8A0-132FF134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6E7E92-C15A-45BD-A16A-313D9FC0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3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4E32B30-20D0-4340-A8BF-ABCF4F65B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ED08F7-2CD1-4A2B-A2CD-F94874F68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DDEEB1-4456-477A-897D-1325491C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4A858C-645D-4CB1-A6B6-FE75F24F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8659B9-CC3E-4711-A74E-7EA8B255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5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2174" y="6048047"/>
            <a:ext cx="865548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BC93BE9-87A6-4C86-82FC-4FE06C766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7BB2FC-A155-4B7B-931D-0EE032683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D51C91-C101-44E1-BD72-0ECB3C0F0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54FF6-F870-4D41-A30B-1F2B5AE5FE81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AB2EF0-2AA2-4216-BF5C-C48D8D2DF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1E4E3D-60CC-451B-B511-54483ED65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E233C-CFF5-4A54-9E8B-24766F60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1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5-06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5-08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C:\Users\zameer\Desktop\Clark\PPT%20Creation\eps%20-%20800x800\\f05-09.jpg" TargetMode="Externa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5-10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5-12.jpg" TargetMode="External"/><Relationship Id="rId7" Type="http://schemas.openxmlformats.org/officeDocument/2006/relationships/image" Target="file:///C:\Users\zameer\Desktop\Clark\PPT%20Creation\eps%20-%20800x800\\f05-14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file:///C:\Users\zameer\Desktop\Clark\PPT%20Creation\eps%20-%20800x800\\f05-13.jpg" TargetMode="Externa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5-16.jpg" TargetMode="External"/><Relationship Id="rId7" Type="http://schemas.openxmlformats.org/officeDocument/2006/relationships/image" Target="file:///C:\Users\zameer\Desktop\Clark\PPT%20Creation\eps%20-%20800x800\\f05-18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file:///C:\Users\zameer\Desktop\Clark\PPT%20Creation\eps%20-%20800x800\\f05-17.jpg" TargetMode="Externa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5-15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5-22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C:\Users\zameer\Desktop\Clark\PPT%20Creation\eps%20-%20800x800\\f05-23.jpg" TargetMode="Externa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5-25.jp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file:///C:\Users\zameer\Desktop\Clark\PPT%20Creation\eps%20-%20800x800\\f05-26.jpg" TargetMode="Externa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5-27.jpg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file:///C:\Users\zameer\Desktop\Clark\PPT%20Creation\eps%20-%20800x800\\f05-29.jpg" TargetMode="Externa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zameer\Desktop\Clark\PPT%20Creation\eps%20-%20800x800\\f05-01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5-02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zameer\Desktop\Clark\PPT%20Creation\eps%20-%20800x800\\f05-04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B4760577-42D0-B14B-9AE3-C83431C5DB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Technologie založené na RNA 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D0C7844-D027-D346-B845-4935F41C7B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FCEF6F-8B97-8C42-B494-F83038ED3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GENOVÉ TECHNOLOGIE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3BC39F1-384A-3F45-8C5C-D728653A31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 založené na RNA 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rozdělení RNA, význam ne-kódujících RNA,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antisense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RNA a umlčování genů,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ribozymy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13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9C9D9A-02F8-4C6E-BBE5-A68A63FD1A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832438-9434-4C3F-B6A2-F4B7152105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C94C7F-3898-4651-A731-4B54E2E3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Antisense</a:t>
            </a:r>
            <a:r>
              <a:rPr lang="cs-CZ" dirty="0"/>
              <a:t> mechanismy</a:t>
            </a:r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34CDA38-0B81-4784-86BA-45408B92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653" y="1797067"/>
            <a:ext cx="3895312" cy="34448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1CB6D67-B480-460D-9EC7-3F4257BF9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830" y="1870990"/>
            <a:ext cx="3467706" cy="33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02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E1DE75-B666-4D84-8454-A5B3E49BA9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5A4EA9-4A44-47AF-830B-90F91D9D2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B10C71-A510-4938-B711-4B09D59FD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PTEN </a:t>
            </a:r>
            <a:r>
              <a:rPr lang="cs-CZ" dirty="0" err="1"/>
              <a:t>pseudogen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1FF58A9-778D-4F54-888A-8FFF021D5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9605100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/>
              <a:t>PTEN (</a:t>
            </a:r>
            <a:r>
              <a:rPr lang="cs-CZ" sz="1600" dirty="0" err="1"/>
              <a:t>phosphatase</a:t>
            </a:r>
            <a:r>
              <a:rPr lang="cs-CZ" sz="1600" dirty="0"/>
              <a:t> and </a:t>
            </a:r>
            <a:r>
              <a:rPr lang="cs-CZ" sz="1600" dirty="0" err="1"/>
              <a:t>tensin</a:t>
            </a:r>
            <a:r>
              <a:rPr lang="cs-CZ" sz="1600" dirty="0"/>
              <a:t> homolog)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/>
              <a:t>Tumor-supresorový gen, jehož transkripce koreluje se závažností rakoviny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/>
              <a:t>V rámci genomu přítomnost PTEN </a:t>
            </a:r>
            <a:r>
              <a:rPr lang="cs-CZ" sz="1600" dirty="0" err="1"/>
              <a:t>pseudogenu</a:t>
            </a:r>
            <a:r>
              <a:rPr lang="cs-CZ" sz="1600" dirty="0"/>
              <a:t> = tvorba tří ne-kódujících RNA</a:t>
            </a:r>
          </a:p>
        </p:txBody>
      </p:sp>
      <p:pic>
        <p:nvPicPr>
          <p:cNvPr id="6" name="Picture 1" descr="C:\Users\zameer\Desktop\Clark\PPT Creation\eps - 800x800\\f05-06.jpg">
            <a:extLst>
              <a:ext uri="{FF2B5EF4-FFF2-40B4-BE49-F238E27FC236}">
                <a16:creationId xmlns:a16="http://schemas.microsoft.com/office/drawing/2014/main" id="{AA0AA195-8C3B-443A-8B4D-627015177653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80" y="2438792"/>
            <a:ext cx="6203039" cy="369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49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39BFDF-D29A-4BB8-BEAC-17DA78510A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CEBEB0-ED17-4C4A-877F-850C87048C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B2EDED0-AF32-40EA-9E24-CDF7940B6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Použití </a:t>
            </a:r>
            <a:r>
              <a:rPr lang="cs-CZ" dirty="0" err="1"/>
              <a:t>antisense</a:t>
            </a:r>
            <a:r>
              <a:rPr lang="cs-CZ" dirty="0"/>
              <a:t> RNA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141567-09F2-4B2C-862B-4B18078D4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1800" dirty="0"/>
              <a:t>Dvě možné metody produkce: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   - chemická syntéza</a:t>
            </a:r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800" dirty="0"/>
              <a:t>   - klonování </a:t>
            </a:r>
            <a:r>
              <a:rPr lang="cs-CZ" sz="1800" dirty="0" err="1"/>
              <a:t>antisense</a:t>
            </a:r>
            <a:r>
              <a:rPr lang="cs-CZ" sz="1800" dirty="0"/>
              <a:t> RNA v opačném směru do vektoru = možná kontrola exprese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Tvorba sekundárních struktur může vést ke ztrátě funkčnosti</a:t>
            </a:r>
          </a:p>
          <a:p>
            <a:pPr marL="72000" indent="0">
              <a:lnSpc>
                <a:spcPct val="100000"/>
              </a:lnSpc>
              <a:buNone/>
            </a:pPr>
            <a:endParaRPr lang="en-US" sz="1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EA8E34-4739-4219-9B67-382FDAC8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000" y="3221915"/>
            <a:ext cx="3810000" cy="25073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57CC60-2A7F-4188-AACF-7E709F057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21915"/>
            <a:ext cx="3368248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66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8601E4-2C8D-4EB2-9BCF-2FDB1F3A56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7F77F9-411C-4938-9523-4895CC919C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F6D509-5E90-41B7-B67D-323A960B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Modifikace syntetických </a:t>
            </a:r>
            <a:r>
              <a:rPr lang="cs-CZ" dirty="0" err="1"/>
              <a:t>oligonukleotidů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893548-5F42-4E5C-AD0E-0D9ACAA3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106313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600" dirty="0"/>
              <a:t>Zavádění chemických modifikací </a:t>
            </a:r>
            <a:r>
              <a:rPr lang="cs-CZ" sz="1600" dirty="0" err="1"/>
              <a:t>bazí</a:t>
            </a:r>
            <a:r>
              <a:rPr lang="cs-CZ" sz="1600" dirty="0"/>
              <a:t> pro zvýšení stability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600" dirty="0"/>
              <a:t>Použití různých strategií: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fosfor-</a:t>
            </a:r>
            <a:r>
              <a:rPr lang="cs-CZ" sz="1600" dirty="0" err="1"/>
              <a:t>thio</a:t>
            </a:r>
            <a:r>
              <a:rPr lang="cs-CZ" sz="1600" dirty="0"/>
              <a:t> </a:t>
            </a:r>
            <a:r>
              <a:rPr lang="cs-CZ" sz="1600" dirty="0" err="1"/>
              <a:t>oligonukleotid</a:t>
            </a:r>
            <a:r>
              <a:rPr lang="cs-CZ" sz="1600" dirty="0"/>
              <a:t> (rezistentní k degradaci </a:t>
            </a:r>
            <a:r>
              <a:rPr lang="cs-CZ" sz="1600" dirty="0" err="1"/>
              <a:t>DNasou</a:t>
            </a:r>
            <a:r>
              <a:rPr lang="cs-CZ" sz="1600" dirty="0"/>
              <a:t>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</a:t>
            </a:r>
            <a:r>
              <a:rPr lang="cs-CZ" sz="1600" dirty="0" err="1"/>
              <a:t>morpholin-antisense</a:t>
            </a:r>
            <a:r>
              <a:rPr lang="cs-CZ" sz="1600" dirty="0"/>
              <a:t> </a:t>
            </a:r>
            <a:r>
              <a:rPr lang="cs-CZ" sz="1600" dirty="0" err="1"/>
              <a:t>nukeotid</a:t>
            </a:r>
            <a:r>
              <a:rPr lang="cs-CZ" sz="1600" dirty="0"/>
              <a:t> (rezistentní k </a:t>
            </a:r>
            <a:r>
              <a:rPr lang="cs-CZ" sz="1600" dirty="0" err="1"/>
              <a:t>DNase</a:t>
            </a:r>
            <a:r>
              <a:rPr lang="cs-CZ" sz="1600" dirty="0"/>
              <a:t> a </a:t>
            </a:r>
            <a:r>
              <a:rPr lang="cs-CZ" sz="1600" dirty="0" err="1"/>
              <a:t>RNase</a:t>
            </a:r>
            <a:r>
              <a:rPr lang="cs-CZ" sz="1600" dirty="0"/>
              <a:t> H)</a:t>
            </a:r>
          </a:p>
          <a:p>
            <a:pPr marL="398463" indent="-327025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přidání O-alkylu na 2´OH skupinu ribózy (rezistentní k </a:t>
            </a:r>
            <a:r>
              <a:rPr lang="cs-CZ" sz="1600" dirty="0" err="1"/>
              <a:t>DNase</a:t>
            </a:r>
            <a:r>
              <a:rPr lang="cs-CZ" sz="1600" dirty="0"/>
              <a:t> a </a:t>
            </a:r>
            <a:r>
              <a:rPr lang="cs-CZ" sz="1600" dirty="0" err="1"/>
              <a:t>RNase</a:t>
            </a:r>
            <a:r>
              <a:rPr lang="cs-CZ" sz="1600" dirty="0"/>
              <a:t> H)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použití </a:t>
            </a:r>
            <a:r>
              <a:rPr lang="cs-CZ" sz="1600" dirty="0" err="1"/>
              <a:t>PNAs</a:t>
            </a:r>
            <a:r>
              <a:rPr lang="cs-CZ" sz="1600" dirty="0"/>
              <a:t> (rezistentní k </a:t>
            </a:r>
            <a:r>
              <a:rPr lang="cs-CZ" sz="1600" dirty="0" err="1"/>
              <a:t>DNase</a:t>
            </a:r>
            <a:r>
              <a:rPr lang="cs-CZ" sz="1600" dirty="0"/>
              <a:t> a </a:t>
            </a:r>
            <a:r>
              <a:rPr lang="cs-CZ" sz="1600" dirty="0" err="1"/>
              <a:t>RNase</a:t>
            </a:r>
            <a:r>
              <a:rPr lang="cs-CZ" sz="1600" dirty="0"/>
              <a:t> H)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600" dirty="0"/>
              <a:t>   - použití chimérických </a:t>
            </a:r>
            <a:r>
              <a:rPr lang="cs-CZ" sz="1600" dirty="0" err="1"/>
              <a:t>oligonukletidů</a:t>
            </a:r>
            <a:r>
              <a:rPr lang="cs-CZ" sz="1600" dirty="0"/>
              <a:t> (rezistentní k </a:t>
            </a:r>
            <a:r>
              <a:rPr lang="cs-CZ" sz="1600" dirty="0" err="1"/>
              <a:t>DNase</a:t>
            </a:r>
            <a:r>
              <a:rPr lang="cs-CZ" sz="1600" dirty="0"/>
              <a:t>)</a:t>
            </a:r>
          </a:p>
          <a:p>
            <a:pPr marL="72000" indent="0">
              <a:buNone/>
            </a:pPr>
            <a:endParaRPr lang="en-US" sz="1600" dirty="0"/>
          </a:p>
        </p:txBody>
      </p:sp>
      <p:pic>
        <p:nvPicPr>
          <p:cNvPr id="6" name="Picture 1" descr="C:\Users\zameer\Desktop\Clark\PPT Creation\eps - 800x800\\f05-08.jpg">
            <a:extLst>
              <a:ext uri="{FF2B5EF4-FFF2-40B4-BE49-F238E27FC236}">
                <a16:creationId xmlns:a16="http://schemas.microsoft.com/office/drawing/2014/main" id="{8DA2E079-7BE9-481F-8E6E-8757E96A6AC9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019" y="1656479"/>
            <a:ext cx="3881979" cy="469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zameer\Desktop\Clark\PPT Creation\eps - 800x800\\f05-09.jpg">
            <a:extLst>
              <a:ext uri="{FF2B5EF4-FFF2-40B4-BE49-F238E27FC236}">
                <a16:creationId xmlns:a16="http://schemas.microsoft.com/office/drawing/2014/main" id="{E5808C4F-B526-41BE-B4C0-C7540786F9FA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895" y="4616788"/>
            <a:ext cx="3570303" cy="109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726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D05F2C-C93D-4C39-A093-0A252EB3FD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C758AE-48BC-4769-9B6C-6FA4C8A606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2F6AA6-75A7-46C1-9AD2-466B9751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Antisense</a:t>
            </a:r>
            <a:r>
              <a:rPr lang="cs-CZ" dirty="0"/>
              <a:t> terapie 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7A3950-4385-4C62-AF8E-F1817690E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015778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Dostání </a:t>
            </a:r>
            <a:r>
              <a:rPr lang="cs-CZ" sz="1800" dirty="0" err="1"/>
              <a:t>oligonukleotidů</a:t>
            </a:r>
            <a:r>
              <a:rPr lang="cs-CZ" sz="1800" dirty="0"/>
              <a:t> do buňky vyžaduje speciální přístupy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Existuje přirozený neznámý mechanismus vstupu </a:t>
            </a:r>
            <a:r>
              <a:rPr lang="cs-CZ" sz="1800" dirty="0" err="1"/>
              <a:t>oligonukleotidů</a:t>
            </a:r>
            <a:r>
              <a:rPr lang="cs-CZ" sz="1800" dirty="0"/>
              <a:t> do buňky = malá efektivita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Možné použití několika technik: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- použití </a:t>
            </a:r>
            <a:r>
              <a:rPr lang="cs-CZ" sz="1800" dirty="0" err="1"/>
              <a:t>liposomů</a:t>
            </a:r>
            <a:r>
              <a:rPr lang="cs-CZ" sz="1800" dirty="0"/>
              <a:t> (neutrální, kladně nabité)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- kationické polymery (</a:t>
            </a:r>
            <a:r>
              <a:rPr lang="cs-CZ" sz="1800" dirty="0" err="1"/>
              <a:t>poly</a:t>
            </a:r>
            <a:r>
              <a:rPr lang="cs-CZ" sz="1800" dirty="0"/>
              <a:t>-L-</a:t>
            </a:r>
            <a:r>
              <a:rPr lang="cs-CZ" sz="1800" dirty="0" err="1"/>
              <a:t>lysinem</a:t>
            </a:r>
            <a:r>
              <a:rPr lang="cs-CZ" sz="1800" dirty="0"/>
              <a:t> </a:t>
            </a:r>
            <a:r>
              <a:rPr lang="cs-CZ" sz="1800" dirty="0" err="1"/>
              <a:t>polyethylenimin</a:t>
            </a:r>
            <a:r>
              <a:rPr lang="cs-CZ" sz="1800" dirty="0"/>
              <a:t>)</a:t>
            </a:r>
          </a:p>
          <a:p>
            <a:pPr marL="344488" indent="-27305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- přichycení na bazické peptidy (</a:t>
            </a:r>
            <a:r>
              <a:rPr lang="cs-CZ" sz="1800" dirty="0" err="1"/>
              <a:t>Tat</a:t>
            </a:r>
            <a:r>
              <a:rPr lang="cs-CZ" sz="1800" dirty="0"/>
              <a:t> protein, HA2 podjednotka viry chřipky)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- použití </a:t>
            </a:r>
            <a:r>
              <a:rPr lang="cs-CZ" sz="1800" dirty="0" err="1"/>
              <a:t>streptolysinu</a:t>
            </a:r>
            <a:r>
              <a:rPr lang="cs-CZ" sz="1800" dirty="0"/>
              <a:t> O = tvorba pórů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- </a:t>
            </a:r>
            <a:r>
              <a:rPr lang="cs-CZ" sz="1800" dirty="0" err="1"/>
              <a:t>mikroinjekce</a:t>
            </a:r>
            <a:r>
              <a:rPr lang="cs-CZ" sz="1800" dirty="0"/>
              <a:t> přímo do buňku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- seškrábnutí buněk (poškození membrány)</a:t>
            </a:r>
            <a:endParaRPr lang="en-US" sz="1800" dirty="0"/>
          </a:p>
        </p:txBody>
      </p:sp>
      <p:pic>
        <p:nvPicPr>
          <p:cNvPr id="6" name="Picture 1" descr="C:\Users\zameer\Desktop\Clark\PPT Creation\eps - 800x800\\f05-10.jpg">
            <a:extLst>
              <a:ext uri="{FF2B5EF4-FFF2-40B4-BE49-F238E27FC236}">
                <a16:creationId xmlns:a16="http://schemas.microsoft.com/office/drawing/2014/main" id="{C085BF16-980D-4EF2-870B-4253A297A932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60" y="919597"/>
            <a:ext cx="3935893" cy="491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772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95861F-AEB7-49F2-8A11-1DDB24472C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1791C4-E96C-49A5-BF81-2EAD46F221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8D769C-A2B4-4623-867B-A457EB3ED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RNA interference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957A7D-F42E-4B92-862F-F54ED3D1A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RNA interference (</a:t>
            </a:r>
            <a:r>
              <a:rPr lang="cs-CZ" sz="1800" dirty="0" err="1"/>
              <a:t>RNAi</a:t>
            </a:r>
            <a:r>
              <a:rPr lang="cs-CZ" sz="1800" dirty="0"/>
              <a:t>) – dráha pro genovou regulaci, kde je krátký </a:t>
            </a:r>
            <a:r>
              <a:rPr lang="cs-CZ" sz="1800" dirty="0" err="1"/>
              <a:t>dvouřetězcový</a:t>
            </a:r>
            <a:r>
              <a:rPr lang="cs-CZ" sz="1800" dirty="0"/>
              <a:t> úsek RNA stimuluje enzymatickým komplex degradující </a:t>
            </a:r>
            <a:r>
              <a:rPr lang="cs-CZ" sz="1800" dirty="0" err="1"/>
              <a:t>mRNA</a:t>
            </a: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 err="1"/>
              <a:t>RNAi</a:t>
            </a:r>
            <a:r>
              <a:rPr lang="cs-CZ" sz="1800" dirty="0"/>
              <a:t> je popsán u savců, rostlin, hub, červů, hmyzu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 err="1"/>
              <a:t>RNAi</a:t>
            </a:r>
            <a:r>
              <a:rPr lang="cs-CZ" sz="1800" dirty="0"/>
              <a:t> rovněž zabraňuje přesunu </a:t>
            </a:r>
            <a:r>
              <a:rPr lang="cs-CZ" sz="1800" dirty="0" err="1"/>
              <a:t>transpozonů</a:t>
            </a:r>
            <a:r>
              <a:rPr lang="cs-CZ" sz="1800" dirty="0"/>
              <a:t> a je to ochrana před viry u rostlin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 err="1"/>
              <a:t>RNAi</a:t>
            </a:r>
            <a:r>
              <a:rPr lang="cs-CZ" sz="1800" dirty="0"/>
              <a:t> má dvě stádia:</a:t>
            </a:r>
          </a:p>
          <a:p>
            <a:pPr marL="398463" indent="-327025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iniciační fáze = tvorba zkrácené </a:t>
            </a:r>
            <a:r>
              <a:rPr lang="cs-CZ" sz="1800" dirty="0" err="1"/>
              <a:t>dsRNA</a:t>
            </a:r>
            <a:r>
              <a:rPr lang="cs-CZ" sz="1800" dirty="0"/>
              <a:t> z virové </a:t>
            </a:r>
            <a:r>
              <a:rPr lang="cs-CZ" sz="1800" dirty="0" err="1"/>
              <a:t>dsRNA</a:t>
            </a:r>
            <a:r>
              <a:rPr lang="cs-CZ" sz="1800" dirty="0"/>
              <a:t>, </a:t>
            </a:r>
            <a:r>
              <a:rPr lang="cs-CZ" sz="1800" dirty="0" err="1"/>
              <a:t>gDNA</a:t>
            </a:r>
            <a:r>
              <a:rPr lang="cs-CZ" sz="1800" dirty="0"/>
              <a:t>, aberantního transkriptu = štěpení </a:t>
            </a:r>
            <a:r>
              <a:rPr lang="cs-CZ" sz="1800" dirty="0" err="1"/>
              <a:t>endonukleasou</a:t>
            </a:r>
            <a:r>
              <a:rPr lang="cs-CZ" sz="1800" dirty="0"/>
              <a:t> </a:t>
            </a:r>
            <a:r>
              <a:rPr lang="cs-CZ" sz="1800" dirty="0" err="1"/>
              <a:t>Dicer</a:t>
            </a:r>
            <a:r>
              <a:rPr lang="cs-CZ" sz="1800" dirty="0"/>
              <a:t> (</a:t>
            </a:r>
            <a:r>
              <a:rPr lang="cs-CZ" sz="1800" dirty="0" err="1"/>
              <a:t>RNasa</a:t>
            </a:r>
            <a:r>
              <a:rPr lang="cs-CZ" sz="1800" dirty="0"/>
              <a:t> z rodiny III, 21-23 nukleotidů) na </a:t>
            </a:r>
            <a:r>
              <a:rPr lang="cs-CZ" sz="1800" dirty="0" err="1"/>
              <a:t>siRNAs</a:t>
            </a:r>
            <a:endParaRPr lang="cs-CZ" sz="1800" dirty="0"/>
          </a:p>
          <a:p>
            <a:pPr marL="398463" indent="-327025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efektorová fáze = přenos </a:t>
            </a:r>
            <a:r>
              <a:rPr lang="cs-CZ" sz="1800" dirty="0" err="1"/>
              <a:t>siRNA</a:t>
            </a:r>
            <a:r>
              <a:rPr lang="cs-CZ" sz="1800" dirty="0"/>
              <a:t> na RISC (RNA-</a:t>
            </a:r>
            <a:r>
              <a:rPr lang="cs-CZ" sz="1800" dirty="0" err="1"/>
              <a:t>induce</a:t>
            </a:r>
            <a:r>
              <a:rPr lang="cs-CZ" sz="1800" dirty="0"/>
              <a:t> </a:t>
            </a:r>
            <a:r>
              <a:rPr lang="cs-CZ" sz="1800" dirty="0" err="1"/>
              <a:t>silensing</a:t>
            </a:r>
            <a:r>
              <a:rPr lang="cs-CZ" sz="1800" dirty="0"/>
              <a:t> </a:t>
            </a:r>
            <a:r>
              <a:rPr lang="cs-CZ" sz="1800" dirty="0" err="1"/>
              <a:t>complex</a:t>
            </a:r>
            <a:r>
              <a:rPr lang="cs-CZ" sz="1800" dirty="0"/>
              <a:t>) a tvorba </a:t>
            </a:r>
            <a:r>
              <a:rPr lang="cs-CZ" sz="1800" dirty="0" err="1"/>
              <a:t>ssRNA</a:t>
            </a:r>
            <a:r>
              <a:rPr lang="cs-CZ" sz="1800" dirty="0"/>
              <a:t> = po rozpoznání cílové sekvence vazba proteinu z Argonaut (AGO) rodiny = štěpení </a:t>
            </a:r>
            <a:r>
              <a:rPr lang="cs-CZ" sz="1800" dirty="0" err="1"/>
              <a:t>mRNA</a:t>
            </a:r>
            <a:endParaRPr lang="cs-CZ" sz="1800" dirty="0"/>
          </a:p>
          <a:p>
            <a:pPr marL="398463" indent="-327025"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Zesílení celého procesu pomocí RNA-dependentní RNA polymerázy (</a:t>
            </a:r>
            <a:r>
              <a:rPr lang="cs-CZ" sz="1800" dirty="0" err="1"/>
              <a:t>RdRP</a:t>
            </a:r>
            <a:r>
              <a:rPr lang="cs-CZ" sz="1800" dirty="0"/>
              <a:t>) – méně než 50 kopí </a:t>
            </a:r>
            <a:r>
              <a:rPr lang="cs-CZ" sz="1800" dirty="0" err="1"/>
              <a:t>siRNA</a:t>
            </a:r>
            <a:r>
              <a:rPr lang="cs-CZ" sz="1800" dirty="0"/>
              <a:t> vede k úplné degradaci cílové </a:t>
            </a:r>
            <a:r>
              <a:rPr lang="cs-CZ" sz="1800" dirty="0" err="1"/>
              <a:t>mRNA</a:t>
            </a:r>
            <a:endParaRPr lang="cs-CZ" sz="1800" dirty="0"/>
          </a:p>
          <a:p>
            <a:pPr marL="72000" indent="0">
              <a:lnSpc>
                <a:spcPct val="10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2604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833B15-022D-435B-93FA-C0BDB7864E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09375B-2FBE-460A-BB4C-79F6C7C0FF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8999E2-AAFA-45D8-A5B5-1C8EFF77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RNA interference</a:t>
            </a:r>
            <a:endParaRPr lang="en-US" dirty="0"/>
          </a:p>
        </p:txBody>
      </p:sp>
      <p:pic>
        <p:nvPicPr>
          <p:cNvPr id="6" name="Picture 1" descr="C:\Users\zameer\Desktop\Clark\PPT Creation\eps - 800x800\\f05-12.jpg">
            <a:extLst>
              <a:ext uri="{FF2B5EF4-FFF2-40B4-BE49-F238E27FC236}">
                <a16:creationId xmlns:a16="http://schemas.microsoft.com/office/drawing/2014/main" id="{0A223BB8-381C-4258-BFED-049662BB3791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24" y="1294644"/>
            <a:ext cx="2612821" cy="475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zameer\Desktop\Clark\PPT Creation\eps - 800x800\\f05-13.jpg">
            <a:extLst>
              <a:ext uri="{FF2B5EF4-FFF2-40B4-BE49-F238E27FC236}">
                <a16:creationId xmlns:a16="http://schemas.microsoft.com/office/drawing/2014/main" id="{CEADCB84-8AE6-4A13-9569-D465E262DAE4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80" y="1279338"/>
            <a:ext cx="2621240" cy="476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:\Users\zameer\Desktop\Clark\PPT Creation\eps - 800x800\\f05-14.jpg">
            <a:extLst>
              <a:ext uri="{FF2B5EF4-FFF2-40B4-BE49-F238E27FC236}">
                <a16:creationId xmlns:a16="http://schemas.microsoft.com/office/drawing/2014/main" id="{EB13F544-4565-4CD6-ABD3-500DC3F5DB9D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054" y="1294644"/>
            <a:ext cx="3170846" cy="475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193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F05C5E8-4887-42F2-800F-CF7202BCA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60C3F9-730F-4B9C-879E-625CCF7AB5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F9A2F1-D08D-43B8-BDEE-AB9A6E57A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Technologie </a:t>
            </a:r>
            <a:r>
              <a:rPr lang="cs-CZ" dirty="0" err="1"/>
              <a:t>RNAi</a:t>
            </a:r>
            <a:r>
              <a:rPr lang="cs-CZ" dirty="0"/>
              <a:t> u háďátka</a:t>
            </a:r>
            <a:endParaRPr lang="en-US" dirty="0"/>
          </a:p>
        </p:txBody>
      </p:sp>
      <p:pic>
        <p:nvPicPr>
          <p:cNvPr id="6" name="Picture 1" descr="C:\Users\zameer\Desktop\Clark\PPT Creation\eps - 800x800\\f05-16.jpg">
            <a:extLst>
              <a:ext uri="{FF2B5EF4-FFF2-40B4-BE49-F238E27FC236}">
                <a16:creationId xmlns:a16="http://schemas.microsoft.com/office/drawing/2014/main" id="{E1CCE0CC-FB9A-4406-A144-68A6E2BC80D1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370168"/>
            <a:ext cx="4578350" cy="46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zameer\Desktop\Clark\PPT Creation\eps - 800x800\\f05-17.jpg">
            <a:extLst>
              <a:ext uri="{FF2B5EF4-FFF2-40B4-BE49-F238E27FC236}">
                <a16:creationId xmlns:a16="http://schemas.microsoft.com/office/drawing/2014/main" id="{CB6220FF-86DA-4272-8F72-E59CBC210398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74" y="1370168"/>
            <a:ext cx="25291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:\Users\zameer\Desktop\Clark\PPT Creation\eps - 800x800\\f05-18.jpg">
            <a:extLst>
              <a:ext uri="{FF2B5EF4-FFF2-40B4-BE49-F238E27FC236}">
                <a16:creationId xmlns:a16="http://schemas.microsoft.com/office/drawing/2014/main" id="{E59B663F-569B-493F-AC65-4875C66A0F67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0" y="1370168"/>
            <a:ext cx="339780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8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8273E0-6BCE-48F5-B083-AC095A500D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4329BB-1DC6-458C-86B1-7B1B17628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430933-7208-4FC4-B683-D9B2A1F4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Modulace genové exprese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1D1B58F-290D-4243-A575-F1FFD00FD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 err="1"/>
              <a:t>MicroRNAs</a:t>
            </a:r>
            <a:r>
              <a:rPr lang="cs-CZ" sz="1600" dirty="0"/>
              <a:t> (</a:t>
            </a:r>
            <a:r>
              <a:rPr lang="cs-CZ" sz="1600" dirty="0" err="1"/>
              <a:t>miRNAs</a:t>
            </a:r>
            <a:r>
              <a:rPr lang="cs-CZ" sz="1600" dirty="0"/>
              <a:t>) mohou modulovat genovou expresi</a:t>
            </a:r>
          </a:p>
          <a:p>
            <a:r>
              <a:rPr lang="cs-CZ" sz="1600" dirty="0"/>
              <a:t>Popsáno prvně v rámci vývoje háďátka</a:t>
            </a:r>
          </a:p>
          <a:p>
            <a:r>
              <a:rPr lang="cs-CZ" sz="1600" dirty="0" err="1"/>
              <a:t>miRNAs</a:t>
            </a:r>
            <a:r>
              <a:rPr lang="cs-CZ" sz="1600" dirty="0"/>
              <a:t> regulují genovou expresi blokací translace</a:t>
            </a:r>
          </a:p>
          <a:p>
            <a:r>
              <a:rPr lang="cs-CZ" sz="1600" dirty="0" err="1"/>
              <a:t>miRNAs</a:t>
            </a:r>
            <a:r>
              <a:rPr lang="cs-CZ" sz="1600" dirty="0"/>
              <a:t> jsou dnes popsány u rostlin i člověka</a:t>
            </a:r>
          </a:p>
          <a:p>
            <a:r>
              <a:rPr lang="cs-CZ" sz="1600" dirty="0" err="1"/>
              <a:t>miRNAs</a:t>
            </a:r>
            <a:r>
              <a:rPr lang="cs-CZ" sz="1600" dirty="0"/>
              <a:t> blokují začátek translace nebo se váží na 3´UTR oblasti</a:t>
            </a:r>
          </a:p>
          <a:p>
            <a:r>
              <a:rPr lang="cs-CZ" sz="1600" dirty="0"/>
              <a:t>Prvně dochází k tvorbě </a:t>
            </a:r>
            <a:r>
              <a:rPr lang="cs-CZ" sz="1600" dirty="0" err="1"/>
              <a:t>prekurzorové</a:t>
            </a:r>
            <a:r>
              <a:rPr lang="cs-CZ" sz="1600" dirty="0"/>
              <a:t> </a:t>
            </a:r>
            <a:r>
              <a:rPr lang="cs-CZ" sz="1600" dirty="0" err="1"/>
              <a:t>pri-miRNAs</a:t>
            </a:r>
            <a:r>
              <a:rPr lang="cs-CZ" sz="1600" dirty="0"/>
              <a:t> (cca. 70 nukleotidů)</a:t>
            </a:r>
          </a:p>
          <a:p>
            <a:r>
              <a:rPr lang="cs-CZ" sz="1600" dirty="0"/>
              <a:t>Endonukleáza </a:t>
            </a:r>
            <a:r>
              <a:rPr lang="cs-CZ" sz="1600" dirty="0" err="1"/>
              <a:t>Drosha</a:t>
            </a:r>
            <a:r>
              <a:rPr lang="cs-CZ" sz="1600" dirty="0"/>
              <a:t> štěpí </a:t>
            </a:r>
            <a:r>
              <a:rPr lang="cs-CZ" sz="1600" dirty="0" err="1"/>
              <a:t>pri-microRNA</a:t>
            </a:r>
            <a:r>
              <a:rPr lang="cs-CZ" sz="1600" dirty="0"/>
              <a:t> na </a:t>
            </a:r>
            <a:r>
              <a:rPr lang="cs-CZ" sz="1600" dirty="0" err="1"/>
              <a:t>pre-miRNAs</a:t>
            </a:r>
            <a:endParaRPr lang="cs-CZ" sz="1600" dirty="0"/>
          </a:p>
          <a:p>
            <a:r>
              <a:rPr lang="cs-CZ" sz="1600" dirty="0"/>
              <a:t>Enzym </a:t>
            </a:r>
            <a:r>
              <a:rPr lang="cs-CZ" sz="1600" dirty="0" err="1"/>
              <a:t>Dicer</a:t>
            </a:r>
            <a:r>
              <a:rPr lang="cs-CZ" sz="1600" dirty="0"/>
              <a:t> rozpoznává stem-</a:t>
            </a:r>
            <a:r>
              <a:rPr lang="cs-CZ" sz="1600" dirty="0" err="1"/>
              <a:t>loop</a:t>
            </a:r>
            <a:r>
              <a:rPr lang="cs-CZ" sz="1600" dirty="0"/>
              <a:t> strukturu a odštěpuje smyčku</a:t>
            </a:r>
          </a:p>
          <a:p>
            <a:r>
              <a:rPr lang="cs-CZ" sz="1600" dirty="0"/>
              <a:t>RISC komplex separuje řetězce od sebe</a:t>
            </a:r>
          </a:p>
        </p:txBody>
      </p:sp>
      <p:pic>
        <p:nvPicPr>
          <p:cNvPr id="6" name="Picture 1" descr="C:\Users\zameer\Desktop\Clark\PPT Creation\eps - 800x800\\f05-15.jpg">
            <a:extLst>
              <a:ext uri="{FF2B5EF4-FFF2-40B4-BE49-F238E27FC236}">
                <a16:creationId xmlns:a16="http://schemas.microsoft.com/office/drawing/2014/main" id="{642B8DB9-083D-4B41-BACD-240192AF3BF3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378000"/>
            <a:ext cx="37719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164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F869DA-40AD-4990-BF22-C443112570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E15A71-4ACA-4BF6-90AD-60661E9B4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49D947-89E8-4217-B91C-7FC5D9A7D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Riboswithes</a:t>
            </a:r>
            <a:endParaRPr lang="en-US" dirty="0"/>
          </a:p>
        </p:txBody>
      </p:sp>
      <p:pic>
        <p:nvPicPr>
          <p:cNvPr id="6" name="Picture 1" descr="C:\Users\zameer\Desktop\Clark\PPT Creation\eps - 800x800\\f05-22.jpg">
            <a:extLst>
              <a:ext uri="{FF2B5EF4-FFF2-40B4-BE49-F238E27FC236}">
                <a16:creationId xmlns:a16="http://schemas.microsoft.com/office/drawing/2014/main" id="{914B18BB-09FD-4C5D-B88C-3CA0C46CE280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75" y="1506810"/>
            <a:ext cx="598328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zameer\Desktop\Clark\PPT Creation\eps - 800x800\\f05-23.jpg">
            <a:extLst>
              <a:ext uri="{FF2B5EF4-FFF2-40B4-BE49-F238E27FC236}">
                <a16:creationId xmlns:a16="http://schemas.microsoft.com/office/drawing/2014/main" id="{A62D2B7E-6E18-44F7-9D17-48A3E7BB3093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685800"/>
            <a:ext cx="28384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BC8E63B-8906-47BF-8B30-9EE12490CEE7}"/>
              </a:ext>
            </a:extLst>
          </p:cNvPr>
          <p:cNvSpPr txBox="1"/>
          <p:nvPr/>
        </p:nvSpPr>
        <p:spPr>
          <a:xfrm>
            <a:off x="7229475" y="378000"/>
            <a:ext cx="2626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Ribozyme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Riboswith</a:t>
            </a:r>
            <a:r>
              <a:rPr lang="cs-CZ" sz="1400" dirty="0">
                <a:latin typeface="+mn-lt"/>
              </a:rPr>
              <a:t> </a:t>
            </a:r>
            <a:r>
              <a:rPr lang="cs-CZ" sz="1400" i="1" dirty="0">
                <a:latin typeface="+mn-lt"/>
              </a:rPr>
              <a:t>B. </a:t>
            </a:r>
            <a:r>
              <a:rPr lang="cs-CZ" sz="1400" i="1" dirty="0" err="1">
                <a:latin typeface="+mn-lt"/>
              </a:rPr>
              <a:t>subtilis</a:t>
            </a:r>
            <a:endParaRPr lang="en-US" sz="1400" i="1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9200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4ED0EC-9D02-4949-BBDB-99E364F865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DCFE6B-52F7-42D1-8636-078ADB82DE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8935E3-2FD9-4569-A4DE-E0C8D0D0E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ne</a:t>
            </a:r>
            <a:r>
              <a:rPr lang="cs-CZ" dirty="0"/>
              <a:t>kódujících RNA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9238BB-E1A2-451C-B8DB-3676D919D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92401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RNA hrají celou řadu rolí, které jsou široce využívané v biotechnologiích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Nejvíce pochopenou rolí je jejich účast na syntéze proteinů (</a:t>
            </a:r>
            <a:r>
              <a:rPr lang="cs-CZ" sz="2000" dirty="0" err="1"/>
              <a:t>mRNA</a:t>
            </a:r>
            <a:r>
              <a:rPr lang="cs-CZ" sz="2000" dirty="0"/>
              <a:t>, </a:t>
            </a:r>
            <a:r>
              <a:rPr lang="cs-CZ" sz="2000" dirty="0" err="1"/>
              <a:t>tRNA</a:t>
            </a:r>
            <a:r>
              <a:rPr lang="cs-CZ" sz="2000" dirty="0"/>
              <a:t>, </a:t>
            </a:r>
            <a:r>
              <a:rPr lang="cs-CZ" sz="2000" dirty="0" err="1"/>
              <a:t>rRNA</a:t>
            </a:r>
            <a:r>
              <a:rPr lang="cs-CZ" sz="2000" dirty="0"/>
              <a:t>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Celá řada malých RNA hraje roli v sestřihu </a:t>
            </a:r>
            <a:r>
              <a:rPr lang="cs-CZ" sz="2000" dirty="0" err="1"/>
              <a:t>mRNA</a:t>
            </a:r>
            <a:r>
              <a:rPr lang="cs-CZ" sz="2000" dirty="0"/>
              <a:t> (</a:t>
            </a:r>
            <a:r>
              <a:rPr lang="cs-CZ" sz="2000" dirty="0" err="1"/>
              <a:t>snRNA</a:t>
            </a:r>
            <a:r>
              <a:rPr lang="cs-CZ" sz="2000" dirty="0"/>
              <a:t>, </a:t>
            </a:r>
            <a:r>
              <a:rPr lang="cs-CZ" sz="2000" dirty="0" err="1"/>
              <a:t>snoRNA</a:t>
            </a:r>
            <a:r>
              <a:rPr lang="cs-CZ" sz="2000" dirty="0"/>
              <a:t>, </a:t>
            </a:r>
            <a:r>
              <a:rPr lang="cs-CZ" sz="2000" dirty="0" err="1"/>
              <a:t>gRNA</a:t>
            </a:r>
            <a:r>
              <a:rPr lang="cs-CZ" sz="2000" dirty="0"/>
              <a:t>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 err="1"/>
              <a:t>Ribozymy</a:t>
            </a:r>
            <a:r>
              <a:rPr lang="cs-CZ" sz="2000" dirty="0"/>
              <a:t> mají enzymatickou aktivitu – štěpení a </a:t>
            </a:r>
            <a:r>
              <a:rPr lang="cs-CZ" sz="2000" dirty="0" err="1"/>
              <a:t>ligace</a:t>
            </a:r>
            <a:r>
              <a:rPr lang="cs-CZ" sz="2000" dirty="0"/>
              <a:t> celé řady substrátů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V posledních letech popsána celá řada nových rolí (</a:t>
            </a:r>
            <a:r>
              <a:rPr lang="cs-CZ" sz="2000" dirty="0" err="1"/>
              <a:t>ncRNAs</a:t>
            </a:r>
            <a:r>
              <a:rPr lang="cs-CZ" sz="2000" dirty="0"/>
              <a:t>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Některé třídy RNA regulují úroveň translace (</a:t>
            </a:r>
            <a:r>
              <a:rPr lang="cs-CZ" sz="2000" dirty="0" err="1"/>
              <a:t>antisense</a:t>
            </a:r>
            <a:r>
              <a:rPr lang="cs-CZ" sz="2000" dirty="0"/>
              <a:t> RNA) – vazba na komplementární </a:t>
            </a:r>
            <a:r>
              <a:rPr lang="cs-CZ" sz="2000" dirty="0" err="1"/>
              <a:t>mRNA</a:t>
            </a:r>
            <a:r>
              <a:rPr lang="cs-CZ" sz="2000" dirty="0"/>
              <a:t>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RNA hrají rovněž důležitou roli v obraně před RNA viry (</a:t>
            </a:r>
            <a:r>
              <a:rPr lang="cs-CZ" sz="2000" dirty="0" err="1"/>
              <a:t>RNAi</a:t>
            </a:r>
            <a:r>
              <a:rPr lang="cs-CZ" sz="2000" dirty="0"/>
              <a:t>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2000" dirty="0"/>
              <a:t>Bakterie postrádají </a:t>
            </a:r>
            <a:r>
              <a:rPr lang="cs-CZ" sz="2000" dirty="0" err="1"/>
              <a:t>RNAi</a:t>
            </a:r>
            <a:r>
              <a:rPr lang="cs-CZ" sz="2000" dirty="0"/>
              <a:t> – mají CRISPR systém využívající </a:t>
            </a:r>
            <a:r>
              <a:rPr lang="cs-CZ" sz="2000" dirty="0" err="1"/>
              <a:t>crRNA</a:t>
            </a:r>
            <a:endParaRPr lang="cs-CZ" sz="20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D971C46-E820-4E8C-A59B-22E489B66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277" y="4278935"/>
            <a:ext cx="2187323" cy="164310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9307906-669E-41D1-9FFF-8075809CE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558" y="168661"/>
            <a:ext cx="1933442" cy="21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71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93AEAEB-812C-44EC-8B46-0F1443607C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49AFD3-4874-40CB-84C4-164A7EF14B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CC47A7-5311-41CB-8F08-C007BEB2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Ribozymy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E2D1F3-0AA1-4264-8DF9-61769C380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629789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RNA molekuly vázající se na specifické místo a katalyzující enzymatickou reakci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Některé jsou asociované s proteiny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 současné době popsáno osm základních tříd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Velké </a:t>
            </a:r>
            <a:r>
              <a:rPr lang="cs-CZ" sz="1800" dirty="0" err="1"/>
              <a:t>ribozymy</a:t>
            </a:r>
            <a:r>
              <a:rPr lang="cs-CZ" sz="1800" dirty="0"/>
              <a:t> (stovky-3000 </a:t>
            </a:r>
            <a:r>
              <a:rPr lang="cs-CZ" sz="1800" dirty="0" err="1"/>
              <a:t>bp</a:t>
            </a:r>
            <a:r>
              <a:rPr lang="cs-CZ" sz="1800" dirty="0"/>
              <a:t>):</a:t>
            </a:r>
          </a:p>
          <a:p>
            <a:pPr marL="400050" indent="-328613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</a:t>
            </a:r>
            <a:r>
              <a:rPr lang="cs-CZ" sz="1800" dirty="0" err="1"/>
              <a:t>samosestřižné</a:t>
            </a:r>
            <a:r>
              <a:rPr lang="cs-CZ" sz="1800" dirty="0"/>
              <a:t> introny skupiny I </a:t>
            </a:r>
            <a:r>
              <a:rPr lang="cs-CZ" sz="1800" i="1" dirty="0" err="1"/>
              <a:t>Tetrahymeny</a:t>
            </a:r>
            <a:r>
              <a:rPr lang="cs-CZ" sz="1800" i="1" dirty="0"/>
              <a:t> </a:t>
            </a:r>
            <a:r>
              <a:rPr lang="cs-CZ" sz="1800" dirty="0"/>
              <a:t>(nálevník)  - mitochondrie, chloroplasty, viry, jaderné </a:t>
            </a:r>
            <a:r>
              <a:rPr lang="cs-CZ" sz="1800" dirty="0" err="1"/>
              <a:t>rRNA</a:t>
            </a:r>
            <a:r>
              <a:rPr lang="cs-CZ" sz="1800" dirty="0"/>
              <a:t> geny)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</a:t>
            </a:r>
            <a:r>
              <a:rPr lang="cs-CZ" sz="1800" dirty="0" err="1"/>
              <a:t>samosestřižné</a:t>
            </a:r>
            <a:r>
              <a:rPr lang="cs-CZ" sz="1800" dirty="0"/>
              <a:t> introny skupiny II (mitochondrie, chloroplasty, řasy) – nesestřihují se in-vitro</a:t>
            </a:r>
          </a:p>
          <a:p>
            <a:pPr marL="72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cs-CZ" sz="1800" dirty="0"/>
              <a:t>   - </a:t>
            </a:r>
            <a:r>
              <a:rPr lang="cs-CZ" sz="1800" dirty="0" err="1"/>
              <a:t>Rnasa</a:t>
            </a:r>
            <a:r>
              <a:rPr lang="cs-CZ" sz="1800" dirty="0"/>
              <a:t> P u bakterií – asociace s proteinem, štěpení 5´konce </a:t>
            </a:r>
            <a:r>
              <a:rPr lang="cs-CZ" sz="1800" dirty="0" err="1"/>
              <a:t>pre-tRNA</a:t>
            </a:r>
            <a:r>
              <a:rPr lang="cs-CZ" sz="1800" dirty="0"/>
              <a:t> molekul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800" dirty="0"/>
              <a:t>Malé </a:t>
            </a:r>
            <a:r>
              <a:rPr lang="cs-CZ" sz="1800" dirty="0" err="1"/>
              <a:t>ribozymy</a:t>
            </a:r>
            <a:r>
              <a:rPr lang="cs-CZ" sz="1800" dirty="0"/>
              <a:t> (30-80 nukleotidů):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1800" dirty="0"/>
              <a:t>   - </a:t>
            </a:r>
            <a:r>
              <a:rPr lang="cs-CZ" sz="1800" dirty="0" err="1"/>
              <a:t>hammerhead</a:t>
            </a:r>
            <a:r>
              <a:rPr lang="cs-CZ" sz="1800" dirty="0"/>
              <a:t> a </a:t>
            </a:r>
            <a:r>
              <a:rPr lang="cs-CZ" sz="1800" dirty="0" err="1"/>
              <a:t>hairpin</a:t>
            </a:r>
            <a:r>
              <a:rPr lang="cs-CZ" sz="1800" dirty="0"/>
              <a:t> </a:t>
            </a:r>
            <a:r>
              <a:rPr lang="cs-CZ" sz="1800" dirty="0" err="1"/>
              <a:t>ribozymy</a:t>
            </a:r>
            <a:r>
              <a:rPr lang="cs-CZ" sz="1800" dirty="0"/>
              <a:t> (viroidy, </a:t>
            </a:r>
            <a:r>
              <a:rPr lang="cs-CZ" sz="1800" dirty="0" err="1"/>
              <a:t>virusoidy</a:t>
            </a:r>
            <a:r>
              <a:rPr lang="cs-CZ" sz="1800" dirty="0"/>
              <a:t> a satelitní viry)</a:t>
            </a:r>
            <a:endParaRPr lang="en-US" sz="1800" dirty="0"/>
          </a:p>
        </p:txBody>
      </p:sp>
      <p:pic>
        <p:nvPicPr>
          <p:cNvPr id="1026" name="Picture 2" descr="Why is Tetrahymena thermophila used as a model organism? - Quora">
            <a:extLst>
              <a:ext uri="{FF2B5EF4-FFF2-40B4-BE49-F238E27FC236}">
                <a16:creationId xmlns:a16="http://schemas.microsoft.com/office/drawing/2014/main" id="{24B7F936-338F-4351-AE86-7C068B8D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063" y="117658"/>
            <a:ext cx="2159726" cy="161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1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A622A1-7FA3-41BF-82F8-2B17667E6B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030936-3D4C-4923-B6E0-6D2F0A3809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5E9868-1980-447F-AB2E-AAB24F1D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Ribozymy</a:t>
            </a:r>
            <a:endParaRPr lang="en-US" dirty="0"/>
          </a:p>
        </p:txBody>
      </p:sp>
      <p:pic>
        <p:nvPicPr>
          <p:cNvPr id="6" name="Picture 1" descr="C:\Users\zameer\Desktop\Clark\PPT Creation\eps - 800x800\\f05-25.jpg">
            <a:extLst>
              <a:ext uri="{FF2B5EF4-FFF2-40B4-BE49-F238E27FC236}">
                <a16:creationId xmlns:a16="http://schemas.microsoft.com/office/drawing/2014/main" id="{DCFB80B2-EF9A-4CC5-B317-1824CC8AE9D2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2" y="556350"/>
            <a:ext cx="28321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Users\zameer\Desktop\Clark\PPT Creation\eps - 800x800\\f05-26.jpg">
            <a:extLst>
              <a:ext uri="{FF2B5EF4-FFF2-40B4-BE49-F238E27FC236}">
                <a16:creationId xmlns:a16="http://schemas.microsoft.com/office/drawing/2014/main" id="{DAAF7097-75B1-4FCD-9843-4C9BD132D106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24" y="556350"/>
            <a:ext cx="20716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chematic structure of RNase P in E. coli. (a) Bacterial P RNA... |  Download Scientific Diagram">
            <a:extLst>
              <a:ext uri="{FF2B5EF4-FFF2-40B4-BE49-F238E27FC236}">
                <a16:creationId xmlns:a16="http://schemas.microsoft.com/office/drawing/2014/main" id="{AEB67523-5EE9-4C48-9B4A-F940C8FA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" y="2373993"/>
            <a:ext cx="4882924" cy="246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352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2D00A5-8563-4DD2-B37E-F88A106836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D752AB-A6F1-442E-BD9A-009634EAC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E08CC8-A0AD-4AAD-B0CF-A5670F1B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Ribozymy</a:t>
            </a:r>
            <a:endParaRPr lang="en-US" dirty="0"/>
          </a:p>
        </p:txBody>
      </p:sp>
      <p:pic>
        <p:nvPicPr>
          <p:cNvPr id="6" name="Picture 1" descr="C:\Users\zameer\Desktop\Clark\PPT Creation\eps - 800x800\\f05-27.jpg">
            <a:extLst>
              <a:ext uri="{FF2B5EF4-FFF2-40B4-BE49-F238E27FC236}">
                <a16:creationId xmlns:a16="http://schemas.microsoft.com/office/drawing/2014/main" id="{C04156F9-E2AF-47CE-8BBA-053EA330FE2B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963146"/>
            <a:ext cx="1965894" cy="416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:\Users\zameer\Desktop\Clark\PPT Creation\eps - 800x800\\f05-29.jpg">
            <a:extLst>
              <a:ext uri="{FF2B5EF4-FFF2-40B4-BE49-F238E27FC236}">
                <a16:creationId xmlns:a16="http://schemas.microsoft.com/office/drawing/2014/main" id="{054A3239-7F64-48C6-A51E-E3F0BE60ABEA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80" y="1062951"/>
            <a:ext cx="54864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B1F25B6-A1B9-43EA-B9E5-607939A31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265" y="1703070"/>
            <a:ext cx="2229744" cy="188304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4E01272-FCB5-43D0-A6DF-E2568613E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265" y="3783330"/>
            <a:ext cx="2229744" cy="256584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7ECD824-C3F8-4877-ADD7-0B269161374D}"/>
              </a:ext>
            </a:extLst>
          </p:cNvPr>
          <p:cNvSpPr txBox="1"/>
          <p:nvPr/>
        </p:nvSpPr>
        <p:spPr>
          <a:xfrm>
            <a:off x="389618" y="1387579"/>
            <a:ext cx="22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 err="1">
                <a:latin typeface="+mn-lt"/>
              </a:rPr>
              <a:t>Hammerhead</a:t>
            </a:r>
            <a:r>
              <a:rPr lang="cs-CZ" sz="1600" dirty="0">
                <a:latin typeface="+mn-lt"/>
              </a:rPr>
              <a:t> (Viroidy)</a:t>
            </a:r>
            <a:endParaRPr lang="en-US" dirty="0" err="1">
              <a:latin typeface="+mn-lt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DEEA8C2-5A31-4998-A008-849FEC85E345}"/>
              </a:ext>
            </a:extLst>
          </p:cNvPr>
          <p:cNvSpPr txBox="1"/>
          <p:nvPr/>
        </p:nvSpPr>
        <p:spPr>
          <a:xfrm>
            <a:off x="3205276" y="1364516"/>
            <a:ext cx="1601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 err="1"/>
              <a:t>Hairpin</a:t>
            </a:r>
            <a:r>
              <a:rPr lang="cs-CZ" sz="1600" dirty="0"/>
              <a:t> </a:t>
            </a:r>
            <a:r>
              <a:rPr lang="cs-CZ" sz="1600" dirty="0" err="1"/>
              <a:t>ribozym</a:t>
            </a:r>
            <a:endParaRPr lang="en-US" sz="16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34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F48BBF-73C0-4B28-AE0B-A56C2A405D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16DF92-3D60-4E1E-AF2B-59C0CC5751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2DC62F-8C27-4E28-A2C3-FD56D6CC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ne</a:t>
            </a:r>
            <a:r>
              <a:rPr lang="cs-CZ" dirty="0"/>
              <a:t>kódujících RNA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281142-1ADE-4214-B48A-72D84EBB7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570" y="1311287"/>
            <a:ext cx="4486735" cy="47770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E27DC54-0FA1-40BE-B953-05E85861E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323" y="1324496"/>
            <a:ext cx="5007968" cy="43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921A44-C768-45D2-9468-289936B5AE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4B86E5-BABA-43E8-AD5B-93D229089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459DEC-E80E-4E69-A489-F21622FDF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ne</a:t>
            </a:r>
            <a:r>
              <a:rPr lang="cs-CZ" dirty="0"/>
              <a:t>kódujících RNA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45BCC3-26D8-4EA1-B947-AC2A7B269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513434"/>
            <a:ext cx="5184728" cy="4372708"/>
          </a:xfrm>
          <a:prstGeom prst="rect">
            <a:avLst/>
          </a:prstGeom>
        </p:spPr>
      </p:pic>
      <p:pic>
        <p:nvPicPr>
          <p:cNvPr id="8" name="Picture 1" descr="C:\Users\zameer\Desktop\Clark\PPT Creation\eps - 800x800\\f05-01.jpg">
            <a:extLst>
              <a:ext uri="{FF2B5EF4-FFF2-40B4-BE49-F238E27FC236}">
                <a16:creationId xmlns:a16="http://schemas.microsoft.com/office/drawing/2014/main" id="{0A65DF54-3D03-467E-BC3A-3788815BAEEF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203" y="1513434"/>
            <a:ext cx="4191778" cy="43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12C3CF3-D9D3-4C94-8CD1-2776CB093DB9}"/>
              </a:ext>
            </a:extLst>
          </p:cNvPr>
          <p:cNvSpPr txBox="1"/>
          <p:nvPr/>
        </p:nvSpPr>
        <p:spPr>
          <a:xfrm>
            <a:off x="6713623" y="6097195"/>
            <a:ext cx="3337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latin typeface="+mn-lt"/>
              </a:rPr>
              <a:t>https://www.youtube.com/watch?v=2NS0jBPurWQ</a:t>
            </a:r>
          </a:p>
        </p:txBody>
      </p:sp>
    </p:spTree>
    <p:extLst>
      <p:ext uri="{BB962C8B-B14F-4D97-AF65-F5344CB8AC3E}">
        <p14:creationId xmlns:p14="http://schemas.microsoft.com/office/powerpoint/2010/main" val="230172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294FD2-1849-4015-B1DE-B9B6F42FD7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74F704-EE32-4D52-B835-1FC7BF1EC0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555550B-6542-4DB8-9D88-A4130880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Xist</a:t>
            </a:r>
            <a:r>
              <a:rPr lang="en-US" dirty="0"/>
              <a:t> um</a:t>
            </a:r>
            <a:r>
              <a:rPr lang="cs-CZ" dirty="0" err="1"/>
              <a:t>lčení</a:t>
            </a:r>
            <a:r>
              <a:rPr lang="cs-CZ" dirty="0"/>
              <a:t> X-chromozómu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4162D0-9109-4204-9940-51F9AAA28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43" y="1499616"/>
            <a:ext cx="6096000" cy="19293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A17CA93-2181-490D-9537-62A25F2A2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843" y="1216477"/>
            <a:ext cx="5665872" cy="4425046"/>
          </a:xfrm>
          <a:prstGeom prst="rect">
            <a:avLst/>
          </a:prstGeom>
        </p:spPr>
      </p:pic>
      <p:pic>
        <p:nvPicPr>
          <p:cNvPr id="1028" name="Picture 4" descr="Fig 5">
            <a:extLst>
              <a:ext uri="{FF2B5EF4-FFF2-40B4-BE49-F238E27FC236}">
                <a16:creationId xmlns:a16="http://schemas.microsoft.com/office/drawing/2014/main" id="{980B6E1D-1A76-4106-924E-C36332033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789" y="3443532"/>
            <a:ext cx="3160211" cy="28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11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4130A8-A6DF-4680-BB01-86A356AD2F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7E4A94-1729-49B1-BC0D-2EE4E58E0D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D62F33B-7F63-4F60-AA54-C775DDBC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Piwi- interagující RNA (piRNA)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4F1E86-2B2B-47CF-95D1-040110250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181354" cy="4139998"/>
          </a:xfrm>
        </p:spPr>
        <p:txBody>
          <a:bodyPr/>
          <a:lstStyle/>
          <a:p>
            <a:r>
              <a:rPr lang="cs-CZ" sz="2000"/>
              <a:t>24-30 nukleotidů dlouhé</a:t>
            </a:r>
          </a:p>
          <a:p>
            <a:r>
              <a:rPr lang="cs-CZ" sz="2000"/>
              <a:t>monofosfátová skupina na 5´konci (U) a 2´O-methylová skupina na 3´konci</a:t>
            </a:r>
          </a:p>
          <a:p>
            <a:r>
              <a:rPr lang="cs-CZ" sz="2000"/>
              <a:t>Kódovány v genomu v rámci klastrů nebo intronů jiných genů</a:t>
            </a:r>
          </a:p>
          <a:p>
            <a:r>
              <a:rPr lang="cs-CZ" sz="2000"/>
              <a:t>Sekvence komplementární k endogením transpozónům</a:t>
            </a:r>
          </a:p>
          <a:p>
            <a:r>
              <a:rPr lang="cs-CZ" sz="2000"/>
              <a:t>Jsou rozpoznávány rodinou Argonaut proteinů, štěpený na malé kousky vázající se na komplementární RNA transpozónů = štěpení zabraňující jejich posunu</a:t>
            </a:r>
            <a:endParaRPr lang="en-US" sz="2000" dirty="0"/>
          </a:p>
        </p:txBody>
      </p:sp>
      <p:pic>
        <p:nvPicPr>
          <p:cNvPr id="6" name="Picture 1" descr="C:\Users\zameer\Desktop\Clark\PPT Creation\eps - 800x800\\f05-02.jpg">
            <a:extLst>
              <a:ext uri="{FF2B5EF4-FFF2-40B4-BE49-F238E27FC236}">
                <a16:creationId xmlns:a16="http://schemas.microsoft.com/office/drawing/2014/main" id="{AAE51E5B-669E-4304-83C4-094FDAA6E36C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805" y="543600"/>
            <a:ext cx="35861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062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B870AED-73C7-47F1-A1C4-8FCB579909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C4BEB3-24D2-412F-9EEF-C0DCAE9237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B4E54D-CE23-4440-89FE-AC578680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lncRNA</a:t>
            </a:r>
            <a:r>
              <a:rPr lang="cs-CZ" dirty="0"/>
              <a:t> (long non-</a:t>
            </a:r>
            <a:r>
              <a:rPr lang="cs-CZ" dirty="0" err="1"/>
              <a:t>coding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89E845-63F2-4A1E-B2F2-AAFB45174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63" y="1379001"/>
            <a:ext cx="8145378" cy="475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79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605D1A-9EBD-4589-85EE-ECC574B71E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94AEEF-3724-44AC-A499-33BF3964F5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BE0E98-594E-40EF-B2EC-ED55D0F8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CRISPR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863DBB-A2B6-432B-9D3A-348C7D138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5065163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Hlavní ochranný systém před RNA vity i </a:t>
            </a:r>
            <a:r>
              <a:rPr lang="cs-CZ" sz="1800" dirty="0" err="1"/>
              <a:t>prokaryot</a:t>
            </a: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Nenachází se u eukaryot, pouze u </a:t>
            </a:r>
            <a:r>
              <a:rPr lang="cs-CZ" sz="1800" dirty="0" err="1"/>
              <a:t>prokaryot</a:t>
            </a:r>
            <a:r>
              <a:rPr lang="cs-CZ" sz="1800" dirty="0"/>
              <a:t> a </a:t>
            </a:r>
            <a:r>
              <a:rPr lang="cs-CZ" sz="1800" dirty="0" err="1"/>
              <a:t>archaea</a:t>
            </a: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Chrání před RNA i DNA viry, cizími plazmidy nebo </a:t>
            </a:r>
            <a:r>
              <a:rPr lang="cs-CZ" sz="1800" dirty="0" err="1"/>
              <a:t>transpozony</a:t>
            </a: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Je založen na paměťové stopě ve formě krátkých DNA sekvencí uložených mezi </a:t>
            </a:r>
            <a:r>
              <a:rPr lang="cs-CZ" sz="1800" dirty="0" err="1"/>
              <a:t>palindromickými</a:t>
            </a:r>
            <a:r>
              <a:rPr lang="cs-CZ" sz="1800" dirty="0"/>
              <a:t> repeticemi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CAS proteiny tvoří </a:t>
            </a:r>
            <a:r>
              <a:rPr lang="cs-CZ" sz="1800" dirty="0" err="1"/>
              <a:t>RNasy</a:t>
            </a:r>
            <a:r>
              <a:rPr lang="cs-CZ" sz="1800" dirty="0"/>
              <a:t> i </a:t>
            </a:r>
            <a:r>
              <a:rPr lang="cs-CZ" sz="1800" dirty="0" err="1"/>
              <a:t>Dnasy</a:t>
            </a:r>
            <a:r>
              <a:rPr lang="cs-CZ" sz="1800" dirty="0"/>
              <a:t> – velmi variabilní mezi bakteriemi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1800" dirty="0"/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DDDE7DCC-E75D-4F62-A2AD-452E69CB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46" y="1016946"/>
            <a:ext cx="6117074" cy="435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BE6C61-498C-4CA5-8B55-217ECF363B5D}"/>
              </a:ext>
            </a:extLst>
          </p:cNvPr>
          <p:cNvSpPr txBox="1"/>
          <p:nvPr/>
        </p:nvSpPr>
        <p:spPr>
          <a:xfrm>
            <a:off x="10298280" y="5245156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i="0" dirty="0" err="1">
                <a:effectLst/>
                <a:latin typeface="+mn-lt"/>
              </a:rPr>
              <a:t>Bhaya</a:t>
            </a:r>
            <a:r>
              <a:rPr lang="cs-CZ" sz="1000" b="0" i="0" dirty="0">
                <a:effectLst/>
                <a:latin typeface="+mn-lt"/>
              </a:rPr>
              <a:t> et al. 2016</a:t>
            </a:r>
            <a:endParaRPr lang="en-US" sz="11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1600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165EE0-D1FB-40F5-839A-3757B3062D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GENOVÉ TECHNOLOGIE – Genomika a genová exprese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0599B7-F609-41AE-BB74-A505C109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784A906-33DA-4FD3-8AA6-E9C62A15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RNA ovlivňuje </a:t>
            </a:r>
            <a:r>
              <a:rPr lang="cs-CZ" dirty="0" err="1"/>
              <a:t>transkrpci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18F4804-3757-4506-ADD0-05B08D2E7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28500" cy="41399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Genová exprese je modulována rovněž RNA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U bakterií se </a:t>
            </a:r>
            <a:r>
              <a:rPr lang="cs-CZ" sz="1800" dirty="0" err="1"/>
              <a:t>sRNA</a:t>
            </a:r>
            <a:r>
              <a:rPr lang="cs-CZ" sz="1800" dirty="0"/>
              <a:t> váží na </a:t>
            </a:r>
            <a:r>
              <a:rPr lang="cs-CZ" sz="1800" dirty="0" err="1"/>
              <a:t>mRNA</a:t>
            </a:r>
            <a:r>
              <a:rPr lang="cs-CZ" sz="1800" dirty="0"/>
              <a:t> a brání transkripci, některé ji naopak aktivují, některé se váží na proteiny (</a:t>
            </a:r>
            <a:r>
              <a:rPr lang="cs-CZ" sz="1800" dirty="0" err="1"/>
              <a:t>TFs</a:t>
            </a:r>
            <a:r>
              <a:rPr lang="cs-CZ" sz="1800" dirty="0"/>
              <a:t>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U </a:t>
            </a:r>
            <a:r>
              <a:rPr lang="cs-CZ" sz="1800" dirty="0" err="1"/>
              <a:t>euakryot</a:t>
            </a:r>
            <a:r>
              <a:rPr lang="cs-CZ" sz="1800" dirty="0"/>
              <a:t> zabraňují translaci nebo spouští degradaci </a:t>
            </a:r>
            <a:r>
              <a:rPr lang="cs-CZ" sz="1800" dirty="0" err="1"/>
              <a:t>mRNA</a:t>
            </a:r>
            <a:r>
              <a:rPr lang="cs-CZ" sz="1800" dirty="0"/>
              <a:t> </a:t>
            </a:r>
            <a:r>
              <a:rPr lang="cs-CZ" sz="1800" dirty="0" err="1"/>
              <a:t>microRNA</a:t>
            </a:r>
            <a:r>
              <a:rPr lang="cs-CZ" sz="1800" dirty="0"/>
              <a:t> (</a:t>
            </a:r>
            <a:r>
              <a:rPr lang="cs-CZ" sz="1800" dirty="0" err="1"/>
              <a:t>antisense</a:t>
            </a:r>
            <a:r>
              <a:rPr lang="cs-CZ" sz="1800" dirty="0"/>
              <a:t> mechanismus)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sz="1800" dirty="0"/>
              <a:t>V lidském genomu přibližně 20-40% protein kódujících genů mám </a:t>
            </a:r>
            <a:r>
              <a:rPr lang="cs-CZ" sz="1800" dirty="0" err="1"/>
              <a:t>antisense</a:t>
            </a:r>
            <a:r>
              <a:rPr lang="cs-CZ" sz="1800" dirty="0"/>
              <a:t> partnery (promotor, introny, exony, 3´UTR)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1800" dirty="0" err="1"/>
              <a:t>Antisense</a:t>
            </a:r>
            <a:r>
              <a:rPr lang="cs-CZ" sz="1800" dirty="0"/>
              <a:t> geny:</a:t>
            </a:r>
          </a:p>
          <a:p>
            <a:pPr marL="7200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1800" dirty="0"/>
              <a:t>    - cis = vedle nebo uvnitř vlastního genu</a:t>
            </a:r>
          </a:p>
          <a:p>
            <a:pPr marL="7200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1800" dirty="0"/>
              <a:t>    - trans = jiná lokace v rámci genomu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cs-CZ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1800" dirty="0"/>
          </a:p>
        </p:txBody>
      </p:sp>
      <p:pic>
        <p:nvPicPr>
          <p:cNvPr id="6" name="Picture 1" descr="C:\Users\zameer\Desktop\Clark\PPT Creation\eps - 800x800\\f05-04.jpg">
            <a:extLst>
              <a:ext uri="{FF2B5EF4-FFF2-40B4-BE49-F238E27FC236}">
                <a16:creationId xmlns:a16="http://schemas.microsoft.com/office/drawing/2014/main" id="{D23ECA91-8C22-4CBC-8183-F3587BC99A87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1521691"/>
            <a:ext cx="3769950" cy="423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6135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3" id="{EC6B4A44-C025-4888-B8FA-D3A27EAE8308}" vid="{304F9EFF-F48F-4732-911C-C7029463335C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SciMUNI_CZE</Template>
  <TotalTime>7011</TotalTime>
  <Words>1109</Words>
  <Application>Microsoft Office PowerPoint</Application>
  <PresentationFormat>Širokoúhlá obrazovka</PresentationFormat>
  <Paragraphs>147</Paragraphs>
  <Slides>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Wingdings</vt:lpstr>
      <vt:lpstr>Prezentace_MU_CZ</vt:lpstr>
      <vt:lpstr>Vlastní návrh</vt:lpstr>
      <vt:lpstr>GENOVÉ TECHNOLOGIE</vt:lpstr>
      <vt:lpstr>Role nekódujících RNA</vt:lpstr>
      <vt:lpstr>Role nekódujících RNA</vt:lpstr>
      <vt:lpstr>Role nekódujících RNA</vt:lpstr>
      <vt:lpstr>Xist umlčení X-chromozómu</vt:lpstr>
      <vt:lpstr>Piwi- interagující RNA (piRNA)</vt:lpstr>
      <vt:lpstr>lncRNA (long non-coding)</vt:lpstr>
      <vt:lpstr>CRISPR</vt:lpstr>
      <vt:lpstr>RNA ovlivňuje transkrpci</vt:lpstr>
      <vt:lpstr>Antisense mechanismy</vt:lpstr>
      <vt:lpstr>PTEN pseudogen</vt:lpstr>
      <vt:lpstr>Použití antisense RNA</vt:lpstr>
      <vt:lpstr>Modifikace syntetických oligonukleotidů</vt:lpstr>
      <vt:lpstr>Antisense terapie </vt:lpstr>
      <vt:lpstr>RNA interference</vt:lpstr>
      <vt:lpstr>RNA interference</vt:lpstr>
      <vt:lpstr>Technologie RNAi u háďátka</vt:lpstr>
      <vt:lpstr>Modulace genové exprese</vt:lpstr>
      <vt:lpstr>Riboswithes</vt:lpstr>
      <vt:lpstr>Ribozymy</vt:lpstr>
      <vt:lpstr>Ribozymy</vt:lpstr>
      <vt:lpstr>Ribozymy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GENOVÉ TECHNOLOGIE</dc:title>
  <dc:creator>jlochman@seznam.cz</dc:creator>
  <cp:lastModifiedBy>jlochman@seznam.cz</cp:lastModifiedBy>
  <cp:revision>275</cp:revision>
  <cp:lastPrinted>1601-01-01T00:00:00Z</cp:lastPrinted>
  <dcterms:created xsi:type="dcterms:W3CDTF">2020-10-06T06:16:11Z</dcterms:created>
  <dcterms:modified xsi:type="dcterms:W3CDTF">2020-12-15T10:52:42Z</dcterms:modified>
</cp:coreProperties>
</file>