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89" r:id="rId4"/>
    <p:sldId id="288" r:id="rId5"/>
    <p:sldId id="261" r:id="rId6"/>
    <p:sldId id="270" r:id="rId7"/>
    <p:sldId id="262" r:id="rId8"/>
    <p:sldId id="263" r:id="rId9"/>
    <p:sldId id="264" r:id="rId10"/>
    <p:sldId id="276" r:id="rId11"/>
    <p:sldId id="269" r:id="rId12"/>
    <p:sldId id="266" r:id="rId13"/>
    <p:sldId id="272" r:id="rId14"/>
    <p:sldId id="267" r:id="rId15"/>
    <p:sldId id="268" r:id="rId16"/>
    <p:sldId id="271" r:id="rId17"/>
    <p:sldId id="265" r:id="rId18"/>
    <p:sldId id="277" r:id="rId19"/>
    <p:sldId id="278" r:id="rId20"/>
    <p:sldId id="257" r:id="rId21"/>
    <p:sldId id="274" r:id="rId22"/>
    <p:sldId id="279" r:id="rId23"/>
    <p:sldId id="275" r:id="rId24"/>
    <p:sldId id="293" r:id="rId25"/>
    <p:sldId id="273" r:id="rId26"/>
    <p:sldId id="258" r:id="rId27"/>
    <p:sldId id="290" r:id="rId28"/>
    <p:sldId id="280" r:id="rId29"/>
    <p:sldId id="281" r:id="rId30"/>
    <p:sldId id="283" r:id="rId31"/>
    <p:sldId id="282" r:id="rId32"/>
    <p:sldId id="287" r:id="rId33"/>
    <p:sldId id="284" r:id="rId34"/>
    <p:sldId id="285" r:id="rId35"/>
    <p:sldId id="286" r:id="rId36"/>
    <p:sldId id="291" r:id="rId37"/>
    <p:sldId id="292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9E438-C826-4F2F-AA2D-6A0D56830F88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140E7-2FC6-4A1C-8383-66C225678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20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29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14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97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52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3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20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5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3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81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6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0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03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Heterogeneous catalysis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Lecture 8</a:t>
            </a:r>
          </a:p>
          <a:p>
            <a:r>
              <a:rPr lang="cs-CZ" dirty="0" smtClean="0"/>
              <a:t>Haber-Bosch synthesis of ammonia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1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Catalyst?</a:t>
            </a:r>
          </a:p>
          <a:p>
            <a:pPr lvl="1"/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35" y="2276872"/>
            <a:ext cx="60388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339752" y="5589240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al 5"/>
          <p:cNvSpPr/>
          <p:nvPr/>
        </p:nvSpPr>
        <p:spPr>
          <a:xfrm>
            <a:off x="2843808" y="5877272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3347864" y="5589240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6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Catalyst?</a:t>
            </a:r>
          </a:p>
          <a:p>
            <a:pPr lvl="1"/>
            <a:r>
              <a:rPr lang="cs-CZ" sz="2400" b="1" dirty="0" smtClean="0"/>
              <a:t>„promoted“ Fe</a:t>
            </a:r>
          </a:p>
          <a:p>
            <a:pPr lvl="1"/>
            <a:r>
              <a:rPr lang="cs-CZ" sz="2400" dirty="0" smtClean="0"/>
              <a:t>Why? </a:t>
            </a:r>
          </a:p>
          <a:p>
            <a:pPr lvl="1"/>
            <a:r>
              <a:rPr lang="cs-CZ" sz="2400" dirty="0" smtClean="0"/>
              <a:t>A third compromise: better results with Ru, Os, but price has to be considered in large-scale industrial processes </a:t>
            </a:r>
            <a:r>
              <a:rPr lang="cs-CZ" sz="2400" dirty="0" smtClean="0">
                <a:latin typeface="Calibri"/>
                <a:cs typeface="Calibri"/>
              </a:rPr>
              <a:t>→Fe</a:t>
            </a:r>
          </a:p>
          <a:p>
            <a:pPr lvl="1"/>
            <a:r>
              <a:rPr lang="cs-CZ" sz="2400" dirty="0" smtClean="0">
                <a:latin typeface="Calibri"/>
                <a:cs typeface="Calibri"/>
              </a:rPr>
              <a:t>Moreover Ru suffers from to strong H</a:t>
            </a:r>
            <a:r>
              <a:rPr lang="cs-CZ" sz="2400" baseline="-25000" dirty="0" smtClean="0">
                <a:latin typeface="Calibri"/>
                <a:cs typeface="Calibri"/>
              </a:rPr>
              <a:t>2</a:t>
            </a:r>
            <a:r>
              <a:rPr lang="cs-CZ" sz="2400" dirty="0" smtClean="0">
                <a:latin typeface="Calibri"/>
                <a:cs typeface="Calibri"/>
              </a:rPr>
              <a:t> chemisorption (i.e. H</a:t>
            </a:r>
            <a:r>
              <a:rPr lang="cs-CZ" sz="2400" baseline="-25000" dirty="0" smtClean="0">
                <a:latin typeface="Calibri"/>
                <a:cs typeface="Calibri"/>
              </a:rPr>
              <a:t>2</a:t>
            </a:r>
            <a:r>
              <a:rPr lang="cs-CZ" sz="2400" dirty="0" smtClean="0">
                <a:latin typeface="Calibri"/>
                <a:cs typeface="Calibri"/>
              </a:rPr>
              <a:t> effectively works as catalyst poison, no spot for N</a:t>
            </a:r>
            <a:r>
              <a:rPr lang="cs-CZ" sz="2400" baseline="-25000" dirty="0" smtClean="0">
                <a:latin typeface="Calibri"/>
                <a:cs typeface="Calibri"/>
              </a:rPr>
              <a:t>2</a:t>
            </a:r>
            <a:r>
              <a:rPr lang="cs-CZ" sz="2400" dirty="0" smtClean="0">
                <a:latin typeface="Calibri"/>
                <a:cs typeface="Calibri"/>
              </a:rPr>
              <a:t> chemisorption at high pressures)</a:t>
            </a:r>
            <a:br>
              <a:rPr lang="cs-CZ" sz="2400" dirty="0" smtClean="0">
                <a:latin typeface="Calibri"/>
                <a:cs typeface="Calibri"/>
              </a:rPr>
            </a:br>
            <a:r>
              <a:rPr lang="cs-CZ" sz="2400" dirty="0">
                <a:cs typeface="Calibri"/>
              </a:rPr>
              <a:t>→</a:t>
            </a:r>
            <a:r>
              <a:rPr lang="cs-CZ" sz="2400" dirty="0" smtClean="0">
                <a:cs typeface="Calibri"/>
              </a:rPr>
              <a:t>Fe</a:t>
            </a:r>
          </a:p>
          <a:p>
            <a:pPr lvl="1"/>
            <a:r>
              <a:rPr lang="cs-CZ" sz="2400" dirty="0" smtClean="0">
                <a:cs typeface="Calibri"/>
              </a:rPr>
              <a:t>Fe-based catalysts stable up to </a:t>
            </a:r>
            <a:r>
              <a:rPr lang="cs-CZ" sz="2400" b="1" dirty="0" smtClean="0">
                <a:cs typeface="Calibri"/>
              </a:rPr>
              <a:t>15 years</a:t>
            </a:r>
            <a:r>
              <a:rPr lang="cs-CZ" sz="2400" dirty="0" smtClean="0">
                <a:cs typeface="Calibri"/>
              </a:rPr>
              <a:t> time-on-stream</a:t>
            </a:r>
            <a:br>
              <a:rPr lang="cs-CZ" sz="2400" dirty="0" smtClean="0">
                <a:cs typeface="Calibri"/>
              </a:rPr>
            </a:br>
            <a:r>
              <a:rPr lang="cs-CZ" sz="2400" dirty="0" smtClean="0">
                <a:cs typeface="Calibri"/>
              </a:rPr>
              <a:t>→Fe</a:t>
            </a:r>
            <a:endParaRPr lang="cs-CZ" sz="2400" dirty="0">
              <a:cs typeface="Calibri"/>
            </a:endParaRPr>
          </a:p>
          <a:p>
            <a:pPr lvl="1"/>
            <a:endParaRPr lang="cs-CZ" sz="24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8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Catalyst?</a:t>
            </a:r>
          </a:p>
          <a:p>
            <a:pPr lvl="1"/>
            <a:r>
              <a:rPr lang="cs-CZ" sz="2400" dirty="0" smtClean="0"/>
              <a:t>1913: Promoted Fe by Mittasch?</a:t>
            </a:r>
          </a:p>
          <a:p>
            <a:pPr lvl="1"/>
            <a:r>
              <a:rPr lang="cs-CZ" sz="2400" dirty="0" smtClean="0"/>
              <a:t>Nowadays: Promoted Fe by Mittasch (only slight changes!)</a:t>
            </a:r>
          </a:p>
          <a:p>
            <a:pPr lvl="1"/>
            <a:r>
              <a:rPr lang="cs-CZ" sz="2400" dirty="0" smtClean="0"/>
              <a:t>Promoted Fe?</a:t>
            </a:r>
          </a:p>
          <a:p>
            <a:pPr lvl="1"/>
            <a:endParaRPr lang="cs-CZ" sz="2400" dirty="0" smtClean="0"/>
          </a:p>
          <a:p>
            <a:pPr lvl="1"/>
            <a:r>
              <a:rPr lang="cs-CZ" sz="2400" dirty="0" smtClean="0"/>
              <a:t>Fe-K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O-Al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   (also low amounts of Ca, Mg, Si may occur)</a:t>
            </a:r>
          </a:p>
          <a:p>
            <a:pPr lvl="1"/>
            <a:endParaRPr lang="cs-CZ" sz="2400" baseline="-25000" dirty="0"/>
          </a:p>
          <a:p>
            <a:pPr lvl="1"/>
            <a:endParaRPr lang="cs-CZ" sz="2400" baseline="-25000" dirty="0" smtClean="0"/>
          </a:p>
          <a:p>
            <a:pPr lvl="1"/>
            <a:endParaRPr lang="cs-CZ" sz="2400" baseline="-25000" dirty="0"/>
          </a:p>
          <a:p>
            <a:pPr lvl="1"/>
            <a:endParaRPr lang="cs-CZ" sz="2400" baseline="-25000" dirty="0" smtClean="0"/>
          </a:p>
          <a:p>
            <a:pPr lvl="1"/>
            <a:endParaRPr lang="cs-CZ" sz="2400" baseline="-25000" dirty="0" smtClean="0"/>
          </a:p>
          <a:p>
            <a:pPr lvl="1"/>
            <a:r>
              <a:rPr lang="cs-CZ" sz="2400" dirty="0" smtClean="0"/>
              <a:t>Commercially available „ammonia catalyst“ is an oxidized form of this formulation based on magnetite (Fe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4</a:t>
            </a:r>
            <a:r>
              <a:rPr lang="cs-CZ" sz="2400" dirty="0" smtClean="0"/>
              <a:t>-K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O-Al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), reduction necessary!</a:t>
            </a:r>
            <a:endParaRPr lang="cs-CZ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115616" y="3645024"/>
            <a:ext cx="4095875" cy="1613793"/>
            <a:chOff x="1115616" y="3789040"/>
            <a:chExt cx="4095875" cy="1613793"/>
          </a:xfrm>
        </p:grpSpPr>
        <p:sp>
          <p:nvSpPr>
            <p:cNvPr id="4" name="Oval 3"/>
            <p:cNvSpPr/>
            <p:nvPr/>
          </p:nvSpPr>
          <p:spPr>
            <a:xfrm>
              <a:off x="1115616" y="3789040"/>
              <a:ext cx="576064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Straight Connector 5"/>
            <p:cNvCxnSpPr>
              <a:stCxn id="4" idx="5"/>
            </p:cNvCxnSpPr>
            <p:nvPr/>
          </p:nvCxnSpPr>
          <p:spPr>
            <a:xfrm>
              <a:off x="1607317" y="4280741"/>
              <a:ext cx="804443" cy="80444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583703" y="4941168"/>
              <a:ext cx="36277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 smtClean="0">
                  <a:solidFill>
                    <a:srgbClr val="FF0000"/>
                  </a:solidFill>
                </a:rPr>
                <a:t>Active component, </a:t>
              </a:r>
              <a:r>
                <a:rPr lang="el-GR" sz="2400" dirty="0" smtClean="0">
                  <a:solidFill>
                    <a:srgbClr val="FF0000"/>
                  </a:solidFill>
                </a:rPr>
                <a:t>α</a:t>
              </a:r>
              <a:r>
                <a:rPr lang="cs-CZ" sz="2400" dirty="0" smtClean="0">
                  <a:solidFill>
                    <a:srgbClr val="FF0000"/>
                  </a:solidFill>
                </a:rPr>
                <a:t>-Fe</a:t>
              </a:r>
              <a:endParaRPr lang="cs-CZ" sz="24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19672" y="3645024"/>
            <a:ext cx="3274236" cy="1211362"/>
            <a:chOff x="1115616" y="3789040"/>
            <a:chExt cx="3274236" cy="1211362"/>
          </a:xfrm>
        </p:grpSpPr>
        <p:sp>
          <p:nvSpPr>
            <p:cNvPr id="10" name="Oval 9"/>
            <p:cNvSpPr/>
            <p:nvPr/>
          </p:nvSpPr>
          <p:spPr>
            <a:xfrm>
              <a:off x="1115616" y="3789040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Straight Connector 10"/>
            <p:cNvCxnSpPr>
              <a:stCxn id="10" idx="5"/>
            </p:cNvCxnSpPr>
            <p:nvPr/>
          </p:nvCxnSpPr>
          <p:spPr>
            <a:xfrm>
              <a:off x="1607317" y="4280741"/>
              <a:ext cx="444403" cy="47402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547664" y="4538737"/>
              <a:ext cx="2842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 smtClean="0">
                  <a:solidFill>
                    <a:srgbClr val="0070C0"/>
                  </a:solidFill>
                </a:rPr>
                <a:t>Activity promoter</a:t>
              </a:r>
              <a:endParaRPr lang="cs-CZ" sz="2400" baseline="-25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27632" y="3615407"/>
            <a:ext cx="6559238" cy="821705"/>
            <a:chOff x="1115616" y="3789040"/>
            <a:chExt cx="6559238" cy="821705"/>
          </a:xfrm>
        </p:grpSpPr>
        <p:sp>
          <p:nvSpPr>
            <p:cNvPr id="15" name="Oval 14"/>
            <p:cNvSpPr/>
            <p:nvPr/>
          </p:nvSpPr>
          <p:spPr>
            <a:xfrm>
              <a:off x="1115616" y="3789040"/>
              <a:ext cx="817144" cy="57606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6" name="Straight Connector 15"/>
            <p:cNvCxnSpPr>
              <a:stCxn id="15" idx="5"/>
            </p:cNvCxnSpPr>
            <p:nvPr/>
          </p:nvCxnSpPr>
          <p:spPr>
            <a:xfrm>
              <a:off x="1813092" y="4280741"/>
              <a:ext cx="238628" cy="9917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547664" y="4149080"/>
              <a:ext cx="61271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 smtClean="0">
                  <a:solidFill>
                    <a:srgbClr val="00B050"/>
                  </a:solidFill>
                </a:rPr>
                <a:t>„structural promoter“ – „porosity stabilizer“</a:t>
              </a:r>
              <a:endParaRPr lang="cs-CZ" sz="2400" baseline="-25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86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Fe-K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O-Al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, example of composition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57144"/>
              </p:ext>
            </p:extLst>
          </p:nvPr>
        </p:nvGraphicFramePr>
        <p:xfrm>
          <a:off x="1043608" y="2636912"/>
          <a:ext cx="741682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59"/>
                <a:gridCol w="792088"/>
                <a:gridCol w="766673"/>
                <a:gridCol w="872567"/>
                <a:gridCol w="872567"/>
                <a:gridCol w="87256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BASF S6-10 ammonia</a:t>
                      </a:r>
                      <a:r>
                        <a:rPr lang="cs-CZ" baseline="0" dirty="0" smtClean="0"/>
                        <a:t> catalyst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Fe [at%]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 [at%]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Al [at%]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Ca [at%]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 [at%]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Bulk – unreduced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40.5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53.2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Surface – unreduced </a:t>
                      </a:r>
                      <a:r>
                        <a:rPr lang="cs-CZ" b="0" dirty="0" smtClean="0"/>
                        <a:t>(XPS)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8.6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36.2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10.7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4.7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40.0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Surface – reduced </a:t>
                      </a:r>
                      <a:r>
                        <a:rPr lang="cs-CZ" b="0" dirty="0" smtClean="0"/>
                        <a:t>(XPS)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27.0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41.0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Surface – cat. active</a:t>
                      </a:r>
                      <a:r>
                        <a:rPr lang="cs-CZ" b="1" baseline="0" dirty="0" smtClean="0"/>
                        <a:t> spot (AES)*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30.1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6.7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33.2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43608" y="4797152"/>
            <a:ext cx="7092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*Auger electron spectroscopy, similar to EDAX in SEM, comparable results</a:t>
            </a:r>
            <a:endParaRPr lang="cs-CZ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35496" y="6444044"/>
            <a:ext cx="8844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Ullman‘s Encyclopedia of Industrial Processes; Max Appl; Ammonia, 2. Production processes 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6413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Fe-K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O-Al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: Industrial production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07" y="2019146"/>
            <a:ext cx="3672408" cy="470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2" y="2204043"/>
            <a:ext cx="4084005" cy="433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5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Fe-K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O-Al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, reduction before use</a:t>
            </a:r>
            <a:r>
              <a:rPr lang="cs-CZ" sz="2400" baseline="-25000" dirty="0" smtClean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204864"/>
            <a:ext cx="698098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Fe-K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O-Al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3</a:t>
            </a:r>
            <a:endParaRPr lang="cs-CZ" sz="2400" dirty="0"/>
          </a:p>
          <a:p>
            <a:pPr lvl="1"/>
            <a:r>
              <a:rPr lang="cs-CZ" sz="2000" dirty="0" smtClean="0"/>
              <a:t>30 nm primary crystallites, grain/particle size 6–10 nm</a:t>
            </a:r>
          </a:p>
          <a:p>
            <a:pPr lvl="1"/>
            <a:endParaRPr lang="cs-CZ" sz="2000" dirty="0" smtClean="0"/>
          </a:p>
          <a:p>
            <a:pPr lvl="1"/>
            <a:r>
              <a:rPr lang="cs-CZ" sz="2000" dirty="0" smtClean="0"/>
              <a:t>Pore volume 0.09–0.1 cm</a:t>
            </a:r>
            <a:r>
              <a:rPr lang="cs-CZ" sz="2000" baseline="30000" dirty="0" smtClean="0"/>
              <a:t>3</a:t>
            </a:r>
            <a:r>
              <a:rPr lang="cs-CZ" sz="2000" dirty="0" smtClean="0"/>
              <a:t> g</a:t>
            </a:r>
            <a:r>
              <a:rPr lang="cs-CZ" sz="2000" baseline="30000" dirty="0" smtClean="0"/>
              <a:t>–1</a:t>
            </a:r>
            <a:r>
              <a:rPr lang="cs-CZ" sz="2000" dirty="0" smtClean="0"/>
              <a:t>, bimodal pore size distribution 10 nm and 25–50 nm, surface area ca. 15 m g</a:t>
            </a:r>
            <a:r>
              <a:rPr lang="cs-CZ" sz="2000" baseline="30000" dirty="0" smtClean="0"/>
              <a:t>–1</a:t>
            </a:r>
            <a:r>
              <a:rPr lang="cs-CZ" sz="2000" dirty="0" smtClean="0"/>
              <a:t>, pores represent 44–46 % of total volume</a:t>
            </a:r>
          </a:p>
          <a:p>
            <a:pPr lvl="1"/>
            <a:endParaRPr lang="cs-CZ" sz="2000" dirty="0" smtClean="0"/>
          </a:p>
          <a:p>
            <a:pPr lvl="1"/>
            <a:r>
              <a:rPr lang="cs-CZ" sz="2000" dirty="0" smtClean="0"/>
              <a:t>Porosity originates in the reduction of originally nonporous Fe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O</a:t>
            </a:r>
            <a:r>
              <a:rPr lang="cs-CZ" sz="2000" baseline="-25000" dirty="0" smtClean="0"/>
              <a:t>4</a:t>
            </a:r>
            <a:r>
              <a:rPr lang="cs-CZ" sz="2000" dirty="0" smtClean="0"/>
              <a:t> and is stabilized by Al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O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 (stability against sintering of particles)</a:t>
            </a:r>
          </a:p>
          <a:p>
            <a:pPr lvl="1"/>
            <a:endParaRPr lang="cs-CZ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5496" y="6444044"/>
            <a:ext cx="8844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Ullman‘s Encyclopedia of Industrial Processes; Max Appl; Ammonia, 2. Production processes 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32229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Fe-K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O-Al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3</a:t>
            </a:r>
            <a:endParaRPr lang="cs-CZ" sz="2400" baseline="-25000" dirty="0"/>
          </a:p>
          <a:p>
            <a:pPr lvl="1"/>
            <a:endParaRPr lang="cs-CZ" sz="2400" baseline="-25000" dirty="0" smtClean="0"/>
          </a:p>
          <a:p>
            <a:pPr lvl="1"/>
            <a:endParaRPr lang="cs-CZ" sz="2400" baseline="-25000" dirty="0"/>
          </a:p>
          <a:p>
            <a:pPr lvl="1"/>
            <a:endParaRPr lang="cs-CZ" sz="2400" baseline="-25000" dirty="0" smtClean="0"/>
          </a:p>
          <a:p>
            <a:pPr lvl="1"/>
            <a:endParaRPr lang="cs-CZ" sz="2400" baseline="-25000" dirty="0" smtClean="0"/>
          </a:p>
          <a:p>
            <a:pPr lvl="1"/>
            <a:endParaRPr lang="cs-CZ" sz="2400" dirty="0" smtClean="0"/>
          </a:p>
          <a:p>
            <a:pPr lvl="1"/>
            <a:r>
              <a:rPr lang="cs-CZ" sz="2400" dirty="0" smtClean="0"/>
              <a:t>Why Fe (and Ru and Os) are active???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 smtClean="0"/>
              <a:t>Why K improves activity???</a:t>
            </a:r>
            <a:endParaRPr lang="cs-CZ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115616" y="1586409"/>
            <a:ext cx="4095875" cy="1613793"/>
            <a:chOff x="1115616" y="3789040"/>
            <a:chExt cx="4095875" cy="1613793"/>
          </a:xfrm>
        </p:grpSpPr>
        <p:sp>
          <p:nvSpPr>
            <p:cNvPr id="25" name="Oval 24"/>
            <p:cNvSpPr/>
            <p:nvPr/>
          </p:nvSpPr>
          <p:spPr>
            <a:xfrm>
              <a:off x="1115616" y="3789040"/>
              <a:ext cx="576064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6" name="Straight Connector 25"/>
            <p:cNvCxnSpPr>
              <a:stCxn id="25" idx="5"/>
            </p:cNvCxnSpPr>
            <p:nvPr/>
          </p:nvCxnSpPr>
          <p:spPr>
            <a:xfrm>
              <a:off x="1607317" y="4280741"/>
              <a:ext cx="804443" cy="80444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583703" y="4941168"/>
              <a:ext cx="36277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 smtClean="0">
                  <a:solidFill>
                    <a:srgbClr val="FF0000"/>
                  </a:solidFill>
                </a:rPr>
                <a:t>Active component, </a:t>
              </a:r>
              <a:r>
                <a:rPr lang="el-GR" sz="2400" dirty="0" smtClean="0">
                  <a:solidFill>
                    <a:srgbClr val="FF0000"/>
                  </a:solidFill>
                </a:rPr>
                <a:t>α</a:t>
              </a:r>
              <a:r>
                <a:rPr lang="cs-CZ" sz="2400" dirty="0" smtClean="0">
                  <a:solidFill>
                    <a:srgbClr val="FF0000"/>
                  </a:solidFill>
                </a:rPr>
                <a:t>-Fe</a:t>
              </a:r>
              <a:endParaRPr lang="cs-CZ" sz="24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19672" y="1556792"/>
            <a:ext cx="3274236" cy="1211362"/>
            <a:chOff x="1115616" y="3789040"/>
            <a:chExt cx="3274236" cy="1211362"/>
          </a:xfrm>
        </p:grpSpPr>
        <p:sp>
          <p:nvSpPr>
            <p:cNvPr id="29" name="Oval 28"/>
            <p:cNvSpPr/>
            <p:nvPr/>
          </p:nvSpPr>
          <p:spPr>
            <a:xfrm>
              <a:off x="1115616" y="3789040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0" name="Straight Connector 29"/>
            <p:cNvCxnSpPr>
              <a:stCxn id="29" idx="5"/>
            </p:cNvCxnSpPr>
            <p:nvPr/>
          </p:nvCxnSpPr>
          <p:spPr>
            <a:xfrm>
              <a:off x="1607317" y="4280741"/>
              <a:ext cx="444403" cy="47402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547664" y="4538737"/>
              <a:ext cx="2842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 smtClean="0">
                  <a:solidFill>
                    <a:srgbClr val="0070C0"/>
                  </a:solidFill>
                </a:rPr>
                <a:t>Activity promoter</a:t>
              </a:r>
              <a:endParaRPr lang="cs-CZ" sz="2400" baseline="-25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27632" y="1556792"/>
            <a:ext cx="6559238" cy="821705"/>
            <a:chOff x="1115616" y="3789040"/>
            <a:chExt cx="6559238" cy="821705"/>
          </a:xfrm>
        </p:grpSpPr>
        <p:sp>
          <p:nvSpPr>
            <p:cNvPr id="33" name="Oval 32"/>
            <p:cNvSpPr/>
            <p:nvPr/>
          </p:nvSpPr>
          <p:spPr>
            <a:xfrm>
              <a:off x="1115616" y="3789040"/>
              <a:ext cx="817144" cy="57606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4" name="Straight Connector 33"/>
            <p:cNvCxnSpPr>
              <a:stCxn id="33" idx="5"/>
            </p:cNvCxnSpPr>
            <p:nvPr/>
          </p:nvCxnSpPr>
          <p:spPr>
            <a:xfrm>
              <a:off x="1813092" y="4280741"/>
              <a:ext cx="238628" cy="9917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547664" y="4149080"/>
              <a:ext cx="61271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 smtClean="0">
                  <a:solidFill>
                    <a:srgbClr val="00B050"/>
                  </a:solidFill>
                </a:rPr>
                <a:t>„structural promoter“ – „porosity stabilizer“</a:t>
              </a:r>
              <a:endParaRPr lang="cs-CZ" sz="2400" baseline="-25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1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476"/>
            <a:ext cx="7643068" cy="67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700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Fe-K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O-Al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3</a:t>
            </a:r>
            <a:endParaRPr lang="cs-CZ" sz="2400" baseline="-25000" dirty="0"/>
          </a:p>
          <a:p>
            <a:pPr lvl="1"/>
            <a:endParaRPr lang="cs-CZ" sz="2400" baseline="-25000" dirty="0" smtClean="0"/>
          </a:p>
          <a:p>
            <a:pPr lvl="1"/>
            <a:endParaRPr lang="cs-CZ" sz="2400" baseline="-25000" dirty="0"/>
          </a:p>
          <a:p>
            <a:pPr lvl="1"/>
            <a:endParaRPr lang="cs-CZ" sz="2400" baseline="-25000" dirty="0" smtClean="0"/>
          </a:p>
          <a:p>
            <a:pPr lvl="1"/>
            <a:endParaRPr lang="cs-CZ" sz="2400" baseline="-25000" dirty="0" smtClean="0"/>
          </a:p>
          <a:p>
            <a:pPr lvl="1"/>
            <a:endParaRPr lang="cs-CZ" sz="2400" dirty="0" smtClean="0"/>
          </a:p>
          <a:p>
            <a:pPr lvl="1"/>
            <a:r>
              <a:rPr lang="cs-CZ" sz="2400" dirty="0" smtClean="0"/>
              <a:t>Why Fe (and Ru and Os) are active???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 smtClean="0"/>
              <a:t>Why K improves activity???</a:t>
            </a:r>
            <a:endParaRPr lang="cs-CZ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115616" y="1586409"/>
            <a:ext cx="4095875" cy="1613793"/>
            <a:chOff x="1115616" y="3789040"/>
            <a:chExt cx="4095875" cy="1613793"/>
          </a:xfrm>
        </p:grpSpPr>
        <p:sp>
          <p:nvSpPr>
            <p:cNvPr id="25" name="Oval 24"/>
            <p:cNvSpPr/>
            <p:nvPr/>
          </p:nvSpPr>
          <p:spPr>
            <a:xfrm>
              <a:off x="1115616" y="3789040"/>
              <a:ext cx="576064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6" name="Straight Connector 25"/>
            <p:cNvCxnSpPr>
              <a:stCxn id="25" idx="5"/>
            </p:cNvCxnSpPr>
            <p:nvPr/>
          </p:nvCxnSpPr>
          <p:spPr>
            <a:xfrm>
              <a:off x="1607317" y="4280741"/>
              <a:ext cx="804443" cy="80444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583703" y="4941168"/>
              <a:ext cx="36277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 smtClean="0">
                  <a:solidFill>
                    <a:srgbClr val="FF0000"/>
                  </a:solidFill>
                </a:rPr>
                <a:t>Active component, </a:t>
              </a:r>
              <a:r>
                <a:rPr lang="el-GR" sz="2400" dirty="0" smtClean="0">
                  <a:solidFill>
                    <a:srgbClr val="FF0000"/>
                  </a:solidFill>
                </a:rPr>
                <a:t>α</a:t>
              </a:r>
              <a:r>
                <a:rPr lang="cs-CZ" sz="2400" dirty="0" smtClean="0">
                  <a:solidFill>
                    <a:srgbClr val="FF0000"/>
                  </a:solidFill>
                </a:rPr>
                <a:t>-Fe</a:t>
              </a:r>
              <a:endParaRPr lang="cs-CZ" sz="24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19672" y="1556792"/>
            <a:ext cx="3274236" cy="1211362"/>
            <a:chOff x="1115616" y="3789040"/>
            <a:chExt cx="3274236" cy="1211362"/>
          </a:xfrm>
        </p:grpSpPr>
        <p:sp>
          <p:nvSpPr>
            <p:cNvPr id="29" name="Oval 28"/>
            <p:cNvSpPr/>
            <p:nvPr/>
          </p:nvSpPr>
          <p:spPr>
            <a:xfrm>
              <a:off x="1115616" y="3789040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0" name="Straight Connector 29"/>
            <p:cNvCxnSpPr>
              <a:stCxn id="29" idx="5"/>
            </p:cNvCxnSpPr>
            <p:nvPr/>
          </p:nvCxnSpPr>
          <p:spPr>
            <a:xfrm>
              <a:off x="1607317" y="4280741"/>
              <a:ext cx="444403" cy="47402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547664" y="4538737"/>
              <a:ext cx="2842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 smtClean="0">
                  <a:solidFill>
                    <a:srgbClr val="0070C0"/>
                  </a:solidFill>
                </a:rPr>
                <a:t>Activity promoter</a:t>
              </a:r>
              <a:endParaRPr lang="cs-CZ" sz="2400" baseline="-25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27632" y="1556792"/>
            <a:ext cx="6559238" cy="821705"/>
            <a:chOff x="1115616" y="3789040"/>
            <a:chExt cx="6559238" cy="821705"/>
          </a:xfrm>
        </p:grpSpPr>
        <p:sp>
          <p:nvSpPr>
            <p:cNvPr id="33" name="Oval 32"/>
            <p:cNvSpPr/>
            <p:nvPr/>
          </p:nvSpPr>
          <p:spPr>
            <a:xfrm>
              <a:off x="1115616" y="3789040"/>
              <a:ext cx="817144" cy="57606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4" name="Straight Connector 33"/>
            <p:cNvCxnSpPr>
              <a:stCxn id="33" idx="5"/>
            </p:cNvCxnSpPr>
            <p:nvPr/>
          </p:nvCxnSpPr>
          <p:spPr>
            <a:xfrm>
              <a:off x="1813092" y="4280741"/>
              <a:ext cx="238628" cy="9917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547664" y="4149080"/>
              <a:ext cx="61271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 smtClean="0">
                  <a:solidFill>
                    <a:srgbClr val="00B050"/>
                  </a:solidFill>
                </a:rPr>
                <a:t>„structural promoter“ – „porosity stabilizer“</a:t>
              </a:r>
              <a:endParaRPr lang="cs-CZ" sz="2400" baseline="-25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65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sz="2400" dirty="0" smtClean="0"/>
              <a:t>The nitrogen problem – atmospheric N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fixation (breaking N≡N bonds)</a:t>
            </a:r>
          </a:p>
          <a:p>
            <a:r>
              <a:rPr lang="cs-CZ" sz="2400" dirty="0" smtClean="0"/>
              <a:t>Fertilizers – modern agriculture feeding billions of people on Earth</a:t>
            </a:r>
          </a:p>
          <a:p>
            <a:r>
              <a:rPr lang="cs-CZ" sz="2400" dirty="0" smtClean="0"/>
              <a:t>176 millions tons ammonia produced in 2016 worldwide</a:t>
            </a:r>
          </a:p>
          <a:p>
            <a:r>
              <a:rPr lang="cs-CZ" sz="2400" dirty="0" smtClean="0"/>
              <a:t>1–2 % of the world‘s entire energy supply; 2–5 % of total natural gas production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228926"/>
            <a:ext cx="76263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02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Why Fe, Ru, Os? N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as a ligand in complexes!</a:t>
            </a:r>
            <a:endParaRPr lang="cs-CZ" sz="2400" dirty="0"/>
          </a:p>
        </p:txBody>
      </p:sp>
      <p:pic>
        <p:nvPicPr>
          <p:cNvPr id="1026" name="Picture 2" descr="https://upload.wikimedia.org/wikipedia/commons/9/95/Back_bon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11094"/>
            <a:ext cx="2925688" cy="411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5/5b/RuA5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8071"/>
            <a:ext cx="37242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9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Why K?</a:t>
            </a:r>
          </a:p>
          <a:p>
            <a:endParaRPr lang="cs-CZ" sz="2400" dirty="0"/>
          </a:p>
          <a:p>
            <a:r>
              <a:rPr lang="cs-CZ" sz="2400" dirty="0"/>
              <a:t>Electropositivity = ability to donate electrons</a:t>
            </a:r>
            <a:endParaRPr lang="cs-CZ" sz="2400" dirty="0" smtClean="0"/>
          </a:p>
          <a:p>
            <a:r>
              <a:rPr lang="cs-CZ" sz="2400" dirty="0" smtClean="0"/>
              <a:t>Basicity (e.g. KOH)</a:t>
            </a:r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No 1. mechanism: We need to push electrons back to N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weakening of N≡N triple bond</a:t>
            </a:r>
          </a:p>
          <a:p>
            <a:r>
              <a:rPr lang="cs-CZ" sz="2400" dirty="0" smtClean="0"/>
              <a:t>No 2. mechanism: We need to desorb NH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 from catalyst surface. Basic NH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 desorbs well from basic surface.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66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0" y="1124744"/>
            <a:ext cx="83756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611560" y="4293096"/>
            <a:ext cx="3312368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4175" y="4581128"/>
            <a:ext cx="3251721" cy="132474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 method to follow the extent of </a:t>
            </a:r>
            <a:r>
              <a:rPr lang="el-GR" sz="2400" dirty="0" smtClean="0"/>
              <a:t>π</a:t>
            </a:r>
            <a:r>
              <a:rPr lang="cs-CZ" sz="2400" dirty="0" smtClean="0"/>
              <a:t> back e</a:t>
            </a:r>
            <a:r>
              <a:rPr lang="cs-CZ" sz="2400" baseline="30000" dirty="0" smtClean="0"/>
              <a:t>-</a:t>
            </a:r>
            <a:r>
              <a:rPr lang="cs-CZ" sz="2400" dirty="0" smtClean="0"/>
              <a:t> donation?</a:t>
            </a:r>
            <a:endParaRPr lang="cs-CZ" sz="2400" dirty="0"/>
          </a:p>
        </p:txBody>
      </p:sp>
      <p:pic>
        <p:nvPicPr>
          <p:cNvPr id="5124" name="Picture 4" descr="Fig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5"/>
          <a:stretch/>
        </p:blipFill>
        <p:spPr bwMode="auto">
          <a:xfrm>
            <a:off x="827584" y="4005064"/>
            <a:ext cx="2520280" cy="257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24128" y="6394953"/>
            <a:ext cx="326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doi.org/10.1002/cctc.202001141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6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Ways of improvement, thorough studies</a:t>
            </a:r>
          </a:p>
          <a:p>
            <a:pPr lvl="1"/>
            <a:r>
              <a:rPr lang="cs-CZ" sz="2000" dirty="0" smtClean="0"/>
              <a:t>Influence of Fe crystal planes</a:t>
            </a:r>
          </a:p>
          <a:p>
            <a:pPr lvl="1"/>
            <a:r>
              <a:rPr lang="cs-CZ" sz="2000" dirty="0" smtClean="0"/>
              <a:t>Back to Ruthenium</a:t>
            </a:r>
          </a:p>
          <a:p>
            <a:pPr lvl="1"/>
            <a:r>
              <a:rPr lang="cs-CZ" sz="2000" dirty="0" smtClean="0"/>
              <a:t>Alloys of metals with strong and weak interaction with N</a:t>
            </a:r>
            <a:r>
              <a:rPr lang="cs-CZ" sz="2000" baseline="-25000" dirty="0" smtClean="0"/>
              <a:t>2</a:t>
            </a:r>
          </a:p>
          <a:p>
            <a:pPr lvl="1"/>
            <a:r>
              <a:rPr lang="cs-CZ" sz="2000" dirty="0" smtClean="0"/>
              <a:t>Electron-donating supports („Electrides“, hydrides, oxides, carbon)</a:t>
            </a:r>
          </a:p>
          <a:p>
            <a:pPr lvl="1"/>
            <a:r>
              <a:rPr lang="cs-CZ" sz="2000" dirty="0" smtClean="0"/>
              <a:t>Metal nitrides as catalyst supports (MvK)</a:t>
            </a:r>
            <a:endParaRPr lang="cs-CZ" sz="2000" dirty="0"/>
          </a:p>
          <a:p>
            <a:pPr lvl="1"/>
            <a:endParaRPr lang="cs-CZ" sz="2000" dirty="0"/>
          </a:p>
          <a:p>
            <a:pPr lvl="1"/>
            <a:r>
              <a:rPr lang="cs-CZ" sz="2000" dirty="0" smtClean="0"/>
              <a:t>Electrocatalytic NH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 synthesis</a:t>
            </a:r>
          </a:p>
        </p:txBody>
      </p:sp>
    </p:spTree>
    <p:extLst>
      <p:ext uri="{BB962C8B-B14F-4D97-AF65-F5344CB8AC3E}">
        <p14:creationId xmlns:p14="http://schemas.microsoft.com/office/powerpoint/2010/main" val="24119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Fe-K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O-Al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: Industrial production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07" y="2019146"/>
            <a:ext cx="3672408" cy="470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2" y="2204043"/>
            <a:ext cx="4084005" cy="433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Comparison of catalytic activity on different Fe crystal planes (111 vs. 100 vs. 110)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" y="2852936"/>
            <a:ext cx="527911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582906" cy="263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392564"/>
            <a:ext cx="3505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3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ubs.acs.org/na101/home/literatum/publisher/achs/journals/content/jacsat/2001/jacsat.2001.123.issue-34/ja010963d/production/images/medium/ja010963df00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4762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5480323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1 Calculated turnover frequencies for ammonia synthesis as a function of the adsorption energy of nitrogen. The synthesis conditions are 400 °C, 50 bar, gas composition H</a:t>
            </a:r>
            <a:r>
              <a:rPr lang="en-US" baseline="-25000" dirty="0"/>
              <a:t>2</a:t>
            </a:r>
            <a:r>
              <a:rPr lang="en-US" dirty="0"/>
              <a:t>:N</a:t>
            </a:r>
            <a:r>
              <a:rPr lang="en-US" baseline="-25000" dirty="0"/>
              <a:t>2</a:t>
            </a:r>
            <a:r>
              <a:rPr lang="en-US" dirty="0"/>
              <a:t> = 3:1 containing 5% NH</a:t>
            </a:r>
            <a:r>
              <a:rPr lang="en-US" baseline="-25000" dirty="0"/>
              <a:t>3</a:t>
            </a:r>
            <a:r>
              <a:rPr lang="en-US" dirty="0"/>
              <a:t>. </a:t>
            </a:r>
            <a:endParaRPr lang="cs-CZ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Alloying of metals with strong and weak interaction with N</a:t>
            </a:r>
            <a:r>
              <a:rPr lang="cs-CZ" sz="2400" baseline="-25000" dirty="0" smtClean="0"/>
              <a:t>2</a:t>
            </a:r>
            <a:endParaRPr lang="cs-CZ" sz="2400" baseline="-25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59" y="6309320"/>
            <a:ext cx="4152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Back to Ruthenium</a:t>
            </a:r>
          </a:p>
          <a:p>
            <a:pPr lvl="1"/>
            <a:r>
              <a:rPr lang="cs-CZ" sz="2400" dirty="0" smtClean="0"/>
              <a:t>Let‘s forget about price (</a:t>
            </a:r>
            <a:r>
              <a:rPr lang="cs-CZ" sz="2400" b="1" dirty="0" smtClean="0"/>
              <a:t>stable</a:t>
            </a:r>
            <a:r>
              <a:rPr lang="cs-CZ" sz="2400" dirty="0" smtClean="0"/>
              <a:t> and </a:t>
            </a:r>
            <a:r>
              <a:rPr lang="cs-CZ" sz="2400" b="1" dirty="0" smtClean="0"/>
              <a:t>active</a:t>
            </a:r>
            <a:r>
              <a:rPr lang="cs-CZ" sz="2400" dirty="0" smtClean="0"/>
              <a:t> catalyst will pay back) </a:t>
            </a:r>
          </a:p>
          <a:p>
            <a:pPr lvl="1"/>
            <a:r>
              <a:rPr lang="cs-CZ" sz="2400" dirty="0" smtClean="0">
                <a:latin typeface="Calibri"/>
                <a:cs typeface="Calibri"/>
              </a:rPr>
              <a:t>Ru suffers from to strong H</a:t>
            </a:r>
            <a:r>
              <a:rPr lang="cs-CZ" sz="2400" baseline="-25000" dirty="0" smtClean="0">
                <a:latin typeface="Calibri"/>
                <a:cs typeface="Calibri"/>
              </a:rPr>
              <a:t>2</a:t>
            </a:r>
            <a:r>
              <a:rPr lang="cs-CZ" sz="2400" dirty="0" smtClean="0">
                <a:latin typeface="Calibri"/>
                <a:cs typeface="Calibri"/>
              </a:rPr>
              <a:t> chemisorption (i.e. H</a:t>
            </a:r>
            <a:r>
              <a:rPr lang="cs-CZ" sz="2400" baseline="-25000" dirty="0" smtClean="0">
                <a:latin typeface="Calibri"/>
                <a:cs typeface="Calibri"/>
              </a:rPr>
              <a:t>2</a:t>
            </a:r>
            <a:r>
              <a:rPr lang="cs-CZ" sz="2400" dirty="0" smtClean="0">
                <a:latin typeface="Calibri"/>
                <a:cs typeface="Calibri"/>
              </a:rPr>
              <a:t> effectively works as catalyst poison, no spot for N</a:t>
            </a:r>
            <a:r>
              <a:rPr lang="cs-CZ" sz="2400" baseline="-25000" dirty="0" smtClean="0">
                <a:latin typeface="Calibri"/>
                <a:cs typeface="Calibri"/>
              </a:rPr>
              <a:t>2</a:t>
            </a:r>
            <a:r>
              <a:rPr lang="cs-CZ" sz="2400" dirty="0" smtClean="0">
                <a:latin typeface="Calibri"/>
                <a:cs typeface="Calibri"/>
              </a:rPr>
              <a:t> chemisorption at high pressures)</a:t>
            </a:r>
            <a:endParaRPr lang="cs-CZ" sz="2400" dirty="0">
              <a:latin typeface="Calibri"/>
              <a:cs typeface="Calibri"/>
            </a:endParaRPr>
          </a:p>
          <a:p>
            <a:pPr lvl="1"/>
            <a:r>
              <a:rPr lang="cs-CZ" sz="2400" dirty="0" smtClean="0">
                <a:latin typeface="Calibri"/>
                <a:cs typeface="Calibri"/>
              </a:rPr>
              <a:t>In 1992 new catalyst patented: Ru-Ba-K/C (British Petroleum); minor but industrial use</a:t>
            </a:r>
          </a:p>
          <a:p>
            <a:pPr lvl="1"/>
            <a:r>
              <a:rPr lang="cs-CZ" sz="2400" dirty="0" smtClean="0">
                <a:latin typeface="Calibri"/>
                <a:cs typeface="Calibri"/>
              </a:rPr>
              <a:t>New activity benchmark for catalytic studies</a:t>
            </a:r>
            <a:endParaRPr lang="cs-CZ" sz="2400" dirty="0" smtClean="0"/>
          </a:p>
          <a:p>
            <a:pPr lvl="1"/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73216"/>
            <a:ext cx="901375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6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Electron donating catalyst supports („Electrides“)</a:t>
            </a:r>
          </a:p>
          <a:p>
            <a:pPr lvl="1"/>
            <a:r>
              <a:rPr lang="cs-CZ" sz="2000" dirty="0" smtClean="0"/>
              <a:t>E.g. Mayenite: 12CaO.7Al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O</a:t>
            </a:r>
            <a:r>
              <a:rPr lang="cs-CZ" sz="2000" baseline="-25000" dirty="0" smtClean="0"/>
              <a:t>3</a:t>
            </a:r>
          </a:p>
          <a:p>
            <a:pPr lvl="1"/>
            <a:r>
              <a:rPr lang="cs-CZ" sz="2000" dirty="0" smtClean="0"/>
              <a:t>2x12CaO.7Al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O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 + 4 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 → [Ca</a:t>
            </a:r>
            <a:r>
              <a:rPr lang="cs-CZ" sz="2000" baseline="-25000" dirty="0" smtClean="0"/>
              <a:t>24</a:t>
            </a:r>
            <a:r>
              <a:rPr lang="cs-CZ" sz="2000" dirty="0" smtClean="0"/>
              <a:t>Al</a:t>
            </a:r>
            <a:r>
              <a:rPr lang="cs-CZ" sz="2000" baseline="-25000" dirty="0" smtClean="0"/>
              <a:t>28</a:t>
            </a:r>
            <a:r>
              <a:rPr lang="cs-CZ" sz="2000" dirty="0" smtClean="0"/>
              <a:t>O</a:t>
            </a:r>
            <a:r>
              <a:rPr lang="cs-CZ" sz="2000" baseline="-25000" dirty="0" smtClean="0"/>
              <a:t>64</a:t>
            </a:r>
            <a:r>
              <a:rPr lang="cs-CZ" sz="2000" dirty="0" smtClean="0"/>
              <a:t>]</a:t>
            </a:r>
            <a:r>
              <a:rPr lang="cs-CZ" sz="2000" baseline="30000" dirty="0" smtClean="0"/>
              <a:t>4+</a:t>
            </a:r>
            <a:r>
              <a:rPr lang="cs-CZ" sz="2000" dirty="0" smtClean="0"/>
              <a:t>.4(H</a:t>
            </a:r>
            <a:r>
              <a:rPr lang="cs-CZ" sz="2000" baseline="30000" dirty="0" smtClean="0"/>
              <a:t>-</a:t>
            </a:r>
            <a:r>
              <a:rPr lang="cs-CZ" sz="2000" dirty="0" smtClean="0"/>
              <a:t>) + 2 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O</a:t>
            </a:r>
          </a:p>
          <a:p>
            <a:pPr lvl="1"/>
            <a:r>
              <a:rPr lang="cs-CZ" sz="2000" dirty="0"/>
              <a:t>2x12CaO.7Al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cs-CZ" sz="2000" baseline="-25000" dirty="0"/>
              <a:t>3</a:t>
            </a:r>
            <a:r>
              <a:rPr lang="cs-CZ" sz="2000" dirty="0"/>
              <a:t> + </a:t>
            </a:r>
            <a:r>
              <a:rPr lang="cs-CZ" sz="2000" dirty="0" smtClean="0"/>
              <a:t>2 Ca  </a:t>
            </a:r>
            <a:r>
              <a:rPr lang="cs-CZ" sz="2000" dirty="0"/>
              <a:t>→ [Ca</a:t>
            </a:r>
            <a:r>
              <a:rPr lang="cs-CZ" sz="2000" baseline="-25000" dirty="0"/>
              <a:t>24</a:t>
            </a:r>
            <a:r>
              <a:rPr lang="cs-CZ" sz="2000" dirty="0"/>
              <a:t>Al</a:t>
            </a:r>
            <a:r>
              <a:rPr lang="cs-CZ" sz="2000" baseline="-25000" dirty="0"/>
              <a:t>28</a:t>
            </a:r>
            <a:r>
              <a:rPr lang="cs-CZ" sz="2000" dirty="0"/>
              <a:t>O</a:t>
            </a:r>
            <a:r>
              <a:rPr lang="cs-CZ" sz="2000" baseline="-25000" dirty="0"/>
              <a:t>64</a:t>
            </a:r>
            <a:r>
              <a:rPr lang="cs-CZ" sz="2000" dirty="0"/>
              <a:t>]</a:t>
            </a:r>
            <a:r>
              <a:rPr lang="cs-CZ" sz="2000" baseline="30000" dirty="0"/>
              <a:t>4+</a:t>
            </a:r>
            <a:r>
              <a:rPr lang="cs-CZ" sz="2000" dirty="0"/>
              <a:t>.</a:t>
            </a:r>
            <a:r>
              <a:rPr lang="cs-CZ" sz="2000" dirty="0" smtClean="0"/>
              <a:t>4(e</a:t>
            </a:r>
            <a:r>
              <a:rPr lang="cs-CZ" sz="2000" baseline="30000" dirty="0" smtClean="0"/>
              <a:t>-</a:t>
            </a:r>
            <a:r>
              <a:rPr lang="cs-CZ" sz="2000" dirty="0"/>
              <a:t>) + 2 </a:t>
            </a:r>
            <a:r>
              <a:rPr lang="cs-CZ" sz="2000" dirty="0" smtClean="0"/>
              <a:t>CaO</a:t>
            </a:r>
            <a:endParaRPr lang="cs-CZ" sz="2000" baseline="-25000" dirty="0"/>
          </a:p>
          <a:p>
            <a:pPr lvl="1"/>
            <a:endParaRPr lang="cs-CZ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25552"/>
            <a:ext cx="58483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64557" y="6488668"/>
            <a:ext cx="2879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Science </a:t>
            </a:r>
            <a:r>
              <a:rPr lang="cs-CZ" b="1" dirty="0"/>
              <a:t>301 </a:t>
            </a:r>
            <a:r>
              <a:rPr lang="cs-CZ" dirty="0"/>
              <a:t>(5633), 626-629.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7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Electron donating catalyst supports („Electrides“)</a:t>
            </a:r>
          </a:p>
          <a:p>
            <a:pPr lvl="1"/>
            <a:r>
              <a:rPr lang="cs-CZ" sz="2000" dirty="0" smtClean="0"/>
              <a:t>E.g. Mayenite: 12CaO.7Al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O</a:t>
            </a:r>
            <a:r>
              <a:rPr lang="cs-CZ" sz="2000" baseline="-25000" dirty="0" smtClean="0"/>
              <a:t>3</a:t>
            </a:r>
          </a:p>
          <a:p>
            <a:pPr lvl="1"/>
            <a:r>
              <a:rPr lang="cs-CZ" sz="2000" dirty="0" smtClean="0"/>
              <a:t>2x12CaO.7Al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O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 + 4 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 → [Ca</a:t>
            </a:r>
            <a:r>
              <a:rPr lang="cs-CZ" sz="2000" baseline="-25000" dirty="0" smtClean="0"/>
              <a:t>24</a:t>
            </a:r>
            <a:r>
              <a:rPr lang="cs-CZ" sz="2000" dirty="0" smtClean="0"/>
              <a:t>Al</a:t>
            </a:r>
            <a:r>
              <a:rPr lang="cs-CZ" sz="2000" baseline="-25000" dirty="0" smtClean="0"/>
              <a:t>28</a:t>
            </a:r>
            <a:r>
              <a:rPr lang="cs-CZ" sz="2000" dirty="0" smtClean="0"/>
              <a:t>O</a:t>
            </a:r>
            <a:r>
              <a:rPr lang="cs-CZ" sz="2000" baseline="-25000" dirty="0" smtClean="0"/>
              <a:t>64</a:t>
            </a:r>
            <a:r>
              <a:rPr lang="cs-CZ" sz="2000" dirty="0" smtClean="0"/>
              <a:t>]</a:t>
            </a:r>
            <a:r>
              <a:rPr lang="cs-CZ" sz="2000" baseline="30000" dirty="0" smtClean="0"/>
              <a:t>4+</a:t>
            </a:r>
            <a:r>
              <a:rPr lang="cs-CZ" sz="2000" dirty="0" smtClean="0"/>
              <a:t>.4(H</a:t>
            </a:r>
            <a:r>
              <a:rPr lang="cs-CZ" sz="2000" baseline="30000" dirty="0" smtClean="0"/>
              <a:t>-</a:t>
            </a:r>
            <a:r>
              <a:rPr lang="cs-CZ" sz="2000" dirty="0" smtClean="0"/>
              <a:t>) + 2 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O</a:t>
            </a:r>
          </a:p>
          <a:p>
            <a:pPr lvl="1"/>
            <a:r>
              <a:rPr lang="cs-CZ" sz="2000" dirty="0"/>
              <a:t>2x12CaO.7Al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cs-CZ" sz="2000" baseline="-25000" dirty="0"/>
              <a:t>3</a:t>
            </a:r>
            <a:r>
              <a:rPr lang="cs-CZ" sz="2000" dirty="0"/>
              <a:t> + </a:t>
            </a:r>
            <a:r>
              <a:rPr lang="cs-CZ" sz="2000" dirty="0" smtClean="0"/>
              <a:t>2 Ca  </a:t>
            </a:r>
            <a:r>
              <a:rPr lang="cs-CZ" sz="2000" dirty="0"/>
              <a:t>→ [Ca</a:t>
            </a:r>
            <a:r>
              <a:rPr lang="cs-CZ" sz="2000" baseline="-25000" dirty="0"/>
              <a:t>24</a:t>
            </a:r>
            <a:r>
              <a:rPr lang="cs-CZ" sz="2000" dirty="0"/>
              <a:t>Al</a:t>
            </a:r>
            <a:r>
              <a:rPr lang="cs-CZ" sz="2000" baseline="-25000" dirty="0"/>
              <a:t>28</a:t>
            </a:r>
            <a:r>
              <a:rPr lang="cs-CZ" sz="2000" dirty="0"/>
              <a:t>O</a:t>
            </a:r>
            <a:r>
              <a:rPr lang="cs-CZ" sz="2000" baseline="-25000" dirty="0"/>
              <a:t>64</a:t>
            </a:r>
            <a:r>
              <a:rPr lang="cs-CZ" sz="2000" dirty="0"/>
              <a:t>]</a:t>
            </a:r>
            <a:r>
              <a:rPr lang="cs-CZ" sz="2000" baseline="30000" dirty="0"/>
              <a:t>4+</a:t>
            </a:r>
            <a:r>
              <a:rPr lang="cs-CZ" sz="2000" dirty="0"/>
              <a:t>.</a:t>
            </a:r>
            <a:r>
              <a:rPr lang="cs-CZ" sz="2000" dirty="0" smtClean="0"/>
              <a:t>4(e</a:t>
            </a:r>
            <a:r>
              <a:rPr lang="cs-CZ" sz="2000" baseline="30000" dirty="0" smtClean="0"/>
              <a:t>-</a:t>
            </a:r>
            <a:r>
              <a:rPr lang="cs-CZ" sz="2000" dirty="0"/>
              <a:t>) + 2 </a:t>
            </a:r>
            <a:r>
              <a:rPr lang="cs-CZ" sz="2000" dirty="0" smtClean="0"/>
              <a:t>CaO</a:t>
            </a:r>
            <a:endParaRPr lang="cs-CZ" sz="2000" baseline="-25000" dirty="0"/>
          </a:p>
          <a:p>
            <a:pPr lvl="1"/>
            <a:endParaRPr lang="cs-CZ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pic>
        <p:nvPicPr>
          <p:cNvPr id="7170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4" t="-52287" r="634" b="52287"/>
          <a:stretch/>
        </p:blipFill>
        <p:spPr bwMode="auto">
          <a:xfrm>
            <a:off x="197070" y="-819472"/>
            <a:ext cx="8589210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692696"/>
            <a:ext cx="56673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4114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090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Electron donating catalyst supports („Electrides“)</a:t>
            </a:r>
          </a:p>
          <a:p>
            <a:pPr lvl="1"/>
            <a:r>
              <a:rPr lang="cs-CZ" sz="2000" dirty="0" smtClean="0"/>
              <a:t>Ru/[Ca</a:t>
            </a:r>
            <a:r>
              <a:rPr lang="cs-CZ" sz="2000" baseline="-25000" dirty="0" smtClean="0"/>
              <a:t>24</a:t>
            </a:r>
            <a:r>
              <a:rPr lang="cs-CZ" sz="2000" dirty="0" smtClean="0"/>
              <a:t>Al</a:t>
            </a:r>
            <a:r>
              <a:rPr lang="cs-CZ" sz="2000" baseline="-25000" dirty="0" smtClean="0"/>
              <a:t>28</a:t>
            </a:r>
            <a:r>
              <a:rPr lang="cs-CZ" sz="2000" dirty="0" smtClean="0"/>
              <a:t>O</a:t>
            </a:r>
            <a:r>
              <a:rPr lang="cs-CZ" sz="2000" baseline="-25000" dirty="0" smtClean="0"/>
              <a:t>64</a:t>
            </a:r>
            <a:r>
              <a:rPr lang="cs-CZ" sz="2000" dirty="0" smtClean="0"/>
              <a:t>]</a:t>
            </a:r>
            <a:r>
              <a:rPr lang="cs-CZ" sz="2000" baseline="30000" dirty="0" smtClean="0"/>
              <a:t>4</a:t>
            </a:r>
            <a:r>
              <a:rPr lang="cs-CZ" sz="2000" baseline="30000" dirty="0"/>
              <a:t>+</a:t>
            </a:r>
            <a:r>
              <a:rPr lang="cs-CZ" sz="2000" dirty="0"/>
              <a:t>.4(e</a:t>
            </a:r>
            <a:r>
              <a:rPr lang="cs-CZ" sz="2000" baseline="30000" dirty="0"/>
              <a:t>-</a:t>
            </a:r>
            <a:r>
              <a:rPr lang="cs-CZ" sz="2000" dirty="0" smtClean="0"/>
              <a:t>): N≡N triple bond dissociation is not a rate determining step anymore! </a:t>
            </a:r>
          </a:p>
          <a:p>
            <a:pPr lvl="1"/>
            <a:r>
              <a:rPr lang="cs-CZ" sz="2000" dirty="0" smtClean="0"/>
              <a:t>N−H bond  formation becomes RDS</a:t>
            </a:r>
            <a:endParaRPr lang="cs-CZ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pic>
        <p:nvPicPr>
          <p:cNvPr id="8194" name="Picture 2" descr="Fig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2" y="3140968"/>
            <a:ext cx="7894168" cy="36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89720" y="2494637"/>
            <a:ext cx="2754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Nature 2012</a:t>
            </a:r>
          </a:p>
          <a:p>
            <a:r>
              <a:rPr lang="cs-CZ" dirty="0" smtClean="0"/>
              <a:t>DOI</a:t>
            </a:r>
            <a:r>
              <a:rPr lang="cs-CZ" dirty="0"/>
              <a:t>: 10.1038/NCHEM.1476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7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Electron donating catalyst supports (Hydrides)</a:t>
            </a:r>
          </a:p>
          <a:p>
            <a:pPr lvl="1"/>
            <a:r>
              <a:rPr lang="cs-CZ" sz="2000" dirty="0" smtClean="0"/>
              <a:t>LiH, CaH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, TiH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, CaFH, Ca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NH, BaCeO</a:t>
            </a:r>
            <a:r>
              <a:rPr lang="cs-CZ" sz="2000" baseline="-25000" dirty="0" smtClean="0"/>
              <a:t>3-x</a:t>
            </a:r>
            <a:r>
              <a:rPr lang="cs-CZ" sz="2000" dirty="0" smtClean="0"/>
              <a:t>N</a:t>
            </a:r>
            <a:r>
              <a:rPr lang="cs-CZ" sz="2000" baseline="-25000" dirty="0" smtClean="0"/>
              <a:t>y</a:t>
            </a:r>
            <a:r>
              <a:rPr lang="cs-CZ" sz="2000" dirty="0" smtClean="0"/>
              <a:t>H</a:t>
            </a:r>
            <a:r>
              <a:rPr lang="cs-CZ" sz="2000" baseline="-25000" dirty="0" smtClean="0"/>
              <a:t>z</a:t>
            </a:r>
          </a:p>
          <a:p>
            <a:pPr lvl="1"/>
            <a:r>
              <a:rPr lang="cs-CZ" sz="2000" dirty="0" smtClean="0"/>
              <a:t>H</a:t>
            </a:r>
            <a:r>
              <a:rPr lang="cs-CZ" sz="2000" baseline="30000" dirty="0" smtClean="0"/>
              <a:t>−</a:t>
            </a:r>
            <a:r>
              <a:rPr lang="cs-CZ" sz="2000" dirty="0" smtClean="0"/>
              <a:t> are strongly electron donating species</a:t>
            </a:r>
          </a:p>
          <a:p>
            <a:pPr lvl="1"/>
            <a:r>
              <a:rPr lang="cs-CZ" sz="2000" dirty="0" smtClean="0"/>
              <a:t>Moreover, they can release some H</a:t>
            </a:r>
            <a:r>
              <a:rPr lang="cs-CZ" sz="2000" baseline="30000" dirty="0" smtClean="0"/>
              <a:t>−</a:t>
            </a:r>
            <a:r>
              <a:rPr lang="cs-CZ" sz="2000" dirty="0" smtClean="0"/>
              <a:t> ion from the lattice and refill it with hydrogen from 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in the reaction mixture</a:t>
            </a:r>
          </a:p>
          <a:p>
            <a:pPr lvl="1"/>
            <a:r>
              <a:rPr lang="cs-CZ" sz="2000" dirty="0" smtClean="0"/>
              <a:t>Deactivation: Highly reactive hydrides (e.g. LiH) form surface layer of imides and nitrides = deactivation. Some extra hydrogen needed to prevent it.</a:t>
            </a:r>
          </a:p>
          <a:p>
            <a:pPr lvl="1"/>
            <a:endParaRPr lang="cs-CZ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90" y="4077072"/>
            <a:ext cx="4328258" cy="27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394953"/>
            <a:ext cx="326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doi.org/10.1002/cctc.202001141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8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Electron donating catalyst supports (others)</a:t>
            </a:r>
          </a:p>
          <a:p>
            <a:pPr lvl="1"/>
            <a:r>
              <a:rPr lang="cs-CZ" sz="2000" dirty="0" smtClean="0"/>
              <a:t>Oxides based mostly reduced CeO</a:t>
            </a:r>
            <a:r>
              <a:rPr lang="cs-CZ" sz="2000" baseline="-25000" dirty="0" smtClean="0"/>
              <a:t>2</a:t>
            </a:r>
          </a:p>
          <a:p>
            <a:pPr lvl="1"/>
            <a:r>
              <a:rPr lang="cs-CZ" sz="2000" dirty="0" smtClean="0"/>
              <a:t>Carbon</a:t>
            </a:r>
          </a:p>
          <a:p>
            <a:pPr lvl="1"/>
            <a:endParaRPr lang="cs-CZ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5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ubs.acs.org/na101/home/literatum/publisher/achs/journals/content/jacsat/2001/jacsat.2001.123.issue-34/ja010963d/production/images/medium/ja010963df00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48" y="3212976"/>
            <a:ext cx="4762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Metal nitrides</a:t>
            </a:r>
          </a:p>
          <a:p>
            <a:pPr lvl="1"/>
            <a:r>
              <a:rPr lang="cs-CZ" sz="2000" dirty="0" smtClean="0"/>
              <a:t>Nitrogen can be released from their lattice and later on refilled from N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in the reaction mixture (MvK)</a:t>
            </a:r>
          </a:p>
          <a:p>
            <a:pPr lvl="1"/>
            <a:r>
              <a:rPr lang="cs-CZ" sz="2000" dirty="0" smtClean="0"/>
              <a:t>Fe, Mo: Strong N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chemisorption. Formation of Fe, Mo nitrides in situ?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908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Metal nitrides</a:t>
            </a:r>
          </a:p>
          <a:p>
            <a:pPr lvl="1"/>
            <a:r>
              <a:rPr lang="cs-CZ" sz="2000" dirty="0" smtClean="0"/>
              <a:t>promoted Fe, the industrial catalyst: Big question!</a:t>
            </a:r>
          </a:p>
          <a:p>
            <a:pPr lvl="1"/>
            <a:r>
              <a:rPr lang="cs-CZ" sz="2000" dirty="0" smtClean="0"/>
              <a:t>Nitridation of Fe by NH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 known from steel industry (steel hardening)</a:t>
            </a:r>
          </a:p>
          <a:p>
            <a:pPr lvl="1"/>
            <a:r>
              <a:rPr lang="cs-CZ" sz="2000" dirty="0" smtClean="0"/>
              <a:t>Thermodynamic data suggest Fe nitrides stable at H-B rxn conditions</a:t>
            </a:r>
            <a:endParaRPr lang="cs-CZ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2900546" cy="403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12" y="2636912"/>
            <a:ext cx="2904124" cy="396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870734" y="4551255"/>
            <a:ext cx="362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Post catalytic run neutron diffraction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047355" y="4551255"/>
            <a:ext cx="296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 situ run neutron diffraction</a:t>
            </a:r>
            <a:endParaRPr 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7330871" y="4372942"/>
            <a:ext cx="1840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Iron nitrides</a:t>
            </a:r>
          </a:p>
          <a:p>
            <a:pPr algn="ctr"/>
            <a:r>
              <a:rPr lang="cs-CZ" b="1" dirty="0" smtClean="0"/>
              <a:t>NOT</a:t>
            </a:r>
          </a:p>
          <a:p>
            <a:pPr algn="ctr"/>
            <a:r>
              <a:rPr lang="cs-CZ" b="1" dirty="0" smtClean="0"/>
              <a:t>observed in bulk!</a:t>
            </a:r>
          </a:p>
          <a:p>
            <a:pPr algn="ctr"/>
            <a:r>
              <a:rPr lang="cs-CZ" b="1" dirty="0" smtClean="0"/>
              <a:t>Surface?</a:t>
            </a:r>
            <a:endParaRPr lang="cs-C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" y="6515100"/>
            <a:ext cx="3324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ubs.acs.org/na101/home/literatum/publisher/achs/journals/content/jacsat/2001/jacsat.2001.123.issue-34/ja010963d/production/images/medium/ja010963df00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48" y="3212976"/>
            <a:ext cx="4762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Metal nitrides</a:t>
            </a:r>
          </a:p>
          <a:p>
            <a:pPr lvl="1"/>
            <a:r>
              <a:rPr lang="cs-CZ" sz="2000" dirty="0" smtClean="0"/>
              <a:t>Mo? Its interaction with N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even stronger than in Fe!</a:t>
            </a:r>
          </a:p>
          <a:p>
            <a:pPr lvl="1"/>
            <a:r>
              <a:rPr lang="cs-CZ" sz="2000" dirty="0" smtClean="0"/>
              <a:t>Mo nitrides formation observed!</a:t>
            </a:r>
          </a:p>
          <a:p>
            <a:pPr lvl="1"/>
            <a:r>
              <a:rPr lang="cs-CZ" sz="2000" dirty="0" smtClean="0"/>
              <a:t>CoMo alloy? Co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Mo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N!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010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Electrocatalytic NH</a:t>
            </a:r>
            <a:r>
              <a:rPr lang="cs-CZ" baseline="-25000" dirty="0" smtClean="0"/>
              <a:t>3</a:t>
            </a:r>
            <a:r>
              <a:rPr lang="cs-CZ" dirty="0" smtClean="0"/>
              <a:t> synthesis</a:t>
            </a:r>
            <a:endParaRPr lang="cs-C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Single Au atoms deposited on N-doped graphene layers</a:t>
            </a:r>
            <a:endParaRPr lang="cs-CZ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09" y="2276873"/>
            <a:ext cx="4302571" cy="382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744416" cy="367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3" y="6381328"/>
            <a:ext cx="2333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Enzymatic N</a:t>
            </a:r>
            <a:r>
              <a:rPr lang="cs-CZ" baseline="-25000" dirty="0" smtClean="0"/>
              <a:t>2</a:t>
            </a:r>
            <a:r>
              <a:rPr lang="cs-CZ" dirty="0" smtClean="0"/>
              <a:t> fixation and its transformation to NH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Nature</a:t>
            </a:r>
          </a:p>
          <a:p>
            <a:pPr lvl="1"/>
            <a:r>
              <a:rPr lang="cs-CZ" sz="2400" dirty="0" smtClean="0"/>
              <a:t>Nitrogenase</a:t>
            </a:r>
          </a:p>
          <a:p>
            <a:pPr lvl="1"/>
            <a:r>
              <a:rPr lang="cs-CZ" sz="2400" dirty="0" smtClean="0"/>
              <a:t>RT</a:t>
            </a:r>
          </a:p>
          <a:p>
            <a:pPr lvl="1"/>
            <a:r>
              <a:rPr lang="cs-CZ" sz="2400" dirty="0" smtClean="0"/>
              <a:t>Ambient pressure</a:t>
            </a:r>
          </a:p>
          <a:p>
            <a:pPr lvl="1"/>
            <a:r>
              <a:rPr lang="cs-CZ" sz="2400" dirty="0" smtClean="0"/>
              <a:t>It works! And much better than all our „tailored“ catalysts.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29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70547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95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0.5 N</a:t>
            </a:r>
            <a:r>
              <a:rPr lang="cs-CZ" sz="3600" baseline="-25000" dirty="0" smtClean="0"/>
              <a:t>2</a:t>
            </a:r>
            <a:r>
              <a:rPr lang="cs-CZ" sz="3600" dirty="0" smtClean="0"/>
              <a:t> + 1.5 H</a:t>
            </a:r>
            <a:r>
              <a:rPr lang="cs-CZ" sz="3600" baseline="-25000" dirty="0" smtClean="0"/>
              <a:t>2</a:t>
            </a:r>
            <a:r>
              <a:rPr lang="cs-CZ" sz="3600" dirty="0" smtClean="0"/>
              <a:t> </a:t>
            </a:r>
            <a:r>
              <a:rPr lang="cs-CZ" sz="3600" dirty="0" smtClean="0">
                <a:latin typeface="Calibri"/>
                <a:cs typeface="Calibri"/>
              </a:rPr>
              <a:t>→ NH</a:t>
            </a:r>
            <a:r>
              <a:rPr lang="cs-CZ" sz="3600" baseline="-25000" dirty="0" smtClean="0">
                <a:latin typeface="Calibri"/>
                <a:cs typeface="Calibri"/>
              </a:rPr>
              <a:t>3</a:t>
            </a:r>
            <a:r>
              <a:rPr lang="cs-CZ" sz="3600" dirty="0" smtClean="0">
                <a:latin typeface="Calibri"/>
                <a:cs typeface="Calibri"/>
              </a:rPr>
              <a:t> (</a:t>
            </a:r>
            <a:r>
              <a:rPr lang="el-GR" sz="3600" dirty="0" smtClean="0">
                <a:latin typeface="Calibri"/>
                <a:cs typeface="Calibri"/>
              </a:rPr>
              <a:t>Δ</a:t>
            </a:r>
            <a:r>
              <a:rPr lang="cs-CZ" sz="3600" dirty="0" smtClean="0">
                <a:latin typeface="Calibri"/>
                <a:cs typeface="Calibri"/>
              </a:rPr>
              <a:t>H</a:t>
            </a:r>
            <a:r>
              <a:rPr lang="cs-CZ" sz="3600" baseline="-25000" dirty="0" smtClean="0">
                <a:latin typeface="Calibri"/>
                <a:cs typeface="Calibri"/>
              </a:rPr>
              <a:t>298</a:t>
            </a:r>
            <a:r>
              <a:rPr lang="cs-CZ" sz="3600" dirty="0" smtClean="0">
                <a:latin typeface="Calibri"/>
                <a:cs typeface="Calibri"/>
              </a:rPr>
              <a:t> = –46.22 kJ mol</a:t>
            </a:r>
            <a:r>
              <a:rPr lang="cs-CZ" sz="3600" baseline="30000" dirty="0" smtClean="0">
                <a:latin typeface="Calibri"/>
                <a:cs typeface="Calibri"/>
              </a:rPr>
              <a:t>–1</a:t>
            </a:r>
            <a:r>
              <a:rPr lang="cs-CZ" sz="3600" dirty="0" smtClean="0">
                <a:latin typeface="Calibri"/>
                <a:cs typeface="Calibri"/>
              </a:rPr>
              <a:t>)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5532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0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0.5 N</a:t>
            </a:r>
            <a:r>
              <a:rPr lang="cs-CZ" sz="3600" baseline="-25000" dirty="0" smtClean="0"/>
              <a:t>2</a:t>
            </a:r>
            <a:r>
              <a:rPr lang="cs-CZ" sz="3600" dirty="0" smtClean="0"/>
              <a:t> + 1.5 H</a:t>
            </a:r>
            <a:r>
              <a:rPr lang="cs-CZ" sz="3600" baseline="-25000" dirty="0" smtClean="0"/>
              <a:t>2</a:t>
            </a:r>
            <a:r>
              <a:rPr lang="cs-CZ" sz="3600" dirty="0" smtClean="0"/>
              <a:t> </a:t>
            </a:r>
            <a:r>
              <a:rPr lang="cs-CZ" sz="3600" dirty="0" smtClean="0">
                <a:latin typeface="Calibri"/>
                <a:cs typeface="Calibri"/>
              </a:rPr>
              <a:t>→ NH</a:t>
            </a:r>
            <a:r>
              <a:rPr lang="cs-CZ" sz="3600" baseline="-25000" dirty="0" smtClean="0">
                <a:latin typeface="Calibri"/>
                <a:cs typeface="Calibri"/>
              </a:rPr>
              <a:t>3</a:t>
            </a:r>
            <a:r>
              <a:rPr lang="cs-CZ" sz="3600" dirty="0" smtClean="0">
                <a:latin typeface="Calibri"/>
                <a:cs typeface="Calibri"/>
              </a:rPr>
              <a:t> (</a:t>
            </a:r>
            <a:r>
              <a:rPr lang="el-GR" sz="3600" dirty="0" smtClean="0">
                <a:latin typeface="Calibri"/>
                <a:cs typeface="Calibri"/>
              </a:rPr>
              <a:t>Δ</a:t>
            </a:r>
            <a:r>
              <a:rPr lang="cs-CZ" sz="3600" dirty="0" smtClean="0">
                <a:latin typeface="Calibri"/>
                <a:cs typeface="Calibri"/>
              </a:rPr>
              <a:t>H</a:t>
            </a:r>
            <a:r>
              <a:rPr lang="cs-CZ" sz="3600" baseline="-25000" dirty="0" smtClean="0">
                <a:latin typeface="Calibri"/>
                <a:cs typeface="Calibri"/>
              </a:rPr>
              <a:t>298</a:t>
            </a:r>
            <a:r>
              <a:rPr lang="cs-CZ" sz="3600" dirty="0" smtClean="0">
                <a:latin typeface="Calibri"/>
                <a:cs typeface="Calibri"/>
              </a:rPr>
              <a:t> = –46.22 kJ mol</a:t>
            </a:r>
            <a:r>
              <a:rPr lang="cs-CZ" sz="3600" baseline="30000" dirty="0" smtClean="0">
                <a:latin typeface="Calibri"/>
                <a:cs typeface="Calibri"/>
              </a:rPr>
              <a:t>–1</a:t>
            </a:r>
            <a:r>
              <a:rPr lang="cs-CZ" sz="3600" dirty="0" smtClean="0">
                <a:latin typeface="Calibri"/>
                <a:cs typeface="Calibri"/>
              </a:rPr>
              <a:t>)</a:t>
            </a:r>
            <a:endParaRPr lang="cs-CZ" sz="3600" dirty="0"/>
          </a:p>
        </p:txBody>
      </p:sp>
      <p:sp>
        <p:nvSpPr>
          <p:cNvPr id="3" name="Rectangle 2"/>
          <p:cNvSpPr/>
          <p:nvPr/>
        </p:nvSpPr>
        <p:spPr>
          <a:xfrm>
            <a:off x="6012160" y="1124744"/>
            <a:ext cx="194421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180"/>
            <a:ext cx="6721853" cy="432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6381328"/>
            <a:ext cx="847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Reactions at surfaces: From atoms to complexity; Noble prize lecture 2007; Gerhardt Ertl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Temperature: a </a:t>
            </a:r>
            <a:r>
              <a:rPr lang="cs-CZ" sz="2400" b="1" dirty="0" smtClean="0"/>
              <a:t>compromise</a:t>
            </a:r>
            <a:r>
              <a:rPr lang="cs-CZ" sz="2400" dirty="0" smtClean="0"/>
              <a:t> between thermodynamics (exothermic rxn) and kinetics (low rxn rates at low temperatures)</a:t>
            </a:r>
          </a:p>
          <a:p>
            <a:r>
              <a:rPr lang="cs-CZ" sz="2400" dirty="0" smtClean="0"/>
              <a:t>Pressure: a </a:t>
            </a:r>
            <a:r>
              <a:rPr lang="cs-CZ" sz="2400" b="1" dirty="0" smtClean="0"/>
              <a:t>compromise</a:t>
            </a:r>
            <a:r>
              <a:rPr lang="cs-CZ" sz="2400" dirty="0" smtClean="0"/>
              <a:t> between thermodynamics (Le Chatelier‘s principle) and costs (high pressure reactors)</a:t>
            </a:r>
            <a:endParaRPr lang="cs-CZ" sz="2400" dirty="0"/>
          </a:p>
        </p:txBody>
      </p:sp>
      <p:pic>
        <p:nvPicPr>
          <p:cNvPr id="4" name="Picture 2" descr="https://www.chemguide.co.uk/physical/equilibria/haberflo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84" y="3789040"/>
            <a:ext cx="37528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„Low“ temperature – exothermic rxn</a:t>
            </a:r>
          </a:p>
          <a:p>
            <a:r>
              <a:rPr lang="cs-CZ" sz="2400" dirty="0" smtClean="0"/>
              <a:t>High pressure – no. of molecules in gas phase decreases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500067" cy="392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Haber-Bosch synthesis of ammonia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 smtClean="0"/>
              <a:t>Catalyst?</a:t>
            </a:r>
          </a:p>
          <a:p>
            <a:pPr lvl="1"/>
            <a:r>
              <a:rPr lang="cs-CZ" sz="2600" dirty="0" smtClean="0"/>
              <a:t>Early 1800s: ammonia </a:t>
            </a:r>
            <a:r>
              <a:rPr lang="cs-CZ" sz="2600" b="1" dirty="0" smtClean="0"/>
              <a:t>decomposition</a:t>
            </a:r>
            <a:r>
              <a:rPr lang="cs-CZ" sz="2600" dirty="0" smtClean="0"/>
              <a:t> over Fe and other metals is known</a:t>
            </a:r>
          </a:p>
          <a:p>
            <a:pPr lvl="1"/>
            <a:r>
              <a:rPr lang="cs-CZ" sz="2600" dirty="0" smtClean="0"/>
              <a:t>1908, Haber: reaction of hydrogen with nitrogen over catalyts based on Os and U (500 °C, 150–200 atm)</a:t>
            </a:r>
          </a:p>
          <a:p>
            <a:pPr lvl="1"/>
            <a:r>
              <a:rPr lang="cs-CZ" sz="2600" dirty="0" smtClean="0"/>
              <a:t>1908–1922, Bosch and Mittasch (BASF): 2500 different catalyst formulations (almost all elements of PT tried), 6500 runs (already in 1911), finished in 1922 after a total of 22 000 tests (trial-and-error)</a:t>
            </a:r>
          </a:p>
          <a:p>
            <a:pPr lvl="1"/>
            <a:r>
              <a:rPr lang="cs-CZ" sz="2600" dirty="0" smtClean="0"/>
              <a:t>Serendipity: Gallivare magnetite from Sweden (naturally containing K, Ca, and Al as impurities) used as catalyst with excellent results</a:t>
            </a:r>
          </a:p>
          <a:p>
            <a:pPr lvl="1"/>
            <a:r>
              <a:rPr lang="cs-CZ" sz="2600" dirty="0" smtClean="0"/>
              <a:t>1913, BASF: first ammonia production plant, catalyst = „promoted“ Fe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4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1406</Words>
  <Application>Microsoft Office PowerPoint</Application>
  <PresentationFormat>On-screen Show (4:3)</PresentationFormat>
  <Paragraphs>213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Heterogeneous catalysis</vt:lpstr>
      <vt:lpstr>Haber-Bosch synthesis of ammonia</vt:lpstr>
      <vt:lpstr>PowerPoint Presentation</vt:lpstr>
      <vt:lpstr>PowerPoint Presentation</vt:lpstr>
      <vt:lpstr>0.5 N2 + 1.5 H2 → NH3 (ΔH298 = –46.22 kJ mol–1)</vt:lpstr>
      <vt:lpstr>0.5 N2 + 1.5 H2 → NH3 (ΔH298 = –46.22 kJ mol–1)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PowerPoint Presentation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Electrocatalytic NH3 synthesis</vt:lpstr>
      <vt:lpstr>Enzymatic N2 fixation and its transformation to NH3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catalysis</dc:title>
  <dc:creator>ales.styskalik</dc:creator>
  <cp:lastModifiedBy>ales.styskalik</cp:lastModifiedBy>
  <cp:revision>190</cp:revision>
  <dcterms:created xsi:type="dcterms:W3CDTF">2020-01-24T05:31:35Z</dcterms:created>
  <dcterms:modified xsi:type="dcterms:W3CDTF">2020-12-22T11:42:59Z</dcterms:modified>
</cp:coreProperties>
</file>