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304" r:id="rId4"/>
    <p:sldId id="258" r:id="rId5"/>
    <p:sldId id="305" r:id="rId6"/>
    <p:sldId id="260" r:id="rId7"/>
    <p:sldId id="300" r:id="rId8"/>
    <p:sldId id="261" r:id="rId9"/>
    <p:sldId id="303" r:id="rId10"/>
    <p:sldId id="299" r:id="rId11"/>
    <p:sldId id="298" r:id="rId12"/>
    <p:sldId id="301" r:id="rId13"/>
    <p:sldId id="307" r:id="rId14"/>
    <p:sldId id="308" r:id="rId15"/>
    <p:sldId id="267" r:id="rId16"/>
    <p:sldId id="309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8" autoAdjust="0"/>
    <p:restoredTop sz="96259" autoAdjust="0"/>
  </p:normalViewPr>
  <p:slideViewPr>
    <p:cSldViewPr snapToGrid="0">
      <p:cViewPr>
        <p:scale>
          <a:sx n="95" d="100"/>
          <a:sy n="95" d="100"/>
        </p:scale>
        <p:origin x="202" y="-91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Celogenomové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asociační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studie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jsou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užitečné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nástroje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identifikaci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běžných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variant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přispívajících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dědičné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součásti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komplexních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onemocnění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Naprostá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většina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takových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variant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má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nejlepším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případě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malý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účinek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když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působí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rámci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určité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kombinace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jejich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celkový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vliv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variabilitu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populace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predikční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robustnost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odhad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rizika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onemocnění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jsou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malé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Existuje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značný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nesoulad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mezi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rozsahem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celkové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familiární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agregace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pozorované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mnoha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běžných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onemocnění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rozsahem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metabolických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odchylek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které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lze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přičíst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dosud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identifikovaným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variantám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Např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u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diabetu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zodpovídají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známé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varianty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evropanů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společně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relativní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riziko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sourozenců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1,07,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což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významně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pod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úrovní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empiricky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stanovené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relativního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rizika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sourozenců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pozorovaného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epidemiologických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studiích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které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blíží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třem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Ačkoli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identifikace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dalších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rizikových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variant (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známých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lokusech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zatím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neidentifikovaných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oblastech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může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určité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míry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tento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deficit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snížit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zdá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že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podle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nejnovější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hypotézy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chybějící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dědičnosti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může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být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významná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část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“heritability”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znaků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přičtena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genetickým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efektům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intermediární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penetrancí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které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odolávají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velké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části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konvenčním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přístupům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populační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genetiky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komplexních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chorob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55168-0E8F-4058-9F27-A2110C0F8A90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337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5599" y="414000"/>
            <a:ext cx="1543745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174" y="6048047"/>
            <a:ext cx="865548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174" y="6048047"/>
            <a:ext cx="865548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5599" y="414000"/>
            <a:ext cx="1543745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6217" y="414868"/>
            <a:ext cx="1542508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6217" y="414868"/>
            <a:ext cx="1542508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480" y="6048047"/>
            <a:ext cx="865012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8757" y="2014648"/>
            <a:ext cx="4094486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174" y="6048047"/>
            <a:ext cx="865548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174" y="6048047"/>
            <a:ext cx="865548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174" y="6048047"/>
            <a:ext cx="865548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174" y="6048047"/>
            <a:ext cx="865548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174" y="6048047"/>
            <a:ext cx="865548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174" y="6048047"/>
            <a:ext cx="865548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174" y="6048047"/>
            <a:ext cx="865548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174" y="6048047"/>
            <a:ext cx="865548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B4760577-42D0-B14B-9AE3-C83431C5DB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AD0C7844-D027-D346-B845-4935F41C7B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FCEF6F-8B97-8C42-B494-F83038ED3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E3000 – Zdravotní aspekty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73BC39F1-384A-3F45-8C5C-D728653A31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Julie Dobrovolná</a:t>
            </a:r>
          </a:p>
        </p:txBody>
      </p:sp>
    </p:spTree>
    <p:extLst>
      <p:ext uri="{BB962C8B-B14F-4D97-AF65-F5344CB8AC3E}">
        <p14:creationId xmlns:p14="http://schemas.microsoft.com/office/powerpoint/2010/main" val="2993713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3"/>
          <p:cNvSpPr/>
          <p:nvPr/>
        </p:nvSpPr>
        <p:spPr>
          <a:xfrm>
            <a:off x="1631504" y="1991736"/>
            <a:ext cx="8928882" cy="2862322"/>
          </a:xfrm>
          <a:prstGeom prst="rect">
            <a:avLst/>
          </a:prstGeom>
          <a:solidFill>
            <a:srgbClr val="FFFFCC"/>
          </a:solidFill>
          <a:ln>
            <a:solidFill>
              <a:srgbClr val="99663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endParaRPr lang="cs-CZ" sz="2000" dirty="0"/>
          </a:p>
          <a:p>
            <a:pPr algn="ctr"/>
            <a:r>
              <a:rPr lang="cs-CZ" sz="2000" dirty="0"/>
              <a:t>„</a:t>
            </a:r>
            <a:r>
              <a:rPr lang="cs-CZ" sz="2000" i="1" dirty="0"/>
              <a:t>Škodlivé síly, zčásti psychické, zčásti fyzické, kterým je naše pozemská existence vystavována a které jsou dány škodlivými hybnými silami, nemusejí nutně mít potenciál způsobit vznik onemocnění či poškození zdraví člověka, onemocníme pouze tehdy, jestliže je náš organismus dostatečně poškozen a vnímavý vůči útoku těchto škodlivých si, které mohou být přítomny, a mohou způsobit změnu nebo poškození zdravotního stavu – tyto vlivy samy o sobě tedy nemusejí navodit u každého v každém okamžiku onemocnění“.</a:t>
            </a:r>
          </a:p>
          <a:p>
            <a:pPr algn="ctr"/>
            <a:r>
              <a:rPr lang="cs-CZ" sz="2000" dirty="0"/>
              <a:t> </a:t>
            </a:r>
          </a:p>
        </p:txBody>
      </p:sp>
      <p:sp>
        <p:nvSpPr>
          <p:cNvPr id="2" name="Rectangle 1"/>
          <p:cNvSpPr/>
          <p:nvPr/>
        </p:nvSpPr>
        <p:spPr>
          <a:xfrm>
            <a:off x="5988495" y="5025951"/>
            <a:ext cx="56179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/>
              <a:t>C.F.S. Hahnemann</a:t>
            </a:r>
            <a:endParaRPr lang="cs-CZ" dirty="0"/>
          </a:p>
          <a:p>
            <a:pPr algn="r"/>
            <a:r>
              <a:rPr lang="en-US" dirty="0"/>
              <a:t>Organon of Medicine</a:t>
            </a:r>
            <a:r>
              <a:rPr lang="cs-CZ" dirty="0"/>
              <a:t> </a:t>
            </a:r>
            <a:r>
              <a:rPr lang="en-US" dirty="0"/>
              <a:t>1810</a:t>
            </a:r>
            <a:endParaRPr lang="cs-CZ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559496" y="537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000" b="1" dirty="0"/>
              <a:t>Komplexní onemocnění (1810)</a:t>
            </a:r>
          </a:p>
        </p:txBody>
      </p:sp>
    </p:spTree>
    <p:extLst>
      <p:ext uri="{BB962C8B-B14F-4D97-AF65-F5344CB8AC3E}">
        <p14:creationId xmlns:p14="http://schemas.microsoft.com/office/powerpoint/2010/main" val="2849740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559496" y="537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000" b="1" dirty="0"/>
              <a:t>Komplexní onemocnění (1992)</a:t>
            </a:r>
          </a:p>
        </p:txBody>
      </p:sp>
      <p:sp>
        <p:nvSpPr>
          <p:cNvPr id="3" name="Obdélník 2"/>
          <p:cNvSpPr/>
          <p:nvPr/>
        </p:nvSpPr>
        <p:spPr>
          <a:xfrm>
            <a:off x="1631504" y="1627053"/>
            <a:ext cx="8928992" cy="3785652"/>
          </a:xfrm>
          <a:prstGeom prst="rect">
            <a:avLst/>
          </a:prstGeom>
          <a:solidFill>
            <a:srgbClr val="FFFFCC"/>
          </a:solidFill>
          <a:ln w="28575">
            <a:solidFill>
              <a:srgbClr val="99663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endParaRPr lang="cs-CZ" sz="2000" i="1" dirty="0"/>
          </a:p>
          <a:p>
            <a:pPr algn="ctr"/>
            <a:r>
              <a:rPr lang="cs-CZ" sz="2000" i="1" dirty="0"/>
              <a:t>„Mnoho onemocnění, která tvoří základní zátěž systému veřejného zdravotnictví v západní společnosti, je způsobeno kombinací řady faktorů.</a:t>
            </a:r>
          </a:p>
          <a:p>
            <a:pPr algn="ctr"/>
            <a:endParaRPr lang="cs-CZ" sz="2000" i="1" dirty="0"/>
          </a:p>
          <a:p>
            <a:pPr algn="ctr"/>
            <a:r>
              <a:rPr lang="cs-CZ" sz="2000" i="1" dirty="0"/>
              <a:t>Objevila se hypotéza, že variace v řadě různých genetických lokusů mohou způsobit jemné změny v úrovni genové exprese či funkce, čímž jedince predisponují k řadě moderních onemocnění, která tímto označujeme za komplexní, respektive multifaktoriální.</a:t>
            </a:r>
          </a:p>
          <a:p>
            <a:pPr algn="ctr"/>
            <a:endParaRPr lang="cs-CZ" sz="2000" i="1" dirty="0"/>
          </a:p>
          <a:p>
            <a:pPr algn="ctr"/>
            <a:r>
              <a:rPr lang="cs-CZ" sz="2000" i="1" dirty="0"/>
              <a:t>Tyto genetické variace mohou interagovat s faktory okolního prostředí, čímž určují celkové riziko jedince pro rozvoj daného onemocnění.“</a:t>
            </a:r>
          </a:p>
          <a:p>
            <a:pPr algn="ctr"/>
            <a:endParaRPr lang="cs-CZ" sz="2000" i="1" dirty="0"/>
          </a:p>
        </p:txBody>
      </p:sp>
      <p:sp>
        <p:nvSpPr>
          <p:cNvPr id="2" name="Rectangle 1"/>
          <p:cNvSpPr/>
          <p:nvPr/>
        </p:nvSpPr>
        <p:spPr>
          <a:xfrm>
            <a:off x="5988496" y="5517233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dirty="0"/>
              <a:t>Talmud and Humphries</a:t>
            </a:r>
            <a:endParaRPr lang="cs-CZ" dirty="0"/>
          </a:p>
          <a:p>
            <a:pPr algn="r"/>
            <a:r>
              <a:rPr lang="en-US" dirty="0"/>
              <a:t>Oxford Textbook of </a:t>
            </a:r>
            <a:r>
              <a:rPr lang="cs-CZ" dirty="0"/>
              <a:t>Pathology</a:t>
            </a:r>
          </a:p>
          <a:p>
            <a:pPr algn="r"/>
            <a:r>
              <a:rPr lang="cs-CZ" dirty="0"/>
              <a:t>1992</a:t>
            </a:r>
          </a:p>
        </p:txBody>
      </p:sp>
    </p:spTree>
    <p:extLst>
      <p:ext uri="{BB962C8B-B14F-4D97-AF65-F5344CB8AC3E}">
        <p14:creationId xmlns:p14="http://schemas.microsoft.com/office/powerpoint/2010/main" val="3810546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42B43F7-4E0D-4922-A388-9874756E4D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F917A4-DB67-4CFD-BDB2-2F4D6D94A1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4A16E77-ED85-44F4-8A75-7A9B9E154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Úrovně hierarchické organizace lidského těla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85C06F1F-A68B-4088-A662-E11A21C4F4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433" y="1453599"/>
            <a:ext cx="5753810" cy="5159007"/>
          </a:xfrm>
        </p:spPr>
      </p:pic>
    </p:spTree>
    <p:extLst>
      <p:ext uri="{BB962C8B-B14F-4D97-AF65-F5344CB8AC3E}">
        <p14:creationId xmlns:p14="http://schemas.microsoft.com/office/powerpoint/2010/main" val="1348346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631504" y="6021288"/>
            <a:ext cx="78311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Mendelian </a:t>
            </a:r>
            <a:r>
              <a:rPr lang="cs-CZ" sz="1000" dirty="0" err="1"/>
              <a:t>disorders</a:t>
            </a:r>
            <a:r>
              <a:rPr lang="cs-CZ" sz="1000" dirty="0"/>
              <a:t> and </a:t>
            </a:r>
            <a:r>
              <a:rPr lang="cs-CZ" sz="1000" dirty="0" err="1"/>
              <a:t>multifactorial</a:t>
            </a:r>
            <a:r>
              <a:rPr lang="cs-CZ" sz="1000" dirty="0"/>
              <a:t> </a:t>
            </a:r>
            <a:r>
              <a:rPr lang="cs-CZ" sz="1000" dirty="0" err="1"/>
              <a:t>traits</a:t>
            </a:r>
            <a:r>
              <a:rPr lang="cs-CZ" sz="1000" dirty="0"/>
              <a:t>: </a:t>
            </a:r>
            <a:r>
              <a:rPr lang="cs-CZ" sz="1000" dirty="0" err="1"/>
              <a:t>the</a:t>
            </a:r>
            <a:r>
              <a:rPr lang="cs-CZ" sz="1000" dirty="0"/>
              <a:t> big </a:t>
            </a:r>
            <a:r>
              <a:rPr lang="cs-CZ" sz="1000" dirty="0" err="1"/>
              <a:t>divide</a:t>
            </a:r>
            <a:r>
              <a:rPr lang="cs-CZ" sz="1000" dirty="0"/>
              <a:t> </a:t>
            </a:r>
            <a:r>
              <a:rPr lang="cs-CZ" sz="1000" dirty="0" err="1"/>
              <a:t>or</a:t>
            </a:r>
            <a:r>
              <a:rPr lang="cs-CZ" sz="1000" dirty="0"/>
              <a:t> </a:t>
            </a:r>
            <a:r>
              <a:rPr lang="cs-CZ" sz="1000" dirty="0" err="1"/>
              <a:t>one</a:t>
            </a:r>
            <a:r>
              <a:rPr lang="cs-CZ" sz="1000" dirty="0"/>
              <a:t> </a:t>
            </a:r>
            <a:r>
              <a:rPr lang="cs-CZ" sz="1000" dirty="0" err="1"/>
              <a:t>for</a:t>
            </a:r>
            <a:r>
              <a:rPr lang="cs-CZ" sz="1000" dirty="0"/>
              <a:t> </a:t>
            </a:r>
            <a:r>
              <a:rPr lang="cs-CZ" sz="1000" dirty="0" err="1"/>
              <a:t>all</a:t>
            </a:r>
            <a:r>
              <a:rPr lang="cs-CZ" sz="1000" dirty="0"/>
              <a:t>?</a:t>
            </a:r>
          </a:p>
          <a:p>
            <a:r>
              <a:rPr lang="cs-CZ" sz="1000" dirty="0" err="1"/>
              <a:t>Stylianos</a:t>
            </a:r>
            <a:r>
              <a:rPr lang="cs-CZ" sz="1000" dirty="0"/>
              <a:t> E. </a:t>
            </a:r>
            <a:r>
              <a:rPr lang="cs-CZ" sz="1000" dirty="0" err="1"/>
              <a:t>Antonarakis</a:t>
            </a:r>
            <a:r>
              <a:rPr lang="cs-CZ" sz="1000" dirty="0"/>
              <a:t>, </a:t>
            </a:r>
            <a:r>
              <a:rPr lang="cs-CZ" sz="1000" dirty="0" err="1"/>
              <a:t>Aravinda</a:t>
            </a:r>
            <a:r>
              <a:rPr lang="cs-CZ" sz="1000" dirty="0"/>
              <a:t> </a:t>
            </a:r>
            <a:r>
              <a:rPr lang="cs-CZ" sz="1000" dirty="0" err="1"/>
              <a:t>Chakravarti</a:t>
            </a:r>
            <a:r>
              <a:rPr lang="cs-CZ" sz="1000" dirty="0"/>
              <a:t>, Jonathan C. </a:t>
            </a:r>
            <a:r>
              <a:rPr lang="cs-CZ" sz="1000" dirty="0" err="1"/>
              <a:t>Cohen</a:t>
            </a:r>
            <a:r>
              <a:rPr lang="cs-CZ" sz="1000" dirty="0"/>
              <a:t> &amp; John </a:t>
            </a:r>
            <a:r>
              <a:rPr lang="cs-CZ" sz="1000" dirty="0" err="1"/>
              <a:t>Hardy</a:t>
            </a:r>
            <a:endParaRPr lang="cs-CZ" sz="1000" dirty="0"/>
          </a:p>
          <a:p>
            <a:r>
              <a:rPr lang="cs-CZ" sz="1000" dirty="0"/>
              <a:t>Nature Reviews Genetics 11, 380-384 (May 2010)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2725085" y="92011"/>
            <a:ext cx="6488351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000" b="1" dirty="0"/>
              <a:t>Etiopatogeneze nemocí</a:t>
            </a:r>
            <a:endParaRPr lang="cs-CZ" sz="3600" b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162258" y="1539662"/>
            <a:ext cx="0" cy="360823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090250" y="5026744"/>
            <a:ext cx="700048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4666806" y="2290440"/>
            <a:ext cx="2232248" cy="1512168"/>
          </a:xfrm>
          <a:prstGeom prst="ellipse">
            <a:avLst/>
          </a:prstGeom>
          <a:gradFill>
            <a:gsLst>
              <a:gs pos="65000">
                <a:srgbClr val="7030A0"/>
              </a:gs>
              <a:gs pos="100000">
                <a:srgbClr val="7030A0"/>
              </a:gs>
              <a:gs pos="58000">
                <a:srgbClr val="00B050"/>
              </a:gs>
              <a:gs pos="0">
                <a:srgbClr val="00B05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162258" y="1691516"/>
            <a:ext cx="2232248" cy="1512168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Vzácné alely způsobující nemoci s mendelovskou dědičností</a:t>
            </a:r>
            <a:endParaRPr lang="en-US" sz="1400" b="1" dirty="0"/>
          </a:p>
        </p:txBody>
      </p:sp>
      <p:sp>
        <p:nvSpPr>
          <p:cNvPr id="22" name="Oval 21"/>
          <p:cNvSpPr/>
          <p:nvPr/>
        </p:nvSpPr>
        <p:spPr>
          <a:xfrm>
            <a:off x="6217074" y="2896984"/>
            <a:ext cx="2232248" cy="1512168"/>
          </a:xfrm>
          <a:prstGeom prst="ellipse">
            <a:avLst/>
          </a:prstGeom>
          <a:gradFill flip="none" rotWithShape="1">
            <a:gsLst>
              <a:gs pos="33000">
                <a:srgbClr val="FFC000"/>
              </a:gs>
              <a:gs pos="0">
                <a:srgbClr val="FFC000"/>
              </a:gs>
              <a:gs pos="49000">
                <a:srgbClr val="00B050"/>
              </a:gs>
              <a:gs pos="43000">
                <a:srgbClr val="00B050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443654" y="2597140"/>
            <a:ext cx="2232248" cy="151216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tx1"/>
                </a:solidFill>
              </a:rPr>
              <a:t>Varianty s nízkou frekvencí se středním efektem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3186794" y="3495671"/>
            <a:ext cx="2325323" cy="1512168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Vzácné varianty s nízkým efektem (velmi těžko identifikovatelné)</a:t>
            </a:r>
            <a:endParaRPr lang="en-US" sz="1400" b="1" dirty="0"/>
          </a:p>
        </p:txBody>
      </p:sp>
      <p:sp>
        <p:nvSpPr>
          <p:cNvPr id="23" name="Oval 22"/>
          <p:cNvSpPr/>
          <p:nvPr/>
        </p:nvSpPr>
        <p:spPr>
          <a:xfrm>
            <a:off x="7729242" y="3468856"/>
            <a:ext cx="2232248" cy="151216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tx1"/>
                </a:solidFill>
              </a:rPr>
              <a:t>Běžné varianty účastnící se rozvoje běžných onemocění (GWA studie)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7729242" y="1691516"/>
            <a:ext cx="2232248" cy="1512168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Běžné varianty s velkým efektem na běžné nemoci</a:t>
            </a:r>
            <a:endParaRPr lang="en-US" sz="1400" b="1" dirty="0"/>
          </a:p>
        </p:txBody>
      </p:sp>
      <p:sp>
        <p:nvSpPr>
          <p:cNvPr id="19" name="TextBox 18"/>
          <p:cNvSpPr txBox="1"/>
          <p:nvPr/>
        </p:nvSpPr>
        <p:spPr>
          <a:xfrm rot="16200000">
            <a:off x="1538310" y="2841096"/>
            <a:ext cx="987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Efekt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5682538" y="5435933"/>
            <a:ext cx="2589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Frekvence alely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3187749" y="5147901"/>
            <a:ext cx="1019904" cy="27699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200" b="1" cap="small" dirty="0">
                <a:latin typeface="Calibri" pitchFamily="34" charset="0"/>
              </a:rPr>
              <a:t>Velmi vzácná</a:t>
            </a:r>
            <a:endParaRPr lang="en-US" sz="1200" b="1" cap="small" dirty="0">
              <a:latin typeface="Calibri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81159" y="5147901"/>
            <a:ext cx="686172" cy="27699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200" b="1" cap="small" dirty="0">
                <a:latin typeface="Calibri" pitchFamily="34" charset="0"/>
              </a:rPr>
              <a:t>Vzácná</a:t>
            </a:r>
            <a:endParaRPr lang="en-US" sz="1200" b="1" cap="small" dirty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186594" y="5147901"/>
            <a:ext cx="1347584" cy="27699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200" b="1" cap="small" dirty="0">
                <a:latin typeface="Calibri" pitchFamily="34" charset="0"/>
              </a:rPr>
              <a:t>S nízkou frekvencí</a:t>
            </a:r>
            <a:endParaRPr lang="en-US" sz="1200" b="1" cap="small" dirty="0">
              <a:latin typeface="Calibri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06874" y="5158934"/>
            <a:ext cx="864096" cy="27699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200" b="1" cap="small" dirty="0">
                <a:latin typeface="Calibri" pitchFamily="34" charset="0"/>
              </a:rPr>
              <a:t>Běžná</a:t>
            </a:r>
            <a:endParaRPr lang="en-US" sz="1200" b="1" cap="small" dirty="0">
              <a:latin typeface="Calibri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298162" y="4654878"/>
            <a:ext cx="673792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200" b="1" cap="small" dirty="0">
                <a:latin typeface="Calibri" pitchFamily="34" charset="0"/>
              </a:rPr>
              <a:t>nízký</a:t>
            </a:r>
            <a:endParaRPr lang="en-US" sz="1200" b="1" cap="small" dirty="0">
              <a:latin typeface="Calibri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298162" y="1990582"/>
            <a:ext cx="673792" cy="27699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200" b="1" cap="small" dirty="0">
                <a:solidFill>
                  <a:schemeClr val="bg1"/>
                </a:solidFill>
                <a:latin typeface="Calibri" pitchFamily="34" charset="0"/>
              </a:rPr>
              <a:t>Vysoký</a:t>
            </a:r>
            <a:endParaRPr lang="en-US" sz="1200" b="1" cap="small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298162" y="3790782"/>
            <a:ext cx="673792" cy="276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200" b="1" cap="small" dirty="0">
                <a:latin typeface="Calibri" pitchFamily="34" charset="0"/>
              </a:rPr>
              <a:t>Mírný</a:t>
            </a:r>
            <a:endParaRPr lang="en-US" sz="1200" b="1" cap="small" dirty="0">
              <a:latin typeface="Calibri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298162" y="2885173"/>
            <a:ext cx="673792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200" b="1" cap="small" dirty="0">
                <a:latin typeface="Calibri" pitchFamily="34" charset="0"/>
              </a:rPr>
              <a:t>Střední</a:t>
            </a:r>
            <a:endParaRPr lang="en-US" sz="1200" b="1" cap="small" dirty="0">
              <a:latin typeface="Calibri" pitchFamily="34" charset="0"/>
            </a:endParaRPr>
          </a:p>
        </p:txBody>
      </p:sp>
      <p:pic>
        <p:nvPicPr>
          <p:cNvPr id="2075" name="Picture 27" descr="nrg2793-f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068" t="94083"/>
          <a:stretch/>
        </p:blipFill>
        <p:spPr bwMode="auto">
          <a:xfrm>
            <a:off x="8219836" y="6310904"/>
            <a:ext cx="2207461" cy="28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2506436" y="1568986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50.0</a:t>
            </a:r>
            <a:endParaRPr lang="en-US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2586194" y="2577098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3.0</a:t>
            </a:r>
            <a:endParaRPr lang="en-US" sz="1600" dirty="0"/>
          </a:p>
        </p:txBody>
      </p:sp>
      <p:sp>
        <p:nvSpPr>
          <p:cNvPr id="44" name="TextBox 43"/>
          <p:cNvSpPr txBox="1"/>
          <p:nvPr/>
        </p:nvSpPr>
        <p:spPr>
          <a:xfrm>
            <a:off x="2586194" y="3419708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1.5</a:t>
            </a:r>
            <a:endParaRPr lang="en-US" sz="1600" dirty="0"/>
          </a:p>
        </p:txBody>
      </p:sp>
      <p:sp>
        <p:nvSpPr>
          <p:cNvPr id="45" name="TextBox 44"/>
          <p:cNvSpPr txBox="1"/>
          <p:nvPr/>
        </p:nvSpPr>
        <p:spPr>
          <a:xfrm>
            <a:off x="2620250" y="4283804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1.1</a:t>
            </a:r>
            <a:endParaRPr lang="en-US" sz="1600" dirty="0"/>
          </a:p>
        </p:txBody>
      </p:sp>
      <p:sp>
        <p:nvSpPr>
          <p:cNvPr id="2048" name="TextBox 2047"/>
          <p:cNvSpPr txBox="1"/>
          <p:nvPr/>
        </p:nvSpPr>
        <p:spPr>
          <a:xfrm>
            <a:off x="4144663" y="5122192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0.001</a:t>
            </a:r>
            <a:endParaRPr lang="en-US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5512118" y="5124750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0.005</a:t>
            </a:r>
            <a:endParaRPr lang="en-US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7755940" y="5124750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0.05</a:t>
            </a:r>
            <a:endParaRPr lang="en-US" sz="16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3162258" y="2915652"/>
            <a:ext cx="5472608" cy="2111092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170370" y="1539662"/>
            <a:ext cx="5993668" cy="2312094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" name="Rectangle 2049"/>
          <p:cNvSpPr/>
          <p:nvPr/>
        </p:nvSpPr>
        <p:spPr>
          <a:xfrm>
            <a:off x="7196216" y="610806"/>
            <a:ext cx="20172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b="1" dirty="0">
                <a:solidFill>
                  <a:schemeClr val="bg1">
                    <a:lumMod val="50000"/>
                  </a:schemeClr>
                </a:solidFill>
              </a:rPr>
              <a:t>v kontextu genů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530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900" kern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fld id="{16187F88-0FCD-466E-8B0D-0CE7E8CAA0DB}" type="slidenum">
              <a:rPr lang="cs-CZ" altLang="cs-CZ" smtClean="0"/>
              <a:pPr/>
              <a:t>14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072213" y="3707160"/>
            <a:ext cx="516449" cy="788811"/>
            <a:chOff x="1501573" y="3296716"/>
            <a:chExt cx="516449" cy="788811"/>
          </a:xfrm>
        </p:grpSpPr>
        <p:sp>
          <p:nvSpPr>
            <p:cNvPr id="10" name="Freeform 5"/>
            <p:cNvSpPr/>
            <p:nvPr/>
          </p:nvSpPr>
          <p:spPr>
            <a:xfrm>
              <a:off x="1501573" y="3617505"/>
              <a:ext cx="193905" cy="440503"/>
            </a:xfrm>
            <a:custGeom>
              <a:avLst/>
              <a:gdLst>
                <a:gd name="connsiteX0" fmla="*/ 193877 w 193905"/>
                <a:gd name="connsiteY0" fmla="*/ 1995 h 440503"/>
                <a:gd name="connsiteX1" fmla="*/ 60527 w 193905"/>
                <a:gd name="connsiteY1" fmla="*/ 28665 h 440503"/>
                <a:gd name="connsiteX2" fmla="*/ 7187 w 193905"/>
                <a:gd name="connsiteY2" fmla="*/ 173445 h 440503"/>
                <a:gd name="connsiteX3" fmla="*/ 3377 w 193905"/>
                <a:gd name="connsiteY3" fmla="*/ 440145 h 440503"/>
                <a:gd name="connsiteX4" fmla="*/ 33857 w 193905"/>
                <a:gd name="connsiteY4" fmla="*/ 226785 h 440503"/>
                <a:gd name="connsiteX5" fmla="*/ 71957 w 193905"/>
                <a:gd name="connsiteY5" fmla="*/ 59145 h 440503"/>
                <a:gd name="connsiteX6" fmla="*/ 193877 w 193905"/>
                <a:gd name="connsiteY6" fmla="*/ 1995 h 440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3905" h="440503">
                  <a:moveTo>
                    <a:pt x="193877" y="1995"/>
                  </a:moveTo>
                  <a:cubicBezTo>
                    <a:pt x="191972" y="-3085"/>
                    <a:pt x="91642" y="90"/>
                    <a:pt x="60527" y="28665"/>
                  </a:cubicBezTo>
                  <a:cubicBezTo>
                    <a:pt x="29412" y="57240"/>
                    <a:pt x="16712" y="104865"/>
                    <a:pt x="7187" y="173445"/>
                  </a:cubicBezTo>
                  <a:cubicBezTo>
                    <a:pt x="-2338" y="242025"/>
                    <a:pt x="-1068" y="431255"/>
                    <a:pt x="3377" y="440145"/>
                  </a:cubicBezTo>
                  <a:cubicBezTo>
                    <a:pt x="7822" y="449035"/>
                    <a:pt x="22427" y="290285"/>
                    <a:pt x="33857" y="226785"/>
                  </a:cubicBezTo>
                  <a:cubicBezTo>
                    <a:pt x="45287" y="163285"/>
                    <a:pt x="43382" y="91530"/>
                    <a:pt x="71957" y="59145"/>
                  </a:cubicBezTo>
                  <a:cubicBezTo>
                    <a:pt x="100532" y="26760"/>
                    <a:pt x="195782" y="7075"/>
                    <a:pt x="193877" y="1995"/>
                  </a:cubicBezTo>
                  <a:close/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6"/>
            <p:cNvSpPr/>
            <p:nvPr/>
          </p:nvSpPr>
          <p:spPr>
            <a:xfrm>
              <a:off x="1539303" y="3645024"/>
              <a:ext cx="193905" cy="440503"/>
            </a:xfrm>
            <a:custGeom>
              <a:avLst/>
              <a:gdLst>
                <a:gd name="connsiteX0" fmla="*/ 193877 w 193905"/>
                <a:gd name="connsiteY0" fmla="*/ 1995 h 440503"/>
                <a:gd name="connsiteX1" fmla="*/ 60527 w 193905"/>
                <a:gd name="connsiteY1" fmla="*/ 28665 h 440503"/>
                <a:gd name="connsiteX2" fmla="*/ 7187 w 193905"/>
                <a:gd name="connsiteY2" fmla="*/ 173445 h 440503"/>
                <a:gd name="connsiteX3" fmla="*/ 3377 w 193905"/>
                <a:gd name="connsiteY3" fmla="*/ 440145 h 440503"/>
                <a:gd name="connsiteX4" fmla="*/ 33857 w 193905"/>
                <a:gd name="connsiteY4" fmla="*/ 226785 h 440503"/>
                <a:gd name="connsiteX5" fmla="*/ 71957 w 193905"/>
                <a:gd name="connsiteY5" fmla="*/ 59145 h 440503"/>
                <a:gd name="connsiteX6" fmla="*/ 193877 w 193905"/>
                <a:gd name="connsiteY6" fmla="*/ 1995 h 440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3905" h="440503">
                  <a:moveTo>
                    <a:pt x="193877" y="1995"/>
                  </a:moveTo>
                  <a:cubicBezTo>
                    <a:pt x="191972" y="-3085"/>
                    <a:pt x="91642" y="90"/>
                    <a:pt x="60527" y="28665"/>
                  </a:cubicBezTo>
                  <a:cubicBezTo>
                    <a:pt x="29412" y="57240"/>
                    <a:pt x="16712" y="104865"/>
                    <a:pt x="7187" y="173445"/>
                  </a:cubicBezTo>
                  <a:cubicBezTo>
                    <a:pt x="-2338" y="242025"/>
                    <a:pt x="-1068" y="431255"/>
                    <a:pt x="3377" y="440145"/>
                  </a:cubicBezTo>
                  <a:cubicBezTo>
                    <a:pt x="7822" y="449035"/>
                    <a:pt x="22427" y="290285"/>
                    <a:pt x="33857" y="226785"/>
                  </a:cubicBezTo>
                  <a:cubicBezTo>
                    <a:pt x="45287" y="163285"/>
                    <a:pt x="43382" y="91530"/>
                    <a:pt x="71957" y="59145"/>
                  </a:cubicBezTo>
                  <a:cubicBezTo>
                    <a:pt x="100532" y="26760"/>
                    <a:pt x="195782" y="7075"/>
                    <a:pt x="193877" y="1995"/>
                  </a:cubicBezTo>
                  <a:close/>
                </a:path>
              </a:pathLst>
            </a:custGeom>
            <a:solidFill>
              <a:srgbClr val="0033CC"/>
            </a:solidFill>
            <a:ln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 4"/>
            <p:cNvSpPr/>
            <p:nvPr/>
          </p:nvSpPr>
          <p:spPr>
            <a:xfrm>
              <a:off x="1619672" y="3296716"/>
              <a:ext cx="398350" cy="689873"/>
            </a:xfrm>
            <a:custGeom>
              <a:avLst/>
              <a:gdLst>
                <a:gd name="connsiteX0" fmla="*/ 9022 w 398350"/>
                <a:gd name="connsiteY0" fmla="*/ 215764 h 689534"/>
                <a:gd name="connsiteX1" fmla="*/ 20452 w 398350"/>
                <a:gd name="connsiteY1" fmla="*/ 78604 h 689534"/>
                <a:gd name="connsiteX2" fmla="*/ 191902 w 398350"/>
                <a:gd name="connsiteY2" fmla="*/ 2404 h 689534"/>
                <a:gd name="connsiteX3" fmla="*/ 355732 w 398350"/>
                <a:gd name="connsiteY3" fmla="*/ 166234 h 689534"/>
                <a:gd name="connsiteX4" fmla="*/ 386212 w 398350"/>
                <a:gd name="connsiteY4" fmla="*/ 482464 h 689534"/>
                <a:gd name="connsiteX5" fmla="*/ 184282 w 398350"/>
                <a:gd name="connsiteY5" fmla="*/ 688204 h 689534"/>
                <a:gd name="connsiteX6" fmla="*/ 1402 w 398350"/>
                <a:gd name="connsiteY6" fmla="*/ 562474 h 689534"/>
                <a:gd name="connsiteX7" fmla="*/ 96652 w 398350"/>
                <a:gd name="connsiteY7" fmla="*/ 394834 h 689534"/>
                <a:gd name="connsiteX8" fmla="*/ 35692 w 398350"/>
                <a:gd name="connsiteY8" fmla="*/ 269104 h 689534"/>
                <a:gd name="connsiteX9" fmla="*/ 9022 w 398350"/>
                <a:gd name="connsiteY9" fmla="*/ 215764 h 689534"/>
                <a:gd name="connsiteX0" fmla="*/ 35692 w 398350"/>
                <a:gd name="connsiteY0" fmla="*/ 269443 h 689873"/>
                <a:gd name="connsiteX1" fmla="*/ 20452 w 398350"/>
                <a:gd name="connsiteY1" fmla="*/ 78943 h 689873"/>
                <a:gd name="connsiteX2" fmla="*/ 191902 w 398350"/>
                <a:gd name="connsiteY2" fmla="*/ 2743 h 689873"/>
                <a:gd name="connsiteX3" fmla="*/ 355732 w 398350"/>
                <a:gd name="connsiteY3" fmla="*/ 166573 h 689873"/>
                <a:gd name="connsiteX4" fmla="*/ 386212 w 398350"/>
                <a:gd name="connsiteY4" fmla="*/ 482803 h 689873"/>
                <a:gd name="connsiteX5" fmla="*/ 184282 w 398350"/>
                <a:gd name="connsiteY5" fmla="*/ 688543 h 689873"/>
                <a:gd name="connsiteX6" fmla="*/ 1402 w 398350"/>
                <a:gd name="connsiteY6" fmla="*/ 562813 h 689873"/>
                <a:gd name="connsiteX7" fmla="*/ 96652 w 398350"/>
                <a:gd name="connsiteY7" fmla="*/ 395173 h 689873"/>
                <a:gd name="connsiteX8" fmla="*/ 35692 w 398350"/>
                <a:gd name="connsiteY8" fmla="*/ 269443 h 689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8350" h="689873">
                  <a:moveTo>
                    <a:pt x="35692" y="269443"/>
                  </a:moveTo>
                  <a:cubicBezTo>
                    <a:pt x="22992" y="216738"/>
                    <a:pt x="-5583" y="123393"/>
                    <a:pt x="20452" y="78943"/>
                  </a:cubicBezTo>
                  <a:cubicBezTo>
                    <a:pt x="46487" y="34493"/>
                    <a:pt x="136022" y="-11862"/>
                    <a:pt x="191902" y="2743"/>
                  </a:cubicBezTo>
                  <a:cubicBezTo>
                    <a:pt x="247782" y="17348"/>
                    <a:pt x="323347" y="86563"/>
                    <a:pt x="355732" y="166573"/>
                  </a:cubicBezTo>
                  <a:cubicBezTo>
                    <a:pt x="388117" y="246583"/>
                    <a:pt x="414787" y="395808"/>
                    <a:pt x="386212" y="482803"/>
                  </a:cubicBezTo>
                  <a:cubicBezTo>
                    <a:pt x="357637" y="569798"/>
                    <a:pt x="248417" y="675208"/>
                    <a:pt x="184282" y="688543"/>
                  </a:cubicBezTo>
                  <a:cubicBezTo>
                    <a:pt x="120147" y="701878"/>
                    <a:pt x="16007" y="611708"/>
                    <a:pt x="1402" y="562813"/>
                  </a:cubicBezTo>
                  <a:cubicBezTo>
                    <a:pt x="-13203" y="513918"/>
                    <a:pt x="90937" y="444068"/>
                    <a:pt x="96652" y="395173"/>
                  </a:cubicBezTo>
                  <a:cubicBezTo>
                    <a:pt x="102367" y="346278"/>
                    <a:pt x="48392" y="322148"/>
                    <a:pt x="35692" y="269443"/>
                  </a:cubicBezTo>
                  <a:close/>
                </a:path>
              </a:pathLst>
            </a:cu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8"/>
          <p:cNvGrpSpPr/>
          <p:nvPr/>
        </p:nvGrpSpPr>
        <p:grpSpPr>
          <a:xfrm>
            <a:off x="2960398" y="2937064"/>
            <a:ext cx="611325" cy="694562"/>
            <a:chOff x="954592" y="2734438"/>
            <a:chExt cx="611325" cy="694562"/>
          </a:xfrm>
        </p:grpSpPr>
        <p:sp>
          <p:nvSpPr>
            <p:cNvPr id="14" name="Freeform 11"/>
            <p:cNvSpPr/>
            <p:nvPr/>
          </p:nvSpPr>
          <p:spPr>
            <a:xfrm>
              <a:off x="1032414" y="2734438"/>
              <a:ext cx="442752" cy="355531"/>
            </a:xfrm>
            <a:custGeom>
              <a:avLst/>
              <a:gdLst>
                <a:gd name="connsiteX0" fmla="*/ 35225 w 294371"/>
                <a:gd name="connsiteY0" fmla="*/ 316230 h 330765"/>
                <a:gd name="connsiteX1" fmla="*/ 149525 w 294371"/>
                <a:gd name="connsiteY1" fmla="*/ 320040 h 330765"/>
                <a:gd name="connsiteX2" fmla="*/ 138095 w 294371"/>
                <a:gd name="connsiteY2" fmla="*/ 232410 h 330765"/>
                <a:gd name="connsiteX3" fmla="*/ 279065 w 294371"/>
                <a:gd name="connsiteY3" fmla="*/ 190500 h 330765"/>
                <a:gd name="connsiteX4" fmla="*/ 282875 w 294371"/>
                <a:gd name="connsiteY4" fmla="*/ 137160 h 330765"/>
                <a:gd name="connsiteX5" fmla="*/ 210485 w 294371"/>
                <a:gd name="connsiteY5" fmla="*/ 125730 h 330765"/>
                <a:gd name="connsiteX6" fmla="*/ 256205 w 294371"/>
                <a:gd name="connsiteY6" fmla="*/ 72390 h 330765"/>
                <a:gd name="connsiteX7" fmla="*/ 149525 w 294371"/>
                <a:gd name="connsiteY7" fmla="*/ 95250 h 330765"/>
                <a:gd name="connsiteX8" fmla="*/ 180005 w 294371"/>
                <a:gd name="connsiteY8" fmla="*/ 0 h 330765"/>
                <a:gd name="connsiteX9" fmla="*/ 119045 w 294371"/>
                <a:gd name="connsiteY9" fmla="*/ 7620 h 330765"/>
                <a:gd name="connsiteX10" fmla="*/ 126665 w 294371"/>
                <a:gd name="connsiteY10" fmla="*/ 118110 h 330765"/>
                <a:gd name="connsiteX11" fmla="*/ 42845 w 294371"/>
                <a:gd name="connsiteY11" fmla="*/ 60960 h 330765"/>
                <a:gd name="connsiteX12" fmla="*/ 935 w 294371"/>
                <a:gd name="connsiteY12" fmla="*/ 95250 h 330765"/>
                <a:gd name="connsiteX13" fmla="*/ 80945 w 294371"/>
                <a:gd name="connsiteY13" fmla="*/ 137160 h 330765"/>
                <a:gd name="connsiteX14" fmla="*/ 27605 w 294371"/>
                <a:gd name="connsiteY14" fmla="*/ 201930 h 330765"/>
                <a:gd name="connsiteX15" fmla="*/ 35225 w 294371"/>
                <a:gd name="connsiteY15" fmla="*/ 316230 h 330765"/>
                <a:gd name="connsiteX0" fmla="*/ 35225 w 294371"/>
                <a:gd name="connsiteY0" fmla="*/ 324368 h 338903"/>
                <a:gd name="connsiteX1" fmla="*/ 149525 w 294371"/>
                <a:gd name="connsiteY1" fmla="*/ 328178 h 338903"/>
                <a:gd name="connsiteX2" fmla="*/ 138095 w 294371"/>
                <a:gd name="connsiteY2" fmla="*/ 240548 h 338903"/>
                <a:gd name="connsiteX3" fmla="*/ 279065 w 294371"/>
                <a:gd name="connsiteY3" fmla="*/ 198638 h 338903"/>
                <a:gd name="connsiteX4" fmla="*/ 282875 w 294371"/>
                <a:gd name="connsiteY4" fmla="*/ 145298 h 338903"/>
                <a:gd name="connsiteX5" fmla="*/ 210485 w 294371"/>
                <a:gd name="connsiteY5" fmla="*/ 133868 h 338903"/>
                <a:gd name="connsiteX6" fmla="*/ 256205 w 294371"/>
                <a:gd name="connsiteY6" fmla="*/ 80528 h 338903"/>
                <a:gd name="connsiteX7" fmla="*/ 172385 w 294371"/>
                <a:gd name="connsiteY7" fmla="*/ 86243 h 338903"/>
                <a:gd name="connsiteX8" fmla="*/ 180005 w 294371"/>
                <a:gd name="connsiteY8" fmla="*/ 8138 h 338903"/>
                <a:gd name="connsiteX9" fmla="*/ 119045 w 294371"/>
                <a:gd name="connsiteY9" fmla="*/ 15758 h 338903"/>
                <a:gd name="connsiteX10" fmla="*/ 126665 w 294371"/>
                <a:gd name="connsiteY10" fmla="*/ 126248 h 338903"/>
                <a:gd name="connsiteX11" fmla="*/ 42845 w 294371"/>
                <a:gd name="connsiteY11" fmla="*/ 69098 h 338903"/>
                <a:gd name="connsiteX12" fmla="*/ 935 w 294371"/>
                <a:gd name="connsiteY12" fmla="*/ 103388 h 338903"/>
                <a:gd name="connsiteX13" fmla="*/ 80945 w 294371"/>
                <a:gd name="connsiteY13" fmla="*/ 145298 h 338903"/>
                <a:gd name="connsiteX14" fmla="*/ 27605 w 294371"/>
                <a:gd name="connsiteY14" fmla="*/ 210068 h 338903"/>
                <a:gd name="connsiteX15" fmla="*/ 35225 w 294371"/>
                <a:gd name="connsiteY15" fmla="*/ 324368 h 338903"/>
                <a:gd name="connsiteX0" fmla="*/ 35225 w 294371"/>
                <a:gd name="connsiteY0" fmla="*/ 324368 h 338903"/>
                <a:gd name="connsiteX1" fmla="*/ 149525 w 294371"/>
                <a:gd name="connsiteY1" fmla="*/ 328178 h 338903"/>
                <a:gd name="connsiteX2" fmla="*/ 138095 w 294371"/>
                <a:gd name="connsiteY2" fmla="*/ 240548 h 338903"/>
                <a:gd name="connsiteX3" fmla="*/ 279065 w 294371"/>
                <a:gd name="connsiteY3" fmla="*/ 198638 h 338903"/>
                <a:gd name="connsiteX4" fmla="*/ 282875 w 294371"/>
                <a:gd name="connsiteY4" fmla="*/ 145298 h 338903"/>
                <a:gd name="connsiteX5" fmla="*/ 210485 w 294371"/>
                <a:gd name="connsiteY5" fmla="*/ 133868 h 338903"/>
                <a:gd name="connsiteX6" fmla="*/ 277160 w 294371"/>
                <a:gd name="connsiteY6" fmla="*/ 61478 h 338903"/>
                <a:gd name="connsiteX7" fmla="*/ 172385 w 294371"/>
                <a:gd name="connsiteY7" fmla="*/ 86243 h 338903"/>
                <a:gd name="connsiteX8" fmla="*/ 180005 w 294371"/>
                <a:gd name="connsiteY8" fmla="*/ 8138 h 338903"/>
                <a:gd name="connsiteX9" fmla="*/ 119045 w 294371"/>
                <a:gd name="connsiteY9" fmla="*/ 15758 h 338903"/>
                <a:gd name="connsiteX10" fmla="*/ 126665 w 294371"/>
                <a:gd name="connsiteY10" fmla="*/ 126248 h 338903"/>
                <a:gd name="connsiteX11" fmla="*/ 42845 w 294371"/>
                <a:gd name="connsiteY11" fmla="*/ 69098 h 338903"/>
                <a:gd name="connsiteX12" fmla="*/ 935 w 294371"/>
                <a:gd name="connsiteY12" fmla="*/ 103388 h 338903"/>
                <a:gd name="connsiteX13" fmla="*/ 80945 w 294371"/>
                <a:gd name="connsiteY13" fmla="*/ 145298 h 338903"/>
                <a:gd name="connsiteX14" fmla="*/ 27605 w 294371"/>
                <a:gd name="connsiteY14" fmla="*/ 210068 h 338903"/>
                <a:gd name="connsiteX15" fmla="*/ 35225 w 294371"/>
                <a:gd name="connsiteY15" fmla="*/ 324368 h 338903"/>
                <a:gd name="connsiteX0" fmla="*/ 35225 w 378133"/>
                <a:gd name="connsiteY0" fmla="*/ 324368 h 338903"/>
                <a:gd name="connsiteX1" fmla="*/ 149525 w 378133"/>
                <a:gd name="connsiteY1" fmla="*/ 328178 h 338903"/>
                <a:gd name="connsiteX2" fmla="*/ 138095 w 378133"/>
                <a:gd name="connsiteY2" fmla="*/ 240548 h 338903"/>
                <a:gd name="connsiteX3" fmla="*/ 279065 w 378133"/>
                <a:gd name="connsiteY3" fmla="*/ 198638 h 338903"/>
                <a:gd name="connsiteX4" fmla="*/ 282875 w 378133"/>
                <a:gd name="connsiteY4" fmla="*/ 145298 h 338903"/>
                <a:gd name="connsiteX5" fmla="*/ 378125 w 378133"/>
                <a:gd name="connsiteY5" fmla="*/ 57668 h 338903"/>
                <a:gd name="connsiteX6" fmla="*/ 277160 w 378133"/>
                <a:gd name="connsiteY6" fmla="*/ 61478 h 338903"/>
                <a:gd name="connsiteX7" fmla="*/ 172385 w 378133"/>
                <a:gd name="connsiteY7" fmla="*/ 86243 h 338903"/>
                <a:gd name="connsiteX8" fmla="*/ 180005 w 378133"/>
                <a:gd name="connsiteY8" fmla="*/ 8138 h 338903"/>
                <a:gd name="connsiteX9" fmla="*/ 119045 w 378133"/>
                <a:gd name="connsiteY9" fmla="*/ 15758 h 338903"/>
                <a:gd name="connsiteX10" fmla="*/ 126665 w 378133"/>
                <a:gd name="connsiteY10" fmla="*/ 126248 h 338903"/>
                <a:gd name="connsiteX11" fmla="*/ 42845 w 378133"/>
                <a:gd name="connsiteY11" fmla="*/ 69098 h 338903"/>
                <a:gd name="connsiteX12" fmla="*/ 935 w 378133"/>
                <a:gd name="connsiteY12" fmla="*/ 103388 h 338903"/>
                <a:gd name="connsiteX13" fmla="*/ 80945 w 378133"/>
                <a:gd name="connsiteY13" fmla="*/ 145298 h 338903"/>
                <a:gd name="connsiteX14" fmla="*/ 27605 w 378133"/>
                <a:gd name="connsiteY14" fmla="*/ 210068 h 338903"/>
                <a:gd name="connsiteX15" fmla="*/ 35225 w 378133"/>
                <a:gd name="connsiteY15" fmla="*/ 324368 h 338903"/>
                <a:gd name="connsiteX0" fmla="*/ 35225 w 407307"/>
                <a:gd name="connsiteY0" fmla="*/ 324368 h 338903"/>
                <a:gd name="connsiteX1" fmla="*/ 149525 w 407307"/>
                <a:gd name="connsiteY1" fmla="*/ 328178 h 338903"/>
                <a:gd name="connsiteX2" fmla="*/ 138095 w 407307"/>
                <a:gd name="connsiteY2" fmla="*/ 240548 h 338903"/>
                <a:gd name="connsiteX3" fmla="*/ 279065 w 407307"/>
                <a:gd name="connsiteY3" fmla="*/ 198638 h 338903"/>
                <a:gd name="connsiteX4" fmla="*/ 400985 w 407307"/>
                <a:gd name="connsiteY4" fmla="*/ 122438 h 338903"/>
                <a:gd name="connsiteX5" fmla="*/ 378125 w 407307"/>
                <a:gd name="connsiteY5" fmla="*/ 57668 h 338903"/>
                <a:gd name="connsiteX6" fmla="*/ 277160 w 407307"/>
                <a:gd name="connsiteY6" fmla="*/ 61478 h 338903"/>
                <a:gd name="connsiteX7" fmla="*/ 172385 w 407307"/>
                <a:gd name="connsiteY7" fmla="*/ 86243 h 338903"/>
                <a:gd name="connsiteX8" fmla="*/ 180005 w 407307"/>
                <a:gd name="connsiteY8" fmla="*/ 8138 h 338903"/>
                <a:gd name="connsiteX9" fmla="*/ 119045 w 407307"/>
                <a:gd name="connsiteY9" fmla="*/ 15758 h 338903"/>
                <a:gd name="connsiteX10" fmla="*/ 126665 w 407307"/>
                <a:gd name="connsiteY10" fmla="*/ 126248 h 338903"/>
                <a:gd name="connsiteX11" fmla="*/ 42845 w 407307"/>
                <a:gd name="connsiteY11" fmla="*/ 69098 h 338903"/>
                <a:gd name="connsiteX12" fmla="*/ 935 w 407307"/>
                <a:gd name="connsiteY12" fmla="*/ 103388 h 338903"/>
                <a:gd name="connsiteX13" fmla="*/ 80945 w 407307"/>
                <a:gd name="connsiteY13" fmla="*/ 145298 h 338903"/>
                <a:gd name="connsiteX14" fmla="*/ 27605 w 407307"/>
                <a:gd name="connsiteY14" fmla="*/ 210068 h 338903"/>
                <a:gd name="connsiteX15" fmla="*/ 35225 w 407307"/>
                <a:gd name="connsiteY15" fmla="*/ 324368 h 338903"/>
                <a:gd name="connsiteX0" fmla="*/ 35225 w 401215"/>
                <a:gd name="connsiteY0" fmla="*/ 324368 h 338903"/>
                <a:gd name="connsiteX1" fmla="*/ 149525 w 401215"/>
                <a:gd name="connsiteY1" fmla="*/ 328178 h 338903"/>
                <a:gd name="connsiteX2" fmla="*/ 138095 w 401215"/>
                <a:gd name="connsiteY2" fmla="*/ 240548 h 338903"/>
                <a:gd name="connsiteX3" fmla="*/ 279065 w 401215"/>
                <a:gd name="connsiteY3" fmla="*/ 198638 h 338903"/>
                <a:gd name="connsiteX4" fmla="*/ 400985 w 401215"/>
                <a:gd name="connsiteY4" fmla="*/ 122438 h 338903"/>
                <a:gd name="connsiteX5" fmla="*/ 378125 w 401215"/>
                <a:gd name="connsiteY5" fmla="*/ 57668 h 338903"/>
                <a:gd name="connsiteX6" fmla="*/ 277160 w 401215"/>
                <a:gd name="connsiteY6" fmla="*/ 61478 h 338903"/>
                <a:gd name="connsiteX7" fmla="*/ 172385 w 401215"/>
                <a:gd name="connsiteY7" fmla="*/ 86243 h 338903"/>
                <a:gd name="connsiteX8" fmla="*/ 180005 w 401215"/>
                <a:gd name="connsiteY8" fmla="*/ 8138 h 338903"/>
                <a:gd name="connsiteX9" fmla="*/ 119045 w 401215"/>
                <a:gd name="connsiteY9" fmla="*/ 15758 h 338903"/>
                <a:gd name="connsiteX10" fmla="*/ 126665 w 401215"/>
                <a:gd name="connsiteY10" fmla="*/ 126248 h 338903"/>
                <a:gd name="connsiteX11" fmla="*/ 42845 w 401215"/>
                <a:gd name="connsiteY11" fmla="*/ 69098 h 338903"/>
                <a:gd name="connsiteX12" fmla="*/ 935 w 401215"/>
                <a:gd name="connsiteY12" fmla="*/ 103388 h 338903"/>
                <a:gd name="connsiteX13" fmla="*/ 80945 w 401215"/>
                <a:gd name="connsiteY13" fmla="*/ 145298 h 338903"/>
                <a:gd name="connsiteX14" fmla="*/ 27605 w 401215"/>
                <a:gd name="connsiteY14" fmla="*/ 210068 h 338903"/>
                <a:gd name="connsiteX15" fmla="*/ 35225 w 401215"/>
                <a:gd name="connsiteY15" fmla="*/ 324368 h 338903"/>
                <a:gd name="connsiteX0" fmla="*/ 35225 w 401185"/>
                <a:gd name="connsiteY0" fmla="*/ 344810 h 359345"/>
                <a:gd name="connsiteX1" fmla="*/ 149525 w 401185"/>
                <a:gd name="connsiteY1" fmla="*/ 348620 h 359345"/>
                <a:gd name="connsiteX2" fmla="*/ 138095 w 401185"/>
                <a:gd name="connsiteY2" fmla="*/ 260990 h 359345"/>
                <a:gd name="connsiteX3" fmla="*/ 279065 w 401185"/>
                <a:gd name="connsiteY3" fmla="*/ 219080 h 359345"/>
                <a:gd name="connsiteX4" fmla="*/ 400985 w 401185"/>
                <a:gd name="connsiteY4" fmla="*/ 142880 h 359345"/>
                <a:gd name="connsiteX5" fmla="*/ 378125 w 401185"/>
                <a:gd name="connsiteY5" fmla="*/ 78110 h 359345"/>
                <a:gd name="connsiteX6" fmla="*/ 282875 w 401185"/>
                <a:gd name="connsiteY6" fmla="*/ 5 h 359345"/>
                <a:gd name="connsiteX7" fmla="*/ 277160 w 401185"/>
                <a:gd name="connsiteY7" fmla="*/ 81920 h 359345"/>
                <a:gd name="connsiteX8" fmla="*/ 172385 w 401185"/>
                <a:gd name="connsiteY8" fmla="*/ 106685 h 359345"/>
                <a:gd name="connsiteX9" fmla="*/ 180005 w 401185"/>
                <a:gd name="connsiteY9" fmla="*/ 28580 h 359345"/>
                <a:gd name="connsiteX10" fmla="*/ 119045 w 401185"/>
                <a:gd name="connsiteY10" fmla="*/ 36200 h 359345"/>
                <a:gd name="connsiteX11" fmla="*/ 126665 w 401185"/>
                <a:gd name="connsiteY11" fmla="*/ 146690 h 359345"/>
                <a:gd name="connsiteX12" fmla="*/ 42845 w 401185"/>
                <a:gd name="connsiteY12" fmla="*/ 89540 h 359345"/>
                <a:gd name="connsiteX13" fmla="*/ 935 w 401185"/>
                <a:gd name="connsiteY13" fmla="*/ 123830 h 359345"/>
                <a:gd name="connsiteX14" fmla="*/ 80945 w 401185"/>
                <a:gd name="connsiteY14" fmla="*/ 165740 h 359345"/>
                <a:gd name="connsiteX15" fmla="*/ 27605 w 401185"/>
                <a:gd name="connsiteY15" fmla="*/ 230510 h 359345"/>
                <a:gd name="connsiteX16" fmla="*/ 35225 w 401185"/>
                <a:gd name="connsiteY16" fmla="*/ 344810 h 359345"/>
                <a:gd name="connsiteX0" fmla="*/ 35225 w 401071"/>
                <a:gd name="connsiteY0" fmla="*/ 349315 h 363850"/>
                <a:gd name="connsiteX1" fmla="*/ 149525 w 401071"/>
                <a:gd name="connsiteY1" fmla="*/ 353125 h 363850"/>
                <a:gd name="connsiteX2" fmla="*/ 138095 w 401071"/>
                <a:gd name="connsiteY2" fmla="*/ 265495 h 363850"/>
                <a:gd name="connsiteX3" fmla="*/ 279065 w 401071"/>
                <a:gd name="connsiteY3" fmla="*/ 223585 h 363850"/>
                <a:gd name="connsiteX4" fmla="*/ 400985 w 401071"/>
                <a:gd name="connsiteY4" fmla="*/ 147385 h 363850"/>
                <a:gd name="connsiteX5" fmla="*/ 378125 w 401071"/>
                <a:gd name="connsiteY5" fmla="*/ 82615 h 363850"/>
                <a:gd name="connsiteX6" fmla="*/ 334310 w 401071"/>
                <a:gd name="connsiteY6" fmla="*/ 12130 h 363850"/>
                <a:gd name="connsiteX7" fmla="*/ 282875 w 401071"/>
                <a:gd name="connsiteY7" fmla="*/ 4510 h 363850"/>
                <a:gd name="connsiteX8" fmla="*/ 277160 w 401071"/>
                <a:gd name="connsiteY8" fmla="*/ 86425 h 363850"/>
                <a:gd name="connsiteX9" fmla="*/ 172385 w 401071"/>
                <a:gd name="connsiteY9" fmla="*/ 111190 h 363850"/>
                <a:gd name="connsiteX10" fmla="*/ 180005 w 401071"/>
                <a:gd name="connsiteY10" fmla="*/ 33085 h 363850"/>
                <a:gd name="connsiteX11" fmla="*/ 119045 w 401071"/>
                <a:gd name="connsiteY11" fmla="*/ 40705 h 363850"/>
                <a:gd name="connsiteX12" fmla="*/ 126665 w 401071"/>
                <a:gd name="connsiteY12" fmla="*/ 151195 h 363850"/>
                <a:gd name="connsiteX13" fmla="*/ 42845 w 401071"/>
                <a:gd name="connsiteY13" fmla="*/ 94045 h 363850"/>
                <a:gd name="connsiteX14" fmla="*/ 935 w 401071"/>
                <a:gd name="connsiteY14" fmla="*/ 128335 h 363850"/>
                <a:gd name="connsiteX15" fmla="*/ 80945 w 401071"/>
                <a:gd name="connsiteY15" fmla="*/ 170245 h 363850"/>
                <a:gd name="connsiteX16" fmla="*/ 27605 w 401071"/>
                <a:gd name="connsiteY16" fmla="*/ 235015 h 363850"/>
                <a:gd name="connsiteX17" fmla="*/ 35225 w 401071"/>
                <a:gd name="connsiteY17" fmla="*/ 349315 h 363850"/>
                <a:gd name="connsiteX0" fmla="*/ 35225 w 401959"/>
                <a:gd name="connsiteY0" fmla="*/ 349315 h 363850"/>
                <a:gd name="connsiteX1" fmla="*/ 149525 w 401959"/>
                <a:gd name="connsiteY1" fmla="*/ 353125 h 363850"/>
                <a:gd name="connsiteX2" fmla="*/ 138095 w 401959"/>
                <a:gd name="connsiteY2" fmla="*/ 265495 h 363850"/>
                <a:gd name="connsiteX3" fmla="*/ 279065 w 401959"/>
                <a:gd name="connsiteY3" fmla="*/ 223585 h 363850"/>
                <a:gd name="connsiteX4" fmla="*/ 400985 w 401959"/>
                <a:gd name="connsiteY4" fmla="*/ 147385 h 363850"/>
                <a:gd name="connsiteX5" fmla="*/ 336215 w 401959"/>
                <a:gd name="connsiteY5" fmla="*/ 78805 h 363850"/>
                <a:gd name="connsiteX6" fmla="*/ 334310 w 401959"/>
                <a:gd name="connsiteY6" fmla="*/ 12130 h 363850"/>
                <a:gd name="connsiteX7" fmla="*/ 282875 w 401959"/>
                <a:gd name="connsiteY7" fmla="*/ 4510 h 363850"/>
                <a:gd name="connsiteX8" fmla="*/ 277160 w 401959"/>
                <a:gd name="connsiteY8" fmla="*/ 86425 h 363850"/>
                <a:gd name="connsiteX9" fmla="*/ 172385 w 401959"/>
                <a:gd name="connsiteY9" fmla="*/ 111190 h 363850"/>
                <a:gd name="connsiteX10" fmla="*/ 180005 w 401959"/>
                <a:gd name="connsiteY10" fmla="*/ 33085 h 363850"/>
                <a:gd name="connsiteX11" fmla="*/ 119045 w 401959"/>
                <a:gd name="connsiteY11" fmla="*/ 40705 h 363850"/>
                <a:gd name="connsiteX12" fmla="*/ 126665 w 401959"/>
                <a:gd name="connsiteY12" fmla="*/ 151195 h 363850"/>
                <a:gd name="connsiteX13" fmla="*/ 42845 w 401959"/>
                <a:gd name="connsiteY13" fmla="*/ 94045 h 363850"/>
                <a:gd name="connsiteX14" fmla="*/ 935 w 401959"/>
                <a:gd name="connsiteY14" fmla="*/ 128335 h 363850"/>
                <a:gd name="connsiteX15" fmla="*/ 80945 w 401959"/>
                <a:gd name="connsiteY15" fmla="*/ 170245 h 363850"/>
                <a:gd name="connsiteX16" fmla="*/ 27605 w 401959"/>
                <a:gd name="connsiteY16" fmla="*/ 235015 h 363850"/>
                <a:gd name="connsiteX17" fmla="*/ 35225 w 401959"/>
                <a:gd name="connsiteY17" fmla="*/ 349315 h 363850"/>
                <a:gd name="connsiteX0" fmla="*/ 35225 w 401959"/>
                <a:gd name="connsiteY0" fmla="*/ 349315 h 363850"/>
                <a:gd name="connsiteX1" fmla="*/ 149525 w 401959"/>
                <a:gd name="connsiteY1" fmla="*/ 353125 h 363850"/>
                <a:gd name="connsiteX2" fmla="*/ 138095 w 401959"/>
                <a:gd name="connsiteY2" fmla="*/ 265495 h 363850"/>
                <a:gd name="connsiteX3" fmla="*/ 279065 w 401959"/>
                <a:gd name="connsiteY3" fmla="*/ 223585 h 363850"/>
                <a:gd name="connsiteX4" fmla="*/ 400985 w 401959"/>
                <a:gd name="connsiteY4" fmla="*/ 147385 h 363850"/>
                <a:gd name="connsiteX5" fmla="*/ 336215 w 401959"/>
                <a:gd name="connsiteY5" fmla="*/ 78805 h 363850"/>
                <a:gd name="connsiteX6" fmla="*/ 334310 w 401959"/>
                <a:gd name="connsiteY6" fmla="*/ 12130 h 363850"/>
                <a:gd name="connsiteX7" fmla="*/ 282875 w 401959"/>
                <a:gd name="connsiteY7" fmla="*/ 4510 h 363850"/>
                <a:gd name="connsiteX8" fmla="*/ 235250 w 401959"/>
                <a:gd name="connsiteY8" fmla="*/ 95950 h 363850"/>
                <a:gd name="connsiteX9" fmla="*/ 172385 w 401959"/>
                <a:gd name="connsiteY9" fmla="*/ 111190 h 363850"/>
                <a:gd name="connsiteX10" fmla="*/ 180005 w 401959"/>
                <a:gd name="connsiteY10" fmla="*/ 33085 h 363850"/>
                <a:gd name="connsiteX11" fmla="*/ 119045 w 401959"/>
                <a:gd name="connsiteY11" fmla="*/ 40705 h 363850"/>
                <a:gd name="connsiteX12" fmla="*/ 126665 w 401959"/>
                <a:gd name="connsiteY12" fmla="*/ 151195 h 363850"/>
                <a:gd name="connsiteX13" fmla="*/ 42845 w 401959"/>
                <a:gd name="connsiteY13" fmla="*/ 94045 h 363850"/>
                <a:gd name="connsiteX14" fmla="*/ 935 w 401959"/>
                <a:gd name="connsiteY14" fmla="*/ 128335 h 363850"/>
                <a:gd name="connsiteX15" fmla="*/ 80945 w 401959"/>
                <a:gd name="connsiteY15" fmla="*/ 170245 h 363850"/>
                <a:gd name="connsiteX16" fmla="*/ 27605 w 401959"/>
                <a:gd name="connsiteY16" fmla="*/ 235015 h 363850"/>
                <a:gd name="connsiteX17" fmla="*/ 35225 w 401959"/>
                <a:gd name="connsiteY17" fmla="*/ 349315 h 363850"/>
                <a:gd name="connsiteX0" fmla="*/ 35225 w 401959"/>
                <a:gd name="connsiteY0" fmla="*/ 343254 h 357789"/>
                <a:gd name="connsiteX1" fmla="*/ 149525 w 401959"/>
                <a:gd name="connsiteY1" fmla="*/ 347064 h 357789"/>
                <a:gd name="connsiteX2" fmla="*/ 138095 w 401959"/>
                <a:gd name="connsiteY2" fmla="*/ 259434 h 357789"/>
                <a:gd name="connsiteX3" fmla="*/ 279065 w 401959"/>
                <a:gd name="connsiteY3" fmla="*/ 217524 h 357789"/>
                <a:gd name="connsiteX4" fmla="*/ 400985 w 401959"/>
                <a:gd name="connsiteY4" fmla="*/ 141324 h 357789"/>
                <a:gd name="connsiteX5" fmla="*/ 336215 w 401959"/>
                <a:gd name="connsiteY5" fmla="*/ 72744 h 357789"/>
                <a:gd name="connsiteX6" fmla="*/ 334310 w 401959"/>
                <a:gd name="connsiteY6" fmla="*/ 6069 h 357789"/>
                <a:gd name="connsiteX7" fmla="*/ 240965 w 401959"/>
                <a:gd name="connsiteY7" fmla="*/ 11784 h 357789"/>
                <a:gd name="connsiteX8" fmla="*/ 235250 w 401959"/>
                <a:gd name="connsiteY8" fmla="*/ 89889 h 357789"/>
                <a:gd name="connsiteX9" fmla="*/ 172385 w 401959"/>
                <a:gd name="connsiteY9" fmla="*/ 105129 h 357789"/>
                <a:gd name="connsiteX10" fmla="*/ 180005 w 401959"/>
                <a:gd name="connsiteY10" fmla="*/ 27024 h 357789"/>
                <a:gd name="connsiteX11" fmla="*/ 119045 w 401959"/>
                <a:gd name="connsiteY11" fmla="*/ 34644 h 357789"/>
                <a:gd name="connsiteX12" fmla="*/ 126665 w 401959"/>
                <a:gd name="connsiteY12" fmla="*/ 145134 h 357789"/>
                <a:gd name="connsiteX13" fmla="*/ 42845 w 401959"/>
                <a:gd name="connsiteY13" fmla="*/ 87984 h 357789"/>
                <a:gd name="connsiteX14" fmla="*/ 935 w 401959"/>
                <a:gd name="connsiteY14" fmla="*/ 122274 h 357789"/>
                <a:gd name="connsiteX15" fmla="*/ 80945 w 401959"/>
                <a:gd name="connsiteY15" fmla="*/ 164184 h 357789"/>
                <a:gd name="connsiteX16" fmla="*/ 27605 w 401959"/>
                <a:gd name="connsiteY16" fmla="*/ 228954 h 357789"/>
                <a:gd name="connsiteX17" fmla="*/ 35225 w 401959"/>
                <a:gd name="connsiteY17" fmla="*/ 343254 h 357789"/>
                <a:gd name="connsiteX0" fmla="*/ 35225 w 402063"/>
                <a:gd name="connsiteY0" fmla="*/ 343254 h 357789"/>
                <a:gd name="connsiteX1" fmla="*/ 149525 w 402063"/>
                <a:gd name="connsiteY1" fmla="*/ 347064 h 357789"/>
                <a:gd name="connsiteX2" fmla="*/ 138095 w 402063"/>
                <a:gd name="connsiteY2" fmla="*/ 259434 h 357789"/>
                <a:gd name="connsiteX3" fmla="*/ 279065 w 402063"/>
                <a:gd name="connsiteY3" fmla="*/ 217524 h 357789"/>
                <a:gd name="connsiteX4" fmla="*/ 400985 w 402063"/>
                <a:gd name="connsiteY4" fmla="*/ 141324 h 357789"/>
                <a:gd name="connsiteX5" fmla="*/ 336215 w 402063"/>
                <a:gd name="connsiteY5" fmla="*/ 72744 h 357789"/>
                <a:gd name="connsiteX6" fmla="*/ 292400 w 402063"/>
                <a:gd name="connsiteY6" fmla="*/ 6069 h 357789"/>
                <a:gd name="connsiteX7" fmla="*/ 240965 w 402063"/>
                <a:gd name="connsiteY7" fmla="*/ 11784 h 357789"/>
                <a:gd name="connsiteX8" fmla="*/ 235250 w 402063"/>
                <a:gd name="connsiteY8" fmla="*/ 89889 h 357789"/>
                <a:gd name="connsiteX9" fmla="*/ 172385 w 402063"/>
                <a:gd name="connsiteY9" fmla="*/ 105129 h 357789"/>
                <a:gd name="connsiteX10" fmla="*/ 180005 w 402063"/>
                <a:gd name="connsiteY10" fmla="*/ 27024 h 357789"/>
                <a:gd name="connsiteX11" fmla="*/ 119045 w 402063"/>
                <a:gd name="connsiteY11" fmla="*/ 34644 h 357789"/>
                <a:gd name="connsiteX12" fmla="*/ 126665 w 402063"/>
                <a:gd name="connsiteY12" fmla="*/ 145134 h 357789"/>
                <a:gd name="connsiteX13" fmla="*/ 42845 w 402063"/>
                <a:gd name="connsiteY13" fmla="*/ 87984 h 357789"/>
                <a:gd name="connsiteX14" fmla="*/ 935 w 402063"/>
                <a:gd name="connsiteY14" fmla="*/ 122274 h 357789"/>
                <a:gd name="connsiteX15" fmla="*/ 80945 w 402063"/>
                <a:gd name="connsiteY15" fmla="*/ 164184 h 357789"/>
                <a:gd name="connsiteX16" fmla="*/ 27605 w 402063"/>
                <a:gd name="connsiteY16" fmla="*/ 228954 h 357789"/>
                <a:gd name="connsiteX17" fmla="*/ 35225 w 402063"/>
                <a:gd name="connsiteY17" fmla="*/ 343254 h 357789"/>
                <a:gd name="connsiteX0" fmla="*/ 35225 w 402090"/>
                <a:gd name="connsiteY0" fmla="*/ 340996 h 355531"/>
                <a:gd name="connsiteX1" fmla="*/ 149525 w 402090"/>
                <a:gd name="connsiteY1" fmla="*/ 344806 h 355531"/>
                <a:gd name="connsiteX2" fmla="*/ 138095 w 402090"/>
                <a:gd name="connsiteY2" fmla="*/ 257176 h 355531"/>
                <a:gd name="connsiteX3" fmla="*/ 279065 w 402090"/>
                <a:gd name="connsiteY3" fmla="*/ 215266 h 355531"/>
                <a:gd name="connsiteX4" fmla="*/ 400985 w 402090"/>
                <a:gd name="connsiteY4" fmla="*/ 139066 h 355531"/>
                <a:gd name="connsiteX5" fmla="*/ 336215 w 402090"/>
                <a:gd name="connsiteY5" fmla="*/ 70486 h 355531"/>
                <a:gd name="connsiteX6" fmla="*/ 282875 w 402090"/>
                <a:gd name="connsiteY6" fmla="*/ 74296 h 355531"/>
                <a:gd name="connsiteX7" fmla="*/ 292400 w 402090"/>
                <a:gd name="connsiteY7" fmla="*/ 3811 h 355531"/>
                <a:gd name="connsiteX8" fmla="*/ 240965 w 402090"/>
                <a:gd name="connsiteY8" fmla="*/ 9526 h 355531"/>
                <a:gd name="connsiteX9" fmla="*/ 235250 w 402090"/>
                <a:gd name="connsiteY9" fmla="*/ 87631 h 355531"/>
                <a:gd name="connsiteX10" fmla="*/ 172385 w 402090"/>
                <a:gd name="connsiteY10" fmla="*/ 102871 h 355531"/>
                <a:gd name="connsiteX11" fmla="*/ 180005 w 402090"/>
                <a:gd name="connsiteY11" fmla="*/ 24766 h 355531"/>
                <a:gd name="connsiteX12" fmla="*/ 119045 w 402090"/>
                <a:gd name="connsiteY12" fmla="*/ 32386 h 355531"/>
                <a:gd name="connsiteX13" fmla="*/ 126665 w 402090"/>
                <a:gd name="connsiteY13" fmla="*/ 142876 h 355531"/>
                <a:gd name="connsiteX14" fmla="*/ 42845 w 402090"/>
                <a:gd name="connsiteY14" fmla="*/ 85726 h 355531"/>
                <a:gd name="connsiteX15" fmla="*/ 935 w 402090"/>
                <a:gd name="connsiteY15" fmla="*/ 120016 h 355531"/>
                <a:gd name="connsiteX16" fmla="*/ 80945 w 402090"/>
                <a:gd name="connsiteY16" fmla="*/ 161926 h 355531"/>
                <a:gd name="connsiteX17" fmla="*/ 27605 w 402090"/>
                <a:gd name="connsiteY17" fmla="*/ 226696 h 355531"/>
                <a:gd name="connsiteX18" fmla="*/ 35225 w 402090"/>
                <a:gd name="connsiteY18" fmla="*/ 340996 h 355531"/>
                <a:gd name="connsiteX0" fmla="*/ 35225 w 409959"/>
                <a:gd name="connsiteY0" fmla="*/ 340996 h 355531"/>
                <a:gd name="connsiteX1" fmla="*/ 149525 w 409959"/>
                <a:gd name="connsiteY1" fmla="*/ 344806 h 355531"/>
                <a:gd name="connsiteX2" fmla="*/ 138095 w 409959"/>
                <a:gd name="connsiteY2" fmla="*/ 257176 h 355531"/>
                <a:gd name="connsiteX3" fmla="*/ 279065 w 409959"/>
                <a:gd name="connsiteY3" fmla="*/ 215266 h 355531"/>
                <a:gd name="connsiteX4" fmla="*/ 400985 w 409959"/>
                <a:gd name="connsiteY4" fmla="*/ 139066 h 355531"/>
                <a:gd name="connsiteX5" fmla="*/ 387650 w 409959"/>
                <a:gd name="connsiteY5" fmla="*/ 60961 h 355531"/>
                <a:gd name="connsiteX6" fmla="*/ 282875 w 409959"/>
                <a:gd name="connsiteY6" fmla="*/ 74296 h 355531"/>
                <a:gd name="connsiteX7" fmla="*/ 292400 w 409959"/>
                <a:gd name="connsiteY7" fmla="*/ 3811 h 355531"/>
                <a:gd name="connsiteX8" fmla="*/ 240965 w 409959"/>
                <a:gd name="connsiteY8" fmla="*/ 9526 h 355531"/>
                <a:gd name="connsiteX9" fmla="*/ 235250 w 409959"/>
                <a:gd name="connsiteY9" fmla="*/ 87631 h 355531"/>
                <a:gd name="connsiteX10" fmla="*/ 172385 w 409959"/>
                <a:gd name="connsiteY10" fmla="*/ 102871 h 355531"/>
                <a:gd name="connsiteX11" fmla="*/ 180005 w 409959"/>
                <a:gd name="connsiteY11" fmla="*/ 24766 h 355531"/>
                <a:gd name="connsiteX12" fmla="*/ 119045 w 409959"/>
                <a:gd name="connsiteY12" fmla="*/ 32386 h 355531"/>
                <a:gd name="connsiteX13" fmla="*/ 126665 w 409959"/>
                <a:gd name="connsiteY13" fmla="*/ 142876 h 355531"/>
                <a:gd name="connsiteX14" fmla="*/ 42845 w 409959"/>
                <a:gd name="connsiteY14" fmla="*/ 85726 h 355531"/>
                <a:gd name="connsiteX15" fmla="*/ 935 w 409959"/>
                <a:gd name="connsiteY15" fmla="*/ 120016 h 355531"/>
                <a:gd name="connsiteX16" fmla="*/ 80945 w 409959"/>
                <a:gd name="connsiteY16" fmla="*/ 161926 h 355531"/>
                <a:gd name="connsiteX17" fmla="*/ 27605 w 409959"/>
                <a:gd name="connsiteY17" fmla="*/ 226696 h 355531"/>
                <a:gd name="connsiteX18" fmla="*/ 35225 w 409959"/>
                <a:gd name="connsiteY18" fmla="*/ 340996 h 355531"/>
                <a:gd name="connsiteX0" fmla="*/ 35225 w 425882"/>
                <a:gd name="connsiteY0" fmla="*/ 340996 h 355531"/>
                <a:gd name="connsiteX1" fmla="*/ 149525 w 425882"/>
                <a:gd name="connsiteY1" fmla="*/ 344806 h 355531"/>
                <a:gd name="connsiteX2" fmla="*/ 138095 w 425882"/>
                <a:gd name="connsiteY2" fmla="*/ 257176 h 355531"/>
                <a:gd name="connsiteX3" fmla="*/ 279065 w 425882"/>
                <a:gd name="connsiteY3" fmla="*/ 215266 h 355531"/>
                <a:gd name="connsiteX4" fmla="*/ 420035 w 425882"/>
                <a:gd name="connsiteY4" fmla="*/ 186691 h 355531"/>
                <a:gd name="connsiteX5" fmla="*/ 387650 w 425882"/>
                <a:gd name="connsiteY5" fmla="*/ 60961 h 355531"/>
                <a:gd name="connsiteX6" fmla="*/ 282875 w 425882"/>
                <a:gd name="connsiteY6" fmla="*/ 74296 h 355531"/>
                <a:gd name="connsiteX7" fmla="*/ 292400 w 425882"/>
                <a:gd name="connsiteY7" fmla="*/ 3811 h 355531"/>
                <a:gd name="connsiteX8" fmla="*/ 240965 w 425882"/>
                <a:gd name="connsiteY8" fmla="*/ 9526 h 355531"/>
                <a:gd name="connsiteX9" fmla="*/ 235250 w 425882"/>
                <a:gd name="connsiteY9" fmla="*/ 87631 h 355531"/>
                <a:gd name="connsiteX10" fmla="*/ 172385 w 425882"/>
                <a:gd name="connsiteY10" fmla="*/ 102871 h 355531"/>
                <a:gd name="connsiteX11" fmla="*/ 180005 w 425882"/>
                <a:gd name="connsiteY11" fmla="*/ 24766 h 355531"/>
                <a:gd name="connsiteX12" fmla="*/ 119045 w 425882"/>
                <a:gd name="connsiteY12" fmla="*/ 32386 h 355531"/>
                <a:gd name="connsiteX13" fmla="*/ 126665 w 425882"/>
                <a:gd name="connsiteY13" fmla="*/ 142876 h 355531"/>
                <a:gd name="connsiteX14" fmla="*/ 42845 w 425882"/>
                <a:gd name="connsiteY14" fmla="*/ 85726 h 355531"/>
                <a:gd name="connsiteX15" fmla="*/ 935 w 425882"/>
                <a:gd name="connsiteY15" fmla="*/ 120016 h 355531"/>
                <a:gd name="connsiteX16" fmla="*/ 80945 w 425882"/>
                <a:gd name="connsiteY16" fmla="*/ 161926 h 355531"/>
                <a:gd name="connsiteX17" fmla="*/ 27605 w 425882"/>
                <a:gd name="connsiteY17" fmla="*/ 226696 h 355531"/>
                <a:gd name="connsiteX18" fmla="*/ 35225 w 425882"/>
                <a:gd name="connsiteY18" fmla="*/ 340996 h 355531"/>
                <a:gd name="connsiteX0" fmla="*/ 35225 w 442189"/>
                <a:gd name="connsiteY0" fmla="*/ 340996 h 355531"/>
                <a:gd name="connsiteX1" fmla="*/ 149525 w 442189"/>
                <a:gd name="connsiteY1" fmla="*/ 344806 h 355531"/>
                <a:gd name="connsiteX2" fmla="*/ 138095 w 442189"/>
                <a:gd name="connsiteY2" fmla="*/ 257176 h 355531"/>
                <a:gd name="connsiteX3" fmla="*/ 279065 w 442189"/>
                <a:gd name="connsiteY3" fmla="*/ 215266 h 355531"/>
                <a:gd name="connsiteX4" fmla="*/ 420035 w 442189"/>
                <a:gd name="connsiteY4" fmla="*/ 186691 h 355531"/>
                <a:gd name="connsiteX5" fmla="*/ 387650 w 442189"/>
                <a:gd name="connsiteY5" fmla="*/ 60961 h 355531"/>
                <a:gd name="connsiteX6" fmla="*/ 282875 w 442189"/>
                <a:gd name="connsiteY6" fmla="*/ 74296 h 355531"/>
                <a:gd name="connsiteX7" fmla="*/ 292400 w 442189"/>
                <a:gd name="connsiteY7" fmla="*/ 3811 h 355531"/>
                <a:gd name="connsiteX8" fmla="*/ 240965 w 442189"/>
                <a:gd name="connsiteY8" fmla="*/ 9526 h 355531"/>
                <a:gd name="connsiteX9" fmla="*/ 235250 w 442189"/>
                <a:gd name="connsiteY9" fmla="*/ 87631 h 355531"/>
                <a:gd name="connsiteX10" fmla="*/ 172385 w 442189"/>
                <a:gd name="connsiteY10" fmla="*/ 102871 h 355531"/>
                <a:gd name="connsiteX11" fmla="*/ 180005 w 442189"/>
                <a:gd name="connsiteY11" fmla="*/ 24766 h 355531"/>
                <a:gd name="connsiteX12" fmla="*/ 119045 w 442189"/>
                <a:gd name="connsiteY12" fmla="*/ 32386 h 355531"/>
                <a:gd name="connsiteX13" fmla="*/ 126665 w 442189"/>
                <a:gd name="connsiteY13" fmla="*/ 142876 h 355531"/>
                <a:gd name="connsiteX14" fmla="*/ 42845 w 442189"/>
                <a:gd name="connsiteY14" fmla="*/ 85726 h 355531"/>
                <a:gd name="connsiteX15" fmla="*/ 935 w 442189"/>
                <a:gd name="connsiteY15" fmla="*/ 120016 h 355531"/>
                <a:gd name="connsiteX16" fmla="*/ 80945 w 442189"/>
                <a:gd name="connsiteY16" fmla="*/ 161926 h 355531"/>
                <a:gd name="connsiteX17" fmla="*/ 27605 w 442189"/>
                <a:gd name="connsiteY17" fmla="*/ 226696 h 355531"/>
                <a:gd name="connsiteX18" fmla="*/ 35225 w 442189"/>
                <a:gd name="connsiteY18" fmla="*/ 340996 h 355531"/>
                <a:gd name="connsiteX0" fmla="*/ 35225 w 429850"/>
                <a:gd name="connsiteY0" fmla="*/ 340996 h 355531"/>
                <a:gd name="connsiteX1" fmla="*/ 149525 w 429850"/>
                <a:gd name="connsiteY1" fmla="*/ 344806 h 355531"/>
                <a:gd name="connsiteX2" fmla="*/ 138095 w 429850"/>
                <a:gd name="connsiteY2" fmla="*/ 257176 h 355531"/>
                <a:gd name="connsiteX3" fmla="*/ 279065 w 429850"/>
                <a:gd name="connsiteY3" fmla="*/ 215266 h 355531"/>
                <a:gd name="connsiteX4" fmla="*/ 404795 w 429850"/>
                <a:gd name="connsiteY4" fmla="*/ 259081 h 355531"/>
                <a:gd name="connsiteX5" fmla="*/ 387650 w 429850"/>
                <a:gd name="connsiteY5" fmla="*/ 60961 h 355531"/>
                <a:gd name="connsiteX6" fmla="*/ 282875 w 429850"/>
                <a:gd name="connsiteY6" fmla="*/ 74296 h 355531"/>
                <a:gd name="connsiteX7" fmla="*/ 292400 w 429850"/>
                <a:gd name="connsiteY7" fmla="*/ 3811 h 355531"/>
                <a:gd name="connsiteX8" fmla="*/ 240965 w 429850"/>
                <a:gd name="connsiteY8" fmla="*/ 9526 h 355531"/>
                <a:gd name="connsiteX9" fmla="*/ 235250 w 429850"/>
                <a:gd name="connsiteY9" fmla="*/ 87631 h 355531"/>
                <a:gd name="connsiteX10" fmla="*/ 172385 w 429850"/>
                <a:gd name="connsiteY10" fmla="*/ 102871 h 355531"/>
                <a:gd name="connsiteX11" fmla="*/ 180005 w 429850"/>
                <a:gd name="connsiteY11" fmla="*/ 24766 h 355531"/>
                <a:gd name="connsiteX12" fmla="*/ 119045 w 429850"/>
                <a:gd name="connsiteY12" fmla="*/ 32386 h 355531"/>
                <a:gd name="connsiteX13" fmla="*/ 126665 w 429850"/>
                <a:gd name="connsiteY13" fmla="*/ 142876 h 355531"/>
                <a:gd name="connsiteX14" fmla="*/ 42845 w 429850"/>
                <a:gd name="connsiteY14" fmla="*/ 85726 h 355531"/>
                <a:gd name="connsiteX15" fmla="*/ 935 w 429850"/>
                <a:gd name="connsiteY15" fmla="*/ 120016 h 355531"/>
                <a:gd name="connsiteX16" fmla="*/ 80945 w 429850"/>
                <a:gd name="connsiteY16" fmla="*/ 161926 h 355531"/>
                <a:gd name="connsiteX17" fmla="*/ 27605 w 429850"/>
                <a:gd name="connsiteY17" fmla="*/ 226696 h 355531"/>
                <a:gd name="connsiteX18" fmla="*/ 35225 w 429850"/>
                <a:gd name="connsiteY18" fmla="*/ 340996 h 355531"/>
                <a:gd name="connsiteX0" fmla="*/ 35225 w 441123"/>
                <a:gd name="connsiteY0" fmla="*/ 340996 h 355531"/>
                <a:gd name="connsiteX1" fmla="*/ 149525 w 441123"/>
                <a:gd name="connsiteY1" fmla="*/ 344806 h 355531"/>
                <a:gd name="connsiteX2" fmla="*/ 138095 w 441123"/>
                <a:gd name="connsiteY2" fmla="*/ 257176 h 355531"/>
                <a:gd name="connsiteX3" fmla="*/ 279065 w 441123"/>
                <a:gd name="connsiteY3" fmla="*/ 215266 h 355531"/>
                <a:gd name="connsiteX4" fmla="*/ 404795 w 441123"/>
                <a:gd name="connsiteY4" fmla="*/ 259081 h 355531"/>
                <a:gd name="connsiteX5" fmla="*/ 433370 w 441123"/>
                <a:gd name="connsiteY5" fmla="*/ 154306 h 355531"/>
                <a:gd name="connsiteX6" fmla="*/ 282875 w 441123"/>
                <a:gd name="connsiteY6" fmla="*/ 74296 h 355531"/>
                <a:gd name="connsiteX7" fmla="*/ 292400 w 441123"/>
                <a:gd name="connsiteY7" fmla="*/ 3811 h 355531"/>
                <a:gd name="connsiteX8" fmla="*/ 240965 w 441123"/>
                <a:gd name="connsiteY8" fmla="*/ 9526 h 355531"/>
                <a:gd name="connsiteX9" fmla="*/ 235250 w 441123"/>
                <a:gd name="connsiteY9" fmla="*/ 87631 h 355531"/>
                <a:gd name="connsiteX10" fmla="*/ 172385 w 441123"/>
                <a:gd name="connsiteY10" fmla="*/ 102871 h 355531"/>
                <a:gd name="connsiteX11" fmla="*/ 180005 w 441123"/>
                <a:gd name="connsiteY11" fmla="*/ 24766 h 355531"/>
                <a:gd name="connsiteX12" fmla="*/ 119045 w 441123"/>
                <a:gd name="connsiteY12" fmla="*/ 32386 h 355531"/>
                <a:gd name="connsiteX13" fmla="*/ 126665 w 441123"/>
                <a:gd name="connsiteY13" fmla="*/ 142876 h 355531"/>
                <a:gd name="connsiteX14" fmla="*/ 42845 w 441123"/>
                <a:gd name="connsiteY14" fmla="*/ 85726 h 355531"/>
                <a:gd name="connsiteX15" fmla="*/ 935 w 441123"/>
                <a:gd name="connsiteY15" fmla="*/ 120016 h 355531"/>
                <a:gd name="connsiteX16" fmla="*/ 80945 w 441123"/>
                <a:gd name="connsiteY16" fmla="*/ 161926 h 355531"/>
                <a:gd name="connsiteX17" fmla="*/ 27605 w 441123"/>
                <a:gd name="connsiteY17" fmla="*/ 226696 h 355531"/>
                <a:gd name="connsiteX18" fmla="*/ 35225 w 441123"/>
                <a:gd name="connsiteY18" fmla="*/ 340996 h 355531"/>
                <a:gd name="connsiteX0" fmla="*/ 35225 w 442752"/>
                <a:gd name="connsiteY0" fmla="*/ 340996 h 355531"/>
                <a:gd name="connsiteX1" fmla="*/ 149525 w 442752"/>
                <a:gd name="connsiteY1" fmla="*/ 344806 h 355531"/>
                <a:gd name="connsiteX2" fmla="*/ 138095 w 442752"/>
                <a:gd name="connsiteY2" fmla="*/ 257176 h 355531"/>
                <a:gd name="connsiteX3" fmla="*/ 279065 w 442752"/>
                <a:gd name="connsiteY3" fmla="*/ 215266 h 355531"/>
                <a:gd name="connsiteX4" fmla="*/ 404795 w 442752"/>
                <a:gd name="connsiteY4" fmla="*/ 259081 h 355531"/>
                <a:gd name="connsiteX5" fmla="*/ 435275 w 442752"/>
                <a:gd name="connsiteY5" fmla="*/ 196216 h 355531"/>
                <a:gd name="connsiteX6" fmla="*/ 282875 w 442752"/>
                <a:gd name="connsiteY6" fmla="*/ 74296 h 355531"/>
                <a:gd name="connsiteX7" fmla="*/ 292400 w 442752"/>
                <a:gd name="connsiteY7" fmla="*/ 3811 h 355531"/>
                <a:gd name="connsiteX8" fmla="*/ 240965 w 442752"/>
                <a:gd name="connsiteY8" fmla="*/ 9526 h 355531"/>
                <a:gd name="connsiteX9" fmla="*/ 235250 w 442752"/>
                <a:gd name="connsiteY9" fmla="*/ 87631 h 355531"/>
                <a:gd name="connsiteX10" fmla="*/ 172385 w 442752"/>
                <a:gd name="connsiteY10" fmla="*/ 102871 h 355531"/>
                <a:gd name="connsiteX11" fmla="*/ 180005 w 442752"/>
                <a:gd name="connsiteY11" fmla="*/ 24766 h 355531"/>
                <a:gd name="connsiteX12" fmla="*/ 119045 w 442752"/>
                <a:gd name="connsiteY12" fmla="*/ 32386 h 355531"/>
                <a:gd name="connsiteX13" fmla="*/ 126665 w 442752"/>
                <a:gd name="connsiteY13" fmla="*/ 142876 h 355531"/>
                <a:gd name="connsiteX14" fmla="*/ 42845 w 442752"/>
                <a:gd name="connsiteY14" fmla="*/ 85726 h 355531"/>
                <a:gd name="connsiteX15" fmla="*/ 935 w 442752"/>
                <a:gd name="connsiteY15" fmla="*/ 120016 h 355531"/>
                <a:gd name="connsiteX16" fmla="*/ 80945 w 442752"/>
                <a:gd name="connsiteY16" fmla="*/ 161926 h 355531"/>
                <a:gd name="connsiteX17" fmla="*/ 27605 w 442752"/>
                <a:gd name="connsiteY17" fmla="*/ 226696 h 355531"/>
                <a:gd name="connsiteX18" fmla="*/ 35225 w 442752"/>
                <a:gd name="connsiteY18" fmla="*/ 340996 h 355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42752" h="355531">
                  <a:moveTo>
                    <a:pt x="35225" y="340996"/>
                  </a:moveTo>
                  <a:cubicBezTo>
                    <a:pt x="55545" y="360681"/>
                    <a:pt x="132380" y="358776"/>
                    <a:pt x="149525" y="344806"/>
                  </a:cubicBezTo>
                  <a:cubicBezTo>
                    <a:pt x="166670" y="330836"/>
                    <a:pt x="116505" y="278766"/>
                    <a:pt x="138095" y="257176"/>
                  </a:cubicBezTo>
                  <a:cubicBezTo>
                    <a:pt x="159685" y="235586"/>
                    <a:pt x="234615" y="214949"/>
                    <a:pt x="279065" y="215266"/>
                  </a:cubicBezTo>
                  <a:cubicBezTo>
                    <a:pt x="323515" y="215584"/>
                    <a:pt x="378760" y="262256"/>
                    <a:pt x="404795" y="259081"/>
                  </a:cubicBezTo>
                  <a:cubicBezTo>
                    <a:pt x="430830" y="255906"/>
                    <a:pt x="455595" y="227013"/>
                    <a:pt x="435275" y="196216"/>
                  </a:cubicBezTo>
                  <a:cubicBezTo>
                    <a:pt x="414955" y="165419"/>
                    <a:pt x="290178" y="85409"/>
                    <a:pt x="282875" y="74296"/>
                  </a:cubicBezTo>
                  <a:cubicBezTo>
                    <a:pt x="275573" y="63184"/>
                    <a:pt x="307322" y="11748"/>
                    <a:pt x="292400" y="3811"/>
                  </a:cubicBezTo>
                  <a:cubicBezTo>
                    <a:pt x="277478" y="-4126"/>
                    <a:pt x="250173" y="1588"/>
                    <a:pt x="240965" y="9526"/>
                  </a:cubicBezTo>
                  <a:cubicBezTo>
                    <a:pt x="231758" y="17464"/>
                    <a:pt x="246680" y="72073"/>
                    <a:pt x="235250" y="87631"/>
                  </a:cubicBezTo>
                  <a:cubicBezTo>
                    <a:pt x="223820" y="103189"/>
                    <a:pt x="181592" y="113348"/>
                    <a:pt x="172385" y="102871"/>
                  </a:cubicBezTo>
                  <a:cubicBezTo>
                    <a:pt x="163178" y="92394"/>
                    <a:pt x="188895" y="36514"/>
                    <a:pt x="180005" y="24766"/>
                  </a:cubicBezTo>
                  <a:cubicBezTo>
                    <a:pt x="171115" y="13018"/>
                    <a:pt x="127935" y="12701"/>
                    <a:pt x="119045" y="32386"/>
                  </a:cubicBezTo>
                  <a:cubicBezTo>
                    <a:pt x="110155" y="52071"/>
                    <a:pt x="139365" y="133986"/>
                    <a:pt x="126665" y="142876"/>
                  </a:cubicBezTo>
                  <a:cubicBezTo>
                    <a:pt x="113965" y="151766"/>
                    <a:pt x="63800" y="89536"/>
                    <a:pt x="42845" y="85726"/>
                  </a:cubicBezTo>
                  <a:cubicBezTo>
                    <a:pt x="21890" y="81916"/>
                    <a:pt x="-5415" y="107316"/>
                    <a:pt x="935" y="120016"/>
                  </a:cubicBezTo>
                  <a:cubicBezTo>
                    <a:pt x="7285" y="132716"/>
                    <a:pt x="76500" y="144146"/>
                    <a:pt x="80945" y="161926"/>
                  </a:cubicBezTo>
                  <a:cubicBezTo>
                    <a:pt x="85390" y="179706"/>
                    <a:pt x="33955" y="199391"/>
                    <a:pt x="27605" y="226696"/>
                  </a:cubicBezTo>
                  <a:cubicBezTo>
                    <a:pt x="21255" y="254001"/>
                    <a:pt x="14905" y="321311"/>
                    <a:pt x="35225" y="340996"/>
                  </a:cubicBezTo>
                  <a:close/>
                </a:path>
              </a:pathLst>
            </a:cu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 8"/>
            <p:cNvSpPr/>
            <p:nvPr/>
          </p:nvSpPr>
          <p:spPr>
            <a:xfrm>
              <a:off x="954592" y="2917125"/>
              <a:ext cx="611325" cy="511875"/>
            </a:xfrm>
            <a:custGeom>
              <a:avLst/>
              <a:gdLst>
                <a:gd name="connsiteX0" fmla="*/ 10585 w 611325"/>
                <a:gd name="connsiteY0" fmla="*/ 15272 h 511875"/>
                <a:gd name="connsiteX1" fmla="*/ 63925 w 611325"/>
                <a:gd name="connsiteY1" fmla="*/ 152432 h 511875"/>
                <a:gd name="connsiteX2" fmla="*/ 2965 w 611325"/>
                <a:gd name="connsiteY2" fmla="*/ 285782 h 511875"/>
                <a:gd name="connsiteX3" fmla="*/ 41065 w 611325"/>
                <a:gd name="connsiteY3" fmla="*/ 434372 h 511875"/>
                <a:gd name="connsiteX4" fmla="*/ 303955 w 611325"/>
                <a:gd name="connsiteY4" fmla="*/ 506762 h 511875"/>
                <a:gd name="connsiteX5" fmla="*/ 601135 w 611325"/>
                <a:gd name="connsiteY5" fmla="*/ 483902 h 511875"/>
                <a:gd name="connsiteX6" fmla="*/ 524935 w 611325"/>
                <a:gd name="connsiteY6" fmla="*/ 308642 h 511875"/>
                <a:gd name="connsiteX7" fmla="*/ 353485 w 611325"/>
                <a:gd name="connsiteY7" fmla="*/ 152432 h 511875"/>
                <a:gd name="connsiteX8" fmla="*/ 303955 w 611325"/>
                <a:gd name="connsiteY8" fmla="*/ 224822 h 511875"/>
                <a:gd name="connsiteX9" fmla="*/ 319195 w 611325"/>
                <a:gd name="connsiteY9" fmla="*/ 110522 h 511875"/>
                <a:gd name="connsiteX10" fmla="*/ 391585 w 611325"/>
                <a:gd name="connsiteY10" fmla="*/ 53372 h 511875"/>
                <a:gd name="connsiteX11" fmla="*/ 383965 w 611325"/>
                <a:gd name="connsiteY11" fmla="*/ 32 h 511875"/>
                <a:gd name="connsiteX12" fmla="*/ 212515 w 611325"/>
                <a:gd name="connsiteY12" fmla="*/ 60992 h 511875"/>
                <a:gd name="connsiteX13" fmla="*/ 227755 w 611325"/>
                <a:gd name="connsiteY13" fmla="*/ 133382 h 511875"/>
                <a:gd name="connsiteX14" fmla="*/ 170605 w 611325"/>
                <a:gd name="connsiteY14" fmla="*/ 179102 h 511875"/>
                <a:gd name="connsiteX15" fmla="*/ 121075 w 611325"/>
                <a:gd name="connsiteY15" fmla="*/ 141002 h 511875"/>
                <a:gd name="connsiteX16" fmla="*/ 132505 w 611325"/>
                <a:gd name="connsiteY16" fmla="*/ 22892 h 511875"/>
                <a:gd name="connsiteX17" fmla="*/ 10585 w 611325"/>
                <a:gd name="connsiteY17" fmla="*/ 15272 h 511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611325" h="511875">
                  <a:moveTo>
                    <a:pt x="10585" y="15272"/>
                  </a:moveTo>
                  <a:cubicBezTo>
                    <a:pt x="-845" y="36862"/>
                    <a:pt x="65195" y="107347"/>
                    <a:pt x="63925" y="152432"/>
                  </a:cubicBezTo>
                  <a:cubicBezTo>
                    <a:pt x="62655" y="197517"/>
                    <a:pt x="6775" y="238792"/>
                    <a:pt x="2965" y="285782"/>
                  </a:cubicBezTo>
                  <a:cubicBezTo>
                    <a:pt x="-845" y="332772"/>
                    <a:pt x="-9100" y="397542"/>
                    <a:pt x="41065" y="434372"/>
                  </a:cubicBezTo>
                  <a:cubicBezTo>
                    <a:pt x="91230" y="471202"/>
                    <a:pt x="210610" y="498507"/>
                    <a:pt x="303955" y="506762"/>
                  </a:cubicBezTo>
                  <a:cubicBezTo>
                    <a:pt x="397300" y="515017"/>
                    <a:pt x="564305" y="516922"/>
                    <a:pt x="601135" y="483902"/>
                  </a:cubicBezTo>
                  <a:cubicBezTo>
                    <a:pt x="637965" y="450882"/>
                    <a:pt x="566210" y="363887"/>
                    <a:pt x="524935" y="308642"/>
                  </a:cubicBezTo>
                  <a:cubicBezTo>
                    <a:pt x="483660" y="253397"/>
                    <a:pt x="390315" y="166402"/>
                    <a:pt x="353485" y="152432"/>
                  </a:cubicBezTo>
                  <a:cubicBezTo>
                    <a:pt x="316655" y="138462"/>
                    <a:pt x="309670" y="231807"/>
                    <a:pt x="303955" y="224822"/>
                  </a:cubicBezTo>
                  <a:cubicBezTo>
                    <a:pt x="298240" y="217837"/>
                    <a:pt x="304590" y="139097"/>
                    <a:pt x="319195" y="110522"/>
                  </a:cubicBezTo>
                  <a:cubicBezTo>
                    <a:pt x="333800" y="81947"/>
                    <a:pt x="380790" y="71787"/>
                    <a:pt x="391585" y="53372"/>
                  </a:cubicBezTo>
                  <a:cubicBezTo>
                    <a:pt x="402380" y="34957"/>
                    <a:pt x="413810" y="-1238"/>
                    <a:pt x="383965" y="32"/>
                  </a:cubicBezTo>
                  <a:cubicBezTo>
                    <a:pt x="354120" y="1302"/>
                    <a:pt x="238550" y="38767"/>
                    <a:pt x="212515" y="60992"/>
                  </a:cubicBezTo>
                  <a:cubicBezTo>
                    <a:pt x="186480" y="83217"/>
                    <a:pt x="234740" y="113697"/>
                    <a:pt x="227755" y="133382"/>
                  </a:cubicBezTo>
                  <a:cubicBezTo>
                    <a:pt x="220770" y="153067"/>
                    <a:pt x="188385" y="177832"/>
                    <a:pt x="170605" y="179102"/>
                  </a:cubicBezTo>
                  <a:cubicBezTo>
                    <a:pt x="152825" y="180372"/>
                    <a:pt x="127425" y="167037"/>
                    <a:pt x="121075" y="141002"/>
                  </a:cubicBezTo>
                  <a:cubicBezTo>
                    <a:pt x="114725" y="114967"/>
                    <a:pt x="149650" y="44482"/>
                    <a:pt x="132505" y="22892"/>
                  </a:cubicBezTo>
                  <a:cubicBezTo>
                    <a:pt x="115360" y="1302"/>
                    <a:pt x="22015" y="-6318"/>
                    <a:pt x="10585" y="15272"/>
                  </a:cubicBezTo>
                  <a:close/>
                </a:path>
              </a:pathLst>
            </a:custGeom>
            <a:solidFill>
              <a:srgbClr val="FF7C8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 12"/>
            <p:cNvSpPr/>
            <p:nvPr/>
          </p:nvSpPr>
          <p:spPr>
            <a:xfrm>
              <a:off x="980404" y="3096056"/>
              <a:ext cx="122600" cy="200660"/>
            </a:xfrm>
            <a:custGeom>
              <a:avLst/>
              <a:gdLst>
                <a:gd name="connsiteX0" fmla="*/ 122600 w 122600"/>
                <a:gd name="connsiteY0" fmla="*/ 0 h 200660"/>
                <a:gd name="connsiteX1" fmla="*/ 71800 w 122600"/>
                <a:gd name="connsiteY1" fmla="*/ 104140 h 200660"/>
                <a:gd name="connsiteX2" fmla="*/ 680 w 122600"/>
                <a:gd name="connsiteY2" fmla="*/ 190500 h 200660"/>
                <a:gd name="connsiteX3" fmla="*/ 117520 w 122600"/>
                <a:gd name="connsiteY3" fmla="*/ 195580 h 200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600" h="200660">
                  <a:moveTo>
                    <a:pt x="122600" y="0"/>
                  </a:moveTo>
                  <a:cubicBezTo>
                    <a:pt x="107360" y="36195"/>
                    <a:pt x="92120" y="72390"/>
                    <a:pt x="71800" y="104140"/>
                  </a:cubicBezTo>
                  <a:cubicBezTo>
                    <a:pt x="51480" y="135890"/>
                    <a:pt x="-6940" y="175260"/>
                    <a:pt x="680" y="190500"/>
                  </a:cubicBezTo>
                  <a:cubicBezTo>
                    <a:pt x="8300" y="205740"/>
                    <a:pt x="62910" y="200660"/>
                    <a:pt x="117520" y="195580"/>
                  </a:cubicBezTo>
                </a:path>
              </a:pathLst>
            </a:custGeom>
            <a:noFill/>
            <a:ln>
              <a:solidFill>
                <a:srgbClr val="99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3"/>
            <p:cNvSpPr/>
            <p:nvPr/>
          </p:nvSpPr>
          <p:spPr>
            <a:xfrm>
              <a:off x="1222634" y="3144316"/>
              <a:ext cx="125811" cy="238760"/>
            </a:xfrm>
            <a:custGeom>
              <a:avLst/>
              <a:gdLst>
                <a:gd name="connsiteX0" fmla="*/ 29291 w 125811"/>
                <a:gd name="connsiteY0" fmla="*/ 0 h 238760"/>
                <a:gd name="connsiteX1" fmla="*/ 1351 w 125811"/>
                <a:gd name="connsiteY1" fmla="*/ 124460 h 238760"/>
                <a:gd name="connsiteX2" fmla="*/ 67391 w 125811"/>
                <a:gd name="connsiteY2" fmla="*/ 175260 h 238760"/>
                <a:gd name="connsiteX3" fmla="*/ 125811 w 125811"/>
                <a:gd name="connsiteY3" fmla="*/ 238760 h 238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5811" h="238760">
                  <a:moveTo>
                    <a:pt x="29291" y="0"/>
                  </a:moveTo>
                  <a:cubicBezTo>
                    <a:pt x="12146" y="47625"/>
                    <a:pt x="-4999" y="95250"/>
                    <a:pt x="1351" y="124460"/>
                  </a:cubicBezTo>
                  <a:cubicBezTo>
                    <a:pt x="7701" y="153670"/>
                    <a:pt x="46648" y="156210"/>
                    <a:pt x="67391" y="175260"/>
                  </a:cubicBezTo>
                  <a:cubicBezTo>
                    <a:pt x="88134" y="194310"/>
                    <a:pt x="106972" y="216535"/>
                    <a:pt x="125811" y="238760"/>
                  </a:cubicBezTo>
                </a:path>
              </a:pathLst>
            </a:custGeom>
            <a:noFill/>
            <a:ln>
              <a:solidFill>
                <a:srgbClr val="99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4"/>
            <p:cNvSpPr/>
            <p:nvPr/>
          </p:nvSpPr>
          <p:spPr>
            <a:xfrm>
              <a:off x="1054744" y="3197656"/>
              <a:ext cx="129540" cy="83820"/>
            </a:xfrm>
            <a:custGeom>
              <a:avLst/>
              <a:gdLst>
                <a:gd name="connsiteX0" fmla="*/ 0 w 129540"/>
                <a:gd name="connsiteY0" fmla="*/ 0 h 83820"/>
                <a:gd name="connsiteX1" fmla="*/ 71120 w 129540"/>
                <a:gd name="connsiteY1" fmla="*/ 38100 h 83820"/>
                <a:gd name="connsiteX2" fmla="*/ 119380 w 129540"/>
                <a:gd name="connsiteY2" fmla="*/ 83820 h 83820"/>
                <a:gd name="connsiteX3" fmla="*/ 71120 w 129540"/>
                <a:gd name="connsiteY3" fmla="*/ 35560 h 83820"/>
                <a:gd name="connsiteX4" fmla="*/ 129540 w 129540"/>
                <a:gd name="connsiteY4" fmla="*/ 27940 h 83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540" h="83820">
                  <a:moveTo>
                    <a:pt x="0" y="0"/>
                  </a:moveTo>
                  <a:cubicBezTo>
                    <a:pt x="25611" y="12065"/>
                    <a:pt x="51223" y="24130"/>
                    <a:pt x="71120" y="38100"/>
                  </a:cubicBezTo>
                  <a:cubicBezTo>
                    <a:pt x="91017" y="52070"/>
                    <a:pt x="119380" y="83820"/>
                    <a:pt x="119380" y="83820"/>
                  </a:cubicBezTo>
                  <a:cubicBezTo>
                    <a:pt x="119380" y="83397"/>
                    <a:pt x="69427" y="44873"/>
                    <a:pt x="71120" y="35560"/>
                  </a:cubicBezTo>
                  <a:cubicBezTo>
                    <a:pt x="72813" y="26247"/>
                    <a:pt x="101176" y="27093"/>
                    <a:pt x="129540" y="27940"/>
                  </a:cubicBezTo>
                </a:path>
              </a:pathLst>
            </a:custGeom>
            <a:noFill/>
            <a:ln w="12700">
              <a:solidFill>
                <a:srgbClr val="99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5"/>
            <p:cNvSpPr/>
            <p:nvPr/>
          </p:nvSpPr>
          <p:spPr>
            <a:xfrm>
              <a:off x="1269851" y="3121456"/>
              <a:ext cx="93980" cy="165100"/>
            </a:xfrm>
            <a:custGeom>
              <a:avLst/>
              <a:gdLst>
                <a:gd name="connsiteX0" fmla="*/ 0 w 93980"/>
                <a:gd name="connsiteY0" fmla="*/ 0 h 165100"/>
                <a:gd name="connsiteX1" fmla="*/ 55880 w 93980"/>
                <a:gd name="connsiteY1" fmla="*/ 93980 h 165100"/>
                <a:gd name="connsiteX2" fmla="*/ 93980 w 93980"/>
                <a:gd name="connsiteY2" fmla="*/ 165100 h 165100"/>
                <a:gd name="connsiteX0" fmla="*/ 0 w 93980"/>
                <a:gd name="connsiteY0" fmla="*/ 0 h 165100"/>
                <a:gd name="connsiteX1" fmla="*/ 66040 w 93980"/>
                <a:gd name="connsiteY1" fmla="*/ 68580 h 165100"/>
                <a:gd name="connsiteX2" fmla="*/ 93980 w 93980"/>
                <a:gd name="connsiteY2" fmla="*/ 165100 h 16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3980" h="165100">
                  <a:moveTo>
                    <a:pt x="0" y="0"/>
                  </a:moveTo>
                  <a:cubicBezTo>
                    <a:pt x="20108" y="33231"/>
                    <a:pt x="50377" y="41063"/>
                    <a:pt x="66040" y="68580"/>
                  </a:cubicBezTo>
                  <a:cubicBezTo>
                    <a:pt x="81703" y="96097"/>
                    <a:pt x="82761" y="143298"/>
                    <a:pt x="93980" y="165100"/>
                  </a:cubicBezTo>
                </a:path>
              </a:pathLst>
            </a:custGeom>
            <a:noFill/>
            <a:ln w="12700">
              <a:solidFill>
                <a:srgbClr val="99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 16"/>
            <p:cNvSpPr/>
            <p:nvPr/>
          </p:nvSpPr>
          <p:spPr>
            <a:xfrm>
              <a:off x="1240163" y="3204006"/>
              <a:ext cx="59377" cy="71120"/>
            </a:xfrm>
            <a:custGeom>
              <a:avLst/>
              <a:gdLst>
                <a:gd name="connsiteX0" fmla="*/ 0 w 59377"/>
                <a:gd name="connsiteY0" fmla="*/ 0 h 71120"/>
                <a:gd name="connsiteX1" fmla="*/ 53340 w 59377"/>
                <a:gd name="connsiteY1" fmla="*/ 27940 h 71120"/>
                <a:gd name="connsiteX2" fmla="*/ 55880 w 59377"/>
                <a:gd name="connsiteY2" fmla="*/ 71120 h 71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9377" h="71120">
                  <a:moveTo>
                    <a:pt x="0" y="0"/>
                  </a:moveTo>
                  <a:cubicBezTo>
                    <a:pt x="22013" y="8043"/>
                    <a:pt x="44027" y="16087"/>
                    <a:pt x="53340" y="27940"/>
                  </a:cubicBezTo>
                  <a:cubicBezTo>
                    <a:pt x="62653" y="39793"/>
                    <a:pt x="59266" y="55456"/>
                    <a:pt x="55880" y="71120"/>
                  </a:cubicBezTo>
                </a:path>
              </a:pathLst>
            </a:custGeom>
            <a:noFill/>
            <a:ln w="12700">
              <a:solidFill>
                <a:srgbClr val="99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17"/>
            <p:cNvSpPr/>
            <p:nvPr/>
          </p:nvSpPr>
          <p:spPr>
            <a:xfrm>
              <a:off x="1340022" y="3190467"/>
              <a:ext cx="59377" cy="71120"/>
            </a:xfrm>
            <a:custGeom>
              <a:avLst/>
              <a:gdLst>
                <a:gd name="connsiteX0" fmla="*/ 0 w 59377"/>
                <a:gd name="connsiteY0" fmla="*/ 0 h 71120"/>
                <a:gd name="connsiteX1" fmla="*/ 53340 w 59377"/>
                <a:gd name="connsiteY1" fmla="*/ 27940 h 71120"/>
                <a:gd name="connsiteX2" fmla="*/ 55880 w 59377"/>
                <a:gd name="connsiteY2" fmla="*/ 71120 h 71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9377" h="71120">
                  <a:moveTo>
                    <a:pt x="0" y="0"/>
                  </a:moveTo>
                  <a:cubicBezTo>
                    <a:pt x="22013" y="8043"/>
                    <a:pt x="44027" y="16087"/>
                    <a:pt x="53340" y="27940"/>
                  </a:cubicBezTo>
                  <a:cubicBezTo>
                    <a:pt x="62653" y="39793"/>
                    <a:pt x="59266" y="55456"/>
                    <a:pt x="55880" y="71120"/>
                  </a:cubicBezTo>
                </a:path>
              </a:pathLst>
            </a:custGeom>
            <a:noFill/>
            <a:ln w="12700">
              <a:solidFill>
                <a:srgbClr val="99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4174413" y="2817736"/>
            <a:ext cx="632388" cy="556291"/>
            <a:chOff x="3263265" y="2904171"/>
            <a:chExt cx="632388" cy="556291"/>
          </a:xfrm>
        </p:grpSpPr>
        <p:sp>
          <p:nvSpPr>
            <p:cNvPr id="23" name="Freeform 20"/>
            <p:cNvSpPr/>
            <p:nvPr/>
          </p:nvSpPr>
          <p:spPr>
            <a:xfrm>
              <a:off x="3263265" y="2904171"/>
              <a:ext cx="632388" cy="389574"/>
            </a:xfrm>
            <a:custGeom>
              <a:avLst/>
              <a:gdLst>
                <a:gd name="connsiteX0" fmla="*/ 0 w 632388"/>
                <a:gd name="connsiteY0" fmla="*/ 385764 h 389574"/>
                <a:gd name="connsiteX1" fmla="*/ 108585 w 632388"/>
                <a:gd name="connsiteY1" fmla="*/ 221934 h 389574"/>
                <a:gd name="connsiteX2" fmla="*/ 316230 w 632388"/>
                <a:gd name="connsiteY2" fmla="*/ 159069 h 389574"/>
                <a:gd name="connsiteX3" fmla="*/ 487680 w 632388"/>
                <a:gd name="connsiteY3" fmla="*/ 111444 h 389574"/>
                <a:gd name="connsiteX4" fmla="*/ 590550 w 632388"/>
                <a:gd name="connsiteY4" fmla="*/ 2859 h 389574"/>
                <a:gd name="connsiteX5" fmla="*/ 630555 w 632388"/>
                <a:gd name="connsiteY5" fmla="*/ 42864 h 389574"/>
                <a:gd name="connsiteX6" fmla="*/ 537210 w 632388"/>
                <a:gd name="connsiteY6" fmla="*/ 162879 h 389574"/>
                <a:gd name="connsiteX7" fmla="*/ 445770 w 632388"/>
                <a:gd name="connsiteY7" fmla="*/ 225744 h 389574"/>
                <a:gd name="connsiteX8" fmla="*/ 474345 w 632388"/>
                <a:gd name="connsiteY8" fmla="*/ 389574 h 389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32388" h="389574">
                  <a:moveTo>
                    <a:pt x="0" y="385764"/>
                  </a:moveTo>
                  <a:cubicBezTo>
                    <a:pt x="27940" y="322740"/>
                    <a:pt x="55880" y="259716"/>
                    <a:pt x="108585" y="221934"/>
                  </a:cubicBezTo>
                  <a:cubicBezTo>
                    <a:pt x="161290" y="184152"/>
                    <a:pt x="253048" y="177484"/>
                    <a:pt x="316230" y="159069"/>
                  </a:cubicBezTo>
                  <a:cubicBezTo>
                    <a:pt x="379412" y="140654"/>
                    <a:pt x="441960" y="137479"/>
                    <a:pt x="487680" y="111444"/>
                  </a:cubicBezTo>
                  <a:cubicBezTo>
                    <a:pt x="533400" y="85409"/>
                    <a:pt x="566738" y="14289"/>
                    <a:pt x="590550" y="2859"/>
                  </a:cubicBezTo>
                  <a:cubicBezTo>
                    <a:pt x="614362" y="-8571"/>
                    <a:pt x="639445" y="16194"/>
                    <a:pt x="630555" y="42864"/>
                  </a:cubicBezTo>
                  <a:cubicBezTo>
                    <a:pt x="621665" y="69534"/>
                    <a:pt x="568007" y="132399"/>
                    <a:pt x="537210" y="162879"/>
                  </a:cubicBezTo>
                  <a:cubicBezTo>
                    <a:pt x="506413" y="193359"/>
                    <a:pt x="456248" y="187961"/>
                    <a:pt x="445770" y="225744"/>
                  </a:cubicBezTo>
                  <a:cubicBezTo>
                    <a:pt x="435292" y="263527"/>
                    <a:pt x="454818" y="326550"/>
                    <a:pt x="474345" y="389574"/>
                  </a:cubicBezTo>
                </a:path>
              </a:pathLst>
            </a:cu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19"/>
            <p:cNvSpPr/>
            <p:nvPr/>
          </p:nvSpPr>
          <p:spPr>
            <a:xfrm>
              <a:off x="3263535" y="3151090"/>
              <a:ext cx="465672" cy="309372"/>
            </a:xfrm>
            <a:custGeom>
              <a:avLst/>
              <a:gdLst>
                <a:gd name="connsiteX0" fmla="*/ 1635 w 465672"/>
                <a:gd name="connsiteY0" fmla="*/ 178850 h 309372"/>
                <a:gd name="connsiteX1" fmla="*/ 81645 w 465672"/>
                <a:gd name="connsiteY1" fmla="*/ 37880 h 309372"/>
                <a:gd name="connsiteX2" fmla="*/ 279765 w 465672"/>
                <a:gd name="connsiteY2" fmla="*/ 1685 h 309372"/>
                <a:gd name="connsiteX3" fmla="*/ 437880 w 465672"/>
                <a:gd name="connsiteY3" fmla="*/ 77885 h 309372"/>
                <a:gd name="connsiteX4" fmla="*/ 456930 w 465672"/>
                <a:gd name="connsiteY4" fmla="*/ 205520 h 309372"/>
                <a:gd name="connsiteX5" fmla="*/ 342630 w 465672"/>
                <a:gd name="connsiteY5" fmla="*/ 293150 h 309372"/>
                <a:gd name="connsiteX6" fmla="*/ 146415 w 465672"/>
                <a:gd name="connsiteY6" fmla="*/ 302675 h 309372"/>
                <a:gd name="connsiteX7" fmla="*/ 1635 w 465672"/>
                <a:gd name="connsiteY7" fmla="*/ 178850 h 309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65672" h="309372">
                  <a:moveTo>
                    <a:pt x="1635" y="178850"/>
                  </a:moveTo>
                  <a:cubicBezTo>
                    <a:pt x="-9160" y="134718"/>
                    <a:pt x="35290" y="67407"/>
                    <a:pt x="81645" y="37880"/>
                  </a:cubicBezTo>
                  <a:cubicBezTo>
                    <a:pt x="128000" y="8352"/>
                    <a:pt x="220393" y="-4983"/>
                    <a:pt x="279765" y="1685"/>
                  </a:cubicBezTo>
                  <a:cubicBezTo>
                    <a:pt x="339138" y="8352"/>
                    <a:pt x="408353" y="43912"/>
                    <a:pt x="437880" y="77885"/>
                  </a:cubicBezTo>
                  <a:cubicBezTo>
                    <a:pt x="467408" y="111857"/>
                    <a:pt x="472805" y="169643"/>
                    <a:pt x="456930" y="205520"/>
                  </a:cubicBezTo>
                  <a:cubicBezTo>
                    <a:pt x="441055" y="241397"/>
                    <a:pt x="394383" y="276958"/>
                    <a:pt x="342630" y="293150"/>
                  </a:cubicBezTo>
                  <a:cubicBezTo>
                    <a:pt x="290878" y="309343"/>
                    <a:pt x="199437" y="315057"/>
                    <a:pt x="146415" y="302675"/>
                  </a:cubicBezTo>
                  <a:cubicBezTo>
                    <a:pt x="93393" y="290293"/>
                    <a:pt x="12430" y="222982"/>
                    <a:pt x="1635" y="17885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 21"/>
            <p:cNvSpPr/>
            <p:nvPr/>
          </p:nvSpPr>
          <p:spPr>
            <a:xfrm>
              <a:off x="3348539" y="3329895"/>
              <a:ext cx="336085" cy="114610"/>
            </a:xfrm>
            <a:custGeom>
              <a:avLst/>
              <a:gdLst>
                <a:gd name="connsiteX0" fmla="*/ 40456 w 336085"/>
                <a:gd name="connsiteY0" fmla="*/ 104820 h 114610"/>
                <a:gd name="connsiteX1" fmla="*/ 4261 w 336085"/>
                <a:gd name="connsiteY1" fmla="*/ 59100 h 114610"/>
                <a:gd name="connsiteX2" fmla="*/ 124276 w 336085"/>
                <a:gd name="connsiteY2" fmla="*/ 34335 h 114610"/>
                <a:gd name="connsiteX3" fmla="*/ 246196 w 336085"/>
                <a:gd name="connsiteY3" fmla="*/ 45 h 114610"/>
                <a:gd name="connsiteX4" fmla="*/ 291916 w 336085"/>
                <a:gd name="connsiteY4" fmla="*/ 41955 h 114610"/>
                <a:gd name="connsiteX5" fmla="*/ 335731 w 336085"/>
                <a:gd name="connsiteY5" fmla="*/ 47670 h 114610"/>
                <a:gd name="connsiteX6" fmla="*/ 267151 w 336085"/>
                <a:gd name="connsiteY6" fmla="*/ 97200 h 114610"/>
                <a:gd name="connsiteX7" fmla="*/ 169996 w 336085"/>
                <a:gd name="connsiteY7" fmla="*/ 114345 h 114610"/>
                <a:gd name="connsiteX8" fmla="*/ 40456 w 336085"/>
                <a:gd name="connsiteY8" fmla="*/ 104820 h 11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6085" h="114610">
                  <a:moveTo>
                    <a:pt x="40456" y="104820"/>
                  </a:moveTo>
                  <a:cubicBezTo>
                    <a:pt x="12834" y="95613"/>
                    <a:pt x="-9709" y="70847"/>
                    <a:pt x="4261" y="59100"/>
                  </a:cubicBezTo>
                  <a:cubicBezTo>
                    <a:pt x="18231" y="47353"/>
                    <a:pt x="83954" y="44177"/>
                    <a:pt x="124276" y="34335"/>
                  </a:cubicBezTo>
                  <a:cubicBezTo>
                    <a:pt x="164598" y="24493"/>
                    <a:pt x="218256" y="-1225"/>
                    <a:pt x="246196" y="45"/>
                  </a:cubicBezTo>
                  <a:cubicBezTo>
                    <a:pt x="274136" y="1315"/>
                    <a:pt x="276994" y="34018"/>
                    <a:pt x="291916" y="41955"/>
                  </a:cubicBezTo>
                  <a:cubicBezTo>
                    <a:pt x="306838" y="49892"/>
                    <a:pt x="339859" y="38462"/>
                    <a:pt x="335731" y="47670"/>
                  </a:cubicBezTo>
                  <a:cubicBezTo>
                    <a:pt x="331604" y="56877"/>
                    <a:pt x="294773" y="86088"/>
                    <a:pt x="267151" y="97200"/>
                  </a:cubicBezTo>
                  <a:cubicBezTo>
                    <a:pt x="239529" y="108312"/>
                    <a:pt x="208414" y="113393"/>
                    <a:pt x="169996" y="114345"/>
                  </a:cubicBezTo>
                  <a:cubicBezTo>
                    <a:pt x="131579" y="115298"/>
                    <a:pt x="68078" y="114027"/>
                    <a:pt x="40456" y="104820"/>
                  </a:cubicBezTo>
                  <a:close/>
                </a:path>
              </a:pathLst>
            </a:cu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40"/>
          <p:cNvGrpSpPr/>
          <p:nvPr/>
        </p:nvGrpSpPr>
        <p:grpSpPr>
          <a:xfrm>
            <a:off x="5221058" y="4239822"/>
            <a:ext cx="1955063" cy="1277410"/>
            <a:chOff x="3497269" y="4293659"/>
            <a:chExt cx="1522406" cy="994718"/>
          </a:xfrm>
        </p:grpSpPr>
        <p:sp>
          <p:nvSpPr>
            <p:cNvPr id="27" name="Freeform 23"/>
            <p:cNvSpPr/>
            <p:nvPr/>
          </p:nvSpPr>
          <p:spPr>
            <a:xfrm>
              <a:off x="3497269" y="4581686"/>
              <a:ext cx="418432" cy="334939"/>
            </a:xfrm>
            <a:custGeom>
              <a:avLst/>
              <a:gdLst>
                <a:gd name="connsiteX0" fmla="*/ 139376 w 418432"/>
                <a:gd name="connsiteY0" fmla="*/ 5554 h 334939"/>
                <a:gd name="connsiteX1" fmla="*/ 311 w 418432"/>
                <a:gd name="connsiteY1" fmla="*/ 186529 h 334939"/>
                <a:gd name="connsiteX2" fmla="*/ 106991 w 418432"/>
                <a:gd name="connsiteY2" fmla="*/ 331309 h 334939"/>
                <a:gd name="connsiteX3" fmla="*/ 276536 w 418432"/>
                <a:gd name="connsiteY3" fmla="*/ 289399 h 334939"/>
                <a:gd name="connsiteX4" fmla="*/ 413696 w 418432"/>
                <a:gd name="connsiteY4" fmla="*/ 268444 h 334939"/>
                <a:gd name="connsiteX5" fmla="*/ 385121 w 418432"/>
                <a:gd name="connsiteY5" fmla="*/ 156049 h 334939"/>
                <a:gd name="connsiteX6" fmla="*/ 367976 w 418432"/>
                <a:gd name="connsiteY6" fmla="*/ 79849 h 334939"/>
                <a:gd name="connsiteX7" fmla="*/ 217481 w 418432"/>
                <a:gd name="connsiteY7" fmla="*/ 49369 h 334939"/>
                <a:gd name="connsiteX8" fmla="*/ 139376 w 418432"/>
                <a:gd name="connsiteY8" fmla="*/ 5554 h 334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8432" h="334939">
                  <a:moveTo>
                    <a:pt x="139376" y="5554"/>
                  </a:moveTo>
                  <a:cubicBezTo>
                    <a:pt x="103181" y="28414"/>
                    <a:pt x="5709" y="132236"/>
                    <a:pt x="311" y="186529"/>
                  </a:cubicBezTo>
                  <a:cubicBezTo>
                    <a:pt x="-5087" y="240822"/>
                    <a:pt x="60954" y="314164"/>
                    <a:pt x="106991" y="331309"/>
                  </a:cubicBezTo>
                  <a:cubicBezTo>
                    <a:pt x="153028" y="348454"/>
                    <a:pt x="225419" y="299877"/>
                    <a:pt x="276536" y="289399"/>
                  </a:cubicBezTo>
                  <a:cubicBezTo>
                    <a:pt x="327654" y="278922"/>
                    <a:pt x="395599" y="290669"/>
                    <a:pt x="413696" y="268444"/>
                  </a:cubicBezTo>
                  <a:cubicBezTo>
                    <a:pt x="431793" y="246219"/>
                    <a:pt x="392741" y="187482"/>
                    <a:pt x="385121" y="156049"/>
                  </a:cubicBezTo>
                  <a:cubicBezTo>
                    <a:pt x="377501" y="124617"/>
                    <a:pt x="395916" y="97629"/>
                    <a:pt x="367976" y="79849"/>
                  </a:cubicBezTo>
                  <a:cubicBezTo>
                    <a:pt x="340036" y="62069"/>
                    <a:pt x="254946" y="61751"/>
                    <a:pt x="217481" y="49369"/>
                  </a:cubicBezTo>
                  <a:cubicBezTo>
                    <a:pt x="180016" y="36987"/>
                    <a:pt x="175571" y="-17306"/>
                    <a:pt x="139376" y="5554"/>
                  </a:cubicBezTo>
                  <a:close/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4"/>
            <p:cNvSpPr/>
            <p:nvPr/>
          </p:nvSpPr>
          <p:spPr>
            <a:xfrm rot="919558">
              <a:off x="3572094" y="4829520"/>
              <a:ext cx="107135" cy="49183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5"/>
            <p:cNvSpPr/>
            <p:nvPr/>
          </p:nvSpPr>
          <p:spPr>
            <a:xfrm>
              <a:off x="3815655" y="4348987"/>
              <a:ext cx="397028" cy="259620"/>
            </a:xfrm>
            <a:custGeom>
              <a:avLst/>
              <a:gdLst>
                <a:gd name="connsiteX0" fmla="*/ 125790 w 397028"/>
                <a:gd name="connsiteY0" fmla="*/ 2033 h 259620"/>
                <a:gd name="connsiteX1" fmla="*/ 60 w 397028"/>
                <a:gd name="connsiteY1" fmla="*/ 120143 h 259620"/>
                <a:gd name="connsiteX2" fmla="*/ 110550 w 397028"/>
                <a:gd name="connsiteY2" fmla="*/ 251588 h 259620"/>
                <a:gd name="connsiteX3" fmla="*/ 207705 w 397028"/>
                <a:gd name="connsiteY3" fmla="*/ 245873 h 259620"/>
                <a:gd name="connsiteX4" fmla="*/ 322005 w 397028"/>
                <a:gd name="connsiteY4" fmla="*/ 247778 h 259620"/>
                <a:gd name="connsiteX5" fmla="*/ 392490 w 397028"/>
                <a:gd name="connsiteY5" fmla="*/ 202058 h 259620"/>
                <a:gd name="connsiteX6" fmla="*/ 384870 w 397028"/>
                <a:gd name="connsiteY6" fmla="*/ 108713 h 259620"/>
                <a:gd name="connsiteX7" fmla="*/ 342960 w 397028"/>
                <a:gd name="connsiteY7" fmla="*/ 49658 h 259620"/>
                <a:gd name="connsiteX8" fmla="*/ 125790 w 397028"/>
                <a:gd name="connsiteY8" fmla="*/ 2033 h 259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7028" h="259620">
                  <a:moveTo>
                    <a:pt x="125790" y="2033"/>
                  </a:moveTo>
                  <a:cubicBezTo>
                    <a:pt x="68640" y="13780"/>
                    <a:pt x="2600" y="78551"/>
                    <a:pt x="60" y="120143"/>
                  </a:cubicBezTo>
                  <a:cubicBezTo>
                    <a:pt x="-2480" y="161735"/>
                    <a:pt x="75943" y="230633"/>
                    <a:pt x="110550" y="251588"/>
                  </a:cubicBezTo>
                  <a:cubicBezTo>
                    <a:pt x="145157" y="272543"/>
                    <a:pt x="207705" y="245873"/>
                    <a:pt x="207705" y="245873"/>
                  </a:cubicBezTo>
                  <a:cubicBezTo>
                    <a:pt x="242947" y="245238"/>
                    <a:pt x="291208" y="255081"/>
                    <a:pt x="322005" y="247778"/>
                  </a:cubicBezTo>
                  <a:cubicBezTo>
                    <a:pt x="352803" y="240476"/>
                    <a:pt x="382013" y="225235"/>
                    <a:pt x="392490" y="202058"/>
                  </a:cubicBezTo>
                  <a:cubicBezTo>
                    <a:pt x="402967" y="178881"/>
                    <a:pt x="393125" y="134113"/>
                    <a:pt x="384870" y="108713"/>
                  </a:cubicBezTo>
                  <a:cubicBezTo>
                    <a:pt x="376615" y="83313"/>
                    <a:pt x="386140" y="66803"/>
                    <a:pt x="342960" y="49658"/>
                  </a:cubicBezTo>
                  <a:cubicBezTo>
                    <a:pt x="299780" y="32513"/>
                    <a:pt x="182940" y="-9714"/>
                    <a:pt x="125790" y="2033"/>
                  </a:cubicBezTo>
                  <a:close/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 26"/>
            <p:cNvSpPr/>
            <p:nvPr/>
          </p:nvSpPr>
          <p:spPr>
            <a:xfrm>
              <a:off x="3707487" y="4932271"/>
              <a:ext cx="407432" cy="283557"/>
            </a:xfrm>
            <a:custGeom>
              <a:avLst/>
              <a:gdLst>
                <a:gd name="connsiteX0" fmla="*/ 155853 w 407432"/>
                <a:gd name="connsiteY0" fmla="*/ 281714 h 283557"/>
                <a:gd name="connsiteX1" fmla="*/ 16788 w 407432"/>
                <a:gd name="connsiteY1" fmla="*/ 184559 h 283557"/>
                <a:gd name="connsiteX2" fmla="*/ 11073 w 407432"/>
                <a:gd name="connsiteY2" fmla="*/ 96929 h 283557"/>
                <a:gd name="connsiteX3" fmla="*/ 94893 w 407432"/>
                <a:gd name="connsiteY3" fmla="*/ 11204 h 283557"/>
                <a:gd name="connsiteX4" fmla="*/ 304443 w 407432"/>
                <a:gd name="connsiteY4" fmla="*/ 9299 h 283557"/>
                <a:gd name="connsiteX5" fmla="*/ 390168 w 407432"/>
                <a:gd name="connsiteY5" fmla="*/ 87404 h 283557"/>
                <a:gd name="connsiteX6" fmla="*/ 397788 w 407432"/>
                <a:gd name="connsiteY6" fmla="*/ 215039 h 283557"/>
                <a:gd name="connsiteX7" fmla="*/ 281583 w 407432"/>
                <a:gd name="connsiteY7" fmla="*/ 245519 h 283557"/>
                <a:gd name="connsiteX8" fmla="*/ 155853 w 407432"/>
                <a:gd name="connsiteY8" fmla="*/ 281714 h 283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7432" h="283557">
                  <a:moveTo>
                    <a:pt x="155853" y="281714"/>
                  </a:moveTo>
                  <a:cubicBezTo>
                    <a:pt x="111720" y="271554"/>
                    <a:pt x="40918" y="215356"/>
                    <a:pt x="16788" y="184559"/>
                  </a:cubicBezTo>
                  <a:cubicBezTo>
                    <a:pt x="-7342" y="153762"/>
                    <a:pt x="-1945" y="125821"/>
                    <a:pt x="11073" y="96929"/>
                  </a:cubicBezTo>
                  <a:cubicBezTo>
                    <a:pt x="24090" y="68036"/>
                    <a:pt x="45998" y="25809"/>
                    <a:pt x="94893" y="11204"/>
                  </a:cubicBezTo>
                  <a:cubicBezTo>
                    <a:pt x="143788" y="-3401"/>
                    <a:pt x="255231" y="-3401"/>
                    <a:pt x="304443" y="9299"/>
                  </a:cubicBezTo>
                  <a:cubicBezTo>
                    <a:pt x="353655" y="21999"/>
                    <a:pt x="374611" y="53114"/>
                    <a:pt x="390168" y="87404"/>
                  </a:cubicBezTo>
                  <a:cubicBezTo>
                    <a:pt x="405725" y="121694"/>
                    <a:pt x="415885" y="188687"/>
                    <a:pt x="397788" y="215039"/>
                  </a:cubicBezTo>
                  <a:cubicBezTo>
                    <a:pt x="379691" y="241391"/>
                    <a:pt x="321588" y="233772"/>
                    <a:pt x="281583" y="245519"/>
                  </a:cubicBezTo>
                  <a:cubicBezTo>
                    <a:pt x="241578" y="257266"/>
                    <a:pt x="199986" y="291874"/>
                    <a:pt x="155853" y="281714"/>
                  </a:cubicBezTo>
                  <a:close/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 27"/>
            <p:cNvSpPr/>
            <p:nvPr/>
          </p:nvSpPr>
          <p:spPr>
            <a:xfrm>
              <a:off x="4302260" y="4402455"/>
              <a:ext cx="326821" cy="199584"/>
            </a:xfrm>
            <a:custGeom>
              <a:avLst/>
              <a:gdLst>
                <a:gd name="connsiteX0" fmla="*/ 88765 w 326821"/>
                <a:gd name="connsiteY0" fmla="*/ 0 h 199584"/>
                <a:gd name="connsiteX1" fmla="*/ 6850 w 326821"/>
                <a:gd name="connsiteY1" fmla="*/ 34290 h 199584"/>
                <a:gd name="connsiteX2" fmla="*/ 22090 w 326821"/>
                <a:gd name="connsiteY2" fmla="*/ 144780 h 199584"/>
                <a:gd name="connsiteX3" fmla="*/ 161155 w 326821"/>
                <a:gd name="connsiteY3" fmla="*/ 198120 h 199584"/>
                <a:gd name="connsiteX4" fmla="*/ 286885 w 326821"/>
                <a:gd name="connsiteY4" fmla="*/ 180975 h 199584"/>
                <a:gd name="connsiteX5" fmla="*/ 324985 w 326821"/>
                <a:gd name="connsiteY5" fmla="*/ 142875 h 199584"/>
                <a:gd name="connsiteX6" fmla="*/ 239260 w 326821"/>
                <a:gd name="connsiteY6" fmla="*/ 34290 h 199584"/>
                <a:gd name="connsiteX7" fmla="*/ 88765 w 326821"/>
                <a:gd name="connsiteY7" fmla="*/ 0 h 199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6821" h="199584">
                  <a:moveTo>
                    <a:pt x="88765" y="0"/>
                  </a:moveTo>
                  <a:cubicBezTo>
                    <a:pt x="50030" y="0"/>
                    <a:pt x="17962" y="10160"/>
                    <a:pt x="6850" y="34290"/>
                  </a:cubicBezTo>
                  <a:cubicBezTo>
                    <a:pt x="-4263" y="58420"/>
                    <a:pt x="-3627" y="117475"/>
                    <a:pt x="22090" y="144780"/>
                  </a:cubicBezTo>
                  <a:cubicBezTo>
                    <a:pt x="47807" y="172085"/>
                    <a:pt x="117022" y="192087"/>
                    <a:pt x="161155" y="198120"/>
                  </a:cubicBezTo>
                  <a:cubicBezTo>
                    <a:pt x="205288" y="204153"/>
                    <a:pt x="259580" y="190182"/>
                    <a:pt x="286885" y="180975"/>
                  </a:cubicBezTo>
                  <a:cubicBezTo>
                    <a:pt x="314190" y="171768"/>
                    <a:pt x="332922" y="167322"/>
                    <a:pt x="324985" y="142875"/>
                  </a:cubicBezTo>
                  <a:cubicBezTo>
                    <a:pt x="317048" y="118428"/>
                    <a:pt x="279582" y="57150"/>
                    <a:pt x="239260" y="34290"/>
                  </a:cubicBezTo>
                  <a:cubicBezTo>
                    <a:pt x="198938" y="11430"/>
                    <a:pt x="127500" y="0"/>
                    <a:pt x="88765" y="0"/>
                  </a:cubicBezTo>
                  <a:close/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 28"/>
            <p:cNvSpPr/>
            <p:nvPr/>
          </p:nvSpPr>
          <p:spPr>
            <a:xfrm>
              <a:off x="3990583" y="4615813"/>
              <a:ext cx="560462" cy="344120"/>
            </a:xfrm>
            <a:custGeom>
              <a:avLst/>
              <a:gdLst>
                <a:gd name="connsiteX0" fmla="*/ 289952 w 560462"/>
                <a:gd name="connsiteY0" fmla="*/ 2 h 344120"/>
                <a:gd name="connsiteX1" fmla="*/ 101357 w 560462"/>
                <a:gd name="connsiteY1" fmla="*/ 49532 h 344120"/>
                <a:gd name="connsiteX2" fmla="*/ 2297 w 560462"/>
                <a:gd name="connsiteY2" fmla="*/ 120017 h 344120"/>
                <a:gd name="connsiteX3" fmla="*/ 44207 w 560462"/>
                <a:gd name="connsiteY3" fmla="*/ 257177 h 344120"/>
                <a:gd name="connsiteX4" fmla="*/ 183272 w 560462"/>
                <a:gd name="connsiteY4" fmla="*/ 300992 h 344120"/>
                <a:gd name="connsiteX5" fmla="*/ 385202 w 560462"/>
                <a:gd name="connsiteY5" fmla="*/ 342902 h 344120"/>
                <a:gd name="connsiteX6" fmla="*/ 503312 w 560462"/>
                <a:gd name="connsiteY6" fmla="*/ 251462 h 344120"/>
                <a:gd name="connsiteX7" fmla="*/ 560462 w 560462"/>
                <a:gd name="connsiteY7" fmla="*/ 190502 h 344120"/>
                <a:gd name="connsiteX8" fmla="*/ 503312 w 560462"/>
                <a:gd name="connsiteY8" fmla="*/ 120017 h 344120"/>
                <a:gd name="connsiteX9" fmla="*/ 373772 w 560462"/>
                <a:gd name="connsiteY9" fmla="*/ 51437 h 344120"/>
                <a:gd name="connsiteX10" fmla="*/ 289952 w 560462"/>
                <a:gd name="connsiteY10" fmla="*/ 2 h 344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60462" h="344120">
                  <a:moveTo>
                    <a:pt x="289952" y="2"/>
                  </a:moveTo>
                  <a:cubicBezTo>
                    <a:pt x="244550" y="-315"/>
                    <a:pt x="149300" y="29529"/>
                    <a:pt x="101357" y="49532"/>
                  </a:cubicBezTo>
                  <a:cubicBezTo>
                    <a:pt x="53414" y="69535"/>
                    <a:pt x="11822" y="85410"/>
                    <a:pt x="2297" y="120017"/>
                  </a:cubicBezTo>
                  <a:cubicBezTo>
                    <a:pt x="-7228" y="154624"/>
                    <a:pt x="14045" y="227015"/>
                    <a:pt x="44207" y="257177"/>
                  </a:cubicBezTo>
                  <a:cubicBezTo>
                    <a:pt x="74369" y="287339"/>
                    <a:pt x="126440" y="286705"/>
                    <a:pt x="183272" y="300992"/>
                  </a:cubicBezTo>
                  <a:cubicBezTo>
                    <a:pt x="240104" y="315279"/>
                    <a:pt x="331862" y="351157"/>
                    <a:pt x="385202" y="342902"/>
                  </a:cubicBezTo>
                  <a:cubicBezTo>
                    <a:pt x="438542" y="334647"/>
                    <a:pt x="474102" y="276862"/>
                    <a:pt x="503312" y="251462"/>
                  </a:cubicBezTo>
                  <a:cubicBezTo>
                    <a:pt x="532522" y="226062"/>
                    <a:pt x="560462" y="212409"/>
                    <a:pt x="560462" y="190502"/>
                  </a:cubicBezTo>
                  <a:cubicBezTo>
                    <a:pt x="560462" y="168595"/>
                    <a:pt x="534427" y="143195"/>
                    <a:pt x="503312" y="120017"/>
                  </a:cubicBezTo>
                  <a:cubicBezTo>
                    <a:pt x="472197" y="96839"/>
                    <a:pt x="409332" y="71122"/>
                    <a:pt x="373772" y="51437"/>
                  </a:cubicBezTo>
                  <a:cubicBezTo>
                    <a:pt x="338212" y="31752"/>
                    <a:pt x="335354" y="319"/>
                    <a:pt x="289952" y="2"/>
                  </a:cubicBezTo>
                  <a:close/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 29"/>
            <p:cNvSpPr/>
            <p:nvPr/>
          </p:nvSpPr>
          <p:spPr>
            <a:xfrm>
              <a:off x="4213701" y="5028168"/>
              <a:ext cx="357035" cy="180244"/>
            </a:xfrm>
            <a:custGeom>
              <a:avLst/>
              <a:gdLst>
                <a:gd name="connsiteX0" fmla="*/ 266859 w 357035"/>
                <a:gd name="connsiteY0" fmla="*/ 174387 h 180244"/>
                <a:gd name="connsiteX1" fmla="*/ 57309 w 357035"/>
                <a:gd name="connsiteY1" fmla="*/ 161052 h 180244"/>
                <a:gd name="connsiteX2" fmla="*/ 159 w 357035"/>
                <a:gd name="connsiteY2" fmla="*/ 63897 h 180244"/>
                <a:gd name="connsiteX3" fmla="*/ 47784 w 357035"/>
                <a:gd name="connsiteY3" fmla="*/ 8652 h 180244"/>
                <a:gd name="connsiteX4" fmla="*/ 236379 w 357035"/>
                <a:gd name="connsiteY4" fmla="*/ 8652 h 180244"/>
                <a:gd name="connsiteX5" fmla="*/ 356394 w 357035"/>
                <a:gd name="connsiteY5" fmla="*/ 90567 h 180244"/>
                <a:gd name="connsiteX6" fmla="*/ 266859 w 357035"/>
                <a:gd name="connsiteY6" fmla="*/ 174387 h 180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7035" h="180244">
                  <a:moveTo>
                    <a:pt x="266859" y="174387"/>
                  </a:moveTo>
                  <a:cubicBezTo>
                    <a:pt x="217012" y="186134"/>
                    <a:pt x="101759" y="179467"/>
                    <a:pt x="57309" y="161052"/>
                  </a:cubicBezTo>
                  <a:cubicBezTo>
                    <a:pt x="12859" y="142637"/>
                    <a:pt x="1746" y="89297"/>
                    <a:pt x="159" y="63897"/>
                  </a:cubicBezTo>
                  <a:cubicBezTo>
                    <a:pt x="-1429" y="38497"/>
                    <a:pt x="8414" y="17859"/>
                    <a:pt x="47784" y="8652"/>
                  </a:cubicBezTo>
                  <a:cubicBezTo>
                    <a:pt x="87154" y="-556"/>
                    <a:pt x="184944" y="-5000"/>
                    <a:pt x="236379" y="8652"/>
                  </a:cubicBezTo>
                  <a:cubicBezTo>
                    <a:pt x="287814" y="22304"/>
                    <a:pt x="349727" y="63262"/>
                    <a:pt x="356394" y="90567"/>
                  </a:cubicBezTo>
                  <a:cubicBezTo>
                    <a:pt x="363061" y="117872"/>
                    <a:pt x="316706" y="162640"/>
                    <a:pt x="266859" y="174387"/>
                  </a:cubicBezTo>
                  <a:close/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 30"/>
            <p:cNvSpPr/>
            <p:nvPr/>
          </p:nvSpPr>
          <p:spPr>
            <a:xfrm>
              <a:off x="4604363" y="4577347"/>
              <a:ext cx="306747" cy="210768"/>
            </a:xfrm>
            <a:custGeom>
              <a:avLst/>
              <a:gdLst>
                <a:gd name="connsiteX0" fmla="*/ 224812 w 306747"/>
                <a:gd name="connsiteY0" fmla="*/ 11798 h 210768"/>
                <a:gd name="connsiteX1" fmla="*/ 89557 w 306747"/>
                <a:gd name="connsiteY1" fmla="*/ 9893 h 210768"/>
                <a:gd name="connsiteX2" fmla="*/ 22 w 306747"/>
                <a:gd name="connsiteY2" fmla="*/ 105143 h 210768"/>
                <a:gd name="connsiteX3" fmla="*/ 97177 w 306747"/>
                <a:gd name="connsiteY3" fmla="*/ 204203 h 210768"/>
                <a:gd name="connsiteX4" fmla="*/ 240052 w 306747"/>
                <a:gd name="connsiteY4" fmla="*/ 188963 h 210768"/>
                <a:gd name="connsiteX5" fmla="*/ 306727 w 306747"/>
                <a:gd name="connsiteY5" fmla="*/ 87998 h 210768"/>
                <a:gd name="connsiteX6" fmla="*/ 224812 w 306747"/>
                <a:gd name="connsiteY6" fmla="*/ 11798 h 210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6747" h="210768">
                  <a:moveTo>
                    <a:pt x="224812" y="11798"/>
                  </a:moveTo>
                  <a:cubicBezTo>
                    <a:pt x="188617" y="-1219"/>
                    <a:pt x="127022" y="-5664"/>
                    <a:pt x="89557" y="9893"/>
                  </a:cubicBezTo>
                  <a:cubicBezTo>
                    <a:pt x="52092" y="25450"/>
                    <a:pt x="-1248" y="72758"/>
                    <a:pt x="22" y="105143"/>
                  </a:cubicBezTo>
                  <a:cubicBezTo>
                    <a:pt x="1292" y="137528"/>
                    <a:pt x="57172" y="190233"/>
                    <a:pt x="97177" y="204203"/>
                  </a:cubicBezTo>
                  <a:cubicBezTo>
                    <a:pt x="137182" y="218173"/>
                    <a:pt x="205127" y="208331"/>
                    <a:pt x="240052" y="188963"/>
                  </a:cubicBezTo>
                  <a:cubicBezTo>
                    <a:pt x="274977" y="169596"/>
                    <a:pt x="307679" y="118160"/>
                    <a:pt x="306727" y="87998"/>
                  </a:cubicBezTo>
                  <a:cubicBezTo>
                    <a:pt x="305775" y="57836"/>
                    <a:pt x="261007" y="24815"/>
                    <a:pt x="224812" y="11798"/>
                  </a:cubicBezTo>
                  <a:close/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 31"/>
            <p:cNvSpPr/>
            <p:nvPr/>
          </p:nvSpPr>
          <p:spPr>
            <a:xfrm>
              <a:off x="4558519" y="4843858"/>
              <a:ext cx="306021" cy="240839"/>
            </a:xfrm>
            <a:custGeom>
              <a:avLst/>
              <a:gdLst>
                <a:gd name="connsiteX0" fmla="*/ 295421 w 306021"/>
                <a:gd name="connsiteY0" fmla="*/ 187247 h 240839"/>
                <a:gd name="connsiteX1" fmla="*/ 268751 w 306021"/>
                <a:gd name="connsiteY1" fmla="*/ 65327 h 240839"/>
                <a:gd name="connsiteX2" fmla="*/ 97301 w 306021"/>
                <a:gd name="connsiteY2" fmla="*/ 557 h 240839"/>
                <a:gd name="connsiteX3" fmla="*/ 38246 w 306021"/>
                <a:gd name="connsiteY3" fmla="*/ 99617 h 240839"/>
                <a:gd name="connsiteX4" fmla="*/ 3956 w 306021"/>
                <a:gd name="connsiteY4" fmla="*/ 162482 h 240839"/>
                <a:gd name="connsiteX5" fmla="*/ 131591 w 306021"/>
                <a:gd name="connsiteY5" fmla="*/ 240587 h 240839"/>
                <a:gd name="connsiteX6" fmla="*/ 295421 w 306021"/>
                <a:gd name="connsiteY6" fmla="*/ 187247 h 240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6021" h="240839">
                  <a:moveTo>
                    <a:pt x="295421" y="187247"/>
                  </a:moveTo>
                  <a:cubicBezTo>
                    <a:pt x="318281" y="158037"/>
                    <a:pt x="301771" y="96442"/>
                    <a:pt x="268751" y="65327"/>
                  </a:cubicBezTo>
                  <a:cubicBezTo>
                    <a:pt x="235731" y="34212"/>
                    <a:pt x="135718" y="-5158"/>
                    <a:pt x="97301" y="557"/>
                  </a:cubicBezTo>
                  <a:cubicBezTo>
                    <a:pt x="58883" y="6272"/>
                    <a:pt x="53803" y="72629"/>
                    <a:pt x="38246" y="99617"/>
                  </a:cubicBezTo>
                  <a:cubicBezTo>
                    <a:pt x="22688" y="126604"/>
                    <a:pt x="-11601" y="138987"/>
                    <a:pt x="3956" y="162482"/>
                  </a:cubicBezTo>
                  <a:cubicBezTo>
                    <a:pt x="19513" y="185977"/>
                    <a:pt x="83014" y="237412"/>
                    <a:pt x="131591" y="240587"/>
                  </a:cubicBezTo>
                  <a:cubicBezTo>
                    <a:pt x="180168" y="243762"/>
                    <a:pt x="272561" y="216457"/>
                    <a:pt x="295421" y="187247"/>
                  </a:cubicBezTo>
                  <a:close/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2"/>
            <p:cNvSpPr/>
            <p:nvPr/>
          </p:nvSpPr>
          <p:spPr>
            <a:xfrm rot="919558">
              <a:off x="3900248" y="4524575"/>
              <a:ext cx="107135" cy="49183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3"/>
            <p:cNvSpPr/>
            <p:nvPr/>
          </p:nvSpPr>
          <p:spPr>
            <a:xfrm rot="919558">
              <a:off x="4218296" y="4658139"/>
              <a:ext cx="107135" cy="49183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4"/>
            <p:cNvSpPr/>
            <p:nvPr/>
          </p:nvSpPr>
          <p:spPr>
            <a:xfrm rot="919558">
              <a:off x="4439316" y="4454205"/>
              <a:ext cx="107135" cy="49183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5"/>
            <p:cNvSpPr/>
            <p:nvPr/>
          </p:nvSpPr>
          <p:spPr>
            <a:xfrm rot="919558">
              <a:off x="4762331" y="4629097"/>
              <a:ext cx="107135" cy="49183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6"/>
            <p:cNvSpPr/>
            <p:nvPr/>
          </p:nvSpPr>
          <p:spPr>
            <a:xfrm rot="919558">
              <a:off x="4599798" y="4984955"/>
              <a:ext cx="107135" cy="49183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37"/>
            <p:cNvSpPr/>
            <p:nvPr/>
          </p:nvSpPr>
          <p:spPr>
            <a:xfrm rot="919558">
              <a:off x="4370888" y="5060105"/>
              <a:ext cx="107135" cy="49183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38"/>
            <p:cNvSpPr/>
            <p:nvPr/>
          </p:nvSpPr>
          <p:spPr>
            <a:xfrm rot="919558">
              <a:off x="3805730" y="5131574"/>
              <a:ext cx="107135" cy="49183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 39"/>
            <p:cNvSpPr/>
            <p:nvPr/>
          </p:nvSpPr>
          <p:spPr>
            <a:xfrm>
              <a:off x="3587992" y="4293659"/>
              <a:ext cx="1431683" cy="994718"/>
            </a:xfrm>
            <a:custGeom>
              <a:avLst/>
              <a:gdLst>
                <a:gd name="connsiteX0" fmla="*/ 1028 w 1431683"/>
                <a:gd name="connsiteY0" fmla="*/ 710776 h 994718"/>
                <a:gd name="connsiteX1" fmla="*/ 159143 w 1431683"/>
                <a:gd name="connsiteY1" fmla="*/ 621241 h 994718"/>
                <a:gd name="connsiteX2" fmla="*/ 338213 w 1431683"/>
                <a:gd name="connsiteY2" fmla="*/ 600286 h 994718"/>
                <a:gd name="connsiteX3" fmla="*/ 435368 w 1431683"/>
                <a:gd name="connsiteY3" fmla="*/ 606001 h 994718"/>
                <a:gd name="connsiteX4" fmla="*/ 547763 w 1431683"/>
                <a:gd name="connsiteY4" fmla="*/ 678391 h 994718"/>
                <a:gd name="connsiteX5" fmla="*/ 599198 w 1431683"/>
                <a:gd name="connsiteY5" fmla="*/ 705061 h 994718"/>
                <a:gd name="connsiteX6" fmla="*/ 568718 w 1431683"/>
                <a:gd name="connsiteY6" fmla="*/ 817456 h 994718"/>
                <a:gd name="connsiteX7" fmla="*/ 553478 w 1431683"/>
                <a:gd name="connsiteY7" fmla="*/ 906991 h 994718"/>
                <a:gd name="connsiteX8" fmla="*/ 526808 w 1431683"/>
                <a:gd name="connsiteY8" fmla="*/ 994621 h 994718"/>
                <a:gd name="connsiteX9" fmla="*/ 564908 w 1431683"/>
                <a:gd name="connsiteY9" fmla="*/ 889846 h 994718"/>
                <a:gd name="connsiteX10" fmla="*/ 578243 w 1431683"/>
                <a:gd name="connsiteY10" fmla="*/ 785071 h 994718"/>
                <a:gd name="connsiteX11" fmla="*/ 614438 w 1431683"/>
                <a:gd name="connsiteY11" fmla="*/ 693631 h 994718"/>
                <a:gd name="connsiteX12" fmla="*/ 745883 w 1431683"/>
                <a:gd name="connsiteY12" fmla="*/ 697441 h 994718"/>
                <a:gd name="connsiteX13" fmla="*/ 837323 w 1431683"/>
                <a:gd name="connsiteY13" fmla="*/ 705061 h 994718"/>
                <a:gd name="connsiteX14" fmla="*/ 877328 w 1431683"/>
                <a:gd name="connsiteY14" fmla="*/ 693631 h 994718"/>
                <a:gd name="connsiteX15" fmla="*/ 997343 w 1431683"/>
                <a:gd name="connsiteY15" fmla="*/ 769831 h 994718"/>
                <a:gd name="connsiteX16" fmla="*/ 1062113 w 1431683"/>
                <a:gd name="connsiteY16" fmla="*/ 846031 h 994718"/>
                <a:gd name="connsiteX17" fmla="*/ 1178318 w 1431683"/>
                <a:gd name="connsiteY17" fmla="*/ 906991 h 994718"/>
                <a:gd name="connsiteX18" fmla="*/ 1056398 w 1431683"/>
                <a:gd name="connsiteY18" fmla="*/ 842221 h 994718"/>
                <a:gd name="connsiteX19" fmla="*/ 963053 w 1431683"/>
                <a:gd name="connsiteY19" fmla="*/ 754591 h 994718"/>
                <a:gd name="connsiteX20" fmla="*/ 871613 w 1431683"/>
                <a:gd name="connsiteY20" fmla="*/ 680296 h 994718"/>
                <a:gd name="connsiteX21" fmla="*/ 942098 w 1431683"/>
                <a:gd name="connsiteY21" fmla="*/ 604096 h 994718"/>
                <a:gd name="connsiteX22" fmla="*/ 1020203 w 1431683"/>
                <a:gd name="connsiteY22" fmla="*/ 543136 h 994718"/>
                <a:gd name="connsiteX23" fmla="*/ 1020203 w 1431683"/>
                <a:gd name="connsiteY23" fmla="*/ 497416 h 994718"/>
                <a:gd name="connsiteX24" fmla="*/ 1191653 w 1431683"/>
                <a:gd name="connsiteY24" fmla="*/ 545041 h 994718"/>
                <a:gd name="connsiteX25" fmla="*/ 1340243 w 1431683"/>
                <a:gd name="connsiteY25" fmla="*/ 585046 h 994718"/>
                <a:gd name="connsiteX26" fmla="*/ 1431683 w 1431683"/>
                <a:gd name="connsiteY26" fmla="*/ 609811 h 994718"/>
                <a:gd name="connsiteX27" fmla="*/ 1277378 w 1431683"/>
                <a:gd name="connsiteY27" fmla="*/ 569806 h 994718"/>
                <a:gd name="connsiteX28" fmla="*/ 1094498 w 1431683"/>
                <a:gd name="connsiteY28" fmla="*/ 510751 h 994718"/>
                <a:gd name="connsiteX29" fmla="*/ 1006868 w 1431683"/>
                <a:gd name="connsiteY29" fmla="*/ 484081 h 994718"/>
                <a:gd name="connsiteX30" fmla="*/ 966863 w 1431683"/>
                <a:gd name="connsiteY30" fmla="*/ 369781 h 994718"/>
                <a:gd name="connsiteX31" fmla="*/ 1056398 w 1431683"/>
                <a:gd name="connsiteY31" fmla="*/ 287866 h 994718"/>
                <a:gd name="connsiteX32" fmla="*/ 1174508 w 1431683"/>
                <a:gd name="connsiteY32" fmla="*/ 249766 h 994718"/>
                <a:gd name="connsiteX33" fmla="*/ 1284998 w 1431683"/>
                <a:gd name="connsiteY33" fmla="*/ 207856 h 994718"/>
                <a:gd name="connsiteX34" fmla="*/ 1083068 w 1431683"/>
                <a:gd name="connsiteY34" fmla="*/ 278341 h 994718"/>
                <a:gd name="connsiteX35" fmla="*/ 984008 w 1431683"/>
                <a:gd name="connsiteY35" fmla="*/ 337396 h 994718"/>
                <a:gd name="connsiteX36" fmla="*/ 936383 w 1431683"/>
                <a:gd name="connsiteY36" fmla="*/ 369781 h 994718"/>
                <a:gd name="connsiteX37" fmla="*/ 812558 w 1431683"/>
                <a:gd name="connsiteY37" fmla="*/ 345016 h 994718"/>
                <a:gd name="connsiteX38" fmla="*/ 688733 w 1431683"/>
                <a:gd name="connsiteY38" fmla="*/ 268816 h 994718"/>
                <a:gd name="connsiteX39" fmla="*/ 646823 w 1431683"/>
                <a:gd name="connsiteY39" fmla="*/ 154516 h 994718"/>
                <a:gd name="connsiteX40" fmla="*/ 658253 w 1431683"/>
                <a:gd name="connsiteY40" fmla="*/ 63076 h 994718"/>
                <a:gd name="connsiteX41" fmla="*/ 618248 w 1431683"/>
                <a:gd name="connsiteY41" fmla="*/ 211 h 994718"/>
                <a:gd name="connsiteX42" fmla="*/ 663968 w 1431683"/>
                <a:gd name="connsiteY42" fmla="*/ 84031 h 994718"/>
                <a:gd name="connsiteX43" fmla="*/ 646823 w 1431683"/>
                <a:gd name="connsiteY43" fmla="*/ 158326 h 994718"/>
                <a:gd name="connsiteX44" fmla="*/ 694448 w 1431683"/>
                <a:gd name="connsiteY44" fmla="*/ 270721 h 994718"/>
                <a:gd name="connsiteX45" fmla="*/ 564908 w 1431683"/>
                <a:gd name="connsiteY45" fmla="*/ 322156 h 994718"/>
                <a:gd name="connsiteX46" fmla="*/ 454418 w 1431683"/>
                <a:gd name="connsiteY46" fmla="*/ 341206 h 994718"/>
                <a:gd name="connsiteX47" fmla="*/ 374408 w 1431683"/>
                <a:gd name="connsiteY47" fmla="*/ 343111 h 994718"/>
                <a:gd name="connsiteX48" fmla="*/ 324878 w 1431683"/>
                <a:gd name="connsiteY48" fmla="*/ 381211 h 994718"/>
                <a:gd name="connsiteX49" fmla="*/ 222008 w 1431683"/>
                <a:gd name="connsiteY49" fmla="*/ 280246 h 994718"/>
                <a:gd name="connsiteX50" fmla="*/ 94373 w 1431683"/>
                <a:gd name="connsiteY50" fmla="*/ 169756 h 994718"/>
                <a:gd name="connsiteX51" fmla="*/ 246773 w 1431683"/>
                <a:gd name="connsiteY51" fmla="*/ 297391 h 994718"/>
                <a:gd name="connsiteX52" fmla="*/ 340118 w 1431683"/>
                <a:gd name="connsiteY52" fmla="*/ 369781 h 994718"/>
                <a:gd name="connsiteX53" fmla="*/ 345833 w 1431683"/>
                <a:gd name="connsiteY53" fmla="*/ 459316 h 994718"/>
                <a:gd name="connsiteX54" fmla="*/ 383933 w 1431683"/>
                <a:gd name="connsiteY54" fmla="*/ 518371 h 994718"/>
                <a:gd name="connsiteX55" fmla="*/ 378218 w 1431683"/>
                <a:gd name="connsiteY55" fmla="*/ 585046 h 994718"/>
                <a:gd name="connsiteX56" fmla="*/ 279158 w 1431683"/>
                <a:gd name="connsiteY56" fmla="*/ 600286 h 994718"/>
                <a:gd name="connsiteX57" fmla="*/ 174383 w 1431683"/>
                <a:gd name="connsiteY57" fmla="*/ 613621 h 994718"/>
                <a:gd name="connsiteX58" fmla="*/ 94373 w 1431683"/>
                <a:gd name="connsiteY58" fmla="*/ 649816 h 994718"/>
                <a:gd name="connsiteX59" fmla="*/ 1028 w 1431683"/>
                <a:gd name="connsiteY59" fmla="*/ 710776 h 994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1431683" h="994718">
                  <a:moveTo>
                    <a:pt x="1028" y="710776"/>
                  </a:moveTo>
                  <a:cubicBezTo>
                    <a:pt x="11823" y="706014"/>
                    <a:pt x="102946" y="639656"/>
                    <a:pt x="159143" y="621241"/>
                  </a:cubicBezTo>
                  <a:cubicBezTo>
                    <a:pt x="215340" y="602826"/>
                    <a:pt x="292175" y="602826"/>
                    <a:pt x="338213" y="600286"/>
                  </a:cubicBezTo>
                  <a:cubicBezTo>
                    <a:pt x="384251" y="597746"/>
                    <a:pt x="400443" y="592984"/>
                    <a:pt x="435368" y="606001"/>
                  </a:cubicBezTo>
                  <a:cubicBezTo>
                    <a:pt x="470293" y="619018"/>
                    <a:pt x="520458" y="661881"/>
                    <a:pt x="547763" y="678391"/>
                  </a:cubicBezTo>
                  <a:cubicBezTo>
                    <a:pt x="575068" y="694901"/>
                    <a:pt x="595706" y="681884"/>
                    <a:pt x="599198" y="705061"/>
                  </a:cubicBezTo>
                  <a:cubicBezTo>
                    <a:pt x="602690" y="728238"/>
                    <a:pt x="576338" y="783801"/>
                    <a:pt x="568718" y="817456"/>
                  </a:cubicBezTo>
                  <a:cubicBezTo>
                    <a:pt x="561098" y="851111"/>
                    <a:pt x="560463" y="877464"/>
                    <a:pt x="553478" y="906991"/>
                  </a:cubicBezTo>
                  <a:cubicBezTo>
                    <a:pt x="546493" y="936518"/>
                    <a:pt x="524903" y="997479"/>
                    <a:pt x="526808" y="994621"/>
                  </a:cubicBezTo>
                  <a:cubicBezTo>
                    <a:pt x="528713" y="991764"/>
                    <a:pt x="556336" y="924771"/>
                    <a:pt x="564908" y="889846"/>
                  </a:cubicBezTo>
                  <a:cubicBezTo>
                    <a:pt x="573481" y="854921"/>
                    <a:pt x="569988" y="817773"/>
                    <a:pt x="578243" y="785071"/>
                  </a:cubicBezTo>
                  <a:cubicBezTo>
                    <a:pt x="586498" y="752369"/>
                    <a:pt x="586498" y="708236"/>
                    <a:pt x="614438" y="693631"/>
                  </a:cubicBezTo>
                  <a:cubicBezTo>
                    <a:pt x="642378" y="679026"/>
                    <a:pt x="708736" y="695536"/>
                    <a:pt x="745883" y="697441"/>
                  </a:cubicBezTo>
                  <a:cubicBezTo>
                    <a:pt x="783030" y="699346"/>
                    <a:pt x="815416" y="705696"/>
                    <a:pt x="837323" y="705061"/>
                  </a:cubicBezTo>
                  <a:cubicBezTo>
                    <a:pt x="859230" y="704426"/>
                    <a:pt x="850658" y="682836"/>
                    <a:pt x="877328" y="693631"/>
                  </a:cubicBezTo>
                  <a:cubicBezTo>
                    <a:pt x="903998" y="704426"/>
                    <a:pt x="966546" y="744431"/>
                    <a:pt x="997343" y="769831"/>
                  </a:cubicBezTo>
                  <a:cubicBezTo>
                    <a:pt x="1028140" y="795231"/>
                    <a:pt x="1031951" y="823171"/>
                    <a:pt x="1062113" y="846031"/>
                  </a:cubicBezTo>
                  <a:cubicBezTo>
                    <a:pt x="1092276" y="868891"/>
                    <a:pt x="1179270" y="907626"/>
                    <a:pt x="1178318" y="906991"/>
                  </a:cubicBezTo>
                  <a:cubicBezTo>
                    <a:pt x="1177366" y="906356"/>
                    <a:pt x="1092275" y="867621"/>
                    <a:pt x="1056398" y="842221"/>
                  </a:cubicBezTo>
                  <a:cubicBezTo>
                    <a:pt x="1020521" y="816821"/>
                    <a:pt x="993851" y="781579"/>
                    <a:pt x="963053" y="754591"/>
                  </a:cubicBezTo>
                  <a:cubicBezTo>
                    <a:pt x="932256" y="727604"/>
                    <a:pt x="875105" y="705378"/>
                    <a:pt x="871613" y="680296"/>
                  </a:cubicBezTo>
                  <a:cubicBezTo>
                    <a:pt x="868121" y="655214"/>
                    <a:pt x="917333" y="626956"/>
                    <a:pt x="942098" y="604096"/>
                  </a:cubicBezTo>
                  <a:cubicBezTo>
                    <a:pt x="966863" y="581236"/>
                    <a:pt x="1007186" y="560916"/>
                    <a:pt x="1020203" y="543136"/>
                  </a:cubicBezTo>
                  <a:cubicBezTo>
                    <a:pt x="1033220" y="525356"/>
                    <a:pt x="991628" y="497098"/>
                    <a:pt x="1020203" y="497416"/>
                  </a:cubicBezTo>
                  <a:cubicBezTo>
                    <a:pt x="1048778" y="497733"/>
                    <a:pt x="1191653" y="545041"/>
                    <a:pt x="1191653" y="545041"/>
                  </a:cubicBezTo>
                  <a:lnTo>
                    <a:pt x="1340243" y="585046"/>
                  </a:lnTo>
                  <a:lnTo>
                    <a:pt x="1431683" y="609811"/>
                  </a:lnTo>
                  <a:cubicBezTo>
                    <a:pt x="1421206" y="607271"/>
                    <a:pt x="1333575" y="586316"/>
                    <a:pt x="1277378" y="569806"/>
                  </a:cubicBezTo>
                  <a:cubicBezTo>
                    <a:pt x="1221181" y="553296"/>
                    <a:pt x="1139583" y="525038"/>
                    <a:pt x="1094498" y="510751"/>
                  </a:cubicBezTo>
                  <a:cubicBezTo>
                    <a:pt x="1049413" y="496464"/>
                    <a:pt x="1028141" y="507576"/>
                    <a:pt x="1006868" y="484081"/>
                  </a:cubicBezTo>
                  <a:cubicBezTo>
                    <a:pt x="985595" y="460586"/>
                    <a:pt x="958608" y="402483"/>
                    <a:pt x="966863" y="369781"/>
                  </a:cubicBezTo>
                  <a:cubicBezTo>
                    <a:pt x="975118" y="337079"/>
                    <a:pt x="1021791" y="307868"/>
                    <a:pt x="1056398" y="287866"/>
                  </a:cubicBezTo>
                  <a:cubicBezTo>
                    <a:pt x="1091005" y="267864"/>
                    <a:pt x="1136408" y="263101"/>
                    <a:pt x="1174508" y="249766"/>
                  </a:cubicBezTo>
                  <a:cubicBezTo>
                    <a:pt x="1212608" y="236431"/>
                    <a:pt x="1300238" y="203094"/>
                    <a:pt x="1284998" y="207856"/>
                  </a:cubicBezTo>
                  <a:cubicBezTo>
                    <a:pt x="1269758" y="212618"/>
                    <a:pt x="1133233" y="256751"/>
                    <a:pt x="1083068" y="278341"/>
                  </a:cubicBezTo>
                  <a:cubicBezTo>
                    <a:pt x="1032903" y="299931"/>
                    <a:pt x="1008456" y="322156"/>
                    <a:pt x="984008" y="337396"/>
                  </a:cubicBezTo>
                  <a:cubicBezTo>
                    <a:pt x="959561" y="352636"/>
                    <a:pt x="964958" y="368511"/>
                    <a:pt x="936383" y="369781"/>
                  </a:cubicBezTo>
                  <a:cubicBezTo>
                    <a:pt x="907808" y="371051"/>
                    <a:pt x="853833" y="361843"/>
                    <a:pt x="812558" y="345016"/>
                  </a:cubicBezTo>
                  <a:cubicBezTo>
                    <a:pt x="771283" y="328189"/>
                    <a:pt x="716355" y="300566"/>
                    <a:pt x="688733" y="268816"/>
                  </a:cubicBezTo>
                  <a:cubicBezTo>
                    <a:pt x="661111" y="237066"/>
                    <a:pt x="651903" y="188806"/>
                    <a:pt x="646823" y="154516"/>
                  </a:cubicBezTo>
                  <a:cubicBezTo>
                    <a:pt x="641743" y="120226"/>
                    <a:pt x="663016" y="88793"/>
                    <a:pt x="658253" y="63076"/>
                  </a:cubicBezTo>
                  <a:cubicBezTo>
                    <a:pt x="653491" y="37358"/>
                    <a:pt x="617296" y="-3281"/>
                    <a:pt x="618248" y="211"/>
                  </a:cubicBezTo>
                  <a:cubicBezTo>
                    <a:pt x="619200" y="3703"/>
                    <a:pt x="659206" y="57679"/>
                    <a:pt x="663968" y="84031"/>
                  </a:cubicBezTo>
                  <a:cubicBezTo>
                    <a:pt x="668730" y="110383"/>
                    <a:pt x="641743" y="127211"/>
                    <a:pt x="646823" y="158326"/>
                  </a:cubicBezTo>
                  <a:cubicBezTo>
                    <a:pt x="651903" y="189441"/>
                    <a:pt x="708100" y="243416"/>
                    <a:pt x="694448" y="270721"/>
                  </a:cubicBezTo>
                  <a:cubicBezTo>
                    <a:pt x="680796" y="298026"/>
                    <a:pt x="604913" y="310409"/>
                    <a:pt x="564908" y="322156"/>
                  </a:cubicBezTo>
                  <a:cubicBezTo>
                    <a:pt x="524903" y="333903"/>
                    <a:pt x="486168" y="337714"/>
                    <a:pt x="454418" y="341206"/>
                  </a:cubicBezTo>
                  <a:cubicBezTo>
                    <a:pt x="422668" y="344698"/>
                    <a:pt x="395998" y="336444"/>
                    <a:pt x="374408" y="343111"/>
                  </a:cubicBezTo>
                  <a:cubicBezTo>
                    <a:pt x="352818" y="349778"/>
                    <a:pt x="350278" y="391688"/>
                    <a:pt x="324878" y="381211"/>
                  </a:cubicBezTo>
                  <a:cubicBezTo>
                    <a:pt x="299478" y="370733"/>
                    <a:pt x="260426" y="315488"/>
                    <a:pt x="222008" y="280246"/>
                  </a:cubicBezTo>
                  <a:cubicBezTo>
                    <a:pt x="183591" y="245003"/>
                    <a:pt x="90246" y="166899"/>
                    <a:pt x="94373" y="169756"/>
                  </a:cubicBezTo>
                  <a:cubicBezTo>
                    <a:pt x="98500" y="172613"/>
                    <a:pt x="205816" y="264054"/>
                    <a:pt x="246773" y="297391"/>
                  </a:cubicBezTo>
                  <a:cubicBezTo>
                    <a:pt x="287730" y="330728"/>
                    <a:pt x="323608" y="342794"/>
                    <a:pt x="340118" y="369781"/>
                  </a:cubicBezTo>
                  <a:cubicBezTo>
                    <a:pt x="356628" y="396768"/>
                    <a:pt x="338531" y="434551"/>
                    <a:pt x="345833" y="459316"/>
                  </a:cubicBezTo>
                  <a:cubicBezTo>
                    <a:pt x="353136" y="484081"/>
                    <a:pt x="378536" y="497416"/>
                    <a:pt x="383933" y="518371"/>
                  </a:cubicBezTo>
                  <a:cubicBezTo>
                    <a:pt x="389330" y="539326"/>
                    <a:pt x="395681" y="571393"/>
                    <a:pt x="378218" y="585046"/>
                  </a:cubicBezTo>
                  <a:cubicBezTo>
                    <a:pt x="360756" y="598698"/>
                    <a:pt x="313130" y="595524"/>
                    <a:pt x="279158" y="600286"/>
                  </a:cubicBezTo>
                  <a:cubicBezTo>
                    <a:pt x="245186" y="605048"/>
                    <a:pt x="205181" y="605366"/>
                    <a:pt x="174383" y="613621"/>
                  </a:cubicBezTo>
                  <a:cubicBezTo>
                    <a:pt x="143585" y="621876"/>
                    <a:pt x="121360" y="635211"/>
                    <a:pt x="94373" y="649816"/>
                  </a:cubicBezTo>
                  <a:cubicBezTo>
                    <a:pt x="67386" y="664421"/>
                    <a:pt x="-9767" y="715538"/>
                    <a:pt x="1028" y="710776"/>
                  </a:cubicBezTo>
                  <a:close/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" name="Freeform 41"/>
          <p:cNvSpPr/>
          <p:nvPr/>
        </p:nvSpPr>
        <p:spPr>
          <a:xfrm>
            <a:off x="8414710" y="4649204"/>
            <a:ext cx="776951" cy="219956"/>
          </a:xfrm>
          <a:custGeom>
            <a:avLst/>
            <a:gdLst>
              <a:gd name="connsiteX0" fmla="*/ 219607 w 776951"/>
              <a:gd name="connsiteY0" fmla="*/ 204258 h 219956"/>
              <a:gd name="connsiteX1" fmla="*/ 80542 w 776951"/>
              <a:gd name="connsiteY1" fmla="*/ 209973 h 219956"/>
              <a:gd name="connsiteX2" fmla="*/ 10057 w 776951"/>
              <a:gd name="connsiteY2" fmla="*/ 118533 h 219956"/>
              <a:gd name="connsiteX3" fmla="*/ 8152 w 776951"/>
              <a:gd name="connsiteY3" fmla="*/ 44238 h 219956"/>
              <a:gd name="connsiteX4" fmla="*/ 82447 w 776951"/>
              <a:gd name="connsiteY4" fmla="*/ 21378 h 219956"/>
              <a:gd name="connsiteX5" fmla="*/ 246277 w 776951"/>
              <a:gd name="connsiteY5" fmla="*/ 30903 h 219956"/>
              <a:gd name="connsiteX6" fmla="*/ 434872 w 776951"/>
              <a:gd name="connsiteY6" fmla="*/ 53763 h 219956"/>
              <a:gd name="connsiteX7" fmla="*/ 770152 w 776951"/>
              <a:gd name="connsiteY7" fmla="*/ 423 h 219956"/>
              <a:gd name="connsiteX8" fmla="*/ 648232 w 776951"/>
              <a:gd name="connsiteY8" fmla="*/ 88053 h 219956"/>
              <a:gd name="connsiteX9" fmla="*/ 505357 w 776951"/>
              <a:gd name="connsiteY9" fmla="*/ 114723 h 219956"/>
              <a:gd name="connsiteX10" fmla="*/ 284377 w 776951"/>
              <a:gd name="connsiteY10" fmla="*/ 124248 h 219956"/>
              <a:gd name="connsiteX11" fmla="*/ 143407 w 776951"/>
              <a:gd name="connsiteY11" fmla="*/ 91863 h 219956"/>
              <a:gd name="connsiteX12" fmla="*/ 219607 w 776951"/>
              <a:gd name="connsiteY12" fmla="*/ 204258 h 219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76951" h="219956">
                <a:moveTo>
                  <a:pt x="219607" y="204258"/>
                </a:moveTo>
                <a:cubicBezTo>
                  <a:pt x="209129" y="223943"/>
                  <a:pt x="115467" y="224261"/>
                  <a:pt x="80542" y="209973"/>
                </a:cubicBezTo>
                <a:cubicBezTo>
                  <a:pt x="45617" y="195685"/>
                  <a:pt x="22122" y="146155"/>
                  <a:pt x="10057" y="118533"/>
                </a:cubicBezTo>
                <a:cubicBezTo>
                  <a:pt x="-2008" y="90911"/>
                  <a:pt x="-3913" y="60430"/>
                  <a:pt x="8152" y="44238"/>
                </a:cubicBezTo>
                <a:cubicBezTo>
                  <a:pt x="20217" y="28046"/>
                  <a:pt x="42759" y="23601"/>
                  <a:pt x="82447" y="21378"/>
                </a:cubicBezTo>
                <a:cubicBezTo>
                  <a:pt x="122135" y="19155"/>
                  <a:pt x="187540" y="25506"/>
                  <a:pt x="246277" y="30903"/>
                </a:cubicBezTo>
                <a:cubicBezTo>
                  <a:pt x="305014" y="36300"/>
                  <a:pt x="347560" y="58843"/>
                  <a:pt x="434872" y="53763"/>
                </a:cubicBezTo>
                <a:cubicBezTo>
                  <a:pt x="522184" y="48683"/>
                  <a:pt x="734592" y="-5292"/>
                  <a:pt x="770152" y="423"/>
                </a:cubicBezTo>
                <a:cubicBezTo>
                  <a:pt x="805712" y="6138"/>
                  <a:pt x="692364" y="69003"/>
                  <a:pt x="648232" y="88053"/>
                </a:cubicBezTo>
                <a:cubicBezTo>
                  <a:pt x="604100" y="107103"/>
                  <a:pt x="565999" y="108691"/>
                  <a:pt x="505357" y="114723"/>
                </a:cubicBezTo>
                <a:cubicBezTo>
                  <a:pt x="444715" y="120755"/>
                  <a:pt x="344702" y="128058"/>
                  <a:pt x="284377" y="124248"/>
                </a:cubicBezTo>
                <a:cubicBezTo>
                  <a:pt x="224052" y="120438"/>
                  <a:pt x="150392" y="83608"/>
                  <a:pt x="143407" y="91863"/>
                </a:cubicBezTo>
                <a:cubicBezTo>
                  <a:pt x="136422" y="100118"/>
                  <a:pt x="230085" y="184573"/>
                  <a:pt x="219607" y="204258"/>
                </a:cubicBezTo>
                <a:close/>
              </a:path>
            </a:pathLst>
          </a:custGeom>
          <a:solidFill>
            <a:srgbClr val="FF7C8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44"/>
          <p:cNvGrpSpPr/>
          <p:nvPr/>
        </p:nvGrpSpPr>
        <p:grpSpPr>
          <a:xfrm>
            <a:off x="8568750" y="3106650"/>
            <a:ext cx="911627" cy="421865"/>
            <a:chOff x="6579559" y="3383320"/>
            <a:chExt cx="911627" cy="421865"/>
          </a:xfrm>
        </p:grpSpPr>
        <p:sp>
          <p:nvSpPr>
            <p:cNvPr id="46" name="Freeform 43"/>
            <p:cNvSpPr/>
            <p:nvPr/>
          </p:nvSpPr>
          <p:spPr>
            <a:xfrm>
              <a:off x="6647552" y="3504361"/>
              <a:ext cx="745767" cy="298166"/>
            </a:xfrm>
            <a:custGeom>
              <a:avLst/>
              <a:gdLst>
                <a:gd name="connsiteX0" fmla="*/ 4708 w 745767"/>
                <a:gd name="connsiteY0" fmla="*/ 298019 h 298166"/>
                <a:gd name="connsiteX1" fmla="*/ 117103 w 745767"/>
                <a:gd name="connsiteY1" fmla="*/ 206579 h 298166"/>
                <a:gd name="connsiteX2" fmla="*/ 366658 w 745767"/>
                <a:gd name="connsiteY2" fmla="*/ 153239 h 298166"/>
                <a:gd name="connsiteX3" fmla="*/ 654313 w 745767"/>
                <a:gd name="connsiteY3" fmla="*/ 69419 h 298166"/>
                <a:gd name="connsiteX4" fmla="*/ 745753 w 745767"/>
                <a:gd name="connsiteY4" fmla="*/ 839 h 298166"/>
                <a:gd name="connsiteX5" fmla="*/ 661933 w 745767"/>
                <a:gd name="connsiteY5" fmla="*/ 29414 h 298166"/>
                <a:gd name="connsiteX6" fmla="*/ 511438 w 745767"/>
                <a:gd name="connsiteY6" fmla="*/ 78944 h 298166"/>
                <a:gd name="connsiteX7" fmla="*/ 307603 w 745767"/>
                <a:gd name="connsiteY7" fmla="*/ 109424 h 298166"/>
                <a:gd name="connsiteX8" fmla="*/ 143773 w 745767"/>
                <a:gd name="connsiteY8" fmla="*/ 97994 h 298166"/>
                <a:gd name="connsiteX9" fmla="*/ 33283 w 745767"/>
                <a:gd name="connsiteY9" fmla="*/ 183719 h 298166"/>
                <a:gd name="connsiteX10" fmla="*/ 4708 w 745767"/>
                <a:gd name="connsiteY10" fmla="*/ 298019 h 298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5767" h="298166">
                  <a:moveTo>
                    <a:pt x="4708" y="298019"/>
                  </a:moveTo>
                  <a:cubicBezTo>
                    <a:pt x="18678" y="301829"/>
                    <a:pt x="56778" y="230709"/>
                    <a:pt x="117103" y="206579"/>
                  </a:cubicBezTo>
                  <a:cubicBezTo>
                    <a:pt x="177428" y="182449"/>
                    <a:pt x="277123" y="176099"/>
                    <a:pt x="366658" y="153239"/>
                  </a:cubicBezTo>
                  <a:cubicBezTo>
                    <a:pt x="456193" y="130379"/>
                    <a:pt x="591131" y="94819"/>
                    <a:pt x="654313" y="69419"/>
                  </a:cubicBezTo>
                  <a:cubicBezTo>
                    <a:pt x="717495" y="44019"/>
                    <a:pt x="744483" y="7507"/>
                    <a:pt x="745753" y="839"/>
                  </a:cubicBezTo>
                  <a:cubicBezTo>
                    <a:pt x="747023" y="-5829"/>
                    <a:pt x="661933" y="29414"/>
                    <a:pt x="661933" y="29414"/>
                  </a:cubicBezTo>
                  <a:cubicBezTo>
                    <a:pt x="622881" y="42431"/>
                    <a:pt x="570493" y="65609"/>
                    <a:pt x="511438" y="78944"/>
                  </a:cubicBezTo>
                  <a:cubicBezTo>
                    <a:pt x="452383" y="92279"/>
                    <a:pt x="368881" y="106249"/>
                    <a:pt x="307603" y="109424"/>
                  </a:cubicBezTo>
                  <a:cubicBezTo>
                    <a:pt x="246325" y="112599"/>
                    <a:pt x="189493" y="85611"/>
                    <a:pt x="143773" y="97994"/>
                  </a:cubicBezTo>
                  <a:cubicBezTo>
                    <a:pt x="98053" y="110376"/>
                    <a:pt x="56461" y="153874"/>
                    <a:pt x="33283" y="183719"/>
                  </a:cubicBezTo>
                  <a:cubicBezTo>
                    <a:pt x="10106" y="213564"/>
                    <a:pt x="-9262" y="294209"/>
                    <a:pt x="4708" y="298019"/>
                  </a:cubicBezTo>
                  <a:close/>
                </a:path>
              </a:pathLst>
            </a:custGeom>
            <a:solidFill>
              <a:schemeClr val="accent3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2"/>
            <p:cNvSpPr/>
            <p:nvPr/>
          </p:nvSpPr>
          <p:spPr>
            <a:xfrm>
              <a:off x="6579559" y="3383320"/>
              <a:ext cx="911627" cy="421865"/>
            </a:xfrm>
            <a:custGeom>
              <a:avLst/>
              <a:gdLst>
                <a:gd name="connsiteX0" fmla="*/ 25076 w 911627"/>
                <a:gd name="connsiteY0" fmla="*/ 350480 h 421865"/>
                <a:gd name="connsiteX1" fmla="*/ 311 w 911627"/>
                <a:gd name="connsiteY1" fmla="*/ 251420 h 421865"/>
                <a:gd name="connsiteX2" fmla="*/ 42221 w 911627"/>
                <a:gd name="connsiteY2" fmla="*/ 78065 h 421865"/>
                <a:gd name="connsiteX3" fmla="*/ 173666 w 911627"/>
                <a:gd name="connsiteY3" fmla="*/ 1865 h 421865"/>
                <a:gd name="connsiteX4" fmla="*/ 409886 w 911627"/>
                <a:gd name="connsiteY4" fmla="*/ 26630 h 421865"/>
                <a:gd name="connsiteX5" fmla="*/ 543236 w 911627"/>
                <a:gd name="connsiteY5" fmla="*/ 62825 h 421865"/>
                <a:gd name="connsiteX6" fmla="*/ 686111 w 911627"/>
                <a:gd name="connsiteY6" fmla="*/ 57110 h 421865"/>
                <a:gd name="connsiteX7" fmla="*/ 910901 w 911627"/>
                <a:gd name="connsiteY7" fmla="*/ 72350 h 421865"/>
                <a:gd name="connsiteX8" fmla="*/ 754691 w 911627"/>
                <a:gd name="connsiteY8" fmla="*/ 146645 h 421865"/>
                <a:gd name="connsiteX9" fmla="*/ 665156 w 911627"/>
                <a:gd name="connsiteY9" fmla="*/ 161885 h 421865"/>
                <a:gd name="connsiteX10" fmla="*/ 564191 w 911627"/>
                <a:gd name="connsiteY10" fmla="*/ 203795 h 421865"/>
                <a:gd name="connsiteX11" fmla="*/ 465131 w 911627"/>
                <a:gd name="connsiteY11" fmla="*/ 220940 h 421865"/>
                <a:gd name="connsiteX12" fmla="*/ 367976 w 911627"/>
                <a:gd name="connsiteY12" fmla="*/ 238085 h 421865"/>
                <a:gd name="connsiteX13" fmla="*/ 251771 w 911627"/>
                <a:gd name="connsiteY13" fmla="*/ 228560 h 421865"/>
                <a:gd name="connsiteX14" fmla="*/ 105086 w 911627"/>
                <a:gd name="connsiteY14" fmla="*/ 300950 h 421865"/>
                <a:gd name="connsiteX15" fmla="*/ 61271 w 911627"/>
                <a:gd name="connsiteY15" fmla="*/ 420965 h 421865"/>
                <a:gd name="connsiteX16" fmla="*/ 25076 w 911627"/>
                <a:gd name="connsiteY16" fmla="*/ 350480 h 42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911627" h="421865">
                  <a:moveTo>
                    <a:pt x="25076" y="350480"/>
                  </a:moveTo>
                  <a:cubicBezTo>
                    <a:pt x="14916" y="322222"/>
                    <a:pt x="-2546" y="296822"/>
                    <a:pt x="311" y="251420"/>
                  </a:cubicBezTo>
                  <a:cubicBezTo>
                    <a:pt x="3168" y="206018"/>
                    <a:pt x="13329" y="119657"/>
                    <a:pt x="42221" y="78065"/>
                  </a:cubicBezTo>
                  <a:cubicBezTo>
                    <a:pt x="71113" y="36473"/>
                    <a:pt x="112389" y="10437"/>
                    <a:pt x="173666" y="1865"/>
                  </a:cubicBezTo>
                  <a:cubicBezTo>
                    <a:pt x="234944" y="-6708"/>
                    <a:pt x="348291" y="16470"/>
                    <a:pt x="409886" y="26630"/>
                  </a:cubicBezTo>
                  <a:cubicBezTo>
                    <a:pt x="471481" y="36790"/>
                    <a:pt x="497199" y="57745"/>
                    <a:pt x="543236" y="62825"/>
                  </a:cubicBezTo>
                  <a:cubicBezTo>
                    <a:pt x="589273" y="67905"/>
                    <a:pt x="624834" y="55523"/>
                    <a:pt x="686111" y="57110"/>
                  </a:cubicBezTo>
                  <a:cubicBezTo>
                    <a:pt x="747388" y="58697"/>
                    <a:pt x="899471" y="57427"/>
                    <a:pt x="910901" y="72350"/>
                  </a:cubicBezTo>
                  <a:cubicBezTo>
                    <a:pt x="922331" y="87273"/>
                    <a:pt x="795648" y="131723"/>
                    <a:pt x="754691" y="146645"/>
                  </a:cubicBezTo>
                  <a:cubicBezTo>
                    <a:pt x="713734" y="161567"/>
                    <a:pt x="696906" y="152360"/>
                    <a:pt x="665156" y="161885"/>
                  </a:cubicBezTo>
                  <a:cubicBezTo>
                    <a:pt x="633406" y="171410"/>
                    <a:pt x="597528" y="193953"/>
                    <a:pt x="564191" y="203795"/>
                  </a:cubicBezTo>
                  <a:cubicBezTo>
                    <a:pt x="530854" y="213637"/>
                    <a:pt x="465131" y="220940"/>
                    <a:pt x="465131" y="220940"/>
                  </a:cubicBezTo>
                  <a:cubicBezTo>
                    <a:pt x="432429" y="226655"/>
                    <a:pt x="403536" y="236815"/>
                    <a:pt x="367976" y="238085"/>
                  </a:cubicBezTo>
                  <a:cubicBezTo>
                    <a:pt x="332416" y="239355"/>
                    <a:pt x="295586" y="218083"/>
                    <a:pt x="251771" y="228560"/>
                  </a:cubicBezTo>
                  <a:cubicBezTo>
                    <a:pt x="207956" y="239037"/>
                    <a:pt x="136836" y="268883"/>
                    <a:pt x="105086" y="300950"/>
                  </a:cubicBezTo>
                  <a:cubicBezTo>
                    <a:pt x="73336" y="333017"/>
                    <a:pt x="74924" y="412710"/>
                    <a:pt x="61271" y="420965"/>
                  </a:cubicBezTo>
                  <a:cubicBezTo>
                    <a:pt x="47619" y="429220"/>
                    <a:pt x="35236" y="378738"/>
                    <a:pt x="25076" y="350480"/>
                  </a:cubicBezTo>
                  <a:close/>
                </a:path>
              </a:pathLst>
            </a:custGeom>
            <a:solidFill>
              <a:srgbClr val="99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53"/>
          <p:cNvGrpSpPr/>
          <p:nvPr/>
        </p:nvGrpSpPr>
        <p:grpSpPr>
          <a:xfrm>
            <a:off x="7650747" y="2832005"/>
            <a:ext cx="818839" cy="605195"/>
            <a:chOff x="5661556" y="3108675"/>
            <a:chExt cx="818839" cy="605195"/>
          </a:xfrm>
        </p:grpSpPr>
        <p:sp>
          <p:nvSpPr>
            <p:cNvPr id="49" name="Freeform 45"/>
            <p:cNvSpPr/>
            <p:nvPr/>
          </p:nvSpPr>
          <p:spPr>
            <a:xfrm>
              <a:off x="5820503" y="3182754"/>
              <a:ext cx="497687" cy="464827"/>
            </a:xfrm>
            <a:custGeom>
              <a:avLst/>
              <a:gdLst>
                <a:gd name="connsiteX0" fmla="*/ 3082 w 497687"/>
                <a:gd name="connsiteY0" fmla="*/ 436746 h 464827"/>
                <a:gd name="connsiteX1" fmla="*/ 29752 w 497687"/>
                <a:gd name="connsiteY1" fmla="*/ 263391 h 464827"/>
                <a:gd name="connsiteX2" fmla="*/ 102142 w 497687"/>
                <a:gd name="connsiteY2" fmla="*/ 160521 h 464827"/>
                <a:gd name="connsiteX3" fmla="*/ 304072 w 497687"/>
                <a:gd name="connsiteY3" fmla="*/ 69081 h 464827"/>
                <a:gd name="connsiteX4" fmla="*/ 420277 w 497687"/>
                <a:gd name="connsiteY4" fmla="*/ 501 h 464827"/>
                <a:gd name="connsiteX5" fmla="*/ 496477 w 497687"/>
                <a:gd name="connsiteY5" fmla="*/ 42411 h 464827"/>
                <a:gd name="connsiteX6" fmla="*/ 464092 w 497687"/>
                <a:gd name="connsiteY6" fmla="*/ 122421 h 464827"/>
                <a:gd name="connsiteX7" fmla="*/ 424087 w 497687"/>
                <a:gd name="connsiteY7" fmla="*/ 303396 h 464827"/>
                <a:gd name="connsiteX8" fmla="*/ 309787 w 497687"/>
                <a:gd name="connsiteY8" fmla="*/ 398646 h 464827"/>
                <a:gd name="connsiteX9" fmla="*/ 96427 w 497687"/>
                <a:gd name="connsiteY9" fmla="*/ 461511 h 464827"/>
                <a:gd name="connsiteX10" fmla="*/ 3082 w 497687"/>
                <a:gd name="connsiteY10" fmla="*/ 436746 h 4648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97687" h="464827">
                  <a:moveTo>
                    <a:pt x="3082" y="436746"/>
                  </a:moveTo>
                  <a:cubicBezTo>
                    <a:pt x="-8030" y="403726"/>
                    <a:pt x="13242" y="309428"/>
                    <a:pt x="29752" y="263391"/>
                  </a:cubicBezTo>
                  <a:cubicBezTo>
                    <a:pt x="46262" y="217353"/>
                    <a:pt x="56422" y="192906"/>
                    <a:pt x="102142" y="160521"/>
                  </a:cubicBezTo>
                  <a:cubicBezTo>
                    <a:pt x="147862" y="128136"/>
                    <a:pt x="251050" y="95751"/>
                    <a:pt x="304072" y="69081"/>
                  </a:cubicBezTo>
                  <a:cubicBezTo>
                    <a:pt x="357094" y="42411"/>
                    <a:pt x="388209" y="4946"/>
                    <a:pt x="420277" y="501"/>
                  </a:cubicBezTo>
                  <a:cubicBezTo>
                    <a:pt x="452345" y="-3944"/>
                    <a:pt x="489175" y="22091"/>
                    <a:pt x="496477" y="42411"/>
                  </a:cubicBezTo>
                  <a:cubicBezTo>
                    <a:pt x="503779" y="62731"/>
                    <a:pt x="476157" y="78924"/>
                    <a:pt x="464092" y="122421"/>
                  </a:cubicBezTo>
                  <a:cubicBezTo>
                    <a:pt x="452027" y="165918"/>
                    <a:pt x="449804" y="257359"/>
                    <a:pt x="424087" y="303396"/>
                  </a:cubicBezTo>
                  <a:cubicBezTo>
                    <a:pt x="398370" y="349433"/>
                    <a:pt x="364397" y="372293"/>
                    <a:pt x="309787" y="398646"/>
                  </a:cubicBezTo>
                  <a:cubicBezTo>
                    <a:pt x="255177" y="424998"/>
                    <a:pt x="146592" y="456114"/>
                    <a:pt x="96427" y="461511"/>
                  </a:cubicBezTo>
                  <a:cubicBezTo>
                    <a:pt x="46262" y="466909"/>
                    <a:pt x="14194" y="469766"/>
                    <a:pt x="3082" y="436746"/>
                  </a:cubicBezTo>
                  <a:close/>
                </a:path>
              </a:pathLst>
            </a:custGeom>
            <a:solidFill>
              <a:srgbClr val="FF7C8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6"/>
            <p:cNvSpPr/>
            <p:nvPr/>
          </p:nvSpPr>
          <p:spPr>
            <a:xfrm>
              <a:off x="5852160" y="3213735"/>
              <a:ext cx="407670" cy="411480"/>
            </a:xfrm>
            <a:custGeom>
              <a:avLst/>
              <a:gdLst>
                <a:gd name="connsiteX0" fmla="*/ 407670 w 407670"/>
                <a:gd name="connsiteY0" fmla="*/ 0 h 411480"/>
                <a:gd name="connsiteX1" fmla="*/ 245745 w 407670"/>
                <a:gd name="connsiteY1" fmla="*/ 125730 h 411480"/>
                <a:gd name="connsiteX2" fmla="*/ 87630 w 407670"/>
                <a:gd name="connsiteY2" fmla="*/ 264795 h 411480"/>
                <a:gd name="connsiteX3" fmla="*/ 0 w 407670"/>
                <a:gd name="connsiteY3" fmla="*/ 411480 h 411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7670" h="411480">
                  <a:moveTo>
                    <a:pt x="407670" y="0"/>
                  </a:moveTo>
                  <a:cubicBezTo>
                    <a:pt x="353377" y="40799"/>
                    <a:pt x="299085" y="81598"/>
                    <a:pt x="245745" y="125730"/>
                  </a:cubicBezTo>
                  <a:cubicBezTo>
                    <a:pt x="192405" y="169863"/>
                    <a:pt x="128587" y="217170"/>
                    <a:pt x="87630" y="264795"/>
                  </a:cubicBezTo>
                  <a:cubicBezTo>
                    <a:pt x="46673" y="312420"/>
                    <a:pt x="23336" y="361950"/>
                    <a:pt x="0" y="41148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47"/>
            <p:cNvSpPr/>
            <p:nvPr/>
          </p:nvSpPr>
          <p:spPr>
            <a:xfrm>
              <a:off x="5861685" y="3215640"/>
              <a:ext cx="363855" cy="335280"/>
            </a:xfrm>
            <a:custGeom>
              <a:avLst/>
              <a:gdLst>
                <a:gd name="connsiteX0" fmla="*/ 363855 w 363855"/>
                <a:gd name="connsiteY0" fmla="*/ 0 h 335280"/>
                <a:gd name="connsiteX1" fmla="*/ 120015 w 363855"/>
                <a:gd name="connsiteY1" fmla="*/ 152400 h 335280"/>
                <a:gd name="connsiteX2" fmla="*/ 32385 w 363855"/>
                <a:gd name="connsiteY2" fmla="*/ 255270 h 335280"/>
                <a:gd name="connsiteX3" fmla="*/ 0 w 363855"/>
                <a:gd name="connsiteY3" fmla="*/ 335280 h 335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3855" h="335280">
                  <a:moveTo>
                    <a:pt x="363855" y="0"/>
                  </a:moveTo>
                  <a:cubicBezTo>
                    <a:pt x="269557" y="54927"/>
                    <a:pt x="175260" y="109855"/>
                    <a:pt x="120015" y="152400"/>
                  </a:cubicBezTo>
                  <a:cubicBezTo>
                    <a:pt x="64770" y="194945"/>
                    <a:pt x="52387" y="224790"/>
                    <a:pt x="32385" y="255270"/>
                  </a:cubicBezTo>
                  <a:cubicBezTo>
                    <a:pt x="12383" y="285750"/>
                    <a:pt x="6191" y="310515"/>
                    <a:pt x="0" y="33528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48"/>
            <p:cNvSpPr/>
            <p:nvPr/>
          </p:nvSpPr>
          <p:spPr>
            <a:xfrm>
              <a:off x="5892165" y="3230880"/>
              <a:ext cx="373380" cy="381000"/>
            </a:xfrm>
            <a:custGeom>
              <a:avLst/>
              <a:gdLst>
                <a:gd name="connsiteX0" fmla="*/ 373380 w 373380"/>
                <a:gd name="connsiteY0" fmla="*/ 0 h 381000"/>
                <a:gd name="connsiteX1" fmla="*/ 222885 w 373380"/>
                <a:gd name="connsiteY1" fmla="*/ 161925 h 381000"/>
                <a:gd name="connsiteX2" fmla="*/ 97155 w 373380"/>
                <a:gd name="connsiteY2" fmla="*/ 278130 h 381000"/>
                <a:gd name="connsiteX3" fmla="*/ 0 w 373380"/>
                <a:gd name="connsiteY3" fmla="*/ 381000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3380" h="381000">
                  <a:moveTo>
                    <a:pt x="373380" y="0"/>
                  </a:moveTo>
                  <a:cubicBezTo>
                    <a:pt x="321151" y="57785"/>
                    <a:pt x="268922" y="115570"/>
                    <a:pt x="222885" y="161925"/>
                  </a:cubicBezTo>
                  <a:cubicBezTo>
                    <a:pt x="176847" y="208280"/>
                    <a:pt x="134302" y="241618"/>
                    <a:pt x="97155" y="278130"/>
                  </a:cubicBezTo>
                  <a:cubicBezTo>
                    <a:pt x="60008" y="314642"/>
                    <a:pt x="30004" y="347821"/>
                    <a:pt x="0" y="38100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 49"/>
            <p:cNvSpPr/>
            <p:nvPr/>
          </p:nvSpPr>
          <p:spPr>
            <a:xfrm>
              <a:off x="5926455" y="3263265"/>
              <a:ext cx="340995" cy="346710"/>
            </a:xfrm>
            <a:custGeom>
              <a:avLst/>
              <a:gdLst>
                <a:gd name="connsiteX0" fmla="*/ 340995 w 340995"/>
                <a:gd name="connsiteY0" fmla="*/ 0 h 346710"/>
                <a:gd name="connsiteX1" fmla="*/ 238125 w 340995"/>
                <a:gd name="connsiteY1" fmla="*/ 165735 h 346710"/>
                <a:gd name="connsiteX2" fmla="*/ 106680 w 340995"/>
                <a:gd name="connsiteY2" fmla="*/ 268605 h 346710"/>
                <a:gd name="connsiteX3" fmla="*/ 0 w 340995"/>
                <a:gd name="connsiteY3" fmla="*/ 346710 h 3467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0995" h="346710">
                  <a:moveTo>
                    <a:pt x="340995" y="0"/>
                  </a:moveTo>
                  <a:cubicBezTo>
                    <a:pt x="309086" y="60484"/>
                    <a:pt x="277177" y="120968"/>
                    <a:pt x="238125" y="165735"/>
                  </a:cubicBezTo>
                  <a:cubicBezTo>
                    <a:pt x="199073" y="210502"/>
                    <a:pt x="146367" y="238443"/>
                    <a:pt x="106680" y="268605"/>
                  </a:cubicBezTo>
                  <a:cubicBezTo>
                    <a:pt x="66992" y="298768"/>
                    <a:pt x="33496" y="322739"/>
                    <a:pt x="0" y="34671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 50"/>
            <p:cNvSpPr/>
            <p:nvPr/>
          </p:nvSpPr>
          <p:spPr>
            <a:xfrm>
              <a:off x="5983605" y="3377565"/>
              <a:ext cx="253365" cy="228600"/>
            </a:xfrm>
            <a:custGeom>
              <a:avLst/>
              <a:gdLst>
                <a:gd name="connsiteX0" fmla="*/ 0 w 253365"/>
                <a:gd name="connsiteY0" fmla="*/ 228600 h 228600"/>
                <a:gd name="connsiteX1" fmla="*/ 150495 w 253365"/>
                <a:gd name="connsiteY1" fmla="*/ 158115 h 228600"/>
                <a:gd name="connsiteX2" fmla="*/ 232410 w 253365"/>
                <a:gd name="connsiteY2" fmla="*/ 51435 h 228600"/>
                <a:gd name="connsiteX3" fmla="*/ 253365 w 253365"/>
                <a:gd name="connsiteY3" fmla="*/ 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3365" h="228600">
                  <a:moveTo>
                    <a:pt x="0" y="228600"/>
                  </a:moveTo>
                  <a:cubicBezTo>
                    <a:pt x="55880" y="208121"/>
                    <a:pt x="111760" y="187642"/>
                    <a:pt x="150495" y="158115"/>
                  </a:cubicBezTo>
                  <a:cubicBezTo>
                    <a:pt x="189230" y="128588"/>
                    <a:pt x="215265" y="77788"/>
                    <a:pt x="232410" y="51435"/>
                  </a:cubicBezTo>
                  <a:cubicBezTo>
                    <a:pt x="249555" y="25082"/>
                    <a:pt x="251460" y="12541"/>
                    <a:pt x="253365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1"/>
            <p:cNvSpPr/>
            <p:nvPr/>
          </p:nvSpPr>
          <p:spPr>
            <a:xfrm>
              <a:off x="5661556" y="3609064"/>
              <a:ext cx="266509" cy="104806"/>
            </a:xfrm>
            <a:custGeom>
              <a:avLst/>
              <a:gdLst>
                <a:gd name="connsiteX0" fmla="*/ 146789 w 266509"/>
                <a:gd name="connsiteY0" fmla="*/ 911 h 104806"/>
                <a:gd name="connsiteX1" fmla="*/ 104 w 266509"/>
                <a:gd name="connsiteY1" fmla="*/ 92351 h 104806"/>
                <a:gd name="connsiteX2" fmla="*/ 125834 w 266509"/>
                <a:gd name="connsiteY2" fmla="*/ 98066 h 104806"/>
                <a:gd name="connsiteX3" fmla="*/ 264899 w 266509"/>
                <a:gd name="connsiteY3" fmla="*/ 37106 h 104806"/>
                <a:gd name="connsiteX4" fmla="*/ 198224 w 266509"/>
                <a:gd name="connsiteY4" fmla="*/ 44726 h 104806"/>
                <a:gd name="connsiteX5" fmla="*/ 146789 w 266509"/>
                <a:gd name="connsiteY5" fmla="*/ 911 h 1048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6509" h="104806">
                  <a:moveTo>
                    <a:pt x="146789" y="911"/>
                  </a:moveTo>
                  <a:cubicBezTo>
                    <a:pt x="113769" y="8848"/>
                    <a:pt x="3596" y="76159"/>
                    <a:pt x="104" y="92351"/>
                  </a:cubicBezTo>
                  <a:cubicBezTo>
                    <a:pt x="-3388" y="108543"/>
                    <a:pt x="81702" y="107273"/>
                    <a:pt x="125834" y="98066"/>
                  </a:cubicBezTo>
                  <a:cubicBezTo>
                    <a:pt x="169966" y="88859"/>
                    <a:pt x="252834" y="45996"/>
                    <a:pt x="264899" y="37106"/>
                  </a:cubicBezTo>
                  <a:cubicBezTo>
                    <a:pt x="276964" y="28216"/>
                    <a:pt x="217909" y="50123"/>
                    <a:pt x="198224" y="44726"/>
                  </a:cubicBezTo>
                  <a:cubicBezTo>
                    <a:pt x="178539" y="39329"/>
                    <a:pt x="179809" y="-7026"/>
                    <a:pt x="146789" y="911"/>
                  </a:cubicBezTo>
                  <a:close/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 52"/>
            <p:cNvSpPr/>
            <p:nvPr/>
          </p:nvSpPr>
          <p:spPr>
            <a:xfrm>
              <a:off x="6240449" y="3108675"/>
              <a:ext cx="239946" cy="119180"/>
            </a:xfrm>
            <a:custGeom>
              <a:avLst/>
              <a:gdLst>
                <a:gd name="connsiteX0" fmla="*/ 331 w 239946"/>
                <a:gd name="connsiteY0" fmla="*/ 68865 h 119180"/>
                <a:gd name="connsiteX1" fmla="*/ 120346 w 239946"/>
                <a:gd name="connsiteY1" fmla="*/ 6000 h 119180"/>
                <a:gd name="connsiteX2" fmla="*/ 207976 w 239946"/>
                <a:gd name="connsiteY2" fmla="*/ 6000 h 119180"/>
                <a:gd name="connsiteX3" fmla="*/ 232741 w 239946"/>
                <a:gd name="connsiteY3" fmla="*/ 36480 h 119180"/>
                <a:gd name="connsiteX4" fmla="*/ 87961 w 239946"/>
                <a:gd name="connsiteY4" fmla="*/ 118395 h 119180"/>
                <a:gd name="connsiteX5" fmla="*/ 331 w 239946"/>
                <a:gd name="connsiteY5" fmla="*/ 68865 h 119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9946" h="119180">
                  <a:moveTo>
                    <a:pt x="331" y="68865"/>
                  </a:moveTo>
                  <a:cubicBezTo>
                    <a:pt x="5728" y="50133"/>
                    <a:pt x="85739" y="16477"/>
                    <a:pt x="120346" y="6000"/>
                  </a:cubicBezTo>
                  <a:cubicBezTo>
                    <a:pt x="154953" y="-4477"/>
                    <a:pt x="189244" y="920"/>
                    <a:pt x="207976" y="6000"/>
                  </a:cubicBezTo>
                  <a:cubicBezTo>
                    <a:pt x="226709" y="11080"/>
                    <a:pt x="252744" y="17747"/>
                    <a:pt x="232741" y="36480"/>
                  </a:cubicBezTo>
                  <a:cubicBezTo>
                    <a:pt x="212739" y="55212"/>
                    <a:pt x="119076" y="111728"/>
                    <a:pt x="87961" y="118395"/>
                  </a:cubicBezTo>
                  <a:cubicBezTo>
                    <a:pt x="56846" y="125063"/>
                    <a:pt x="-5066" y="87597"/>
                    <a:pt x="331" y="68865"/>
                  </a:cubicBezTo>
                  <a:close/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7" name="TextBox 54"/>
          <p:cNvSpPr txBox="1"/>
          <p:nvPr/>
        </p:nvSpPr>
        <p:spPr>
          <a:xfrm>
            <a:off x="2550760" y="2663847"/>
            <a:ext cx="7970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cap="small" dirty="0"/>
              <a:t>HEART</a:t>
            </a:r>
            <a:endParaRPr lang="en-US" sz="1400" b="1" cap="small" dirty="0"/>
          </a:p>
        </p:txBody>
      </p:sp>
      <p:sp>
        <p:nvSpPr>
          <p:cNvPr id="58" name="TextBox 55"/>
          <p:cNvSpPr txBox="1"/>
          <p:nvPr/>
        </p:nvSpPr>
        <p:spPr>
          <a:xfrm>
            <a:off x="1850779" y="3424685"/>
            <a:ext cx="9012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cap="small" dirty="0"/>
              <a:t>KIDNEY</a:t>
            </a:r>
            <a:endParaRPr lang="en-US" sz="1400" b="1" cap="small" dirty="0"/>
          </a:p>
        </p:txBody>
      </p:sp>
      <p:sp>
        <p:nvSpPr>
          <p:cNvPr id="59" name="TextBox 56"/>
          <p:cNvSpPr txBox="1"/>
          <p:nvPr/>
        </p:nvSpPr>
        <p:spPr>
          <a:xfrm>
            <a:off x="3603692" y="2648606"/>
            <a:ext cx="667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cap="small" dirty="0"/>
              <a:t>VASA</a:t>
            </a:r>
            <a:endParaRPr lang="en-US" sz="1400" b="1" cap="small" dirty="0"/>
          </a:p>
        </p:txBody>
      </p:sp>
      <p:sp>
        <p:nvSpPr>
          <p:cNvPr id="60" name="TextBox 57"/>
          <p:cNvSpPr txBox="1"/>
          <p:nvPr/>
        </p:nvSpPr>
        <p:spPr>
          <a:xfrm>
            <a:off x="6871557" y="2636913"/>
            <a:ext cx="18774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cap="small" dirty="0"/>
              <a:t>SKELETAL MUSCLE</a:t>
            </a:r>
            <a:endParaRPr lang="en-US" sz="1400" b="1" cap="small" dirty="0"/>
          </a:p>
        </p:txBody>
      </p:sp>
      <p:sp>
        <p:nvSpPr>
          <p:cNvPr id="61" name="TextBox 58"/>
          <p:cNvSpPr txBox="1"/>
          <p:nvPr/>
        </p:nvSpPr>
        <p:spPr>
          <a:xfrm>
            <a:off x="8424830" y="4360484"/>
            <a:ext cx="9835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cap="small" dirty="0"/>
              <a:t>pankreas</a:t>
            </a:r>
            <a:endParaRPr lang="en-US" sz="1400" b="1" cap="small" dirty="0"/>
          </a:p>
        </p:txBody>
      </p:sp>
      <p:sp>
        <p:nvSpPr>
          <p:cNvPr id="62" name="TextBox 59"/>
          <p:cNvSpPr txBox="1"/>
          <p:nvPr/>
        </p:nvSpPr>
        <p:spPr>
          <a:xfrm>
            <a:off x="8726870" y="2836933"/>
            <a:ext cx="7360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cap="small" dirty="0"/>
              <a:t>LIVER</a:t>
            </a:r>
            <a:endParaRPr lang="en-US" sz="1400" b="1" cap="small" dirty="0"/>
          </a:p>
        </p:txBody>
      </p:sp>
      <p:sp>
        <p:nvSpPr>
          <p:cNvPr id="63" name="TextBox 60"/>
          <p:cNvSpPr txBox="1"/>
          <p:nvPr/>
        </p:nvSpPr>
        <p:spPr>
          <a:xfrm>
            <a:off x="7961680" y="5795973"/>
            <a:ext cx="2707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cap="small" dirty="0"/>
              <a:t>INFLAMMATION</a:t>
            </a:r>
            <a:endParaRPr lang="en-US" b="1" cap="small" dirty="0"/>
          </a:p>
        </p:txBody>
      </p:sp>
      <p:sp>
        <p:nvSpPr>
          <p:cNvPr id="64" name="TextBox 61"/>
          <p:cNvSpPr txBox="1"/>
          <p:nvPr/>
        </p:nvSpPr>
        <p:spPr>
          <a:xfrm>
            <a:off x="5562432" y="5570077"/>
            <a:ext cx="13256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cap="small" dirty="0"/>
              <a:t>HYPERTROPHY OF ADIPOSE TISSUE</a:t>
            </a:r>
            <a:endParaRPr lang="en-US" sz="1400" b="1" cap="small" dirty="0"/>
          </a:p>
        </p:txBody>
      </p:sp>
      <p:sp>
        <p:nvSpPr>
          <p:cNvPr id="65" name="TextBox 62"/>
          <p:cNvSpPr txBox="1"/>
          <p:nvPr/>
        </p:nvSpPr>
        <p:spPr>
          <a:xfrm>
            <a:off x="2721218" y="3710888"/>
            <a:ext cx="20162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cap="small" dirty="0"/>
              <a:t>CARDIOVASCULAR SYSTEM – BLOOD CLOTTING, FIBRINOLYSIS, ANTICOAGULATION</a:t>
            </a:r>
            <a:endParaRPr lang="en-US" sz="1100" b="1" cap="small" dirty="0"/>
          </a:p>
        </p:txBody>
      </p:sp>
      <p:sp>
        <p:nvSpPr>
          <p:cNvPr id="66" name="TextBox 63"/>
          <p:cNvSpPr txBox="1"/>
          <p:nvPr/>
        </p:nvSpPr>
        <p:spPr>
          <a:xfrm>
            <a:off x="7464636" y="3553272"/>
            <a:ext cx="25918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cap="small" dirty="0"/>
              <a:t>INSULIN SENSITIVITY</a:t>
            </a:r>
            <a:endParaRPr lang="en-US" sz="1100" b="1" cap="small" dirty="0"/>
          </a:p>
        </p:txBody>
      </p:sp>
      <p:cxnSp>
        <p:nvCxnSpPr>
          <p:cNvPr id="67" name="Straight Arrow Connector 66"/>
          <p:cNvCxnSpPr/>
          <p:nvPr/>
        </p:nvCxnSpPr>
        <p:spPr>
          <a:xfrm flipH="1" flipV="1">
            <a:off x="4727848" y="3789041"/>
            <a:ext cx="658902" cy="652231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6966120" y="3645024"/>
            <a:ext cx="597011" cy="576064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71"/>
          <p:cNvCxnSpPr/>
          <p:nvPr/>
        </p:nvCxnSpPr>
        <p:spPr>
          <a:xfrm>
            <a:off x="7187747" y="4878527"/>
            <a:ext cx="911731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73"/>
          <p:cNvCxnSpPr/>
          <p:nvPr/>
        </p:nvCxnSpPr>
        <p:spPr>
          <a:xfrm>
            <a:off x="6990577" y="5380862"/>
            <a:ext cx="734503" cy="526901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Group 80"/>
          <p:cNvGrpSpPr/>
          <p:nvPr/>
        </p:nvGrpSpPr>
        <p:grpSpPr>
          <a:xfrm rot="19084540">
            <a:off x="5106827" y="3592761"/>
            <a:ext cx="218334" cy="786970"/>
            <a:chOff x="378826" y="4892164"/>
            <a:chExt cx="330659" cy="1191840"/>
          </a:xfrm>
        </p:grpSpPr>
        <p:cxnSp>
          <p:nvCxnSpPr>
            <p:cNvPr id="72" name="Straight Connector 77"/>
            <p:cNvCxnSpPr/>
            <p:nvPr/>
          </p:nvCxnSpPr>
          <p:spPr>
            <a:xfrm>
              <a:off x="378826" y="4892164"/>
              <a:ext cx="330659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8"/>
            <p:cNvCxnSpPr/>
            <p:nvPr/>
          </p:nvCxnSpPr>
          <p:spPr>
            <a:xfrm>
              <a:off x="557423" y="4893544"/>
              <a:ext cx="0" cy="119046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81"/>
          <p:cNvGrpSpPr/>
          <p:nvPr/>
        </p:nvGrpSpPr>
        <p:grpSpPr>
          <a:xfrm rot="2716586" flipH="1">
            <a:off x="7286622" y="3635330"/>
            <a:ext cx="218334" cy="786970"/>
            <a:chOff x="378826" y="4892164"/>
            <a:chExt cx="330659" cy="1191840"/>
          </a:xfrm>
        </p:grpSpPr>
        <p:cxnSp>
          <p:nvCxnSpPr>
            <p:cNvPr id="75" name="Straight Connector 82"/>
            <p:cNvCxnSpPr/>
            <p:nvPr/>
          </p:nvCxnSpPr>
          <p:spPr>
            <a:xfrm>
              <a:off x="378826" y="4892164"/>
              <a:ext cx="330659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83"/>
            <p:cNvCxnSpPr/>
            <p:nvPr/>
          </p:nvCxnSpPr>
          <p:spPr>
            <a:xfrm>
              <a:off x="557423" y="4893544"/>
              <a:ext cx="0" cy="119046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oup 84"/>
          <p:cNvGrpSpPr/>
          <p:nvPr/>
        </p:nvGrpSpPr>
        <p:grpSpPr>
          <a:xfrm rot="7556962" flipH="1">
            <a:off x="7339338" y="5113762"/>
            <a:ext cx="218334" cy="786970"/>
            <a:chOff x="378826" y="4892164"/>
            <a:chExt cx="330659" cy="1191840"/>
          </a:xfrm>
        </p:grpSpPr>
        <p:cxnSp>
          <p:nvCxnSpPr>
            <p:cNvPr id="78" name="Straight Connector 85"/>
            <p:cNvCxnSpPr/>
            <p:nvPr/>
          </p:nvCxnSpPr>
          <p:spPr>
            <a:xfrm>
              <a:off x="378826" y="4892164"/>
              <a:ext cx="330659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86"/>
            <p:cNvCxnSpPr/>
            <p:nvPr/>
          </p:nvCxnSpPr>
          <p:spPr>
            <a:xfrm>
              <a:off x="557423" y="4893544"/>
              <a:ext cx="0" cy="119046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Freeform 87"/>
          <p:cNvSpPr/>
          <p:nvPr/>
        </p:nvSpPr>
        <p:spPr>
          <a:xfrm>
            <a:off x="4185247" y="4882149"/>
            <a:ext cx="1250996" cy="838709"/>
          </a:xfrm>
          <a:custGeom>
            <a:avLst/>
            <a:gdLst>
              <a:gd name="connsiteX0" fmla="*/ 880606 w 1250996"/>
              <a:gd name="connsiteY0" fmla="*/ 3704 h 838709"/>
              <a:gd name="connsiteX1" fmla="*/ 359745 w 1250996"/>
              <a:gd name="connsiteY1" fmla="*/ 73152 h 838709"/>
              <a:gd name="connsiteX2" fmla="*/ 930 w 1250996"/>
              <a:gd name="connsiteY2" fmla="*/ 501415 h 838709"/>
              <a:gd name="connsiteX3" fmla="*/ 463918 w 1250996"/>
              <a:gd name="connsiteY3" fmla="*/ 837081 h 838709"/>
              <a:gd name="connsiteX4" fmla="*/ 1250996 w 1250996"/>
              <a:gd name="connsiteY4" fmla="*/ 605587 h 838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0996" h="838709">
                <a:moveTo>
                  <a:pt x="880606" y="3704"/>
                </a:moveTo>
                <a:cubicBezTo>
                  <a:pt x="693482" y="-3048"/>
                  <a:pt x="506358" y="-9800"/>
                  <a:pt x="359745" y="73152"/>
                </a:cubicBezTo>
                <a:cubicBezTo>
                  <a:pt x="213132" y="156104"/>
                  <a:pt x="-16432" y="374094"/>
                  <a:pt x="930" y="501415"/>
                </a:cubicBezTo>
                <a:cubicBezTo>
                  <a:pt x="18292" y="628736"/>
                  <a:pt x="255574" y="819719"/>
                  <a:pt x="463918" y="837081"/>
                </a:cubicBezTo>
                <a:cubicBezTo>
                  <a:pt x="672262" y="854443"/>
                  <a:pt x="961629" y="730015"/>
                  <a:pt x="1250996" y="60558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8"/>
          <p:cNvCxnSpPr/>
          <p:nvPr/>
        </p:nvCxnSpPr>
        <p:spPr>
          <a:xfrm flipH="1" flipV="1">
            <a:off x="5386750" y="5396088"/>
            <a:ext cx="73880" cy="19315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91"/>
          <p:cNvSpPr txBox="1"/>
          <p:nvPr/>
        </p:nvSpPr>
        <p:spPr>
          <a:xfrm>
            <a:off x="3575720" y="4941169"/>
            <a:ext cx="64472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cap="small" dirty="0">
                <a:latin typeface="Calibri" pitchFamily="34" charset="0"/>
              </a:rPr>
              <a:t>Leptin</a:t>
            </a:r>
          </a:p>
          <a:p>
            <a:r>
              <a:rPr lang="cs-CZ" sz="1400" b="1" cap="small" dirty="0">
                <a:latin typeface="Calibri" pitchFamily="34" charset="0"/>
              </a:rPr>
              <a:t>ApN</a:t>
            </a:r>
          </a:p>
          <a:p>
            <a:r>
              <a:rPr lang="cs-CZ" sz="1400" b="1" cap="small" dirty="0">
                <a:latin typeface="Calibri" pitchFamily="34" charset="0"/>
              </a:rPr>
              <a:t>Apelin</a:t>
            </a:r>
          </a:p>
          <a:p>
            <a:r>
              <a:rPr lang="cs-CZ" sz="1400" b="1" cap="small" dirty="0">
                <a:latin typeface="Calibri" pitchFamily="34" charset="0"/>
              </a:rPr>
              <a:t>TNF-</a:t>
            </a:r>
            <a:r>
              <a:rPr lang="el-GR" sz="1400" b="1" dirty="0">
                <a:latin typeface="Calibri" pitchFamily="34" charset="0"/>
              </a:rPr>
              <a:t>α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83" name="TextBox 92"/>
          <p:cNvSpPr txBox="1"/>
          <p:nvPr/>
        </p:nvSpPr>
        <p:spPr>
          <a:xfrm>
            <a:off x="5236338" y="3553852"/>
            <a:ext cx="5716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cap="small" dirty="0">
                <a:latin typeface="Calibri" pitchFamily="34" charset="0"/>
              </a:rPr>
              <a:t>PAI-1</a:t>
            </a:r>
          </a:p>
          <a:p>
            <a:r>
              <a:rPr lang="cs-CZ" sz="1400" b="1" cap="small" dirty="0">
                <a:latin typeface="Calibri" pitchFamily="34" charset="0"/>
              </a:rPr>
              <a:t>AGT</a:t>
            </a:r>
            <a:endParaRPr lang="en-US" sz="1400" b="1" cap="small" dirty="0">
              <a:latin typeface="Calibri" pitchFamily="34" charset="0"/>
            </a:endParaRPr>
          </a:p>
        </p:txBody>
      </p:sp>
      <p:sp>
        <p:nvSpPr>
          <p:cNvPr id="84" name="TextBox 93"/>
          <p:cNvSpPr txBox="1"/>
          <p:nvPr/>
        </p:nvSpPr>
        <p:spPr>
          <a:xfrm>
            <a:off x="4668802" y="4077072"/>
            <a:ext cx="6351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cap="small" dirty="0">
                <a:latin typeface="Calibri" pitchFamily="34" charset="0"/>
              </a:rPr>
              <a:t>ApN</a:t>
            </a:r>
          </a:p>
          <a:p>
            <a:r>
              <a:rPr lang="cs-CZ" sz="1400" b="1" cap="small" dirty="0">
                <a:latin typeface="Calibri" pitchFamily="34" charset="0"/>
              </a:rPr>
              <a:t>Apelin</a:t>
            </a:r>
          </a:p>
        </p:txBody>
      </p:sp>
      <p:sp>
        <p:nvSpPr>
          <p:cNvPr id="85" name="TextBox 94"/>
          <p:cNvSpPr txBox="1"/>
          <p:nvPr/>
        </p:nvSpPr>
        <p:spPr>
          <a:xfrm>
            <a:off x="6541010" y="3429000"/>
            <a:ext cx="63511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cap="small" dirty="0">
                <a:latin typeface="Calibri" pitchFamily="34" charset="0"/>
              </a:rPr>
              <a:t>Leptin</a:t>
            </a:r>
          </a:p>
          <a:p>
            <a:r>
              <a:rPr lang="cs-CZ" sz="1400" b="1" cap="small" dirty="0">
                <a:latin typeface="Calibri" pitchFamily="34" charset="0"/>
              </a:rPr>
              <a:t>ApN</a:t>
            </a:r>
          </a:p>
          <a:p>
            <a:r>
              <a:rPr lang="cs-CZ" sz="1400" b="1" cap="small" dirty="0">
                <a:latin typeface="Calibri" pitchFamily="34" charset="0"/>
              </a:rPr>
              <a:t>Apelin</a:t>
            </a:r>
            <a:endParaRPr lang="en-US" sz="1400" b="1" cap="small" dirty="0">
              <a:latin typeface="Calibri" pitchFamily="34" charset="0"/>
            </a:endParaRPr>
          </a:p>
        </p:txBody>
      </p:sp>
      <p:sp>
        <p:nvSpPr>
          <p:cNvPr id="86" name="Rectangle 95"/>
          <p:cNvSpPr/>
          <p:nvPr/>
        </p:nvSpPr>
        <p:spPr>
          <a:xfrm>
            <a:off x="7464153" y="3842464"/>
            <a:ext cx="77649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cap="small" dirty="0">
                <a:latin typeface="Calibri" pitchFamily="34" charset="0"/>
              </a:rPr>
              <a:t>RBP-4? IL-6? TNF-</a:t>
            </a:r>
            <a:r>
              <a:rPr lang="el-GR" sz="1400" b="1" dirty="0">
                <a:latin typeface="Calibri" pitchFamily="34" charset="0"/>
              </a:rPr>
              <a:t>α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87" name="Rectangle 96"/>
          <p:cNvSpPr/>
          <p:nvPr/>
        </p:nvSpPr>
        <p:spPr>
          <a:xfrm>
            <a:off x="7156219" y="4592752"/>
            <a:ext cx="77649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cap="small" dirty="0">
                <a:latin typeface="Calibri" pitchFamily="34" charset="0"/>
              </a:rPr>
              <a:t>Visfatin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88" name="Rectangle 97"/>
          <p:cNvSpPr/>
          <p:nvPr/>
        </p:nvSpPr>
        <p:spPr>
          <a:xfrm>
            <a:off x="7480148" y="5297161"/>
            <a:ext cx="77649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cap="small" dirty="0">
                <a:latin typeface="Calibri" pitchFamily="34" charset="0"/>
              </a:rPr>
              <a:t>ApN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89" name="Zástupný symbol pro obsah 2"/>
          <p:cNvSpPr>
            <a:spLocks noGrp="1"/>
          </p:cNvSpPr>
          <p:nvPr>
            <p:ph idx="1"/>
          </p:nvPr>
        </p:nvSpPr>
        <p:spPr>
          <a:xfrm>
            <a:off x="1557718" y="1235540"/>
            <a:ext cx="8229600" cy="130681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2000" b="1" dirty="0" err="1">
                <a:latin typeface="Calibri" pitchFamily="34" charset="0"/>
              </a:rPr>
              <a:t>Adipokiny</a:t>
            </a:r>
            <a:r>
              <a:rPr lang="cs-CZ" sz="2000" b="1" dirty="0">
                <a:latin typeface="Calibri" pitchFamily="34" charset="0"/>
              </a:rPr>
              <a:t>:</a:t>
            </a:r>
          </a:p>
          <a:p>
            <a:r>
              <a:rPr lang="cs-CZ" sz="2000" b="1" dirty="0">
                <a:latin typeface="Calibri" pitchFamily="34" charset="0"/>
              </a:rPr>
              <a:t>Terminology </a:t>
            </a:r>
            <a:r>
              <a:rPr lang="cs-CZ" sz="2000" b="1" dirty="0" err="1">
                <a:latin typeface="Calibri" pitchFamily="34" charset="0"/>
              </a:rPr>
              <a:t>overlap</a:t>
            </a:r>
            <a:r>
              <a:rPr lang="cs-CZ" sz="2000" b="1" dirty="0">
                <a:latin typeface="Calibri" pitchFamily="34" charset="0"/>
              </a:rPr>
              <a:t> </a:t>
            </a:r>
            <a:r>
              <a:rPr lang="cs-CZ" sz="2000" b="1" dirty="0" err="1">
                <a:latin typeface="Calibri" pitchFamily="34" charset="0"/>
              </a:rPr>
              <a:t>with</a:t>
            </a:r>
            <a:r>
              <a:rPr lang="cs-CZ" sz="2000" b="1" dirty="0">
                <a:latin typeface="Calibri" pitchFamily="34" charset="0"/>
              </a:rPr>
              <a:t> </a:t>
            </a:r>
            <a:r>
              <a:rPr lang="cs-CZ" sz="2000" b="1" dirty="0" err="1">
                <a:latin typeface="Calibri" pitchFamily="34" charset="0"/>
              </a:rPr>
              <a:t>cytokines</a:t>
            </a:r>
            <a:r>
              <a:rPr lang="cs-CZ" sz="2000" b="1" dirty="0">
                <a:latin typeface="Calibri" pitchFamily="34" charset="0"/>
              </a:rPr>
              <a:t>, </a:t>
            </a:r>
            <a:r>
              <a:rPr lang="cs-CZ" sz="2000" b="1" dirty="0" err="1">
                <a:latin typeface="Calibri" pitchFamily="34" charset="0"/>
              </a:rPr>
              <a:t>also</a:t>
            </a:r>
            <a:r>
              <a:rPr lang="cs-CZ" sz="2000" b="1" dirty="0">
                <a:latin typeface="Calibri" pitchFamily="34" charset="0"/>
              </a:rPr>
              <a:t> </a:t>
            </a:r>
            <a:r>
              <a:rPr lang="cs-CZ" sz="2000" b="1" dirty="0" err="1">
                <a:latin typeface="Calibri" pitchFamily="34" charset="0"/>
              </a:rPr>
              <a:t>referred</a:t>
            </a:r>
            <a:r>
              <a:rPr lang="cs-CZ" sz="2000" b="1" dirty="0">
                <a:latin typeface="Calibri" pitchFamily="34" charset="0"/>
              </a:rPr>
              <a:t> to as „</a:t>
            </a:r>
            <a:r>
              <a:rPr lang="cs-CZ" sz="2000" b="1" dirty="0" err="1">
                <a:latin typeface="Calibri" pitchFamily="34" charset="0"/>
              </a:rPr>
              <a:t>adipocytokines</a:t>
            </a:r>
            <a:r>
              <a:rPr lang="cs-CZ" sz="2000" b="1" dirty="0">
                <a:latin typeface="Calibri" pitchFamily="34" charset="0"/>
              </a:rPr>
              <a:t>“:</a:t>
            </a:r>
          </a:p>
          <a:p>
            <a:pPr lvl="1"/>
            <a:r>
              <a:rPr lang="cs-CZ" sz="1400" b="1" i="1" dirty="0" err="1">
                <a:latin typeface="Calibri" pitchFamily="34" charset="0"/>
              </a:rPr>
              <a:t>sensu</a:t>
            </a:r>
            <a:r>
              <a:rPr lang="cs-CZ" sz="1400" b="1" i="1" dirty="0">
                <a:latin typeface="Calibri" pitchFamily="34" charset="0"/>
              </a:rPr>
              <a:t> </a:t>
            </a:r>
            <a:r>
              <a:rPr lang="cs-CZ" sz="1400" b="1" i="1" dirty="0" err="1">
                <a:latin typeface="Calibri" pitchFamily="34" charset="0"/>
              </a:rPr>
              <a:t>stricto</a:t>
            </a:r>
            <a:r>
              <a:rPr lang="cs-CZ" sz="1400" b="1" i="1" dirty="0">
                <a:latin typeface="Calibri" pitchFamily="34" charset="0"/>
              </a:rPr>
              <a:t> </a:t>
            </a:r>
            <a:r>
              <a:rPr lang="cs-CZ" sz="1400" b="1" i="1" dirty="0" err="1">
                <a:latin typeface="Calibri" pitchFamily="34" charset="0"/>
              </a:rPr>
              <a:t>definition</a:t>
            </a:r>
            <a:r>
              <a:rPr lang="en-US" sz="1400" b="1" dirty="0">
                <a:latin typeface="Calibri" pitchFamily="34" charset="0"/>
              </a:rPr>
              <a:t>:</a:t>
            </a:r>
            <a:r>
              <a:rPr lang="cs-CZ" sz="1400" b="1" dirty="0">
                <a:latin typeface="Calibri" pitchFamily="34" charset="0"/>
              </a:rPr>
              <a:t> „</a:t>
            </a:r>
            <a:r>
              <a:rPr lang="cs-CZ" sz="1400" b="1" dirty="0" err="1">
                <a:latin typeface="Calibri" pitchFamily="34" charset="0"/>
              </a:rPr>
              <a:t>cytokines</a:t>
            </a:r>
            <a:r>
              <a:rPr lang="cs-CZ" sz="1400" b="1" dirty="0">
                <a:latin typeface="Calibri" pitchFamily="34" charset="0"/>
              </a:rPr>
              <a:t> </a:t>
            </a:r>
            <a:r>
              <a:rPr lang="cs-CZ" sz="1400" b="1" dirty="0" err="1">
                <a:latin typeface="Calibri" pitchFamily="34" charset="0"/>
              </a:rPr>
              <a:t>produced</a:t>
            </a:r>
            <a:r>
              <a:rPr lang="cs-CZ" sz="1400" b="1" dirty="0">
                <a:latin typeface="Calibri" pitchFamily="34" charset="0"/>
              </a:rPr>
              <a:t> in WAT“</a:t>
            </a:r>
            <a:endParaRPr lang="en-US" sz="1400" b="1" dirty="0">
              <a:latin typeface="Calibri" pitchFamily="34" charset="0"/>
            </a:endParaRPr>
          </a:p>
          <a:p>
            <a:pPr lvl="1"/>
            <a:r>
              <a:rPr lang="cs-CZ" sz="1400" b="1" i="1" dirty="0">
                <a:latin typeface="Calibri" pitchFamily="34" charset="0"/>
              </a:rPr>
              <a:t>sensu lato</a:t>
            </a:r>
            <a:r>
              <a:rPr lang="en-US" sz="1400" b="1" dirty="0">
                <a:latin typeface="Calibri" pitchFamily="34" charset="0"/>
              </a:rPr>
              <a:t>:</a:t>
            </a:r>
            <a:r>
              <a:rPr lang="cs-CZ" sz="1400" b="1" dirty="0">
                <a:latin typeface="Calibri" pitchFamily="34" charset="0"/>
              </a:rPr>
              <a:t> „</a:t>
            </a:r>
            <a:r>
              <a:rPr lang="cs-CZ" sz="1400" b="1" dirty="0" err="1">
                <a:latin typeface="Calibri" pitchFamily="34" charset="0"/>
              </a:rPr>
              <a:t>various</a:t>
            </a:r>
            <a:r>
              <a:rPr lang="cs-CZ" sz="1400" b="1" dirty="0">
                <a:latin typeface="Calibri" pitchFamily="34" charset="0"/>
              </a:rPr>
              <a:t> </a:t>
            </a:r>
            <a:r>
              <a:rPr lang="cs-CZ" sz="1400" b="1" dirty="0" err="1">
                <a:latin typeface="Calibri" pitchFamily="34" charset="0"/>
              </a:rPr>
              <a:t>substances</a:t>
            </a:r>
            <a:r>
              <a:rPr lang="cs-CZ" sz="1400" b="1" dirty="0">
                <a:latin typeface="Calibri" pitchFamily="34" charset="0"/>
              </a:rPr>
              <a:t>, </a:t>
            </a:r>
            <a:r>
              <a:rPr lang="cs-CZ" sz="1400" b="1" dirty="0" err="1">
                <a:latin typeface="Calibri" pitchFamily="34" charset="0"/>
              </a:rPr>
              <a:t>including</a:t>
            </a:r>
            <a:r>
              <a:rPr lang="cs-CZ" sz="1400" b="1" dirty="0">
                <a:latin typeface="Calibri" pitchFamily="34" charset="0"/>
              </a:rPr>
              <a:t> </a:t>
            </a:r>
            <a:r>
              <a:rPr lang="cs-CZ" sz="1400" b="1" dirty="0" err="1">
                <a:latin typeface="Calibri" pitchFamily="34" charset="0"/>
              </a:rPr>
              <a:t>cytokines</a:t>
            </a:r>
            <a:r>
              <a:rPr lang="cs-CZ" sz="1400" b="1" dirty="0">
                <a:latin typeface="Calibri" pitchFamily="34" charset="0"/>
              </a:rPr>
              <a:t> and </a:t>
            </a:r>
            <a:r>
              <a:rPr lang="cs-CZ" sz="1400" b="1" dirty="0" err="1">
                <a:latin typeface="Calibri" pitchFamily="34" charset="0"/>
              </a:rPr>
              <a:t>hormones</a:t>
            </a:r>
            <a:r>
              <a:rPr lang="cs-CZ" sz="1400" b="1" dirty="0">
                <a:latin typeface="Calibri" pitchFamily="34" charset="0"/>
              </a:rPr>
              <a:t>, </a:t>
            </a:r>
            <a:r>
              <a:rPr lang="cs-CZ" sz="1400" b="1" dirty="0" err="1">
                <a:latin typeface="Calibri" pitchFamily="34" charset="0"/>
              </a:rPr>
              <a:t>produced</a:t>
            </a:r>
            <a:r>
              <a:rPr lang="cs-CZ" sz="1400" b="1" dirty="0">
                <a:latin typeface="Calibri" pitchFamily="34" charset="0"/>
              </a:rPr>
              <a:t> in WAT“</a:t>
            </a:r>
          </a:p>
          <a:p>
            <a:pPr marL="457200" lvl="1" indent="0">
              <a:buNone/>
            </a:pPr>
            <a:r>
              <a:rPr lang="cs-CZ" sz="1400" b="1" dirty="0">
                <a:latin typeface="Calibri" pitchFamily="34" charset="0"/>
              </a:rPr>
              <a:t>---------------------------------------------------------------------------------------------------------------------------------------</a:t>
            </a:r>
          </a:p>
          <a:p>
            <a:pPr lvl="1"/>
            <a:endParaRPr lang="cs-CZ" sz="1400" b="1" dirty="0">
              <a:latin typeface="Calibri" pitchFamily="34" charset="0"/>
            </a:endParaRPr>
          </a:p>
          <a:p>
            <a:endParaRPr lang="cs-CZ" sz="2400" b="1" dirty="0">
              <a:latin typeface="Calibri" pitchFamily="34" charset="0"/>
            </a:endParaRPr>
          </a:p>
        </p:txBody>
      </p:sp>
      <p:sp>
        <p:nvSpPr>
          <p:cNvPr id="91" name="Nadpis 3">
            <a:extLst>
              <a:ext uri="{FF2B5EF4-FFF2-40B4-BE49-F238E27FC236}">
                <a16:creationId xmlns:a16="http://schemas.microsoft.com/office/drawing/2014/main" id="{3880C5E0-0D14-4EBB-81A1-CCF71174D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639" y="223116"/>
            <a:ext cx="10753200" cy="451576"/>
          </a:xfrm>
        </p:spPr>
        <p:txBody>
          <a:bodyPr/>
          <a:lstStyle/>
          <a:p>
            <a:r>
              <a:rPr lang="cs-CZ" dirty="0"/>
              <a:t>WAT – bílá tuková tkáň</a:t>
            </a:r>
          </a:p>
        </p:txBody>
      </p:sp>
    </p:spTree>
    <p:extLst>
      <p:ext uri="{BB962C8B-B14F-4D97-AF65-F5344CB8AC3E}">
        <p14:creationId xmlns:p14="http://schemas.microsoft.com/office/powerpoint/2010/main" val="2922030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5" descr="new_logo_neph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4289" y="6237288"/>
            <a:ext cx="1673225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36"/>
          <p:cNvSpPr txBox="1">
            <a:spLocks noChangeArrowheads="1"/>
          </p:cNvSpPr>
          <p:nvPr/>
        </p:nvSpPr>
        <p:spPr bwMode="auto">
          <a:xfrm>
            <a:off x="1665288" y="6211889"/>
            <a:ext cx="7239000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 defTabSz="828675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414338" algn="l" defTabSz="828675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828675" algn="l" defTabSz="828675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244600" algn="l" defTabSz="828675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1658938" algn="l" defTabSz="828675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116138" defTabSz="828675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573338" defTabSz="828675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030538" defTabSz="828675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487738" defTabSz="828675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45000"/>
              <a:defRPr/>
            </a:pPr>
            <a:r>
              <a:rPr lang="en-GB" sz="1050" dirty="0" err="1"/>
              <a:t>Braam</a:t>
            </a:r>
            <a:r>
              <a:rPr lang="en-GB" sz="1050" dirty="0"/>
              <a:t> B </a:t>
            </a:r>
            <a:r>
              <a:rPr lang="en-GB" sz="1050" i="1" dirty="0"/>
              <a:t>et al. </a:t>
            </a:r>
            <a:r>
              <a:rPr lang="en-GB" sz="1050" dirty="0"/>
              <a:t>(2007) </a:t>
            </a:r>
            <a:r>
              <a:rPr lang="en-US" sz="1050" dirty="0"/>
              <a:t>Technology Insight: innovative options for end-stage renal disease</a:t>
            </a:r>
            <a:r>
              <a:rPr lang="en-US" sz="1050" dirty="0">
                <a:cs typeface="Arial" charset="0"/>
              </a:rPr>
              <a:t>—</a:t>
            </a:r>
            <a:r>
              <a:rPr lang="en-US" sz="1050" dirty="0"/>
              <a:t>from kidney</a:t>
            </a:r>
            <a:r>
              <a:rPr lang="cs-CZ" sz="1050" dirty="0"/>
              <a:t> </a:t>
            </a:r>
            <a:r>
              <a:rPr lang="en-US" sz="1050" dirty="0"/>
              <a:t>refurbishment to artificial kidney </a:t>
            </a:r>
            <a:r>
              <a:rPr lang="en-US" sz="1050" i="1" dirty="0"/>
              <a:t>Nat </a:t>
            </a:r>
            <a:r>
              <a:rPr lang="en-US" sz="1050" i="1" dirty="0" err="1"/>
              <a:t>Clin</a:t>
            </a:r>
            <a:r>
              <a:rPr lang="en-US" sz="1050" i="1" dirty="0"/>
              <a:t> </a:t>
            </a:r>
            <a:r>
              <a:rPr lang="en-US" sz="1050" i="1" dirty="0" err="1"/>
              <a:t>Pract</a:t>
            </a:r>
            <a:r>
              <a:rPr lang="en-US" sz="1050" i="1" dirty="0"/>
              <a:t> </a:t>
            </a:r>
            <a:r>
              <a:rPr lang="en-US" sz="1050" i="1" dirty="0" err="1"/>
              <a:t>Nephrol</a:t>
            </a:r>
            <a:r>
              <a:rPr lang="en-US" sz="1050" dirty="0"/>
              <a:t> </a:t>
            </a:r>
            <a:r>
              <a:rPr lang="en-US" sz="1050" b="1" dirty="0"/>
              <a:t>3:</a:t>
            </a:r>
            <a:r>
              <a:rPr lang="en-US" sz="1050" dirty="0"/>
              <a:t> 564–572 doi:10.1038/</a:t>
            </a:r>
            <a:r>
              <a:rPr lang="en-GB" sz="1050" dirty="0"/>
              <a:t>ncpneph0600</a:t>
            </a:r>
          </a:p>
        </p:txBody>
      </p:sp>
      <p:sp>
        <p:nvSpPr>
          <p:cNvPr id="2" name="Rectangle 1"/>
          <p:cNvSpPr/>
          <p:nvPr/>
        </p:nvSpPr>
        <p:spPr>
          <a:xfrm>
            <a:off x="489284" y="760563"/>
            <a:ext cx="39821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Vývojová plasticita v čase</a:t>
            </a:r>
            <a:endParaRPr lang="en-US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1946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188" y="1087439"/>
            <a:ext cx="8139112" cy="239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62" name="Zástupný symbol pro obsah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189" y="3625850"/>
            <a:ext cx="3697287" cy="244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3" name="Picture 5" descr="About 40 percent overweight!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3588" y="3622676"/>
            <a:ext cx="3587750" cy="256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Nadpis 3">
            <a:extLst>
              <a:ext uri="{FF2B5EF4-FFF2-40B4-BE49-F238E27FC236}">
                <a16:creationId xmlns:a16="http://schemas.microsoft.com/office/drawing/2014/main" id="{B5ED1EC8-BDF2-4B31-A2CA-ED28FB6DE731}"/>
              </a:ext>
            </a:extLst>
          </p:cNvPr>
          <p:cNvSpPr txBox="1">
            <a:spLocks/>
          </p:cNvSpPr>
          <p:nvPr/>
        </p:nvSpPr>
        <p:spPr>
          <a:xfrm>
            <a:off x="328876" y="107586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Programování versus </a:t>
            </a:r>
            <a:r>
              <a:rPr lang="cs-CZ" kern="0" dirty="0" err="1"/>
              <a:t>reprogramování</a:t>
            </a:r>
            <a:endParaRPr lang="cs-CZ" kern="0" dirty="0"/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5F53367-A33E-45AF-AB2C-B7EADF4202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2007D7-2D1A-42E7-BCF6-B6C42C58AD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519C474-DA87-48DE-8EE9-491D4C5B6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dozvíte v tomto kurzu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A6F99C3-B7B3-40C2-BF1C-BE07F3DFD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je tělo organizováno</a:t>
            </a:r>
          </a:p>
          <a:p>
            <a:r>
              <a:rPr lang="cs-CZ" dirty="0"/>
              <a:t>Jak se porucha struktury či funkce těla může projevit onemocněním</a:t>
            </a:r>
          </a:p>
          <a:p>
            <a:r>
              <a:rPr lang="cs-CZ" dirty="0"/>
              <a:t>Které tělesné procesy jsou přirozené a které označujeme za nemoc</a:t>
            </a:r>
          </a:p>
          <a:p>
            <a:r>
              <a:rPr lang="cs-CZ" dirty="0"/>
              <a:t>Jak vznikají některá vybraná onemocnění (zejména s ohledem na metabolické poruchy) a jakou roli v tom hraje okolní prostředí</a:t>
            </a:r>
          </a:p>
        </p:txBody>
      </p:sp>
    </p:spTree>
    <p:extLst>
      <p:ext uri="{BB962C8B-B14F-4D97-AF65-F5344CB8AC3E}">
        <p14:creationId xmlns:p14="http://schemas.microsoft.com/office/powerpoint/2010/main" val="908904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60F9EAA-1510-41E9-82E0-78565238CD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95776E-386F-4EDB-B14C-5A64061CF1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9ECE81C-5755-4F2B-A747-0923BCC54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3BFF0D0-3277-4D77-8E92-447F189FF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5747" y="779052"/>
            <a:ext cx="10753200" cy="4139998"/>
          </a:xfrm>
        </p:spPr>
        <p:txBody>
          <a:bodyPr/>
          <a:lstStyle/>
          <a:p>
            <a:r>
              <a:rPr lang="cs-CZ" sz="1100" dirty="0"/>
              <a:t>1) Představení oborů - epidemiologie, fyziologie a zdravotní aspekty. (HP, JD)</a:t>
            </a:r>
          </a:p>
          <a:p>
            <a:r>
              <a:rPr lang="cs-CZ" sz="1100" dirty="0"/>
              <a:t>2) Hodnocení a měření zdraví (HP)</a:t>
            </a:r>
          </a:p>
          <a:p>
            <a:r>
              <a:rPr lang="cs-CZ" sz="1100" dirty="0"/>
              <a:t>3) Základy epidemiologie a terminologie (HP)</a:t>
            </a:r>
          </a:p>
          <a:p>
            <a:r>
              <a:rPr lang="cs-CZ" sz="1100" dirty="0"/>
              <a:t>4) Demografický a epidemiologický přechod (J Pikhartova)</a:t>
            </a:r>
          </a:p>
          <a:p>
            <a:r>
              <a:rPr lang="cs-CZ" sz="1100" dirty="0"/>
              <a:t>5) Typy populačních studií (HP)</a:t>
            </a:r>
          </a:p>
          <a:p>
            <a:r>
              <a:rPr lang="cs-CZ" sz="1100" dirty="0"/>
              <a:t>6) Fyziologie člověka, růst, vývoj, stárnutí  (JD)</a:t>
            </a:r>
          </a:p>
          <a:p>
            <a:r>
              <a:rPr lang="cs-CZ" sz="1100" dirty="0"/>
              <a:t>7) Základní patofyziologické mechanismy vzniku onemocnění, biomarkery vnímavosti a účinku, metabolická onemocnění (JD)</a:t>
            </a:r>
          </a:p>
          <a:p>
            <a:r>
              <a:rPr lang="cs-CZ" sz="1100" dirty="0"/>
              <a:t>8) Homeostáza, </a:t>
            </a:r>
            <a:r>
              <a:rPr lang="cs-CZ" sz="1100" dirty="0" err="1"/>
              <a:t>allostáza</a:t>
            </a:r>
            <a:r>
              <a:rPr lang="cs-CZ" sz="1100" dirty="0"/>
              <a:t>, vnitřní prostředí organismu a jeho vztah k vnějšímu prostředí (JD)</a:t>
            </a:r>
          </a:p>
          <a:p>
            <a:r>
              <a:rPr lang="cs-CZ" sz="1100" dirty="0"/>
              <a:t>9) Nutricí podmíněná onemocnění, příklady vzácných onemocnění i onemocnění komplexních, základní etiopatogeneze těchto poruch (JD)</a:t>
            </a:r>
          </a:p>
          <a:p>
            <a:r>
              <a:rPr lang="cs-CZ" sz="1100" dirty="0"/>
              <a:t>10) Lidská expozice a toxikologie, interpretace expozičních dat, farmakokinetické modely, analýza zdravotních rizik (P. Čupr)</a:t>
            </a:r>
          </a:p>
          <a:p>
            <a:r>
              <a:rPr lang="cs-CZ" sz="1100" dirty="0"/>
              <a:t>11) Koncept </a:t>
            </a:r>
            <a:r>
              <a:rPr lang="cs-CZ" sz="1100" dirty="0" err="1"/>
              <a:t>exposomu</a:t>
            </a:r>
            <a:r>
              <a:rPr lang="cs-CZ" sz="1100" dirty="0"/>
              <a:t>, rozvoj </a:t>
            </a:r>
            <a:r>
              <a:rPr lang="cs-CZ" sz="1100" dirty="0" err="1"/>
              <a:t>omics</a:t>
            </a:r>
            <a:r>
              <a:rPr lang="cs-CZ" sz="1100" dirty="0"/>
              <a:t> technologií pro studium živých systémů (Z. Spáčil)</a:t>
            </a:r>
          </a:p>
          <a:p>
            <a:r>
              <a:rPr lang="cs-CZ" sz="1100" dirty="0"/>
              <a:t>12) Panelová diskuze studentů k zájmovým tématům, prezentace stanovisek, kolokvium. </a:t>
            </a:r>
          </a:p>
          <a:p>
            <a:pPr marL="72000" indent="0">
              <a:buNone/>
            </a:pP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424081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E4F735C-2CB2-4C3D-B96E-1565C2E569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A3CEAB-689B-46ED-B657-8D97FA3E03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272E478-A583-410E-80FB-C8E3E67AF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dozvíme dnes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23B0A2-0A0E-405D-B788-613150085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to fyziologie</a:t>
            </a:r>
          </a:p>
          <a:p>
            <a:r>
              <a:rPr lang="cs-CZ" dirty="0"/>
              <a:t>Co je to patofyziologie</a:t>
            </a:r>
          </a:p>
          <a:p>
            <a:r>
              <a:rPr lang="cs-CZ" dirty="0"/>
              <a:t>Místo fyziologie v environmentálních vědách</a:t>
            </a:r>
          </a:p>
          <a:p>
            <a:r>
              <a:rPr lang="cs-CZ" dirty="0"/>
              <a:t>Co se dozvíme</a:t>
            </a:r>
          </a:p>
          <a:p>
            <a:r>
              <a:rPr lang="cs-CZ" dirty="0"/>
              <a:t>Jak se to dozvíme</a:t>
            </a:r>
          </a:p>
        </p:txBody>
      </p:sp>
    </p:spTree>
    <p:extLst>
      <p:ext uri="{BB962C8B-B14F-4D97-AF65-F5344CB8AC3E}">
        <p14:creationId xmlns:p14="http://schemas.microsoft.com/office/powerpoint/2010/main" val="1521608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6BFB33A-FD1E-44AD-AAA2-03B4D4CC54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4C4BC3-537B-4D6B-BDA1-12FF839364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54894A8-37B0-429C-8C31-DE9286DC5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Představení oboru - fyziologie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A9EFA92-BD5C-437B-98AE-69DDEAA62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Fyziologie vs. patologická fyziologie</a:t>
            </a:r>
          </a:p>
          <a:p>
            <a:endParaRPr lang="cs-CZ" dirty="0"/>
          </a:p>
          <a:p>
            <a:endParaRPr lang="cs-CZ" dirty="0"/>
          </a:p>
          <a:p>
            <a:pPr marL="72000" indent="0">
              <a:buNone/>
            </a:pPr>
            <a:r>
              <a:rPr lang="cs-CZ" dirty="0"/>
              <a:t>Fyziologie je </a:t>
            </a:r>
            <a:r>
              <a:rPr lang="cs-CZ" b="1" dirty="0"/>
              <a:t>věda studující funkční projevy a jejich mechanismy </a:t>
            </a:r>
            <a:r>
              <a:rPr lang="cs-CZ" dirty="0"/>
              <a:t>v živém biologickém systému. </a:t>
            </a:r>
          </a:p>
          <a:p>
            <a:pPr marL="72000" indent="0">
              <a:buNone/>
            </a:pPr>
            <a:r>
              <a:rPr lang="cs-CZ" dirty="0"/>
              <a:t>Např. proč srdce bije automaticky?</a:t>
            </a:r>
          </a:p>
          <a:p>
            <a:pPr marL="72000" indent="0">
              <a:buNone/>
            </a:pPr>
            <a:r>
              <a:rPr lang="cs-CZ" dirty="0"/>
              <a:t>Název je odvozen z řeckých slov „</a:t>
            </a:r>
            <a:r>
              <a:rPr lang="cs-CZ" dirty="0" err="1"/>
              <a:t>physis</a:t>
            </a:r>
            <a:r>
              <a:rPr lang="cs-CZ" dirty="0"/>
              <a:t>“ (příroda) a „logos“ (rozum, studovat)</a:t>
            </a:r>
          </a:p>
        </p:txBody>
      </p:sp>
    </p:spTree>
    <p:extLst>
      <p:ext uri="{BB962C8B-B14F-4D97-AF65-F5344CB8AC3E}">
        <p14:creationId xmlns:p14="http://schemas.microsoft.com/office/powerpoint/2010/main" val="2898274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1236999-2F14-4988-AC91-AD3F440EB0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E032F8-93B8-4AFB-9B6D-DD076B90D3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D7D1936-A848-45F1-9CB7-43069B14F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1" name="Zástupný obsah 10">
            <a:extLst>
              <a:ext uri="{FF2B5EF4-FFF2-40B4-BE49-F238E27FC236}">
                <a16:creationId xmlns:a16="http://schemas.microsoft.com/office/drawing/2014/main" id="{8EB964A8-4FBC-41D4-AD49-473131A1D1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00" y="-81221"/>
            <a:ext cx="9686842" cy="6561221"/>
          </a:xfrm>
        </p:spPr>
      </p:pic>
    </p:spTree>
    <p:extLst>
      <p:ext uri="{BB962C8B-B14F-4D97-AF65-F5344CB8AC3E}">
        <p14:creationId xmlns:p14="http://schemas.microsoft.com/office/powerpoint/2010/main" val="1484979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D1016C8-FB8B-4482-97AA-EA9D406739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23F1965-0D6A-42C3-BCC1-8BC88E0F40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A7C862F-DFC3-4800-B836-ED1E2C3E1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Fyziologie-patofyziologie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127B092-71DA-4749-BA53-0C6B027AE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998002"/>
            <a:ext cx="10753200" cy="4139998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</a:rPr>
              <a:t>Vztah mezi funkcí a strukturou studoval již Aristoteles</a:t>
            </a:r>
          </a:p>
          <a:p>
            <a:r>
              <a:rPr lang="cs-CZ" dirty="0" err="1">
                <a:effectLst/>
                <a:latin typeface="Arial" panose="020B0604020202020204" pitchFamily="34" charset="0"/>
              </a:rPr>
              <a:t>Ga</a:t>
            </a:r>
            <a:r>
              <a:rPr lang="cs-CZ" dirty="0" err="1">
                <a:latin typeface="Arial" panose="020B0604020202020204" pitchFamily="34" charset="0"/>
              </a:rPr>
              <a:t>lén</a:t>
            </a:r>
            <a:r>
              <a:rPr lang="cs-CZ" dirty="0">
                <a:latin typeface="Arial" panose="020B0604020202020204" pitchFamily="34" charset="0"/>
              </a:rPr>
              <a:t> prováděl první experimenty s cílem pochopit funkci těla, je také označován za „otce fyziologie“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Prvním fyziolog</a:t>
            </a:r>
            <a:r>
              <a:rPr lang="cs-CZ" dirty="0">
                <a:latin typeface="Arial" panose="020B0604020202020204" pitchFamily="34" charset="0"/>
              </a:rPr>
              <a:t>em „moderního typu“ byl William Harvey, který v 17. století popsal krevní oběh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Claude Bernard (1813-1</a:t>
            </a:r>
            <a:r>
              <a:rPr lang="cs-CZ" dirty="0">
                <a:latin typeface="Arial" panose="020B0604020202020204" pitchFamily="34" charset="0"/>
              </a:rPr>
              <a:t>878) představil koncept vnitřního prostředí lidského těla, zavedl zaslepené experimenty</a:t>
            </a:r>
          </a:p>
          <a:p>
            <a:endParaRPr lang="cs-CZ" dirty="0">
              <a:effectLst/>
              <a:latin typeface="Arial" panose="020B0604020202020204" pitchFamily="34" charset="0"/>
            </a:endParaRPr>
          </a:p>
          <a:p>
            <a:endParaRPr lang="cs-CZ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754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771CEEB-A997-4874-9391-2FC5CC8431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16ECB0-35E9-40AE-B28B-39DFEE229C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D8B890-8AC9-4A51-84C5-71D35D606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versus funkce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ABBC85B-DA82-476A-9C7E-2FEF0FD73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Proces:</a:t>
            </a:r>
          </a:p>
          <a:p>
            <a:r>
              <a:rPr lang="cs-CZ" dirty="0"/>
              <a:t>Jak dýcháme? </a:t>
            </a:r>
          </a:p>
          <a:p>
            <a:r>
              <a:rPr lang="cs-CZ" dirty="0"/>
              <a:t>Jak teče krev?</a:t>
            </a:r>
          </a:p>
          <a:p>
            <a:r>
              <a:rPr lang="cs-CZ" dirty="0"/>
              <a:t>Jak přenášejí krvinky kyslík?</a:t>
            </a:r>
          </a:p>
          <a:p>
            <a:endParaRPr lang="cs-CZ" dirty="0"/>
          </a:p>
          <a:p>
            <a:r>
              <a:rPr lang="cs-CZ" dirty="0"/>
              <a:t>Funkce: </a:t>
            </a:r>
          </a:p>
          <a:p>
            <a:r>
              <a:rPr lang="cs-CZ" dirty="0"/>
              <a:t>Proč dýcháme?</a:t>
            </a:r>
          </a:p>
          <a:p>
            <a:r>
              <a:rPr lang="cs-CZ" dirty="0"/>
              <a:t>Proč teče krev?</a:t>
            </a:r>
          </a:p>
          <a:p>
            <a:r>
              <a:rPr lang="cs-CZ" dirty="0"/>
              <a:t>Proč přenášejí krvinky kyslík?</a:t>
            </a:r>
            <a:br>
              <a:rPr lang="cs-CZ" dirty="0"/>
            </a:br>
            <a:endParaRPr lang="cs-CZ" dirty="0"/>
          </a:p>
        </p:txBody>
      </p:sp>
      <p:pic>
        <p:nvPicPr>
          <p:cNvPr id="7" name="Obrázek 6" descr="Obsah obrázku muž, držení, modrá, hledání&#10;&#10;Popis byl vytvořen automaticky">
            <a:extLst>
              <a:ext uri="{FF2B5EF4-FFF2-40B4-BE49-F238E27FC236}">
                <a16:creationId xmlns:a16="http://schemas.microsoft.com/office/drawing/2014/main" id="{BBB799FA-E75C-4EEE-A90D-F6906E0181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5337" y="945788"/>
            <a:ext cx="3810000" cy="5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169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298B46-3951-4A3F-A54E-B1C6B0DBDB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B2DA481-0FE5-4A55-84A5-8B72A13B0D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86E216-BFA5-4107-80C6-AAAF25B01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a proces: teleologie ve vědě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39AFB8F-06BB-4814-B2D9-9D1456F98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/>
              <a:t>Teleologicky:</a:t>
            </a:r>
          </a:p>
          <a:p>
            <a:pPr marL="72000" indent="0">
              <a:buNone/>
            </a:pPr>
            <a:r>
              <a:rPr lang="cs-CZ" dirty="0"/>
              <a:t>Co je cílem? Co je funkcí?</a:t>
            </a:r>
            <a:br>
              <a:rPr lang="cs-CZ" dirty="0"/>
            </a:br>
            <a:r>
              <a:rPr lang="cs-CZ" dirty="0"/>
              <a:t>Proč to existuje? </a:t>
            </a:r>
          </a:p>
          <a:p>
            <a:pPr marL="72000" indent="0">
              <a:buNone/>
            </a:pPr>
            <a:r>
              <a:rPr lang="cs-CZ" dirty="0"/>
              <a:t>Proč to musí probíhat?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b="1" dirty="0"/>
              <a:t>Mechanisticky:</a:t>
            </a:r>
          </a:p>
          <a:p>
            <a:pPr marL="72000" indent="0">
              <a:buNone/>
            </a:pPr>
            <a:r>
              <a:rPr lang="cs-CZ" dirty="0"/>
              <a:t>Jaké procesy se účastní?</a:t>
            </a:r>
          </a:p>
          <a:p>
            <a:pPr marL="72000" indent="0">
              <a:buNone/>
            </a:pPr>
            <a:r>
              <a:rPr lang="cs-CZ" dirty="0"/>
              <a:t>Jak to funguje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5821E70-8DC3-46CE-9265-B1245C96CB72}"/>
              </a:ext>
            </a:extLst>
          </p:cNvPr>
          <p:cNvSpPr txBox="1"/>
          <p:nvPr/>
        </p:nvSpPr>
        <p:spPr>
          <a:xfrm>
            <a:off x="5911516" y="1499937"/>
            <a:ext cx="428354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Fyziologie virů</a:t>
            </a:r>
          </a:p>
          <a:p>
            <a:pPr algn="l"/>
            <a:r>
              <a:rPr lang="cs-CZ" sz="2800" dirty="0">
                <a:latin typeface="+mn-lt"/>
              </a:rPr>
              <a:t>Fyziologie bakterií </a:t>
            </a:r>
          </a:p>
          <a:p>
            <a:pPr algn="l"/>
            <a:r>
              <a:rPr lang="cs-CZ" sz="2800" dirty="0">
                <a:latin typeface="+mn-lt"/>
              </a:rPr>
              <a:t>Rostlinná fyziologie</a:t>
            </a:r>
          </a:p>
          <a:p>
            <a:pPr algn="l"/>
            <a:r>
              <a:rPr lang="cs-CZ" sz="2800" dirty="0">
                <a:latin typeface="+mn-lt"/>
              </a:rPr>
              <a:t>Fyziologie živočichů</a:t>
            </a:r>
          </a:p>
          <a:p>
            <a:pPr algn="l"/>
            <a:r>
              <a:rPr lang="cs-CZ" sz="2800" dirty="0">
                <a:latin typeface="+mn-lt"/>
              </a:rPr>
              <a:t>Fyziologické člověka</a:t>
            </a:r>
          </a:p>
          <a:p>
            <a:pPr algn="l"/>
            <a:r>
              <a:rPr lang="cs-CZ" sz="2800" dirty="0">
                <a:latin typeface="+mn-lt"/>
              </a:rPr>
              <a:t>Klinická fyziologie</a:t>
            </a:r>
          </a:p>
          <a:p>
            <a:pPr algn="l"/>
            <a:r>
              <a:rPr lang="cs-CZ" sz="2800" dirty="0">
                <a:latin typeface="+mn-lt"/>
              </a:rPr>
              <a:t>Experimentální fyziologie </a:t>
            </a:r>
          </a:p>
          <a:p>
            <a:pPr algn="l"/>
            <a:r>
              <a:rPr lang="cs-CZ" sz="2800" dirty="0">
                <a:latin typeface="+mn-lt"/>
              </a:rPr>
              <a:t>Atd</a:t>
            </a:r>
          </a:p>
          <a:p>
            <a:pPr algn="l"/>
            <a:r>
              <a:rPr lang="cs-CZ" sz="2800" dirty="0">
                <a:latin typeface="+mn-lt"/>
              </a:rPr>
              <a:t>Patofyziologie</a:t>
            </a:r>
          </a:p>
        </p:txBody>
      </p:sp>
    </p:spTree>
    <p:extLst>
      <p:ext uri="{BB962C8B-B14F-4D97-AF65-F5344CB8AC3E}">
        <p14:creationId xmlns:p14="http://schemas.microsoft.com/office/powerpoint/2010/main" val="226800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5D7F36C-C0C5-46BD-ABF3-EEF2FE9811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FD9F6C4-F6D5-4B37-A038-7E371354DF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5FEBA29-CE72-45D0-80E6-7AC3F0BB8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Patofyziologie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5FAFAD-A52C-4DB5-BE7D-821911869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2088002"/>
            <a:ext cx="10753200" cy="4139998"/>
          </a:xfrm>
        </p:spPr>
        <p:txBody>
          <a:bodyPr/>
          <a:lstStyle/>
          <a:p>
            <a:r>
              <a:rPr lang="cs-CZ" dirty="0"/>
              <a:t>Proč dochází ke vzniku onemocnění?</a:t>
            </a:r>
          </a:p>
          <a:p>
            <a:r>
              <a:rPr lang="cs-CZ" dirty="0"/>
              <a:t>Jakým způsobem dochází ke vzniku onemocnění?</a:t>
            </a:r>
          </a:p>
          <a:p>
            <a:r>
              <a:rPr lang="cs-CZ" dirty="0"/>
              <a:t>Jak se jedinci mezi sebou liší z hlediska rizika vzniku onemocnění nebo vlastního procesu patogeneze nemoci?</a:t>
            </a:r>
          </a:p>
          <a:p>
            <a:r>
              <a:rPr lang="cs-CZ" dirty="0"/>
              <a:t>Dá se to měřit? Jak se to dá měřit?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449537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7" id="{43703F8D-E2C7-064E-8A97-D14F04880A64}" vid="{A2C6ABD1-35F7-E349-AC15-BB7AAE84BEB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muni-sci-prezentace-16x9-cz</Template>
  <TotalTime>250</TotalTime>
  <Words>1149</Words>
  <Application>Microsoft Office PowerPoint</Application>
  <PresentationFormat>Širokoúhlá obrazovka</PresentationFormat>
  <Paragraphs>172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Tahoma</vt:lpstr>
      <vt:lpstr>Wingdings</vt:lpstr>
      <vt:lpstr>Prezentace_MU_CZ</vt:lpstr>
      <vt:lpstr>E3000 – Zdravotní aspekty</vt:lpstr>
      <vt:lpstr>Přehled </vt:lpstr>
      <vt:lpstr>Co se dozvíme dnes</vt:lpstr>
      <vt:lpstr>Představení oboru - fyziologie</vt:lpstr>
      <vt:lpstr>Prezentace aplikace PowerPoint</vt:lpstr>
      <vt:lpstr>Fyziologie-patofyziologie </vt:lpstr>
      <vt:lpstr>Proces versus funkce</vt:lpstr>
      <vt:lpstr>Funkce a proces: teleologie ve vědě</vt:lpstr>
      <vt:lpstr>Patofyziologie</vt:lpstr>
      <vt:lpstr>Prezentace aplikace PowerPoint</vt:lpstr>
      <vt:lpstr>Prezentace aplikace PowerPoint</vt:lpstr>
      <vt:lpstr>Úrovně hierarchické organizace lidského těla</vt:lpstr>
      <vt:lpstr>Prezentace aplikace PowerPoint</vt:lpstr>
      <vt:lpstr>WAT – bílá tuková tkáň</vt:lpstr>
      <vt:lpstr>Prezentace aplikace PowerPoint</vt:lpstr>
      <vt:lpstr>Co se dozvíte v tomto kurzu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E3000 – Zdravotní aspekty</dc:title>
  <dc:creator>Julie Dobrovolná</dc:creator>
  <cp:lastModifiedBy>Julie Dobrovolná</cp:lastModifiedBy>
  <cp:revision>12</cp:revision>
  <cp:lastPrinted>1601-01-01T00:00:00Z</cp:lastPrinted>
  <dcterms:created xsi:type="dcterms:W3CDTF">2020-10-08T07:54:02Z</dcterms:created>
  <dcterms:modified xsi:type="dcterms:W3CDTF">2020-10-08T12:04:27Z</dcterms:modified>
</cp:coreProperties>
</file>