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8" r:id="rId3"/>
    <p:sldId id="387" r:id="rId4"/>
    <p:sldId id="378" r:id="rId5"/>
    <p:sldId id="379" r:id="rId6"/>
    <p:sldId id="368" r:id="rId7"/>
    <p:sldId id="370" r:id="rId8"/>
    <p:sldId id="369" r:id="rId9"/>
    <p:sldId id="396" r:id="rId10"/>
    <p:sldId id="371" r:id="rId11"/>
    <p:sldId id="360" r:id="rId12"/>
    <p:sldId id="388" r:id="rId13"/>
    <p:sldId id="406" r:id="rId14"/>
    <p:sldId id="428" r:id="rId15"/>
    <p:sldId id="429" r:id="rId16"/>
    <p:sldId id="430" r:id="rId17"/>
    <p:sldId id="431" r:id="rId18"/>
    <p:sldId id="432" r:id="rId19"/>
    <p:sldId id="433" r:id="rId20"/>
    <p:sldId id="416" r:id="rId21"/>
    <p:sldId id="407" r:id="rId22"/>
    <p:sldId id="408" r:id="rId23"/>
    <p:sldId id="418" r:id="rId24"/>
    <p:sldId id="427" r:id="rId25"/>
    <p:sldId id="417" r:id="rId26"/>
    <p:sldId id="414" r:id="rId27"/>
    <p:sldId id="434" r:id="rId28"/>
    <p:sldId id="405" r:id="rId29"/>
    <p:sldId id="391" r:id="rId30"/>
    <p:sldId id="392" r:id="rId31"/>
    <p:sldId id="435" r:id="rId32"/>
    <p:sldId id="415" r:id="rId33"/>
    <p:sldId id="393" r:id="rId34"/>
    <p:sldId id="394" r:id="rId35"/>
    <p:sldId id="395" r:id="rId36"/>
    <p:sldId id="436" r:id="rId37"/>
  </p:sldIdLst>
  <p:sldSz cx="9144000" cy="6858000" type="screen4x3"/>
  <p:notesSz cx="7099300" cy="10234613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4" autoAdjust="0"/>
    <p:restoredTop sz="94660"/>
  </p:normalViewPr>
  <p:slideViewPr>
    <p:cSldViewPr>
      <p:cViewPr varScale="1">
        <p:scale>
          <a:sx n="57" d="100"/>
          <a:sy n="57" d="100"/>
        </p:scale>
        <p:origin x="66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F99B91C-9123-4449-88FD-CA45A79309E5}" type="datetimeFigureOut">
              <a:rPr lang="cs-CZ"/>
              <a:pPr>
                <a:defRPr/>
              </a:pPr>
              <a:t>16.10.2019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76EAFE9-31C0-4C9F-AA0A-78CA673B6D3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20453B2-CAA3-4315-89D0-3C6635431EFB}" type="datetimeFigureOut">
              <a:rPr lang="cs-CZ"/>
              <a:pPr>
                <a:defRPr/>
              </a:pPr>
              <a:t>16.10.2019</a:t>
            </a:fld>
            <a:endParaRPr lang="cs-CZ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smtClean="0"/>
            </a:lvl1pPr>
          </a:lstStyle>
          <a:p>
            <a:pPr>
              <a:defRPr/>
            </a:pPr>
            <a:fld id="{33FC7EF4-0A36-48DF-B929-2E36109E7A5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54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59338"/>
            <a:ext cx="5680075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02" tIns="48452" rIns="96902" bIns="48452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FA7AFD-815B-46F4-AC79-415F43CE147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81949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EB45F-ADC5-4A80-A8B1-D14EDF1564B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94506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DD133-25E3-4569-B1F5-48865AEBCA7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31708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6B9CA-C4E6-4FAA-AE8E-6C7A0D5EB10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72628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2C1FB1-1E54-4435-8613-6D07B4BA119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33726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EA87A-52D6-4B27-A90F-E849CF94C01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89916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76704-482B-4360-AAA1-F59518AD1BA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08954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29FB5-B38B-44F5-BC7B-994BA5E2493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2651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5FF5E-4B5A-47D3-8F42-9F515590B36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7010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FC5B2-BF25-4EF0-A8EB-C1CEC45F2C9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38932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57332-D678-4A16-B2FF-20D2F89925B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564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9A9A9B"/>
                </a:solidFill>
              </a:defRPr>
            </a:lvl1pPr>
          </a:lstStyle>
          <a:p>
            <a:pPr>
              <a:defRPr/>
            </a:pPr>
            <a:fld id="{72E7D457-9431-4399-BDEE-F59DBF2F0D9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18" r:id="rId2"/>
    <p:sldLayoutId id="214748382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odnadpis 2"/>
          <p:cNvSpPr>
            <a:spLocks/>
          </p:cNvSpPr>
          <p:nvPr/>
        </p:nvSpPr>
        <p:spPr bwMode="auto">
          <a:xfrm>
            <a:off x="1371600" y="3743325"/>
            <a:ext cx="64008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br>
              <a:rPr lang="cs-CZ" altLang="en-US" sz="2000" b="1">
                <a:solidFill>
                  <a:srgbClr val="000066"/>
                </a:solidFill>
                <a:latin typeface="Tahoma" panose="020B0604030504040204" pitchFamily="34" charset="0"/>
              </a:rPr>
            </a:br>
            <a:r>
              <a:rPr lang="cs-CZ" altLang="en-US" sz="2000">
                <a:solidFill>
                  <a:srgbClr val="000066"/>
                </a:solidFill>
                <a:latin typeface="Tahoma" panose="020B0604030504040204" pitchFamily="34" charset="0"/>
              </a:rPr>
              <a:t>Luděk Bláha, PřF MU</a:t>
            </a:r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457200" y="1916113"/>
            <a:ext cx="8382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4000" b="1">
                <a:solidFill>
                  <a:srgbClr val="FF3300"/>
                </a:solidFill>
              </a:rPr>
              <a:t>Živé systémy v ekotoxikologii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4000" b="1">
                <a:solidFill>
                  <a:srgbClr val="FF3300"/>
                </a:solidFill>
              </a:rPr>
              <a:t>- úvod -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4000">
              <a:solidFill>
                <a:schemeClr val="tx1"/>
              </a:solidFill>
            </a:endParaRPr>
          </a:p>
        </p:txBody>
      </p:sp>
      <p:pic>
        <p:nvPicPr>
          <p:cNvPr id="6148" name="Picture 7" descr="OPVK_MU_stred_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50825" y="765175"/>
            <a:ext cx="8610600" cy="584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chemeClr val="tx2"/>
                </a:solidFill>
              </a:rPr>
              <a:t>Toxické látky reagují s biologickými makromolekulami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chemeClr val="tx2"/>
                </a:solidFill>
              </a:rPr>
              <a:t>a ovlivňují jejich funkce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cs-CZ" altLang="en-US" sz="2400">
              <a:solidFill>
                <a:srgbClr val="FF33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Hlavní biologické </a:t>
            </a:r>
            <a:r>
              <a:rPr lang="cs-CZ" altLang="en-US" sz="2200" b="1" u="sng">
                <a:solidFill>
                  <a:schemeClr val="tx1"/>
                </a:solidFill>
              </a:rPr>
              <a:t>makro</a:t>
            </a:r>
            <a:r>
              <a:rPr lang="cs-CZ" altLang="en-US" sz="2200" b="1">
                <a:solidFill>
                  <a:schemeClr val="tx1"/>
                </a:solidFill>
              </a:rPr>
              <a:t>molekuly</a:t>
            </a:r>
            <a:endParaRPr lang="cs-CZ" altLang="en-US" sz="220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1">
                <a:solidFill>
                  <a:schemeClr val="tx2"/>
                </a:solidFill>
              </a:rPr>
              <a:t> nukleové kyseliny 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1">
                <a:solidFill>
                  <a:schemeClr val="tx2"/>
                </a:solidFill>
              </a:rPr>
              <a:t> proteiny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1">
                <a:solidFill>
                  <a:schemeClr val="tx2"/>
                </a:solidFill>
              </a:rPr>
              <a:t> fosfolipidy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endParaRPr lang="cs-CZ" altLang="en-US" sz="2200">
              <a:solidFill>
                <a:schemeClr val="tx2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000" i="1">
                <a:solidFill>
                  <a:schemeClr val="tx2"/>
                </a:solidFill>
              </a:rPr>
              <a:t>polysacharidy </a:t>
            </a:r>
            <a:br>
              <a:rPr lang="cs-CZ" altLang="en-US" sz="2000" i="1">
                <a:solidFill>
                  <a:schemeClr val="tx2"/>
                </a:solidFill>
              </a:rPr>
            </a:br>
            <a:r>
              <a:rPr lang="cs-CZ" altLang="en-US" sz="2000" i="1">
                <a:solidFill>
                  <a:schemeClr val="tx2"/>
                </a:solidFill>
              </a:rPr>
              <a:t>	- spíše zásobní funkce: méně významné pro toxicitu)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endParaRPr lang="cs-CZ" altLang="en-US" sz="20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Další „malé“ molekuly, se kterými mohou toxické látky interagovat </a:t>
            </a:r>
            <a:br>
              <a:rPr lang="cs-CZ" altLang="en-US" sz="1800" b="1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1"/>
                </a:solidFill>
              </a:rPr>
              <a:t>a působit tak toxicky</a:t>
            </a:r>
          </a:p>
          <a:p>
            <a:pPr lvl="1" eaLnBrk="1" hangingPunct="1">
              <a:spcBef>
                <a:spcPct val="0"/>
              </a:spcBef>
              <a:buClrTx/>
              <a:buFontTx/>
              <a:buChar char="-"/>
            </a:pPr>
            <a:r>
              <a:rPr lang="cs-CZ" altLang="en-US" sz="1800">
                <a:solidFill>
                  <a:schemeClr val="tx2"/>
                </a:solidFill>
              </a:rPr>
              <a:t> protektivní molekuly (antioxidanty, glutathion)</a:t>
            </a:r>
          </a:p>
          <a:p>
            <a:pPr lvl="1" eaLnBrk="1" hangingPunct="1">
              <a:spcBef>
                <a:spcPct val="0"/>
              </a:spcBef>
              <a:buClrTx/>
              <a:buFontTx/>
              <a:buChar char="-"/>
            </a:pPr>
            <a:r>
              <a:rPr lang="cs-CZ" altLang="en-US" sz="1800">
                <a:solidFill>
                  <a:schemeClr val="tx2"/>
                </a:solidFill>
              </a:rPr>
              <a:t> nízkomolekulární hormony a neurotransmitery (např. steroidy, dopamin)</a:t>
            </a:r>
          </a:p>
          <a:p>
            <a:pPr lvl="1" eaLnBrk="1" hangingPunct="1">
              <a:spcBef>
                <a:spcPct val="0"/>
              </a:spcBef>
              <a:buClrTx/>
              <a:buFontTx/>
              <a:buChar char="-"/>
            </a:pPr>
            <a:endParaRPr lang="cs-CZ" altLang="en-US" sz="1800">
              <a:solidFill>
                <a:schemeClr val="tx2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04800" y="404813"/>
            <a:ext cx="861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Život na nejnižší úrovni: základní struktura ?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2400" b="1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2400">
              <a:solidFill>
                <a:srgbClr val="FF3300"/>
              </a:solidFill>
            </a:endParaRPr>
          </a:p>
        </p:txBody>
      </p:sp>
      <p:sp>
        <p:nvSpPr>
          <p:cNvPr id="10244" name="TextovéPole 3"/>
          <p:cNvSpPr txBox="1">
            <a:spLocks noChangeArrowheads="1"/>
          </p:cNvSpPr>
          <p:nvPr/>
        </p:nvSpPr>
        <p:spPr bwMode="auto">
          <a:xfrm>
            <a:off x="6227763" y="2300288"/>
            <a:ext cx="2447925" cy="1200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! U studentů se zde předpokládá, že znají chemickou povahu makromolekul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23850" y="908050"/>
            <a:ext cx="8610600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Základní vlastnosti živé hmoty</a:t>
            </a:r>
            <a:endParaRPr lang="cs-CZ" altLang="en-US" sz="220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>
                <a:solidFill>
                  <a:schemeClr val="tx2"/>
                </a:solidFill>
              </a:rPr>
              <a:t> </a:t>
            </a:r>
            <a:r>
              <a:rPr lang="cs-CZ" altLang="en-US" sz="1800">
                <a:solidFill>
                  <a:schemeClr val="tx2"/>
                </a:solidFill>
              </a:rPr>
              <a:t>Metabolismus (udržování existence za využití energie)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1800">
                <a:solidFill>
                  <a:schemeClr val="tx2"/>
                </a:solidFill>
              </a:rPr>
              <a:t> Růst a pohlavní dozrávání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1800">
                <a:solidFill>
                  <a:schemeClr val="tx2"/>
                </a:solidFill>
              </a:rPr>
              <a:t> Rozmnožování 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1800">
                <a:solidFill>
                  <a:schemeClr val="tx2"/>
                </a:solidFill>
              </a:rPr>
              <a:t> Vnímavost  / dráždivost a komunikace (uvnitř i s okolím)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(za normálních podmínek jsou funkce v rovnováze)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i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i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i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Toxické látky (a další stresory) působí na tyto hlavní funkce</a:t>
            </a: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       - účinky na molekulární úrovni </a:t>
            </a:r>
            <a:br>
              <a:rPr lang="en-US" altLang="en-US" sz="1800">
                <a:solidFill>
                  <a:schemeClr val="tx1"/>
                </a:solidFill>
              </a:rPr>
            </a:br>
            <a:r>
              <a:rPr lang="en-US" altLang="en-US" sz="1800">
                <a:solidFill>
                  <a:schemeClr val="tx1"/>
                </a:solidFill>
              </a:rPr>
              <a:t>		</a:t>
            </a:r>
            <a:r>
              <a:rPr lang="cs-CZ" altLang="en-US" sz="18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>
                <a:solidFill>
                  <a:schemeClr val="tx1"/>
                </a:solidFill>
              </a:rPr>
              <a:t> </a:t>
            </a:r>
            <a:r>
              <a:rPr lang="cs-CZ" altLang="en-US" sz="1800">
                <a:solidFill>
                  <a:schemeClr val="tx1"/>
                </a:solidFill>
              </a:rPr>
              <a:t>buňk</a:t>
            </a:r>
            <a:r>
              <a:rPr lang="en-US" altLang="en-US" sz="1800">
                <a:solidFill>
                  <a:schemeClr val="tx1"/>
                </a:solidFill>
              </a:rPr>
              <a:t>a </a:t>
            </a:r>
            <a:r>
              <a:rPr lang="cs-CZ" altLang="en-US" sz="18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>
                <a:solidFill>
                  <a:schemeClr val="tx1"/>
                </a:solidFill>
                <a:sym typeface="Wingdings" panose="05000000000000000000" pitchFamily="2" charset="2"/>
              </a:rPr>
              <a:t> organismus</a:t>
            </a:r>
            <a:r>
              <a:rPr lang="cs-CZ" altLang="en-US" sz="1800">
                <a:solidFill>
                  <a:schemeClr val="tx1"/>
                </a:solidFill>
              </a:rPr>
              <a:t>...</a:t>
            </a:r>
            <a:r>
              <a:rPr lang="en-US" altLang="en-US" sz="1800">
                <a:solidFill>
                  <a:schemeClr val="tx1"/>
                </a:solidFill>
              </a:rPr>
              <a:t> spole</a:t>
            </a:r>
            <a:r>
              <a:rPr lang="cs-CZ" altLang="en-US" sz="1800">
                <a:solidFill>
                  <a:schemeClr val="tx1"/>
                </a:solidFill>
              </a:rPr>
              <a:t>čenstvo</a:t>
            </a: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       - s různými důsledky pro další úrovně</a:t>
            </a: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04800" y="26035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Živý organismus – základní funkce ?</a:t>
            </a:r>
            <a:endParaRPr lang="cs-CZ" altLang="en-US" sz="2400">
              <a:solidFill>
                <a:srgbClr val="FF3300"/>
              </a:solidFill>
            </a:endParaRPr>
          </a:p>
        </p:txBody>
      </p:sp>
      <p:sp>
        <p:nvSpPr>
          <p:cNvPr id="8196" name="TextovéPole 3"/>
          <p:cNvSpPr txBox="1">
            <a:spLocks noChangeArrowheads="1"/>
          </p:cNvSpPr>
          <p:nvPr/>
        </p:nvSpPr>
        <p:spPr bwMode="auto">
          <a:xfrm>
            <a:off x="539750" y="3149600"/>
            <a:ext cx="1800225" cy="9239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Metabolismus </a:t>
            </a:r>
            <a:r>
              <a:rPr lang="cs-CZ" altLang="en-US" sz="1800">
                <a:solidFill>
                  <a:schemeClr val="tx1"/>
                </a:solidFill>
              </a:rPr>
              <a:t>= udržování života</a:t>
            </a:r>
          </a:p>
        </p:txBody>
      </p:sp>
      <p:sp>
        <p:nvSpPr>
          <p:cNvPr id="5" name="Šipka doprava 4"/>
          <p:cNvSpPr/>
          <p:nvPr/>
        </p:nvSpPr>
        <p:spPr>
          <a:xfrm>
            <a:off x="2484438" y="3365500"/>
            <a:ext cx="97790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8198" name="TextovéPole 5"/>
          <p:cNvSpPr txBox="1">
            <a:spLocks noChangeArrowheads="1"/>
          </p:cNvSpPr>
          <p:nvPr/>
        </p:nvSpPr>
        <p:spPr bwMode="auto">
          <a:xfrm>
            <a:off x="3635375" y="3149600"/>
            <a:ext cx="1800225" cy="9239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Růst – velikost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pohlavní  zralost</a:t>
            </a:r>
            <a:r>
              <a:rPr lang="cs-CZ" altLang="en-US" sz="18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Šipka doprava 6"/>
          <p:cNvSpPr/>
          <p:nvPr/>
        </p:nvSpPr>
        <p:spPr>
          <a:xfrm>
            <a:off x="5580063" y="3365500"/>
            <a:ext cx="97790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8200" name="TextovéPole 7"/>
          <p:cNvSpPr txBox="1">
            <a:spLocks noChangeArrowheads="1"/>
          </p:cNvSpPr>
          <p:nvPr/>
        </p:nvSpPr>
        <p:spPr bwMode="auto">
          <a:xfrm>
            <a:off x="6732588" y="3429000"/>
            <a:ext cx="1800225" cy="36988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Rozmožování</a:t>
            </a:r>
            <a:endParaRPr lang="cs-CZ" altLang="en-US" sz="1800">
              <a:solidFill>
                <a:schemeClr val="tx1"/>
              </a:solidFill>
            </a:endParaRPr>
          </a:p>
        </p:txBody>
      </p:sp>
      <p:sp>
        <p:nvSpPr>
          <p:cNvPr id="9" name="Zahnutá šipka doprava 8"/>
          <p:cNvSpPr/>
          <p:nvPr/>
        </p:nvSpPr>
        <p:spPr>
          <a:xfrm>
            <a:off x="1692275" y="4005263"/>
            <a:ext cx="431800" cy="431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11" name="Zahnutá šipka doprava 10"/>
          <p:cNvSpPr/>
          <p:nvPr/>
        </p:nvSpPr>
        <p:spPr>
          <a:xfrm rot="10800000">
            <a:off x="2195513" y="4005263"/>
            <a:ext cx="431800" cy="431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13" name="Zahnutá šipka doprava 12"/>
          <p:cNvSpPr/>
          <p:nvPr/>
        </p:nvSpPr>
        <p:spPr>
          <a:xfrm>
            <a:off x="4787900" y="4005263"/>
            <a:ext cx="431800" cy="431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14" name="Zahnutá šipka doprava 13"/>
          <p:cNvSpPr/>
          <p:nvPr/>
        </p:nvSpPr>
        <p:spPr>
          <a:xfrm rot="10800000">
            <a:off x="5292725" y="4005263"/>
            <a:ext cx="431800" cy="431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8205" name="TextovéPole 14"/>
          <p:cNvSpPr txBox="1">
            <a:spLocks noChangeArrowheads="1"/>
          </p:cNvSpPr>
          <p:nvPr/>
        </p:nvSpPr>
        <p:spPr bwMode="auto">
          <a:xfrm>
            <a:off x="1042988" y="4365625"/>
            <a:ext cx="6624637" cy="3683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Komunikace a řízení </a:t>
            </a:r>
            <a:endParaRPr lang="cs-CZ" altLang="en-US" sz="1800">
              <a:solidFill>
                <a:schemeClr val="tx1"/>
              </a:solidFill>
            </a:endParaRPr>
          </a:p>
        </p:txBody>
      </p:sp>
      <p:sp>
        <p:nvSpPr>
          <p:cNvPr id="16" name="Zahnutá šipka doprava 15"/>
          <p:cNvSpPr/>
          <p:nvPr/>
        </p:nvSpPr>
        <p:spPr>
          <a:xfrm>
            <a:off x="6804025" y="4005263"/>
            <a:ext cx="431800" cy="431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17" name="Zahnutá šipka doprava 16"/>
          <p:cNvSpPr/>
          <p:nvPr/>
        </p:nvSpPr>
        <p:spPr>
          <a:xfrm rot="10800000">
            <a:off x="7308850" y="4005263"/>
            <a:ext cx="431800" cy="431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18" name="Obousměrná svislá šipka 17"/>
          <p:cNvSpPr/>
          <p:nvPr/>
        </p:nvSpPr>
        <p:spPr>
          <a:xfrm>
            <a:off x="1403350" y="4221163"/>
            <a:ext cx="288925" cy="72072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9" name="Obousměrná svislá šipka 18"/>
          <p:cNvSpPr/>
          <p:nvPr/>
        </p:nvSpPr>
        <p:spPr>
          <a:xfrm>
            <a:off x="6300788" y="4149725"/>
            <a:ext cx="287337" cy="71913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6" grpId="0" animBg="1"/>
      <p:bldP spid="5" grpId="0" animBg="1"/>
      <p:bldP spid="8198" grpId="0" animBg="1"/>
      <p:bldP spid="7" grpId="0" animBg="1"/>
      <p:bldP spid="8200" grpId="0" animBg="1"/>
      <p:bldP spid="9" grpId="0" animBg="1"/>
      <p:bldP spid="11" grpId="0" animBg="1"/>
      <p:bldP spid="13" grpId="0" animBg="1"/>
      <p:bldP spid="14" grpId="0" animBg="1"/>
      <p:bldP spid="820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1763713" y="2282825"/>
            <a:ext cx="5472112" cy="2082800"/>
          </a:xfrm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000" b="1">
                <a:solidFill>
                  <a:schemeClr val="accent1"/>
                </a:solidFill>
              </a:rPr>
              <a:t>Rovnováha</a:t>
            </a:r>
            <a:br>
              <a:rPr lang="cs-CZ" altLang="en-US" sz="3000" b="1">
                <a:solidFill>
                  <a:schemeClr val="accent1"/>
                </a:solidFill>
              </a:rPr>
            </a:br>
            <a:r>
              <a:rPr lang="en-US" altLang="en-US" sz="3000" b="1">
                <a:solidFill>
                  <a:schemeClr val="accent1"/>
                </a:solidFill>
              </a:rPr>
              <a:t>&amp; distribuce energie</a:t>
            </a:r>
            <a:endParaRPr lang="cs-CZ" altLang="en-US" sz="30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73038" y="692150"/>
            <a:ext cx="89709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</a:rPr>
              <a:t>Homeost</a:t>
            </a:r>
            <a:r>
              <a:rPr lang="cs-CZ" altLang="en-US" sz="3600" b="1">
                <a:solidFill>
                  <a:srgbClr val="FF3300"/>
                </a:solidFill>
              </a:rPr>
              <a:t>áza: akce/reakce</a:t>
            </a:r>
            <a:endParaRPr lang="cs-CZ" altLang="en-US" sz="3600">
              <a:solidFill>
                <a:srgbClr val="FF3300"/>
              </a:solidFill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50825" y="1924050"/>
            <a:ext cx="864235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chemeClr val="tx1"/>
                </a:solidFill>
              </a:rPr>
              <a:t>Existence živé hmoty </a:t>
            </a:r>
            <a:br>
              <a:rPr lang="cs-CZ" altLang="en-US" sz="2200" dirty="0">
                <a:solidFill>
                  <a:schemeClr val="tx1"/>
                </a:solidFill>
              </a:rPr>
            </a:br>
            <a:r>
              <a:rPr lang="cs-CZ" altLang="en-US" sz="2200" dirty="0">
                <a:solidFill>
                  <a:schemeClr val="tx1"/>
                </a:solidFill>
              </a:rPr>
              <a:t>= </a:t>
            </a:r>
            <a:r>
              <a:rPr lang="cs-CZ" altLang="en-US" sz="2200" b="1" dirty="0">
                <a:solidFill>
                  <a:schemeClr val="tx1"/>
                </a:solidFill>
              </a:rPr>
              <a:t>udržování „rovnováhy“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 dirty="0">
                <a:solidFill>
                  <a:schemeClr val="tx1"/>
                </a:solidFill>
              </a:rPr>
              <a:t>Také při zpracování a užití energie</a:t>
            </a:r>
          </a:p>
          <a:p>
            <a:pPr lvl="2"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chemeClr val="tx1"/>
                </a:solidFill>
              </a:rPr>
              <a:t>	</a:t>
            </a:r>
            <a:r>
              <a:rPr lang="cs-CZ" alt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200" dirty="0">
                <a:solidFill>
                  <a:schemeClr val="tx1"/>
                </a:solidFill>
              </a:rPr>
              <a:t>příjem energie </a:t>
            </a:r>
            <a:endParaRPr lang="en-US" altLang="en-US" sz="2200" dirty="0">
              <a:solidFill>
                <a:schemeClr val="tx1"/>
              </a:solidFill>
            </a:endParaRPr>
          </a:p>
          <a:p>
            <a:pPr lvl="2"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chemeClr val="tx1"/>
                </a:solidFill>
              </a:rPr>
              <a:t>		</a:t>
            </a:r>
            <a:r>
              <a:rPr lang="cs-CZ" alt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200" dirty="0">
                <a:solidFill>
                  <a:schemeClr val="tx1"/>
                </a:solidFill>
              </a:rPr>
              <a:t>zpracování </a:t>
            </a:r>
            <a:r>
              <a:rPr lang="en-US" altLang="en-US" sz="2200" dirty="0" err="1">
                <a:solidFill>
                  <a:schemeClr val="tx1"/>
                </a:solidFill>
              </a:rPr>
              <a:t>energie</a:t>
            </a:r>
            <a:r>
              <a:rPr lang="en-US" altLang="en-US" sz="2200" dirty="0">
                <a:solidFill>
                  <a:schemeClr val="tx1"/>
                </a:solidFill>
              </a:rPr>
              <a:t> </a:t>
            </a:r>
          </a:p>
          <a:p>
            <a:pPr lvl="2">
              <a:spcBef>
                <a:spcPct val="0"/>
              </a:spcBef>
              <a:buClrTx/>
              <a:buFontTx/>
              <a:buNone/>
            </a:pPr>
            <a:r>
              <a:rPr lang="en-US" alt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cs-CZ" alt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en-US" alt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cs-CZ" alt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: </a:t>
            </a:r>
            <a:r>
              <a:rPr lang="en-US" altLang="en-US" sz="2200" dirty="0" err="1">
                <a:solidFill>
                  <a:schemeClr val="tx1"/>
                </a:solidFill>
                <a:sym typeface="Wingdings" panose="05000000000000000000" pitchFamily="2" charset="2"/>
              </a:rPr>
              <a:t>hlavn</a:t>
            </a:r>
            <a:r>
              <a:rPr lang="cs-CZ" alt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í </a:t>
            </a:r>
            <a:r>
              <a:rPr lang="en-US" altLang="en-US" sz="2200" dirty="0" err="1">
                <a:solidFill>
                  <a:schemeClr val="tx1"/>
                </a:solidFill>
                <a:sym typeface="Wingdings" panose="05000000000000000000" pitchFamily="2" charset="2"/>
              </a:rPr>
              <a:t>funkce</a:t>
            </a:r>
            <a:r>
              <a:rPr lang="cs-CZ" alt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 živých organismů</a:t>
            </a:r>
          </a:p>
          <a:p>
            <a:pPr lvl="2"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			: ukládání / ztráty energie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45"/>
          <p:cNvGrpSpPr>
            <a:grpSpLocks/>
          </p:cNvGrpSpPr>
          <p:nvPr/>
        </p:nvGrpSpPr>
        <p:grpSpPr bwMode="auto">
          <a:xfrm>
            <a:off x="420688" y="2205038"/>
            <a:ext cx="2184400" cy="3970337"/>
            <a:chOff x="155555" y="2204864"/>
            <a:chExt cx="2184197" cy="3970318"/>
          </a:xfrm>
        </p:grpSpPr>
        <p:sp>
          <p:nvSpPr>
            <p:cNvPr id="32797" name="TextovéPole 25"/>
            <p:cNvSpPr txBox="1">
              <a:spLocks noChangeArrowheads="1"/>
            </p:cNvSpPr>
            <p:nvPr/>
          </p:nvSpPr>
          <p:spPr bwMode="auto">
            <a:xfrm>
              <a:off x="155555" y="2204864"/>
              <a:ext cx="1928733" cy="3970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1800">
                  <a:solidFill>
                    <a:schemeClr val="tx1"/>
                  </a:solidFill>
                </a:rPr>
                <a:t>Metabolismus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800">
                <a:solidFill>
                  <a:schemeClr val="tx1"/>
                </a:solidFill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1800">
                  <a:solidFill>
                    <a:schemeClr val="tx1"/>
                  </a:solidFill>
                </a:rPr>
                <a:t>Řízení, kontrola, 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1800">
                  <a:solidFill>
                    <a:schemeClr val="tx1"/>
                  </a:solidFill>
                </a:rPr>
                <a:t>vnímání </a:t>
              </a:r>
              <a:br>
                <a:rPr lang="en-US" altLang="en-US" sz="1800">
                  <a:solidFill>
                    <a:schemeClr val="tx1"/>
                  </a:solidFill>
                </a:rPr>
              </a:br>
              <a:r>
                <a:rPr lang="en-US" altLang="en-US" sz="1800">
                  <a:solidFill>
                    <a:schemeClr val="tx1"/>
                  </a:solidFill>
                </a:rPr>
                <a:t>&amp; reakce </a:t>
              </a:r>
              <a:br>
                <a:rPr lang="cs-CZ" altLang="en-US" sz="1800">
                  <a:solidFill>
                    <a:schemeClr val="tx1"/>
                  </a:solidFill>
                </a:rPr>
              </a:br>
              <a:r>
                <a:rPr lang="en-US" altLang="en-US" sz="1800">
                  <a:solidFill>
                    <a:schemeClr val="tx1"/>
                  </a:solidFill>
                </a:rPr>
                <a:t>na </a:t>
              </a:r>
              <a:r>
                <a:rPr lang="cs-CZ" altLang="en-US" sz="1800">
                  <a:solidFill>
                    <a:schemeClr val="tx1"/>
                  </a:solidFill>
                </a:rPr>
                <a:t>podněty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800">
                <a:solidFill>
                  <a:schemeClr val="tx1"/>
                </a:solidFill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1800">
                  <a:solidFill>
                    <a:schemeClr val="tx1"/>
                  </a:solidFill>
                </a:rPr>
                <a:t>Ochrana před</a:t>
              </a:r>
              <a:br>
                <a:rPr lang="cs-CZ" altLang="en-US" sz="1800">
                  <a:solidFill>
                    <a:schemeClr val="tx1"/>
                  </a:solidFill>
                </a:rPr>
              </a:br>
              <a:r>
                <a:rPr lang="cs-CZ" altLang="en-US" sz="1800">
                  <a:solidFill>
                    <a:schemeClr val="tx1"/>
                  </a:solidFill>
                </a:rPr>
                <a:t>patogeny, </a:t>
              </a:r>
              <a:br>
                <a:rPr lang="cs-CZ" altLang="en-US" sz="1800">
                  <a:solidFill>
                    <a:schemeClr val="tx1"/>
                  </a:solidFill>
                </a:rPr>
              </a:br>
              <a:r>
                <a:rPr lang="cs-CZ" altLang="en-US" sz="1800">
                  <a:solidFill>
                    <a:schemeClr val="tx1"/>
                  </a:solidFill>
                </a:rPr>
                <a:t>parazity,</a:t>
              </a:r>
              <a:br>
                <a:rPr lang="cs-CZ" altLang="en-US" sz="1800">
                  <a:solidFill>
                    <a:schemeClr val="tx1"/>
                  </a:solidFill>
                </a:rPr>
              </a:br>
              <a:r>
                <a:rPr lang="cs-CZ" altLang="en-US" sz="1800">
                  <a:solidFill>
                    <a:schemeClr val="tx1"/>
                  </a:solidFill>
                </a:rPr>
                <a:t>predátory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800">
                <a:solidFill>
                  <a:schemeClr val="tx1"/>
                </a:solidFill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1800">
                  <a:solidFill>
                    <a:schemeClr val="tx1"/>
                  </a:solidFill>
                </a:rPr>
                <a:t>Ochrana před</a:t>
              </a:r>
              <a:br>
                <a:rPr lang="cs-CZ" altLang="en-US" sz="1800">
                  <a:solidFill>
                    <a:schemeClr val="tx1"/>
                  </a:solidFill>
                </a:rPr>
              </a:br>
              <a:r>
                <a:rPr lang="cs-CZ" altLang="en-US" sz="1800">
                  <a:solidFill>
                    <a:schemeClr val="tx1"/>
                  </a:solidFill>
                </a:rPr>
                <a:t>toxikanty</a:t>
              </a:r>
            </a:p>
          </p:txBody>
        </p:sp>
        <p:sp>
          <p:nvSpPr>
            <p:cNvPr id="29" name="Šipka doleva 28"/>
            <p:cNvSpPr/>
            <p:nvPr/>
          </p:nvSpPr>
          <p:spPr>
            <a:xfrm>
              <a:off x="1979422" y="2420763"/>
              <a:ext cx="360330" cy="215899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32" name="Šipka doleva 31"/>
            <p:cNvSpPr/>
            <p:nvPr/>
          </p:nvSpPr>
          <p:spPr>
            <a:xfrm>
              <a:off x="1979422" y="3868556"/>
              <a:ext cx="360330" cy="215899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33" name="Šipka doleva 32"/>
            <p:cNvSpPr/>
            <p:nvPr/>
          </p:nvSpPr>
          <p:spPr>
            <a:xfrm>
              <a:off x="1979422" y="4725802"/>
              <a:ext cx="360330" cy="215899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52" name="Šipka doleva 51"/>
            <p:cNvSpPr/>
            <p:nvPr/>
          </p:nvSpPr>
          <p:spPr>
            <a:xfrm>
              <a:off x="1979422" y="5589398"/>
              <a:ext cx="360330" cy="215899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</p:grpSp>
      <p:pic>
        <p:nvPicPr>
          <p:cNvPr id="32771" name="Picture 1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9775" y="1628775"/>
            <a:ext cx="10795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Šipka dolů 16"/>
          <p:cNvSpPr/>
          <p:nvPr/>
        </p:nvSpPr>
        <p:spPr>
          <a:xfrm>
            <a:off x="4549775" y="404813"/>
            <a:ext cx="1008063" cy="1152525"/>
          </a:xfrm>
          <a:prstGeom prst="downArrow">
            <a:avLst>
              <a:gd name="adj1" fmla="val 50000"/>
              <a:gd name="adj2" fmla="val 511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8" name="TextovéPole 17"/>
          <p:cNvSpPr txBox="1">
            <a:spLocks noChangeArrowheads="1"/>
          </p:cNvSpPr>
          <p:nvPr/>
        </p:nvSpPr>
        <p:spPr bwMode="auto">
          <a:xfrm>
            <a:off x="3613150" y="404813"/>
            <a:ext cx="9794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Energie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hv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potrava</a:t>
            </a:r>
          </a:p>
        </p:txBody>
      </p:sp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6388" y="4033838"/>
            <a:ext cx="183832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Šipka doleva 19"/>
          <p:cNvSpPr/>
          <p:nvPr/>
        </p:nvSpPr>
        <p:spPr>
          <a:xfrm>
            <a:off x="3613150" y="2636838"/>
            <a:ext cx="792163" cy="5048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1" name="Šipka doleva 20"/>
          <p:cNvSpPr/>
          <p:nvPr/>
        </p:nvSpPr>
        <p:spPr>
          <a:xfrm rot="8076646">
            <a:off x="6793706" y="1931194"/>
            <a:ext cx="1679575" cy="5349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2" name="TextovéPole 21"/>
          <p:cNvSpPr txBox="1">
            <a:spLocks noChangeArrowheads="1"/>
          </p:cNvSpPr>
          <p:nvPr/>
        </p:nvSpPr>
        <p:spPr bwMode="auto">
          <a:xfrm>
            <a:off x="8077200" y="620713"/>
            <a:ext cx="8524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Ztráty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teplo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fekálie</a:t>
            </a:r>
          </a:p>
        </p:txBody>
      </p:sp>
      <p:sp>
        <p:nvSpPr>
          <p:cNvPr id="23" name="TextovéPole 22"/>
          <p:cNvSpPr txBox="1">
            <a:spLocks noChangeArrowheads="1"/>
          </p:cNvSpPr>
          <p:nvPr/>
        </p:nvSpPr>
        <p:spPr bwMode="auto">
          <a:xfrm>
            <a:off x="2749550" y="1628775"/>
            <a:ext cx="16716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Existence </a:t>
            </a:r>
            <a:br>
              <a:rPr lang="cs-CZ" altLang="en-US" sz="1800" b="1">
                <a:solidFill>
                  <a:schemeClr val="tx1"/>
                </a:solidFill>
              </a:rPr>
            </a:br>
            <a:r>
              <a:rPr lang="cs-CZ" altLang="en-US" sz="1800" b="1">
                <a:solidFill>
                  <a:schemeClr val="tx1"/>
                </a:solidFill>
              </a:rPr>
              <a:t>(udržování, </a:t>
            </a:r>
            <a:br>
              <a:rPr lang="cs-CZ" altLang="en-US" sz="1800" b="1">
                <a:solidFill>
                  <a:schemeClr val="tx1"/>
                </a:solidFill>
              </a:rPr>
            </a:br>
            <a:r>
              <a:rPr lang="cs-CZ" altLang="en-US" sz="1800" b="1" i="1">
                <a:solidFill>
                  <a:schemeClr val="tx1"/>
                </a:solidFill>
              </a:rPr>
              <a:t>maintenance</a:t>
            </a:r>
            <a:r>
              <a:rPr lang="cs-CZ" altLang="en-US" sz="1800" b="1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24" name="Picture 1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6525" y="3159125"/>
            <a:ext cx="1081088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Šipka doleva 33"/>
          <p:cNvSpPr/>
          <p:nvPr/>
        </p:nvSpPr>
        <p:spPr>
          <a:xfrm rot="16200000">
            <a:off x="4117181" y="3356769"/>
            <a:ext cx="792163" cy="5048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35" name="TextovéPole 34"/>
          <p:cNvSpPr txBox="1">
            <a:spLocks noChangeArrowheads="1"/>
          </p:cNvSpPr>
          <p:nvPr/>
        </p:nvSpPr>
        <p:spPr bwMode="auto">
          <a:xfrm>
            <a:off x="4765675" y="3141663"/>
            <a:ext cx="11334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Růst,</a:t>
            </a:r>
            <a:br>
              <a:rPr lang="cs-CZ" altLang="en-US" sz="1800" b="1">
                <a:solidFill>
                  <a:schemeClr val="tx1"/>
                </a:solidFill>
              </a:rPr>
            </a:br>
            <a:r>
              <a:rPr lang="cs-CZ" altLang="en-US" sz="1800" b="1">
                <a:solidFill>
                  <a:schemeClr val="tx1"/>
                </a:solidFill>
              </a:rPr>
              <a:t>pohlavní</a:t>
            </a:r>
            <a:br>
              <a:rPr lang="cs-CZ" altLang="en-US" sz="1800" b="1">
                <a:solidFill>
                  <a:schemeClr val="tx1"/>
                </a:solidFill>
              </a:rPr>
            </a:br>
            <a:r>
              <a:rPr lang="cs-CZ" altLang="en-US" sz="1800" b="1">
                <a:solidFill>
                  <a:schemeClr val="tx1"/>
                </a:solidFill>
              </a:rPr>
              <a:t>zralost</a:t>
            </a:r>
          </a:p>
        </p:txBody>
      </p:sp>
      <p:sp>
        <p:nvSpPr>
          <p:cNvPr id="36" name="Šipka doleva 35"/>
          <p:cNvSpPr/>
          <p:nvPr/>
        </p:nvSpPr>
        <p:spPr>
          <a:xfrm rot="10800000">
            <a:off x="6205538" y="4941888"/>
            <a:ext cx="1008062" cy="5032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pic>
        <p:nvPicPr>
          <p:cNvPr id="37" name="Picture 12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4325" y="4221163"/>
            <a:ext cx="3825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2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1300" y="5013325"/>
            <a:ext cx="38258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2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7563" y="4724400"/>
            <a:ext cx="3825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2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1663" y="5445125"/>
            <a:ext cx="3825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2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53463" y="5229225"/>
            <a:ext cx="38258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2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9863" y="5805488"/>
            <a:ext cx="3825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2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53463" y="5661025"/>
            <a:ext cx="3825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2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1663" y="6021388"/>
            <a:ext cx="3825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ovéPole 44"/>
          <p:cNvSpPr txBox="1">
            <a:spLocks noChangeArrowheads="1"/>
          </p:cNvSpPr>
          <p:nvPr/>
        </p:nvSpPr>
        <p:spPr bwMode="auto">
          <a:xfrm>
            <a:off x="6010275" y="4427538"/>
            <a:ext cx="1812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Rozmnožování</a:t>
            </a:r>
          </a:p>
        </p:txBody>
      </p:sp>
      <p:cxnSp>
        <p:nvCxnSpPr>
          <p:cNvPr id="47" name="Přímá spojovací šipka 46"/>
          <p:cNvCxnSpPr/>
          <p:nvPr/>
        </p:nvCxnSpPr>
        <p:spPr>
          <a:xfrm flipH="1" flipV="1">
            <a:off x="6061075" y="2420938"/>
            <a:ext cx="1655763" cy="1512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50"/>
          <p:cNvGrpSpPr>
            <a:grpSpLocks/>
          </p:cNvGrpSpPr>
          <p:nvPr/>
        </p:nvGrpSpPr>
        <p:grpSpPr bwMode="auto">
          <a:xfrm>
            <a:off x="265113" y="5373688"/>
            <a:ext cx="4383087" cy="1282700"/>
            <a:chOff x="-1" y="5372609"/>
            <a:chExt cx="4381586" cy="1283254"/>
          </a:xfrm>
        </p:grpSpPr>
        <p:sp>
          <p:nvSpPr>
            <p:cNvPr id="48" name="Zaoblený obdélník 47"/>
            <p:cNvSpPr/>
            <p:nvPr/>
          </p:nvSpPr>
          <p:spPr>
            <a:xfrm>
              <a:off x="-1" y="5372609"/>
              <a:ext cx="1858325" cy="93703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49" name="Blesk 48"/>
            <p:cNvSpPr/>
            <p:nvPr/>
          </p:nvSpPr>
          <p:spPr>
            <a:xfrm rot="9919160">
              <a:off x="1561564" y="5685481"/>
              <a:ext cx="863304" cy="792505"/>
            </a:xfrm>
            <a:prstGeom prst="lightningBol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32796" name="TextovéPole 49"/>
            <p:cNvSpPr txBox="1">
              <a:spLocks noChangeArrowheads="1"/>
            </p:cNvSpPr>
            <p:nvPr/>
          </p:nvSpPr>
          <p:spPr bwMode="auto">
            <a:xfrm>
              <a:off x="2555776" y="5732616"/>
              <a:ext cx="1825809" cy="923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1800" b="1">
                  <a:solidFill>
                    <a:srgbClr val="FF0000"/>
                  </a:solidFill>
                </a:rPr>
                <a:t>Vliv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1800" b="1">
                  <a:solidFill>
                    <a:srgbClr val="FF0000"/>
                  </a:solidFill>
                </a:rPr>
                <a:t>chemické látky</a:t>
              </a:r>
              <a:br>
                <a:rPr lang="cs-CZ" altLang="en-US" sz="1800" b="1">
                  <a:solidFill>
                    <a:srgbClr val="FF0000"/>
                  </a:solidFill>
                </a:rPr>
              </a:br>
              <a:r>
                <a:rPr lang="cs-CZ" altLang="en-US" sz="1800" b="1">
                  <a:solidFill>
                    <a:srgbClr val="FF0000"/>
                  </a:solidFill>
                </a:rPr>
                <a:t>stres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0" grpId="0" animBg="1"/>
      <p:bldP spid="21" grpId="0" animBg="1"/>
      <p:bldP spid="22" grpId="0"/>
      <p:bldP spid="23" grpId="0"/>
      <p:bldP spid="34" grpId="0" animBg="1"/>
      <p:bldP spid="35" grpId="0"/>
      <p:bldP spid="36" grpId="0" animBg="1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9775" y="1628775"/>
            <a:ext cx="10795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Šipka dolů 16"/>
          <p:cNvSpPr/>
          <p:nvPr/>
        </p:nvSpPr>
        <p:spPr>
          <a:xfrm>
            <a:off x="4549775" y="404813"/>
            <a:ext cx="1008063" cy="1152525"/>
          </a:xfrm>
          <a:prstGeom prst="downArrow">
            <a:avLst>
              <a:gd name="adj1" fmla="val 50000"/>
              <a:gd name="adj2" fmla="val 511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34820" name="TextovéPole 17"/>
          <p:cNvSpPr txBox="1">
            <a:spLocks noChangeArrowheads="1"/>
          </p:cNvSpPr>
          <p:nvPr/>
        </p:nvSpPr>
        <p:spPr bwMode="auto">
          <a:xfrm>
            <a:off x="3613150" y="404813"/>
            <a:ext cx="9794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Energie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hv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potrava</a:t>
            </a:r>
          </a:p>
        </p:txBody>
      </p:sp>
      <p:pic>
        <p:nvPicPr>
          <p:cNvPr id="34821" name="Picture 12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9263" y="4221163"/>
            <a:ext cx="1552575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Šipka doleva 19"/>
          <p:cNvSpPr/>
          <p:nvPr/>
        </p:nvSpPr>
        <p:spPr>
          <a:xfrm>
            <a:off x="3613150" y="2276475"/>
            <a:ext cx="792163" cy="1008063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1" name="Šipka doleva 20"/>
          <p:cNvSpPr/>
          <p:nvPr/>
        </p:nvSpPr>
        <p:spPr>
          <a:xfrm rot="8076646">
            <a:off x="6793706" y="1931194"/>
            <a:ext cx="1679575" cy="5349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34824" name="TextovéPole 21"/>
          <p:cNvSpPr txBox="1">
            <a:spLocks noChangeArrowheads="1"/>
          </p:cNvSpPr>
          <p:nvPr/>
        </p:nvSpPr>
        <p:spPr bwMode="auto">
          <a:xfrm>
            <a:off x="8077200" y="620713"/>
            <a:ext cx="8524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Ztráty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teplo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fekálie</a:t>
            </a:r>
          </a:p>
        </p:txBody>
      </p:sp>
      <p:sp>
        <p:nvSpPr>
          <p:cNvPr id="34825" name="TextovéPole 22"/>
          <p:cNvSpPr txBox="1">
            <a:spLocks noChangeArrowheads="1"/>
          </p:cNvSpPr>
          <p:nvPr/>
        </p:nvSpPr>
        <p:spPr bwMode="auto">
          <a:xfrm>
            <a:off x="2749550" y="1628775"/>
            <a:ext cx="16716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Existence </a:t>
            </a:r>
            <a:br>
              <a:rPr lang="cs-CZ" altLang="en-US" sz="1800" b="1">
                <a:solidFill>
                  <a:schemeClr val="tx1"/>
                </a:solidFill>
              </a:rPr>
            </a:br>
            <a:r>
              <a:rPr lang="cs-CZ" altLang="en-US" sz="1800" b="1">
                <a:solidFill>
                  <a:schemeClr val="tx1"/>
                </a:solidFill>
              </a:rPr>
              <a:t>(udržování, </a:t>
            </a:r>
            <a:br>
              <a:rPr lang="cs-CZ" altLang="en-US" sz="1800" b="1">
                <a:solidFill>
                  <a:schemeClr val="tx1"/>
                </a:solidFill>
              </a:rPr>
            </a:br>
            <a:r>
              <a:rPr lang="cs-CZ" altLang="en-US" sz="1800" b="1" i="1">
                <a:solidFill>
                  <a:schemeClr val="tx1"/>
                </a:solidFill>
              </a:rPr>
              <a:t>maintenance</a:t>
            </a:r>
            <a:r>
              <a:rPr lang="cs-CZ" altLang="en-US" sz="1800" b="1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34826" name="Picture 1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6525" y="3159125"/>
            <a:ext cx="1081088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Šipka doleva 33"/>
          <p:cNvSpPr/>
          <p:nvPr/>
        </p:nvSpPr>
        <p:spPr>
          <a:xfrm rot="16200000">
            <a:off x="3984625" y="3489325"/>
            <a:ext cx="792163" cy="23971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34828" name="TextovéPole 34"/>
          <p:cNvSpPr txBox="1">
            <a:spLocks noChangeArrowheads="1"/>
          </p:cNvSpPr>
          <p:nvPr/>
        </p:nvSpPr>
        <p:spPr bwMode="auto">
          <a:xfrm>
            <a:off x="4765675" y="3141663"/>
            <a:ext cx="11334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Růst,</a:t>
            </a:r>
            <a:br>
              <a:rPr lang="cs-CZ" altLang="en-US" sz="1800" b="1">
                <a:solidFill>
                  <a:schemeClr val="tx1"/>
                </a:solidFill>
              </a:rPr>
            </a:br>
            <a:r>
              <a:rPr lang="cs-CZ" altLang="en-US" sz="1800" b="1">
                <a:solidFill>
                  <a:schemeClr val="tx1"/>
                </a:solidFill>
              </a:rPr>
              <a:t>pohlavní</a:t>
            </a:r>
            <a:br>
              <a:rPr lang="cs-CZ" altLang="en-US" sz="1800" b="1">
                <a:solidFill>
                  <a:schemeClr val="tx1"/>
                </a:solidFill>
              </a:rPr>
            </a:br>
            <a:r>
              <a:rPr lang="cs-CZ" altLang="en-US" sz="1800" b="1">
                <a:solidFill>
                  <a:schemeClr val="tx1"/>
                </a:solidFill>
              </a:rPr>
              <a:t>zralost</a:t>
            </a:r>
          </a:p>
        </p:txBody>
      </p:sp>
      <p:sp>
        <p:nvSpPr>
          <p:cNvPr id="36" name="Šipka doleva 35"/>
          <p:cNvSpPr/>
          <p:nvPr/>
        </p:nvSpPr>
        <p:spPr>
          <a:xfrm rot="10800000">
            <a:off x="6205538" y="5157788"/>
            <a:ext cx="1008062" cy="28733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pic>
        <p:nvPicPr>
          <p:cNvPr id="34830" name="Picture 12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4325" y="4221163"/>
            <a:ext cx="3825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1" name="Picture 12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7563" y="4724400"/>
            <a:ext cx="3825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2" name="Picture 12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9863" y="5805488"/>
            <a:ext cx="3825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3" name="Picture 12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53463" y="5661025"/>
            <a:ext cx="3825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4" name="TextovéPole 44"/>
          <p:cNvSpPr txBox="1">
            <a:spLocks noChangeArrowheads="1"/>
          </p:cNvSpPr>
          <p:nvPr/>
        </p:nvSpPr>
        <p:spPr bwMode="auto">
          <a:xfrm>
            <a:off x="6010275" y="4427538"/>
            <a:ext cx="1812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Rozmnožování</a:t>
            </a:r>
          </a:p>
        </p:txBody>
      </p:sp>
      <p:cxnSp>
        <p:nvCxnSpPr>
          <p:cNvPr id="47" name="Přímá spojovací šipka 46"/>
          <p:cNvCxnSpPr/>
          <p:nvPr/>
        </p:nvCxnSpPr>
        <p:spPr>
          <a:xfrm flipH="1" flipV="1">
            <a:off x="6061075" y="2420938"/>
            <a:ext cx="1655763" cy="1512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836" name="Skupina 45"/>
          <p:cNvGrpSpPr>
            <a:grpSpLocks/>
          </p:cNvGrpSpPr>
          <p:nvPr/>
        </p:nvGrpSpPr>
        <p:grpSpPr bwMode="auto">
          <a:xfrm>
            <a:off x="420688" y="2205038"/>
            <a:ext cx="2184400" cy="3970337"/>
            <a:chOff x="155555" y="2204864"/>
            <a:chExt cx="2184197" cy="3970318"/>
          </a:xfrm>
        </p:grpSpPr>
        <p:sp>
          <p:nvSpPr>
            <p:cNvPr id="34843" name="TextovéPole 25"/>
            <p:cNvSpPr txBox="1">
              <a:spLocks noChangeArrowheads="1"/>
            </p:cNvSpPr>
            <p:nvPr/>
          </p:nvSpPr>
          <p:spPr bwMode="auto">
            <a:xfrm>
              <a:off x="155555" y="2204864"/>
              <a:ext cx="2018501" cy="3970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1800">
                  <a:solidFill>
                    <a:schemeClr val="tx1"/>
                  </a:solidFill>
                </a:rPr>
                <a:t>Metabolismus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800">
                <a:solidFill>
                  <a:schemeClr val="tx1"/>
                </a:solidFill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1800">
                  <a:solidFill>
                    <a:schemeClr val="tx1"/>
                  </a:solidFill>
                </a:rPr>
                <a:t>Vnitřní řízení, </a:t>
              </a:r>
              <a:br>
                <a:rPr lang="cs-CZ" altLang="en-US" sz="1800">
                  <a:solidFill>
                    <a:schemeClr val="tx1"/>
                  </a:solidFill>
                </a:rPr>
              </a:br>
              <a:r>
                <a:rPr lang="cs-CZ" altLang="en-US" sz="1800">
                  <a:solidFill>
                    <a:schemeClr val="tx1"/>
                  </a:solidFill>
                </a:rPr>
                <a:t>kontrola, vnímání </a:t>
              </a:r>
              <a:br>
                <a:rPr lang="en-US" altLang="en-US" sz="1800">
                  <a:solidFill>
                    <a:schemeClr val="tx1"/>
                  </a:solidFill>
                </a:rPr>
              </a:br>
              <a:r>
                <a:rPr lang="en-US" altLang="en-US" sz="1800">
                  <a:solidFill>
                    <a:schemeClr val="tx1"/>
                  </a:solidFill>
                </a:rPr>
                <a:t>&amp; reakce </a:t>
              </a:r>
              <a:br>
                <a:rPr lang="cs-CZ" altLang="en-US" sz="1800">
                  <a:solidFill>
                    <a:schemeClr val="tx1"/>
                  </a:solidFill>
                </a:rPr>
              </a:br>
              <a:r>
                <a:rPr lang="en-US" altLang="en-US" sz="1800">
                  <a:solidFill>
                    <a:schemeClr val="tx1"/>
                  </a:solidFill>
                </a:rPr>
                <a:t>na </a:t>
              </a:r>
              <a:r>
                <a:rPr lang="cs-CZ" altLang="en-US" sz="1800">
                  <a:solidFill>
                    <a:schemeClr val="tx1"/>
                  </a:solidFill>
                </a:rPr>
                <a:t>podněty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800">
                <a:solidFill>
                  <a:schemeClr val="tx1"/>
                </a:solidFill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1800">
                  <a:solidFill>
                    <a:schemeClr val="tx1"/>
                  </a:solidFill>
                </a:rPr>
                <a:t>Ochrana před</a:t>
              </a:r>
              <a:br>
                <a:rPr lang="cs-CZ" altLang="en-US" sz="1800">
                  <a:solidFill>
                    <a:schemeClr val="tx1"/>
                  </a:solidFill>
                </a:rPr>
              </a:br>
              <a:r>
                <a:rPr lang="cs-CZ" altLang="en-US" sz="1800">
                  <a:solidFill>
                    <a:schemeClr val="tx1"/>
                  </a:solidFill>
                </a:rPr>
                <a:t>patogeny, </a:t>
              </a:r>
              <a:br>
                <a:rPr lang="cs-CZ" altLang="en-US" sz="1800">
                  <a:solidFill>
                    <a:schemeClr val="tx1"/>
                  </a:solidFill>
                </a:rPr>
              </a:br>
              <a:r>
                <a:rPr lang="cs-CZ" altLang="en-US" sz="1800">
                  <a:solidFill>
                    <a:schemeClr val="tx1"/>
                  </a:solidFill>
                </a:rPr>
                <a:t>parazity,</a:t>
              </a:r>
              <a:br>
                <a:rPr lang="cs-CZ" altLang="en-US" sz="1800">
                  <a:solidFill>
                    <a:schemeClr val="tx1"/>
                  </a:solidFill>
                </a:rPr>
              </a:br>
              <a:r>
                <a:rPr lang="cs-CZ" altLang="en-US" sz="1800">
                  <a:solidFill>
                    <a:schemeClr val="tx1"/>
                  </a:solidFill>
                </a:rPr>
                <a:t>predátory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800">
                <a:solidFill>
                  <a:schemeClr val="tx1"/>
                </a:solidFill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1800">
                  <a:solidFill>
                    <a:schemeClr val="tx1"/>
                  </a:solidFill>
                </a:rPr>
                <a:t>Ochrana před</a:t>
              </a:r>
              <a:br>
                <a:rPr lang="cs-CZ" altLang="en-US" sz="1800">
                  <a:solidFill>
                    <a:schemeClr val="tx1"/>
                  </a:solidFill>
                </a:rPr>
              </a:br>
              <a:r>
                <a:rPr lang="cs-CZ" altLang="en-US" sz="1800">
                  <a:solidFill>
                    <a:schemeClr val="tx1"/>
                  </a:solidFill>
                </a:rPr>
                <a:t>toxikanty</a:t>
              </a:r>
            </a:p>
          </p:txBody>
        </p:sp>
        <p:sp>
          <p:nvSpPr>
            <p:cNvPr id="29" name="Šipka doleva 28"/>
            <p:cNvSpPr/>
            <p:nvPr/>
          </p:nvSpPr>
          <p:spPr>
            <a:xfrm>
              <a:off x="1979422" y="2276301"/>
              <a:ext cx="360330" cy="576260"/>
            </a:xfrm>
            <a:prstGeom prst="lef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32" name="Šipka doleva 31"/>
            <p:cNvSpPr/>
            <p:nvPr/>
          </p:nvSpPr>
          <p:spPr>
            <a:xfrm>
              <a:off x="1979422" y="3868556"/>
              <a:ext cx="360330" cy="136524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33" name="Šipka doleva 32"/>
            <p:cNvSpPr/>
            <p:nvPr/>
          </p:nvSpPr>
          <p:spPr>
            <a:xfrm>
              <a:off x="1979422" y="4725802"/>
              <a:ext cx="360330" cy="142874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52" name="Šipka doleva 51"/>
            <p:cNvSpPr/>
            <p:nvPr/>
          </p:nvSpPr>
          <p:spPr>
            <a:xfrm>
              <a:off x="1979422" y="5589398"/>
              <a:ext cx="360330" cy="576259"/>
            </a:xfrm>
            <a:prstGeom prst="lef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</p:grpSp>
      <p:sp>
        <p:nvSpPr>
          <p:cNvPr id="34837" name="TextovéPole 25"/>
          <p:cNvSpPr txBox="1">
            <a:spLocks noChangeArrowheads="1"/>
          </p:cNvSpPr>
          <p:nvPr/>
        </p:nvSpPr>
        <p:spPr bwMode="auto">
          <a:xfrm>
            <a:off x="323850" y="417513"/>
            <a:ext cx="3527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rgbClr val="FF0000"/>
                </a:solidFill>
              </a:rPr>
              <a:t>Chemický stres: </a:t>
            </a:r>
            <a:br>
              <a:rPr lang="cs-CZ" altLang="en-US" sz="1800" b="1">
                <a:solidFill>
                  <a:srgbClr val="FF0000"/>
                </a:solidFill>
              </a:rPr>
            </a:br>
            <a:r>
              <a:rPr lang="cs-CZ" altLang="en-US" sz="1800">
                <a:solidFill>
                  <a:srgbClr val="FF0000"/>
                </a:solidFill>
              </a:rPr>
              <a:t>vyšší nároky / alokace energie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1800">
                <a:solidFill>
                  <a:srgbClr val="FF0000"/>
                </a:solidFill>
                <a:sym typeface="Wingdings" panose="05000000000000000000" pitchFamily="2" charset="2"/>
              </a:rPr>
              <a:t>„nedostatek“ energie jinde</a:t>
            </a:r>
            <a:endParaRPr lang="cs-CZ" altLang="en-US" sz="1800">
              <a:solidFill>
                <a:srgbClr val="FF0000"/>
              </a:solidFill>
            </a:endParaRPr>
          </a:p>
        </p:txBody>
      </p:sp>
      <p:cxnSp>
        <p:nvCxnSpPr>
          <p:cNvPr id="28" name="Přímá spojovací šipka 27"/>
          <p:cNvCxnSpPr/>
          <p:nvPr/>
        </p:nvCxnSpPr>
        <p:spPr>
          <a:xfrm>
            <a:off x="2339975" y="1341438"/>
            <a:ext cx="0" cy="792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šipka 29"/>
          <p:cNvCxnSpPr/>
          <p:nvPr/>
        </p:nvCxnSpPr>
        <p:spPr>
          <a:xfrm>
            <a:off x="2195513" y="1341438"/>
            <a:ext cx="0" cy="41036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840" name="Skupina 50"/>
          <p:cNvGrpSpPr>
            <a:grpSpLocks/>
          </p:cNvGrpSpPr>
          <p:nvPr/>
        </p:nvGrpSpPr>
        <p:grpSpPr bwMode="auto">
          <a:xfrm>
            <a:off x="265113" y="5373688"/>
            <a:ext cx="2425700" cy="1104900"/>
            <a:chOff x="-1" y="5372619"/>
            <a:chExt cx="2425259" cy="1105274"/>
          </a:xfrm>
        </p:grpSpPr>
        <p:sp>
          <p:nvSpPr>
            <p:cNvPr id="37" name="Zaoblený obdélník 36"/>
            <p:cNvSpPr/>
            <p:nvPr/>
          </p:nvSpPr>
          <p:spPr>
            <a:xfrm>
              <a:off x="-1" y="5372619"/>
              <a:ext cx="2003061" cy="93694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38" name="Blesk 37"/>
            <p:cNvSpPr/>
            <p:nvPr/>
          </p:nvSpPr>
          <p:spPr>
            <a:xfrm rot="9919160">
              <a:off x="1561815" y="5685462"/>
              <a:ext cx="863443" cy="792431"/>
            </a:xfrm>
            <a:prstGeom prst="lightningBol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</p:grp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9775" y="1628775"/>
            <a:ext cx="10795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Šipka dolů 16"/>
          <p:cNvSpPr/>
          <p:nvPr/>
        </p:nvSpPr>
        <p:spPr>
          <a:xfrm>
            <a:off x="4741863" y="404813"/>
            <a:ext cx="622300" cy="1152525"/>
          </a:xfrm>
          <a:prstGeom prst="downArrow">
            <a:avLst>
              <a:gd name="adj1" fmla="val 50000"/>
              <a:gd name="adj2" fmla="val 51176"/>
            </a:avLst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36868" name="TextovéPole 17"/>
          <p:cNvSpPr txBox="1">
            <a:spLocks noChangeArrowheads="1"/>
          </p:cNvSpPr>
          <p:nvPr/>
        </p:nvSpPr>
        <p:spPr bwMode="auto">
          <a:xfrm>
            <a:off x="3613150" y="404813"/>
            <a:ext cx="9794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Energie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hv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potrava</a:t>
            </a:r>
          </a:p>
        </p:txBody>
      </p:sp>
      <p:pic>
        <p:nvPicPr>
          <p:cNvPr id="36869" name="Picture 12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8163" y="4337050"/>
            <a:ext cx="1376362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Šipka doleva 19"/>
          <p:cNvSpPr/>
          <p:nvPr/>
        </p:nvSpPr>
        <p:spPr>
          <a:xfrm>
            <a:off x="3613150" y="2276475"/>
            <a:ext cx="792163" cy="1008063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1" name="Šipka doleva 20"/>
          <p:cNvSpPr/>
          <p:nvPr/>
        </p:nvSpPr>
        <p:spPr>
          <a:xfrm rot="8076646">
            <a:off x="6793706" y="1931194"/>
            <a:ext cx="1679575" cy="5349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36872" name="TextovéPole 21"/>
          <p:cNvSpPr txBox="1">
            <a:spLocks noChangeArrowheads="1"/>
          </p:cNvSpPr>
          <p:nvPr/>
        </p:nvSpPr>
        <p:spPr bwMode="auto">
          <a:xfrm>
            <a:off x="8077200" y="620713"/>
            <a:ext cx="8524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Ztráty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teplo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fekálie</a:t>
            </a:r>
          </a:p>
        </p:txBody>
      </p:sp>
      <p:sp>
        <p:nvSpPr>
          <p:cNvPr id="36873" name="TextovéPole 22"/>
          <p:cNvSpPr txBox="1">
            <a:spLocks noChangeArrowheads="1"/>
          </p:cNvSpPr>
          <p:nvPr/>
        </p:nvSpPr>
        <p:spPr bwMode="auto">
          <a:xfrm>
            <a:off x="2749550" y="1628775"/>
            <a:ext cx="16716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Existence </a:t>
            </a:r>
            <a:br>
              <a:rPr lang="cs-CZ" altLang="en-US" sz="1800" b="1">
                <a:solidFill>
                  <a:schemeClr val="tx1"/>
                </a:solidFill>
              </a:rPr>
            </a:br>
            <a:r>
              <a:rPr lang="cs-CZ" altLang="en-US" sz="1800" b="1">
                <a:solidFill>
                  <a:schemeClr val="tx1"/>
                </a:solidFill>
              </a:rPr>
              <a:t>(udržování, </a:t>
            </a:r>
            <a:br>
              <a:rPr lang="cs-CZ" altLang="en-US" sz="1800" b="1">
                <a:solidFill>
                  <a:schemeClr val="tx1"/>
                </a:solidFill>
              </a:rPr>
            </a:br>
            <a:r>
              <a:rPr lang="cs-CZ" altLang="en-US" sz="1800" b="1" i="1">
                <a:solidFill>
                  <a:schemeClr val="tx1"/>
                </a:solidFill>
              </a:rPr>
              <a:t>maintenance</a:t>
            </a:r>
            <a:r>
              <a:rPr lang="cs-CZ" altLang="en-US" sz="1800" b="1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36874" name="Picture 1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6525" y="3159125"/>
            <a:ext cx="1081088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Šipka doleva 33"/>
          <p:cNvSpPr/>
          <p:nvPr/>
        </p:nvSpPr>
        <p:spPr>
          <a:xfrm rot="16200000">
            <a:off x="3984625" y="3489325"/>
            <a:ext cx="792163" cy="23971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36876" name="TextovéPole 34"/>
          <p:cNvSpPr txBox="1">
            <a:spLocks noChangeArrowheads="1"/>
          </p:cNvSpPr>
          <p:nvPr/>
        </p:nvSpPr>
        <p:spPr bwMode="auto">
          <a:xfrm>
            <a:off x="4765675" y="3141663"/>
            <a:ext cx="11334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Růst,</a:t>
            </a:r>
            <a:br>
              <a:rPr lang="cs-CZ" altLang="en-US" sz="1800" b="1">
                <a:solidFill>
                  <a:schemeClr val="tx1"/>
                </a:solidFill>
              </a:rPr>
            </a:br>
            <a:r>
              <a:rPr lang="cs-CZ" altLang="en-US" sz="1800" b="1">
                <a:solidFill>
                  <a:schemeClr val="tx1"/>
                </a:solidFill>
              </a:rPr>
              <a:t>pohlavní</a:t>
            </a:r>
            <a:br>
              <a:rPr lang="cs-CZ" altLang="en-US" sz="1800" b="1">
                <a:solidFill>
                  <a:schemeClr val="tx1"/>
                </a:solidFill>
              </a:rPr>
            </a:br>
            <a:r>
              <a:rPr lang="cs-CZ" altLang="en-US" sz="1800" b="1">
                <a:solidFill>
                  <a:schemeClr val="tx1"/>
                </a:solidFill>
              </a:rPr>
              <a:t>zralost</a:t>
            </a:r>
          </a:p>
        </p:txBody>
      </p:sp>
      <p:sp>
        <p:nvSpPr>
          <p:cNvPr id="36" name="Šipka doleva 35"/>
          <p:cNvSpPr/>
          <p:nvPr/>
        </p:nvSpPr>
        <p:spPr>
          <a:xfrm rot="10800000">
            <a:off x="6205538" y="5229225"/>
            <a:ext cx="1008062" cy="14446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pic>
        <p:nvPicPr>
          <p:cNvPr id="36878" name="Picture 12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9863" y="5805488"/>
            <a:ext cx="3825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9" name="TextovéPole 44"/>
          <p:cNvSpPr txBox="1">
            <a:spLocks noChangeArrowheads="1"/>
          </p:cNvSpPr>
          <p:nvPr/>
        </p:nvSpPr>
        <p:spPr bwMode="auto">
          <a:xfrm>
            <a:off x="6010275" y="4427538"/>
            <a:ext cx="1812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Rozmnožování</a:t>
            </a:r>
          </a:p>
        </p:txBody>
      </p:sp>
      <p:cxnSp>
        <p:nvCxnSpPr>
          <p:cNvPr id="47" name="Přímá spojovací šipka 46"/>
          <p:cNvCxnSpPr/>
          <p:nvPr/>
        </p:nvCxnSpPr>
        <p:spPr>
          <a:xfrm flipH="1" flipV="1">
            <a:off x="6061075" y="2420938"/>
            <a:ext cx="1655763" cy="1512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881" name="Skupina 45"/>
          <p:cNvGrpSpPr>
            <a:grpSpLocks/>
          </p:cNvGrpSpPr>
          <p:nvPr/>
        </p:nvGrpSpPr>
        <p:grpSpPr bwMode="auto">
          <a:xfrm>
            <a:off x="420688" y="2205038"/>
            <a:ext cx="2184400" cy="3970337"/>
            <a:chOff x="155555" y="2204864"/>
            <a:chExt cx="2184197" cy="3970318"/>
          </a:xfrm>
        </p:grpSpPr>
        <p:sp>
          <p:nvSpPr>
            <p:cNvPr id="36884" name="TextovéPole 25"/>
            <p:cNvSpPr txBox="1">
              <a:spLocks noChangeArrowheads="1"/>
            </p:cNvSpPr>
            <p:nvPr/>
          </p:nvSpPr>
          <p:spPr bwMode="auto">
            <a:xfrm>
              <a:off x="155555" y="2204864"/>
              <a:ext cx="2018501" cy="3970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1800">
                  <a:solidFill>
                    <a:schemeClr val="tx1"/>
                  </a:solidFill>
                </a:rPr>
                <a:t>Metabolismus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800">
                <a:solidFill>
                  <a:schemeClr val="tx1"/>
                </a:solidFill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1800">
                  <a:solidFill>
                    <a:schemeClr val="tx1"/>
                  </a:solidFill>
                </a:rPr>
                <a:t>Vnitřní řízení, </a:t>
              </a:r>
              <a:br>
                <a:rPr lang="cs-CZ" altLang="en-US" sz="1800">
                  <a:solidFill>
                    <a:schemeClr val="tx1"/>
                  </a:solidFill>
                </a:rPr>
              </a:br>
              <a:r>
                <a:rPr lang="cs-CZ" altLang="en-US" sz="1800">
                  <a:solidFill>
                    <a:schemeClr val="tx1"/>
                  </a:solidFill>
                </a:rPr>
                <a:t>kontrola, vnímání </a:t>
              </a:r>
              <a:br>
                <a:rPr lang="en-US" altLang="en-US" sz="1800">
                  <a:solidFill>
                    <a:schemeClr val="tx1"/>
                  </a:solidFill>
                </a:rPr>
              </a:br>
              <a:r>
                <a:rPr lang="en-US" altLang="en-US" sz="1800">
                  <a:solidFill>
                    <a:schemeClr val="tx1"/>
                  </a:solidFill>
                </a:rPr>
                <a:t>&amp; reakce </a:t>
              </a:r>
              <a:br>
                <a:rPr lang="cs-CZ" altLang="en-US" sz="1800">
                  <a:solidFill>
                    <a:schemeClr val="tx1"/>
                  </a:solidFill>
                </a:rPr>
              </a:br>
              <a:r>
                <a:rPr lang="en-US" altLang="en-US" sz="1800">
                  <a:solidFill>
                    <a:schemeClr val="tx1"/>
                  </a:solidFill>
                </a:rPr>
                <a:t>na </a:t>
              </a:r>
              <a:r>
                <a:rPr lang="cs-CZ" altLang="en-US" sz="1800">
                  <a:solidFill>
                    <a:schemeClr val="tx1"/>
                  </a:solidFill>
                </a:rPr>
                <a:t>podněty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800">
                <a:solidFill>
                  <a:schemeClr val="tx1"/>
                </a:solidFill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1800">
                  <a:solidFill>
                    <a:schemeClr val="tx1"/>
                  </a:solidFill>
                </a:rPr>
                <a:t>Ochrana před</a:t>
              </a:r>
              <a:br>
                <a:rPr lang="cs-CZ" altLang="en-US" sz="1800">
                  <a:solidFill>
                    <a:schemeClr val="tx1"/>
                  </a:solidFill>
                </a:rPr>
              </a:br>
              <a:r>
                <a:rPr lang="cs-CZ" altLang="en-US" sz="1800">
                  <a:solidFill>
                    <a:schemeClr val="tx1"/>
                  </a:solidFill>
                </a:rPr>
                <a:t>patogeny, </a:t>
              </a:r>
              <a:br>
                <a:rPr lang="cs-CZ" altLang="en-US" sz="1800">
                  <a:solidFill>
                    <a:schemeClr val="tx1"/>
                  </a:solidFill>
                </a:rPr>
              </a:br>
              <a:r>
                <a:rPr lang="cs-CZ" altLang="en-US" sz="1800">
                  <a:solidFill>
                    <a:schemeClr val="tx1"/>
                  </a:solidFill>
                </a:rPr>
                <a:t>parazity,</a:t>
              </a:r>
              <a:br>
                <a:rPr lang="cs-CZ" altLang="en-US" sz="1800">
                  <a:solidFill>
                    <a:schemeClr val="tx1"/>
                  </a:solidFill>
                </a:rPr>
              </a:br>
              <a:r>
                <a:rPr lang="cs-CZ" altLang="en-US" sz="1800">
                  <a:solidFill>
                    <a:schemeClr val="tx1"/>
                  </a:solidFill>
                </a:rPr>
                <a:t>predátory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800">
                <a:solidFill>
                  <a:schemeClr val="tx1"/>
                </a:solidFill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1800">
                  <a:solidFill>
                    <a:schemeClr val="tx1"/>
                  </a:solidFill>
                </a:rPr>
                <a:t>Ochrana před</a:t>
              </a:r>
              <a:br>
                <a:rPr lang="cs-CZ" altLang="en-US" sz="1800">
                  <a:solidFill>
                    <a:schemeClr val="tx1"/>
                  </a:solidFill>
                </a:rPr>
              </a:br>
              <a:r>
                <a:rPr lang="cs-CZ" altLang="en-US" sz="1800">
                  <a:solidFill>
                    <a:schemeClr val="tx1"/>
                  </a:solidFill>
                </a:rPr>
                <a:t>toxikanty</a:t>
              </a:r>
            </a:p>
          </p:txBody>
        </p:sp>
        <p:sp>
          <p:nvSpPr>
            <p:cNvPr id="29" name="Šipka doleva 28"/>
            <p:cNvSpPr/>
            <p:nvPr/>
          </p:nvSpPr>
          <p:spPr>
            <a:xfrm>
              <a:off x="1979422" y="2420763"/>
              <a:ext cx="360330" cy="288924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32" name="Šipka doleva 31"/>
            <p:cNvSpPr/>
            <p:nvPr/>
          </p:nvSpPr>
          <p:spPr>
            <a:xfrm>
              <a:off x="1979422" y="3868556"/>
              <a:ext cx="360330" cy="136524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33" name="Šipka doleva 32"/>
            <p:cNvSpPr/>
            <p:nvPr/>
          </p:nvSpPr>
          <p:spPr>
            <a:xfrm>
              <a:off x="1979422" y="4725802"/>
              <a:ext cx="360330" cy="142874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52" name="Šipka doleva 51"/>
            <p:cNvSpPr/>
            <p:nvPr/>
          </p:nvSpPr>
          <p:spPr>
            <a:xfrm>
              <a:off x="1979422" y="5733859"/>
              <a:ext cx="360330" cy="287337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</p:grpSp>
      <p:pic>
        <p:nvPicPr>
          <p:cNvPr id="36882" name="Picture 12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7563" y="4724400"/>
            <a:ext cx="3825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3" name="TextovéPole 23"/>
          <p:cNvSpPr txBox="1">
            <a:spLocks noChangeArrowheads="1"/>
          </p:cNvSpPr>
          <p:nvPr/>
        </p:nvSpPr>
        <p:spPr bwMode="auto">
          <a:xfrm>
            <a:off x="323850" y="417513"/>
            <a:ext cx="27352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rgbClr val="FF0000"/>
                </a:solidFill>
              </a:rPr>
              <a:t>Chemický stres</a:t>
            </a:r>
            <a:endParaRPr lang="en-US" altLang="en-US" sz="1800" b="1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+ nedostatek </a:t>
            </a:r>
            <a:r>
              <a:rPr lang="cs-CZ" altLang="en-US" sz="1800">
                <a:solidFill>
                  <a:srgbClr val="FF0000"/>
                </a:solidFill>
              </a:rPr>
              <a:t>„energetických vstupů“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0000"/>
                </a:solidFill>
              </a:rPr>
              <a:t>(např. potravy)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Rozdělování energie mezi hlavní funkce organismu</a:t>
            </a:r>
          </a:p>
        </p:txBody>
      </p:sp>
      <p:sp>
        <p:nvSpPr>
          <p:cNvPr id="567299" name="Rectangle 3"/>
          <p:cNvSpPr>
            <a:spLocks noChangeArrowheads="1"/>
          </p:cNvSpPr>
          <p:nvPr/>
        </p:nvSpPr>
        <p:spPr bwMode="auto">
          <a:xfrm>
            <a:off x="323850" y="995363"/>
            <a:ext cx="86106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defRPr/>
            </a:pPr>
            <a:r>
              <a:rPr lang="cs-CZ" sz="220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- </a:t>
            </a:r>
            <a:r>
              <a:rPr lang="cs-CZ" sz="22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Udržování života (… </a:t>
            </a:r>
            <a:r>
              <a:rPr lang="cs-CZ" sz="2200" i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délka života</a:t>
            </a:r>
            <a:r>
              <a:rPr lang="cs-CZ" sz="22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)</a:t>
            </a:r>
          </a:p>
          <a:p>
            <a:pPr lvl="1">
              <a:defRPr/>
            </a:pPr>
            <a:r>
              <a:rPr lang="cs-CZ" sz="22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- Růst (zvětšování vlastní hmoty)</a:t>
            </a:r>
          </a:p>
          <a:p>
            <a:pPr lvl="1">
              <a:buFontTx/>
              <a:buChar char="-"/>
              <a:defRPr/>
            </a:pPr>
            <a:r>
              <a:rPr lang="cs-CZ" sz="22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 Rozmnožování</a:t>
            </a:r>
          </a:p>
          <a:p>
            <a:pPr lvl="1">
              <a:buFontTx/>
              <a:buChar char="-"/>
              <a:defRPr/>
            </a:pPr>
            <a:r>
              <a:rPr lang="cs-CZ" sz="22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 S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ign</a:t>
            </a:r>
            <a:r>
              <a:rPr lang="cs-CZ" sz="22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ály</a:t>
            </a:r>
            <a:r>
              <a:rPr lang="cs-CZ" sz="22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 a jejich zpracování</a:t>
            </a:r>
          </a:p>
          <a:p>
            <a:pPr>
              <a:defRPr/>
            </a:pPr>
            <a:endParaRPr lang="cs-CZ" sz="2200" dirty="0">
              <a:latin typeface="Arial" charset="0"/>
              <a:cs typeface="Arial" charset="0"/>
            </a:endParaRP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1650" y="2708275"/>
            <a:ext cx="5949950" cy="404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ovéPole 45"/>
          <p:cNvSpPr txBox="1">
            <a:spLocks noChangeArrowheads="1"/>
          </p:cNvSpPr>
          <p:nvPr/>
        </p:nvSpPr>
        <p:spPr bwMode="auto">
          <a:xfrm>
            <a:off x="179388" y="3933825"/>
            <a:ext cx="28717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rgbClr val="FF0000"/>
                </a:solidFill>
              </a:rPr>
              <a:t>Teorie dynamických</a:t>
            </a:r>
            <a:br>
              <a:rPr lang="cs-CZ" altLang="en-US" sz="1800" b="1">
                <a:solidFill>
                  <a:srgbClr val="FF0000"/>
                </a:solidFill>
              </a:rPr>
            </a:br>
            <a:r>
              <a:rPr lang="cs-CZ" altLang="en-US" sz="1800" b="1">
                <a:solidFill>
                  <a:srgbClr val="FF0000"/>
                </a:solidFill>
              </a:rPr>
              <a:t>zásob energie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500">
                <a:solidFill>
                  <a:schemeClr val="tx1"/>
                </a:solidFill>
              </a:rPr>
              <a:t>DEB – Dynamic</a:t>
            </a:r>
            <a:r>
              <a:rPr lang="en-US" altLang="en-US" sz="1500">
                <a:solidFill>
                  <a:schemeClr val="tx1"/>
                </a:solidFill>
              </a:rPr>
              <a:t> </a:t>
            </a:r>
            <a:r>
              <a:rPr lang="cs-CZ" altLang="en-US" sz="1500">
                <a:solidFill>
                  <a:schemeClr val="tx1"/>
                </a:solidFill>
              </a:rPr>
              <a:t>Energy Budget</a:t>
            </a:r>
            <a:br>
              <a:rPr lang="en-US" altLang="en-US" sz="1500">
                <a:solidFill>
                  <a:schemeClr val="tx1"/>
                </a:solidFill>
              </a:rPr>
            </a:br>
            <a:r>
              <a:rPr lang="en-US" altLang="en-US" sz="1500" u="sng">
                <a:solidFill>
                  <a:schemeClr val="tx1"/>
                </a:solidFill>
              </a:rPr>
              <a:t>www.debtox.info</a:t>
            </a:r>
            <a:endParaRPr lang="cs-CZ" altLang="en-US" sz="1500" u="sng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50825" y="620713"/>
            <a:ext cx="861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800" b="1">
                <a:solidFill>
                  <a:srgbClr val="00B0F0"/>
                </a:solidFill>
              </a:rPr>
              <a:t>Hlavní funkce organismu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04800" y="1316038"/>
            <a:ext cx="86106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	Normální stav - rovnováha mezi ději (a alokací energie)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	Narušení některého z kroků - změna alokace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i="1">
                <a:solidFill>
                  <a:schemeClr val="tx1"/>
                </a:solidFill>
              </a:rPr>
              <a:t>		př. Specif. inhibice rozmnožování (TOX. LÁTKY</a:t>
            </a:r>
            <a:r>
              <a:rPr lang="cs-CZ" altLang="en-US" sz="2600" i="1">
                <a:solidFill>
                  <a:schemeClr val="tx1"/>
                </a:solidFill>
              </a:rPr>
              <a:t>)</a:t>
            </a:r>
            <a:endParaRPr lang="cs-CZ" altLang="en-US" sz="2200" i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i="1">
                <a:solidFill>
                  <a:schemeClr val="tx1"/>
                </a:solidFill>
              </a:rPr>
              <a:t>			-</a:t>
            </a:r>
            <a:r>
              <a:rPr lang="en-US" altLang="en-US" sz="2200" i="1">
                <a:solidFill>
                  <a:schemeClr val="tx1"/>
                </a:solidFill>
              </a:rPr>
              <a:t>&gt; pos</a:t>
            </a:r>
            <a:r>
              <a:rPr lang="cs-CZ" altLang="en-US" sz="2200" i="1">
                <a:solidFill>
                  <a:schemeClr val="tx1"/>
                </a:solidFill>
              </a:rPr>
              <a:t>ílení Energie pro růst nebo udržování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874" t="31250" r="3751" b="35416"/>
          <a:stretch>
            <a:fillRect/>
          </a:stretch>
        </p:blipFill>
        <p:spPr bwMode="auto">
          <a:xfrm>
            <a:off x="152400" y="3657600"/>
            <a:ext cx="8839200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ovéPole 45"/>
          <p:cNvSpPr txBox="1">
            <a:spLocks noChangeArrowheads="1"/>
          </p:cNvSpPr>
          <p:nvPr/>
        </p:nvSpPr>
        <p:spPr bwMode="auto">
          <a:xfrm>
            <a:off x="5795963" y="333375"/>
            <a:ext cx="28717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rgbClr val="FF0000"/>
                </a:solidFill>
              </a:rPr>
              <a:t>Teorie dynamických</a:t>
            </a:r>
            <a:br>
              <a:rPr lang="cs-CZ" altLang="en-US" sz="1800" b="1">
                <a:solidFill>
                  <a:srgbClr val="FF0000"/>
                </a:solidFill>
              </a:rPr>
            </a:br>
            <a:r>
              <a:rPr lang="cs-CZ" altLang="en-US" sz="1800" b="1">
                <a:solidFill>
                  <a:srgbClr val="FF0000"/>
                </a:solidFill>
              </a:rPr>
              <a:t>zásob energie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500">
                <a:solidFill>
                  <a:schemeClr val="tx1"/>
                </a:solidFill>
              </a:rPr>
              <a:t>DEB – Dynamic</a:t>
            </a:r>
            <a:r>
              <a:rPr lang="en-US" altLang="en-US" sz="1500">
                <a:solidFill>
                  <a:schemeClr val="tx1"/>
                </a:solidFill>
              </a:rPr>
              <a:t> </a:t>
            </a:r>
            <a:r>
              <a:rPr lang="cs-CZ" altLang="en-US" sz="1500">
                <a:solidFill>
                  <a:schemeClr val="tx1"/>
                </a:solidFill>
              </a:rPr>
              <a:t>Energy Budget</a:t>
            </a:r>
            <a:br>
              <a:rPr lang="en-US" altLang="en-US" sz="1500">
                <a:solidFill>
                  <a:schemeClr val="tx1"/>
                </a:solidFill>
              </a:rPr>
            </a:br>
            <a:r>
              <a:rPr lang="en-US" altLang="en-US" sz="1500" u="sng">
                <a:solidFill>
                  <a:schemeClr val="tx1"/>
                </a:solidFill>
              </a:rPr>
              <a:t>www.debtox.info</a:t>
            </a:r>
            <a:endParaRPr lang="cs-CZ" altLang="en-US" sz="1500" u="sng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1763713" y="2282825"/>
            <a:ext cx="5472112" cy="2082800"/>
          </a:xfrm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 b="1">
                <a:solidFill>
                  <a:schemeClr val="accent1"/>
                </a:solidFill>
              </a:rPr>
              <a:t>Udr</a:t>
            </a:r>
            <a:r>
              <a:rPr lang="cs-CZ" altLang="en-US" sz="3000" b="1">
                <a:solidFill>
                  <a:schemeClr val="accent1"/>
                </a:solidFill>
              </a:rPr>
              <a:t>žování rovnováhy</a:t>
            </a:r>
            <a:br>
              <a:rPr lang="cs-CZ" altLang="en-US" sz="3000" b="1">
                <a:solidFill>
                  <a:schemeClr val="accent1"/>
                </a:solidFill>
              </a:rPr>
            </a:br>
            <a:r>
              <a:rPr lang="en-US" altLang="en-US" sz="3000" b="1">
                <a:solidFill>
                  <a:schemeClr val="accent1"/>
                </a:solidFill>
              </a:rPr>
              <a:t>&amp; </a:t>
            </a:r>
            <a:r>
              <a:rPr lang="cs-CZ" altLang="en-US" sz="3000" b="1">
                <a:solidFill>
                  <a:schemeClr val="accent1"/>
                </a:solidFill>
              </a:rPr>
              <a:t>stres</a:t>
            </a:r>
            <a:endParaRPr lang="cs-CZ" altLang="en-US" sz="30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000"/>
              <a:t>Co by si student(ka)</a:t>
            </a:r>
            <a:r>
              <a:rPr lang="en-US" altLang="en-US" sz="3000"/>
              <a:t> </a:t>
            </a:r>
            <a:r>
              <a:rPr lang="cs-CZ" altLang="en-US" sz="3000"/>
              <a:t>měl(a) odnést ?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304800" y="1597025"/>
            <a:ext cx="86106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Znát a vysvětlit pojmy a chápat význam v ekotoxikologii pro …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>
                <a:solidFill>
                  <a:schemeClr val="tx1"/>
                </a:solidFill>
              </a:rPr>
              <a:t> úrovně a hierarchie biologické organizace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>
                <a:solidFill>
                  <a:schemeClr val="tx1"/>
                </a:solidFill>
              </a:rPr>
              <a:t> základní strukturní elementy živé hmoty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>
                <a:solidFill>
                  <a:schemeClr val="tx1"/>
                </a:solidFill>
              </a:rPr>
              <a:t> základní funkce živé hmoty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>
                <a:solidFill>
                  <a:schemeClr val="tx1"/>
                </a:solidFill>
              </a:rPr>
              <a:t> základní procesy (zejm. toky energií) v živých systémech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Rovnováha a stres u živých systémů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>
                <a:solidFill>
                  <a:schemeClr val="tx1"/>
                </a:solidFill>
              </a:rPr>
              <a:t> Udržování rovnováhy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>
                <a:solidFill>
                  <a:schemeClr val="tx1"/>
                </a:solidFill>
              </a:rPr>
              <a:t> Energie a rovnováha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>
                <a:solidFill>
                  <a:schemeClr val="tx1"/>
                </a:solidFill>
              </a:rPr>
              <a:t> Stres - primární a sekundární reakce, adaptace / evoluce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173038" y="549275"/>
            <a:ext cx="89709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600" b="1">
                <a:solidFill>
                  <a:srgbClr val="FF3300"/>
                </a:solidFill>
              </a:rPr>
              <a:t>Mechanismy udržování rovnováhy</a:t>
            </a:r>
            <a:endParaRPr lang="cs-CZ" altLang="en-US" sz="3600">
              <a:solidFill>
                <a:srgbClr val="FF3300"/>
              </a:solidFill>
            </a:endParaRPr>
          </a:p>
        </p:txBody>
      </p:sp>
      <p:grpSp>
        <p:nvGrpSpPr>
          <p:cNvPr id="45059" name="Group 3"/>
          <p:cNvGrpSpPr>
            <a:grpSpLocks/>
          </p:cNvGrpSpPr>
          <p:nvPr/>
        </p:nvGrpSpPr>
        <p:grpSpPr bwMode="auto">
          <a:xfrm>
            <a:off x="582613" y="1592263"/>
            <a:ext cx="8382000" cy="5324475"/>
            <a:chOff x="367" y="1003"/>
            <a:chExt cx="5280" cy="3354"/>
          </a:xfrm>
        </p:grpSpPr>
        <p:sp>
          <p:nvSpPr>
            <p:cNvPr id="45060" name="Rectangle 4"/>
            <p:cNvSpPr>
              <a:spLocks noChangeArrowheads="1"/>
            </p:cNvSpPr>
            <p:nvPr/>
          </p:nvSpPr>
          <p:spPr bwMode="auto">
            <a:xfrm>
              <a:off x="367" y="1003"/>
              <a:ext cx="5280" cy="3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2400" b="1">
                  <a:solidFill>
                    <a:schemeClr val="tx2"/>
                  </a:solidFill>
                </a:rPr>
                <a:t>ZPĚTNÉ VAZBY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2400">
                  <a:solidFill>
                    <a:schemeClr val="tx1"/>
                  </a:solidFill>
                </a:rPr>
                <a:t>	pozitivní = nárůst „B“ způsobuje nárůst „A“ 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2400">
                  <a:solidFill>
                    <a:schemeClr val="tx1"/>
                  </a:solidFill>
                </a:rPr>
                <a:t>		A+		        B+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cs-CZ" altLang="en-US" sz="2400">
                <a:solidFill>
                  <a:schemeClr val="tx1"/>
                </a:solidFill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cs-CZ" altLang="en-US" sz="2400">
                <a:solidFill>
                  <a:schemeClr val="tx1"/>
                </a:solidFill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2400">
                  <a:solidFill>
                    <a:schemeClr val="tx1"/>
                  </a:solidFill>
                </a:rPr>
                <a:t>	negativní = nárůst „B“ způsobuje pokles „A“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2400">
                  <a:solidFill>
                    <a:schemeClr val="tx1"/>
                  </a:solidFill>
                </a:rPr>
                <a:t>		A-		        B+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cs-CZ" altLang="en-US" sz="2400">
                <a:solidFill>
                  <a:schemeClr val="tx1"/>
                </a:solidFill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2400" b="1">
                  <a:solidFill>
                    <a:schemeClr val="tx1"/>
                  </a:solidFill>
                  <a:sym typeface="Wingdings" panose="05000000000000000000" pitchFamily="2" charset="2"/>
                </a:rPr>
                <a:t>Podnět („akce“) mimo hranice homeostázy </a:t>
              </a:r>
              <a:r>
                <a:rPr lang="cs-CZ" altLang="en-US" sz="2000">
                  <a:solidFill>
                    <a:schemeClr val="tx1"/>
                  </a:solidFill>
                  <a:sym typeface="Wingdings" panose="05000000000000000000" pitchFamily="2" charset="2"/>
                </a:rPr>
                <a:t>(např. dlouhodobé působení „stresového faktoru“ (vč. chemických) 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2000">
                  <a:solidFill>
                    <a:schemeClr val="tx1"/>
                  </a:solidFill>
                  <a:sym typeface="Wingdings" panose="05000000000000000000" pitchFamily="2" charset="2"/>
                </a:rPr>
                <a:t>	</a:t>
              </a:r>
              <a:r>
                <a:rPr lang="en-US" altLang="en-US" sz="2000">
                  <a:solidFill>
                    <a:schemeClr val="tx1"/>
                  </a:solidFill>
                  <a:sym typeface="Wingdings" panose="05000000000000000000" pitchFamily="2" charset="2"/>
                </a:rPr>
                <a:t> </a:t>
              </a:r>
              <a:r>
                <a:rPr lang="cs-CZ" altLang="en-US" sz="2000">
                  <a:solidFill>
                    <a:schemeClr val="tx1"/>
                  </a:solidFill>
                  <a:sym typeface="Wingdings" panose="05000000000000000000" pitchFamily="2" charset="2"/>
                </a:rPr>
                <a:t>vývolává </a:t>
              </a:r>
              <a:r>
                <a:rPr lang="cs-CZ" altLang="en-US" sz="2800" b="1">
                  <a:solidFill>
                    <a:schemeClr val="tx1"/>
                  </a:solidFill>
                  <a:sym typeface="Wingdings" panose="05000000000000000000" pitchFamily="2" charset="2"/>
                </a:rPr>
                <a:t>„r</a:t>
              </a:r>
              <a:r>
                <a:rPr lang="en-US" altLang="en-US" sz="2800" b="1">
                  <a:solidFill>
                    <a:schemeClr val="tx1"/>
                  </a:solidFill>
                  <a:sym typeface="Wingdings" panose="05000000000000000000" pitchFamily="2" charset="2"/>
                </a:rPr>
                <a:t>eakc</a:t>
              </a:r>
              <a:r>
                <a:rPr lang="cs-CZ" altLang="en-US" sz="2800" b="1">
                  <a:solidFill>
                    <a:schemeClr val="tx1"/>
                  </a:solidFill>
                  <a:sym typeface="Wingdings" panose="05000000000000000000" pitchFamily="2" charset="2"/>
                </a:rPr>
                <a:t>e“ </a:t>
              </a:r>
              <a:br>
                <a:rPr lang="cs-CZ" altLang="en-US" sz="2800" b="1">
                  <a:solidFill>
                    <a:schemeClr val="tx1"/>
                  </a:solidFill>
                  <a:sym typeface="Wingdings" panose="05000000000000000000" pitchFamily="2" charset="2"/>
                </a:rPr>
              </a:br>
              <a:r>
                <a:rPr lang="cs-CZ" altLang="en-US" sz="2800" b="1">
                  <a:solidFill>
                    <a:schemeClr val="tx1"/>
                  </a:solidFill>
                  <a:sym typeface="Wingdings" panose="05000000000000000000" pitchFamily="2" charset="2"/>
                </a:rPr>
                <a:t>	</a:t>
              </a:r>
              <a:r>
                <a:rPr lang="cs-CZ" altLang="en-US" sz="2000">
                  <a:solidFill>
                    <a:schemeClr val="tx1"/>
                  </a:solidFill>
                  <a:sym typeface="Wingdings" panose="05000000000000000000" pitchFamily="2" charset="2"/>
                </a:rPr>
                <a:t>(nutně doprovázené zvýšenou potřebou energie)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cs-CZ" altLang="en-US" sz="2400">
                <a:solidFill>
                  <a:schemeClr val="tx1"/>
                </a:solidFill>
                <a:sym typeface="Wingdings" panose="05000000000000000000" pitchFamily="2" charset="2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cs-CZ" altLang="en-US" sz="2400">
                <a:solidFill>
                  <a:schemeClr val="tx1"/>
                </a:solidFill>
              </a:endParaRPr>
            </a:p>
          </p:txBody>
        </p:sp>
        <p:grpSp>
          <p:nvGrpSpPr>
            <p:cNvPr id="45061" name="Group 5"/>
            <p:cNvGrpSpPr>
              <a:grpSpLocks/>
            </p:cNvGrpSpPr>
            <p:nvPr/>
          </p:nvGrpSpPr>
          <p:grpSpPr bwMode="auto">
            <a:xfrm>
              <a:off x="1968" y="1632"/>
              <a:ext cx="960" cy="48"/>
              <a:chOff x="1824" y="1632"/>
              <a:chExt cx="960" cy="48"/>
            </a:xfrm>
          </p:grpSpPr>
          <p:sp>
            <p:nvSpPr>
              <p:cNvPr id="45065" name="Line 6"/>
              <p:cNvSpPr>
                <a:spLocks noChangeShapeType="1"/>
              </p:cNvSpPr>
              <p:nvPr/>
            </p:nvSpPr>
            <p:spPr bwMode="auto">
              <a:xfrm>
                <a:off x="1824" y="163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5066" name="Line 7"/>
              <p:cNvSpPr>
                <a:spLocks noChangeShapeType="1"/>
              </p:cNvSpPr>
              <p:nvPr/>
            </p:nvSpPr>
            <p:spPr bwMode="auto">
              <a:xfrm flipH="1">
                <a:off x="1824" y="1680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45062" name="Group 8"/>
            <p:cNvGrpSpPr>
              <a:grpSpLocks/>
            </p:cNvGrpSpPr>
            <p:nvPr/>
          </p:nvGrpSpPr>
          <p:grpSpPr bwMode="auto">
            <a:xfrm>
              <a:off x="1968" y="2544"/>
              <a:ext cx="960" cy="48"/>
              <a:chOff x="1824" y="1632"/>
              <a:chExt cx="960" cy="48"/>
            </a:xfrm>
          </p:grpSpPr>
          <p:sp>
            <p:nvSpPr>
              <p:cNvPr id="45063" name="Line 9"/>
              <p:cNvSpPr>
                <a:spLocks noChangeShapeType="1"/>
              </p:cNvSpPr>
              <p:nvPr/>
            </p:nvSpPr>
            <p:spPr bwMode="auto">
              <a:xfrm>
                <a:off x="1824" y="163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5064" name="Line 10"/>
              <p:cNvSpPr>
                <a:spLocks noChangeShapeType="1"/>
              </p:cNvSpPr>
              <p:nvPr/>
            </p:nvSpPr>
            <p:spPr bwMode="auto">
              <a:xfrm flipH="1">
                <a:off x="1824" y="1680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457200" y="5334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STRES</a:t>
            </a:r>
            <a:endParaRPr lang="cs-CZ" altLang="en-US" sz="2400">
              <a:solidFill>
                <a:schemeClr val="tx1"/>
              </a:solidFill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395288" y="1484313"/>
            <a:ext cx="8505825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 dirty="0">
                <a:solidFill>
                  <a:schemeClr val="tx1"/>
                </a:solidFill>
              </a:rPr>
              <a:t>Definice 1</a:t>
            </a:r>
            <a:endParaRPr lang="cs-CZ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 dirty="0">
                <a:solidFill>
                  <a:schemeClr val="tx2"/>
                </a:solidFill>
              </a:rPr>
              <a:t>Stav </a:t>
            </a:r>
            <a:r>
              <a:rPr lang="cs-CZ" altLang="en-US" sz="2200" dirty="0">
                <a:solidFill>
                  <a:schemeClr val="tx1"/>
                </a:solidFill>
              </a:rPr>
              <a:t>mobilizace obraných a nápravných procesů vůči podnětům přesahujícím obvyklé rozpětí homeostázy (</a:t>
            </a:r>
            <a:r>
              <a:rPr lang="cs-CZ" altLang="en-US" sz="2200" i="1" dirty="0">
                <a:solidFill>
                  <a:schemeClr val="tx1"/>
                </a:solidFill>
              </a:rPr>
              <a:t>na něž je obvykle dobře adaptováno)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 dirty="0">
                <a:solidFill>
                  <a:schemeClr val="tx1"/>
                </a:solidFill>
              </a:rPr>
              <a:t>Definice 2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 dirty="0">
                <a:solidFill>
                  <a:schemeClr val="tx2"/>
                </a:solidFill>
              </a:rPr>
              <a:t>Odpověď (reakce) </a:t>
            </a:r>
            <a:r>
              <a:rPr lang="cs-CZ" altLang="en-US" sz="2200" dirty="0">
                <a:solidFill>
                  <a:schemeClr val="tx1"/>
                </a:solidFill>
              </a:rPr>
              <a:t>na podněty, které vytváří abnormální podmínky</a:t>
            </a:r>
            <a:r>
              <a:rPr lang="en-US" altLang="en-US" sz="2200" dirty="0">
                <a:solidFill>
                  <a:schemeClr val="tx1"/>
                </a:solidFill>
              </a:rPr>
              <a:t>; </a:t>
            </a:r>
            <a:r>
              <a:rPr lang="en-US" altLang="en-US" sz="2200" dirty="0" err="1">
                <a:solidFill>
                  <a:schemeClr val="tx1"/>
                </a:solidFill>
              </a:rPr>
              <a:t>stresorem</a:t>
            </a:r>
            <a:r>
              <a:rPr lang="en-US" altLang="en-US" sz="2200" dirty="0">
                <a:solidFill>
                  <a:schemeClr val="tx1"/>
                </a:solidFill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</a:rPr>
              <a:t>jsou</a:t>
            </a:r>
            <a:r>
              <a:rPr lang="en-US" altLang="en-US" sz="2200" dirty="0">
                <a:solidFill>
                  <a:schemeClr val="tx1"/>
                </a:solidFill>
              </a:rPr>
              <a:t> nap</a:t>
            </a:r>
            <a:r>
              <a:rPr lang="cs-CZ" altLang="en-US" sz="2200" dirty="0">
                <a:solidFill>
                  <a:schemeClr val="tx1"/>
                </a:solidFill>
              </a:rPr>
              <a:t>ř. chemické látky apod.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b="1" u="sng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 i="1" u="sng" dirty="0">
                <a:solidFill>
                  <a:schemeClr val="tx1"/>
                </a:solidFill>
              </a:rPr>
              <a:t>Stresor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i="1" dirty="0">
                <a:solidFill>
                  <a:schemeClr val="tx1"/>
                </a:solidFill>
              </a:rPr>
              <a:t>Každý faktor/situace nutící mobilizovat vnitřní rezervy a používat </a:t>
            </a:r>
            <a:r>
              <a:rPr lang="cs-CZ" altLang="en-US" sz="2000" b="1" i="1" u="sng" dirty="0">
                <a:solidFill>
                  <a:schemeClr val="tx1"/>
                </a:solidFill>
              </a:rPr>
              <a:t>abnormální</a:t>
            </a:r>
            <a:r>
              <a:rPr lang="cs-CZ" altLang="en-US" sz="2000" i="1" dirty="0">
                <a:solidFill>
                  <a:schemeClr val="tx1"/>
                </a:solidFill>
              </a:rPr>
              <a:t> výdaje energie pro udržení homeostázy</a:t>
            </a:r>
            <a:endParaRPr lang="cs-CZ" altLang="en-US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457200" y="3810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TEORIE STRESU </a:t>
            </a:r>
            <a:r>
              <a:rPr lang="cs-CZ" altLang="en-US" sz="2400">
                <a:solidFill>
                  <a:srgbClr val="FF3300"/>
                </a:solidFill>
              </a:rPr>
              <a:t>– vychází z experimentů s živočichy </a:t>
            </a:r>
            <a:endParaRPr lang="cs-CZ" altLang="en-US" sz="2400">
              <a:solidFill>
                <a:schemeClr val="tx1"/>
              </a:solidFill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52400" y="1419225"/>
            <a:ext cx="88392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 u="sng" dirty="0">
                <a:solidFill>
                  <a:schemeClr val="tx1"/>
                </a:solidFill>
              </a:rPr>
              <a:t>Obecná teorie stresu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1) různé podněty vyvolávají </a:t>
            </a:r>
            <a:r>
              <a:rPr lang="cs-CZ" altLang="en-US" sz="1800" u="sng" dirty="0">
                <a:solidFill>
                  <a:schemeClr val="tx1"/>
                </a:solidFill>
              </a:rPr>
              <a:t>stereotypní („nespecifické“) reakce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2) průběh reakce určuje velikost, trvání a frekvence podnětu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3) existují podstatné </a:t>
            </a:r>
            <a:r>
              <a:rPr lang="cs-CZ" altLang="en-US" sz="1800" u="sng" dirty="0">
                <a:solidFill>
                  <a:schemeClr val="tx1"/>
                </a:solidFill>
              </a:rPr>
              <a:t>odlišnosti v reakcích jednotlivců stejného druhu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4) odolnost je geneticky fixována, ale může být individuálně změněna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1800" i="1" dirty="0">
                <a:solidFill>
                  <a:schemeClr val="tx1"/>
                </a:solidFill>
              </a:rPr>
              <a:t>Existují analogie i v dalších úrovních života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1400" dirty="0">
                <a:solidFill>
                  <a:schemeClr val="tx1"/>
                </a:solidFill>
              </a:rPr>
              <a:t>: buňka </a:t>
            </a:r>
            <a:r>
              <a:rPr lang="cs-CZ" altLang="en-US" sz="14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4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1400" dirty="0">
                <a:solidFill>
                  <a:schemeClr val="tx1"/>
                </a:solidFill>
              </a:rPr>
              <a:t>populace 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1400" dirty="0">
                <a:solidFill>
                  <a:schemeClr val="tx1"/>
                </a:solidFill>
              </a:rPr>
              <a:t>: př. Ekosystém: Požár / smršť / havárie / imise </a:t>
            </a:r>
            <a:r>
              <a:rPr lang="cs-CZ" altLang="en-US" sz="1400" dirty="0" err="1">
                <a:solidFill>
                  <a:schemeClr val="tx1"/>
                </a:solidFill>
              </a:rPr>
              <a:t>SOx</a:t>
            </a:r>
            <a:r>
              <a:rPr lang="cs-CZ" altLang="en-US" sz="1400" dirty="0">
                <a:solidFill>
                  <a:schemeClr val="tx1"/>
                </a:solidFill>
              </a:rPr>
              <a:t> -</a:t>
            </a:r>
            <a:r>
              <a:rPr lang="en-US" altLang="en-US" sz="1400" dirty="0">
                <a:solidFill>
                  <a:schemeClr val="tx1"/>
                </a:solidFill>
              </a:rPr>
              <a:t>&gt; +/- </a:t>
            </a:r>
            <a:r>
              <a:rPr lang="en-US" altLang="en-US" sz="1400" dirty="0" err="1">
                <a:solidFill>
                  <a:schemeClr val="tx1"/>
                </a:solidFill>
              </a:rPr>
              <a:t>stejn</a:t>
            </a:r>
            <a:r>
              <a:rPr lang="cs-CZ" altLang="en-US" sz="1400" dirty="0">
                <a:solidFill>
                  <a:schemeClr val="tx1"/>
                </a:solidFill>
              </a:rPr>
              <a:t>á odpověď</a:t>
            </a:r>
            <a:endParaRPr lang="cs-CZ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57200" y="3810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TEORIE STRESU </a:t>
            </a:r>
            <a:r>
              <a:rPr lang="cs-CZ" altLang="en-US" sz="2400">
                <a:solidFill>
                  <a:srgbClr val="FF3300"/>
                </a:solidFill>
              </a:rPr>
              <a:t>– vychází z experimentů s živočichy </a:t>
            </a:r>
            <a:endParaRPr lang="cs-CZ" altLang="en-US" sz="2400">
              <a:solidFill>
                <a:schemeClr val="tx1"/>
              </a:solidFill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107950" y="1268413"/>
            <a:ext cx="88392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 u="sng">
                <a:solidFill>
                  <a:schemeClr val="tx1"/>
                </a:solidFill>
              </a:rPr>
              <a:t>Procesy dobře popsány u živočichů </a:t>
            </a:r>
            <a:r>
              <a:rPr lang="cs-CZ" altLang="en-US" sz="2200">
                <a:solidFill>
                  <a:schemeClr val="tx1"/>
                </a:solidFill>
              </a:rPr>
              <a:t>(platí obecně)</a:t>
            </a:r>
            <a:endParaRPr lang="cs-CZ" altLang="en-US" sz="2200" b="1" u="sng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AutoNum type="arabicParenR"/>
            </a:pPr>
            <a:endParaRPr lang="cs-CZ" altLang="en-US" sz="180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AutoNum type="arabicParenR"/>
            </a:pPr>
            <a:r>
              <a:rPr lang="cs-CZ" altLang="en-US" sz="1800">
                <a:solidFill>
                  <a:schemeClr val="tx1"/>
                </a:solidFill>
              </a:rPr>
              <a:t>Primární stresová/záchranná reakce = příprava na obranu/útěk 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 i="1">
                <a:solidFill>
                  <a:schemeClr val="tx1"/>
                </a:solidFill>
              </a:rPr>
              <a:t>Zvýšení koncentrace adrenalinu, zvýšení tlaku, snížení aktivity trávicího traktu</a:t>
            </a:r>
          </a:p>
          <a:p>
            <a:pPr lvl="1">
              <a:spcBef>
                <a:spcPct val="0"/>
              </a:spcBef>
              <a:buClrTx/>
              <a:buFontTx/>
              <a:buAutoNum type="arabicParenR"/>
            </a:pPr>
            <a:endParaRPr lang="cs-CZ" altLang="en-US" sz="1800" i="1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AutoNum type="arabicParenR"/>
            </a:pPr>
            <a:r>
              <a:rPr lang="cs-CZ" altLang="en-US" sz="1800">
                <a:solidFill>
                  <a:schemeClr val="tx1"/>
                </a:solidFill>
              </a:rPr>
              <a:t>Sekundární (dočasné) přizpůsobení –</a:t>
            </a:r>
            <a:r>
              <a:rPr lang="cs-CZ" altLang="en-US" sz="1800" b="1">
                <a:solidFill>
                  <a:srgbClr val="00B0F0"/>
                </a:solidFill>
              </a:rPr>
              <a:t>fyziologické změny (fyziologická adaptace … </a:t>
            </a:r>
            <a:r>
              <a:rPr lang="cs-CZ" altLang="en-US" sz="1800" b="1">
                <a:solidFill>
                  <a:srgbClr val="FF0000"/>
                </a:solidFill>
              </a:rPr>
              <a:t>ADME!)</a:t>
            </a:r>
            <a:r>
              <a:rPr lang="cs-CZ" altLang="en-US" sz="1800">
                <a:solidFill>
                  <a:srgbClr val="FF0000"/>
                </a:solidFill>
              </a:rPr>
              <a:t> </a:t>
            </a:r>
            <a:r>
              <a:rPr lang="cs-CZ" altLang="en-US" sz="1800" i="1">
                <a:solidFill>
                  <a:schemeClr val="tx1"/>
                </a:solidFill>
              </a:rPr>
              <a:t>(změny metabolismu, zvýšení hladin detoxikačních enzymů apod.)</a:t>
            </a:r>
          </a:p>
          <a:p>
            <a:pPr lvl="1">
              <a:spcBef>
                <a:spcPct val="0"/>
              </a:spcBef>
              <a:buClrTx/>
              <a:buFontTx/>
              <a:buAutoNum type="arabicParenR"/>
            </a:pPr>
            <a:endParaRPr lang="cs-CZ" altLang="en-US" sz="1800" i="1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AutoNum type="arabicParenR"/>
            </a:pPr>
            <a:r>
              <a:rPr lang="cs-CZ" altLang="en-US" sz="1800">
                <a:solidFill>
                  <a:schemeClr val="tx1"/>
                </a:solidFill>
              </a:rPr>
              <a:t>Dlouhodobá adaptace = </a:t>
            </a:r>
            <a:r>
              <a:rPr lang="cs-CZ" altLang="en-US" sz="1800" b="1">
                <a:solidFill>
                  <a:srgbClr val="00B0F0"/>
                </a:solidFill>
              </a:rPr>
              <a:t>evoluce (evoluční adaptace)</a:t>
            </a:r>
          </a:p>
          <a:p>
            <a:pPr lvl="1">
              <a:spcBef>
                <a:spcPct val="0"/>
              </a:spcBef>
              <a:buClrTx/>
              <a:buFontTx/>
              <a:buAutoNum type="arabicParenR"/>
            </a:pPr>
            <a:endParaRPr lang="cs-CZ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213100"/>
            <a:ext cx="4041775" cy="31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6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188913"/>
            <a:ext cx="3783012" cy="472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685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19" t="1347" r="4820" b="6766"/>
          <a:stretch>
            <a:fillRect/>
          </a:stretch>
        </p:blipFill>
        <p:spPr bwMode="auto">
          <a:xfrm>
            <a:off x="5508104" y="5019981"/>
            <a:ext cx="21590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ovéPole 4"/>
          <p:cNvSpPr txBox="1">
            <a:spLocks noChangeArrowheads="1"/>
          </p:cNvSpPr>
          <p:nvPr/>
        </p:nvSpPr>
        <p:spPr bwMode="auto">
          <a:xfrm>
            <a:off x="107950" y="173038"/>
            <a:ext cx="4153701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en-US" b="1" dirty="0">
                <a:solidFill>
                  <a:srgbClr val="FF0000"/>
                </a:solidFill>
              </a:rPr>
              <a:t>Stres - příklad</a:t>
            </a:r>
          </a:p>
          <a:p>
            <a:pPr eaLnBrk="1" hangingPunct="1">
              <a:defRPr/>
            </a:pPr>
            <a:r>
              <a:rPr lang="cs-CZ" altLang="en-US" b="1" dirty="0"/>
              <a:t>= poplachová reakce</a:t>
            </a:r>
            <a:br>
              <a:rPr lang="cs-CZ" altLang="en-US" b="1" dirty="0"/>
            </a:br>
            <a:endParaRPr lang="cs-CZ" altLang="en-US" b="1" dirty="0"/>
          </a:p>
          <a:p>
            <a:pPr marL="285750" indent="-285750" eaLnBrk="1" hangingPunct="1">
              <a:buFont typeface="Wingdings" pitchFamily="2" charset="2"/>
              <a:buChar char="Ø"/>
              <a:defRPr/>
            </a:pPr>
            <a:r>
              <a:rPr lang="cs-CZ" altLang="en-US" dirty="0"/>
              <a:t>signál k útěku, mobilizace </a:t>
            </a:r>
            <a:br>
              <a:rPr lang="cs-CZ" altLang="en-US" dirty="0"/>
            </a:br>
            <a:r>
              <a:rPr lang="cs-CZ" altLang="en-US" dirty="0"/>
              <a:t>zásob energie</a:t>
            </a:r>
            <a:r>
              <a:rPr lang="en-US" altLang="en-US" dirty="0"/>
              <a:t> </a:t>
            </a:r>
            <a:endParaRPr lang="cs-CZ" altLang="en-US" dirty="0"/>
          </a:p>
          <a:p>
            <a:pPr marL="285750" indent="-285750" eaLnBrk="1" hangingPunct="1">
              <a:buFont typeface="Wingdings" pitchFamily="2" charset="2"/>
              <a:buChar char="Ø"/>
              <a:defRPr/>
            </a:pPr>
            <a:endParaRPr lang="en-US" altLang="en-US" dirty="0"/>
          </a:p>
          <a:p>
            <a:pPr marL="285750" indent="-285750" eaLnBrk="1" hangingPunct="1">
              <a:buFont typeface="Wingdings" pitchFamily="2" charset="2"/>
              <a:buChar char="Ø"/>
              <a:defRPr/>
            </a:pPr>
            <a:r>
              <a:rPr lang="cs-CZ" altLang="en-US" dirty="0"/>
              <a:t>Modulace</a:t>
            </a:r>
            <a:r>
              <a:rPr lang="en-US" altLang="en-US" dirty="0"/>
              <a:t>/</a:t>
            </a:r>
            <a:r>
              <a:rPr lang="en-US" altLang="en-US" dirty="0" err="1"/>
              <a:t>Inhibice</a:t>
            </a:r>
            <a:r>
              <a:rPr lang="cs-CZ" altLang="en-US" dirty="0"/>
              <a:t> dalších </a:t>
            </a:r>
            <a:r>
              <a:rPr lang="en-US" altLang="en-US" dirty="0"/>
              <a:t>m</a:t>
            </a:r>
            <a:r>
              <a:rPr lang="cs-CZ" altLang="en-US" dirty="0" err="1"/>
              <a:t>éně</a:t>
            </a:r>
            <a:r>
              <a:rPr lang="cs-CZ" altLang="en-US" dirty="0"/>
              <a:t> </a:t>
            </a:r>
            <a:br>
              <a:rPr lang="cs-CZ" altLang="en-US" dirty="0"/>
            </a:br>
            <a:r>
              <a:rPr lang="cs-CZ" altLang="en-US" dirty="0"/>
              <a:t>potřebných funkcí: imunitní systém, </a:t>
            </a:r>
            <a:br>
              <a:rPr lang="cs-CZ" altLang="en-US" dirty="0"/>
            </a:br>
            <a:r>
              <a:rPr lang="cs-CZ" altLang="en-US" dirty="0"/>
              <a:t>rozmnožování</a:t>
            </a:r>
          </a:p>
        </p:txBody>
      </p:sp>
      <p:sp>
        <p:nvSpPr>
          <p:cNvPr id="6" name="Blesk 5"/>
          <p:cNvSpPr/>
          <p:nvPr/>
        </p:nvSpPr>
        <p:spPr>
          <a:xfrm>
            <a:off x="3132138" y="404813"/>
            <a:ext cx="2592387" cy="792162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53255" name="TextovéPole 1"/>
          <p:cNvSpPr txBox="1">
            <a:spLocks noChangeArrowheads="1"/>
          </p:cNvSpPr>
          <p:nvPr/>
        </p:nvSpPr>
        <p:spPr bwMode="auto">
          <a:xfrm>
            <a:off x="6948488" y="6080125"/>
            <a:ext cx="2082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solidFill>
                  <a:srgbClr val="00B0F0"/>
                </a:solidFill>
              </a:rPr>
              <a:t>Stresový hormon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solidFill>
                  <a:srgbClr val="00B0F0"/>
                </a:solidFill>
              </a:rPr>
              <a:t>KORTIZOL</a:t>
            </a:r>
            <a:endParaRPr lang="en-US" altLang="cs-CZ" sz="1800" b="1">
              <a:solidFill>
                <a:srgbClr val="00B0F0"/>
              </a:solidFill>
            </a:endParaRPr>
          </a:p>
        </p:txBody>
      </p:sp>
      <p:sp>
        <p:nvSpPr>
          <p:cNvPr id="3" name="Pravá složená závorka 2"/>
          <p:cNvSpPr/>
          <p:nvPr/>
        </p:nvSpPr>
        <p:spPr>
          <a:xfrm rot="20697904">
            <a:off x="4330700" y="2741613"/>
            <a:ext cx="1223963" cy="313055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457200" y="1524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TEORIE STRESU</a:t>
            </a:r>
            <a:endParaRPr lang="cs-CZ" altLang="en-US" sz="2400">
              <a:solidFill>
                <a:schemeClr val="tx1"/>
              </a:solidFill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457200" y="692150"/>
            <a:ext cx="838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Trvalé působení stresu = k</a:t>
            </a:r>
            <a:r>
              <a:rPr lang="cs-CZ" altLang="en-US" sz="1800">
                <a:solidFill>
                  <a:schemeClr val="tx1"/>
                </a:solidFill>
              </a:rPr>
              <a:t>ontinuální odpověď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	- poplachové stadium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	- stadium rezistence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	- stadium vyčerpání (a/nebo evoluce)</a:t>
            </a:r>
          </a:p>
        </p:txBody>
      </p:sp>
      <p:pic>
        <p:nvPicPr>
          <p:cNvPr id="55300" name="Picture 4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1141" r="11617"/>
          <a:stretch>
            <a:fillRect/>
          </a:stretch>
        </p:blipFill>
        <p:spPr bwMode="auto">
          <a:xfrm>
            <a:off x="228600" y="2133600"/>
            <a:ext cx="87249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ovéPole 7"/>
          <p:cNvSpPr txBox="1">
            <a:spLocks noChangeArrowheads="1"/>
          </p:cNvSpPr>
          <p:nvPr/>
        </p:nvSpPr>
        <p:spPr bwMode="auto">
          <a:xfrm>
            <a:off x="611188" y="3654425"/>
            <a:ext cx="573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0°C</a:t>
            </a:r>
          </a:p>
        </p:txBody>
      </p:sp>
      <p:sp>
        <p:nvSpPr>
          <p:cNvPr id="57348" name="TextovéPole 8"/>
          <p:cNvSpPr txBox="1">
            <a:spLocks noChangeArrowheads="1"/>
          </p:cNvSpPr>
          <p:nvPr/>
        </p:nvSpPr>
        <p:spPr bwMode="auto">
          <a:xfrm>
            <a:off x="468313" y="4797425"/>
            <a:ext cx="776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-10°C</a:t>
            </a:r>
          </a:p>
        </p:txBody>
      </p:sp>
      <p:sp>
        <p:nvSpPr>
          <p:cNvPr id="57349" name="TextovéPole 9"/>
          <p:cNvSpPr txBox="1">
            <a:spLocks noChangeArrowheads="1"/>
          </p:cNvSpPr>
          <p:nvPr/>
        </p:nvSpPr>
        <p:spPr bwMode="auto">
          <a:xfrm>
            <a:off x="611188" y="2565400"/>
            <a:ext cx="49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RT</a:t>
            </a:r>
          </a:p>
        </p:txBody>
      </p:sp>
      <p:grpSp>
        <p:nvGrpSpPr>
          <p:cNvPr id="2" name="Skupina 36"/>
          <p:cNvGrpSpPr>
            <a:grpSpLocks/>
          </p:cNvGrpSpPr>
          <p:nvPr/>
        </p:nvGrpSpPr>
        <p:grpSpPr bwMode="auto">
          <a:xfrm>
            <a:off x="2195513" y="3943350"/>
            <a:ext cx="1800225" cy="1008063"/>
            <a:chOff x="1331640" y="3140968"/>
            <a:chExt cx="792088" cy="2088232"/>
          </a:xfrm>
        </p:grpSpPr>
        <p:cxnSp>
          <p:nvCxnSpPr>
            <p:cNvPr id="38" name="Přímá spojovací čára 37"/>
            <p:cNvCxnSpPr/>
            <p:nvPr/>
          </p:nvCxnSpPr>
          <p:spPr>
            <a:xfrm>
              <a:off x="1331640" y="3140968"/>
              <a:ext cx="0" cy="2088232"/>
            </a:xfrm>
            <a:prstGeom prst="line">
              <a:avLst/>
            </a:prstGeom>
            <a:ln w="63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ovací čára 38"/>
            <p:cNvCxnSpPr/>
            <p:nvPr/>
          </p:nvCxnSpPr>
          <p:spPr>
            <a:xfrm>
              <a:off x="1331640" y="5229200"/>
              <a:ext cx="792088" cy="0"/>
            </a:xfrm>
            <a:prstGeom prst="line">
              <a:avLst/>
            </a:prstGeom>
            <a:ln w="6350"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Přímá spojovací čára 40"/>
          <p:cNvCxnSpPr/>
          <p:nvPr/>
        </p:nvCxnSpPr>
        <p:spPr>
          <a:xfrm>
            <a:off x="2268538" y="3943350"/>
            <a:ext cx="26638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ovéPole 43"/>
          <p:cNvSpPr txBox="1">
            <a:spLocks noChangeArrowheads="1"/>
          </p:cNvSpPr>
          <p:nvPr/>
        </p:nvSpPr>
        <p:spPr bwMode="auto">
          <a:xfrm>
            <a:off x="1331913" y="5022850"/>
            <a:ext cx="684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2dny</a:t>
            </a:r>
          </a:p>
        </p:txBody>
      </p:sp>
      <p:sp>
        <p:nvSpPr>
          <p:cNvPr id="45" name="TextovéPole 44"/>
          <p:cNvSpPr txBox="1">
            <a:spLocks noChangeArrowheads="1"/>
          </p:cNvSpPr>
          <p:nvPr/>
        </p:nvSpPr>
        <p:spPr bwMode="auto">
          <a:xfrm>
            <a:off x="2590800" y="5022850"/>
            <a:ext cx="928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2 týdny</a:t>
            </a:r>
          </a:p>
        </p:txBody>
      </p:sp>
      <p:grpSp>
        <p:nvGrpSpPr>
          <p:cNvPr id="3" name="Skupina 49"/>
          <p:cNvGrpSpPr>
            <a:grpSpLocks/>
          </p:cNvGrpSpPr>
          <p:nvPr/>
        </p:nvGrpSpPr>
        <p:grpSpPr bwMode="auto">
          <a:xfrm>
            <a:off x="3995738" y="4519613"/>
            <a:ext cx="144462" cy="360362"/>
            <a:chOff x="3419872" y="1988840"/>
            <a:chExt cx="288032" cy="576064"/>
          </a:xfrm>
        </p:grpSpPr>
        <p:cxnSp>
          <p:nvCxnSpPr>
            <p:cNvPr id="47" name="Přímá spojovací čára 46"/>
            <p:cNvCxnSpPr/>
            <p:nvPr/>
          </p:nvCxnSpPr>
          <p:spPr>
            <a:xfrm>
              <a:off x="3565471" y="1988840"/>
              <a:ext cx="0" cy="57606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ovací čára 48"/>
            <p:cNvCxnSpPr/>
            <p:nvPr/>
          </p:nvCxnSpPr>
          <p:spPr>
            <a:xfrm>
              <a:off x="3419872" y="2133490"/>
              <a:ext cx="28803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Skupina 64"/>
          <p:cNvGrpSpPr>
            <a:grpSpLocks/>
          </p:cNvGrpSpPr>
          <p:nvPr/>
        </p:nvGrpSpPr>
        <p:grpSpPr bwMode="auto">
          <a:xfrm>
            <a:off x="1331913" y="2863850"/>
            <a:ext cx="792162" cy="2087563"/>
            <a:chOff x="1331640" y="3140968"/>
            <a:chExt cx="792088" cy="2088232"/>
          </a:xfrm>
        </p:grpSpPr>
        <p:grpSp>
          <p:nvGrpSpPr>
            <p:cNvPr id="57373" name="Skupina 32"/>
            <p:cNvGrpSpPr>
              <a:grpSpLocks/>
            </p:cNvGrpSpPr>
            <p:nvPr/>
          </p:nvGrpSpPr>
          <p:grpSpPr bwMode="auto">
            <a:xfrm>
              <a:off x="1331640" y="3140968"/>
              <a:ext cx="792088" cy="2088232"/>
              <a:chOff x="1331640" y="3140968"/>
              <a:chExt cx="792088" cy="2088232"/>
            </a:xfrm>
          </p:grpSpPr>
          <p:cxnSp>
            <p:nvCxnSpPr>
              <p:cNvPr id="30" name="Přímá spojovací čára 29"/>
              <p:cNvCxnSpPr/>
              <p:nvPr/>
            </p:nvCxnSpPr>
            <p:spPr>
              <a:xfrm>
                <a:off x="1331640" y="3140968"/>
                <a:ext cx="0" cy="208823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Přímá spojovací čára 31"/>
              <p:cNvCxnSpPr/>
              <p:nvPr/>
            </p:nvCxnSpPr>
            <p:spPr>
              <a:xfrm>
                <a:off x="1331640" y="5229200"/>
                <a:ext cx="792088" cy="0"/>
              </a:xfrm>
              <a:prstGeom prst="line">
                <a:avLst/>
              </a:prstGeom>
              <a:ln w="38100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374" name="Skupina 50"/>
            <p:cNvGrpSpPr>
              <a:grpSpLocks/>
            </p:cNvGrpSpPr>
            <p:nvPr/>
          </p:nvGrpSpPr>
          <p:grpSpPr bwMode="auto">
            <a:xfrm>
              <a:off x="1979712" y="4653136"/>
              <a:ext cx="144016" cy="360040"/>
              <a:chOff x="3419872" y="1988840"/>
              <a:chExt cx="288032" cy="576064"/>
            </a:xfrm>
          </p:grpSpPr>
          <p:cxnSp>
            <p:nvCxnSpPr>
              <p:cNvPr id="52" name="Přímá spojovací čára 51"/>
              <p:cNvCxnSpPr/>
              <p:nvPr/>
            </p:nvCxnSpPr>
            <p:spPr>
              <a:xfrm>
                <a:off x="3565043" y="1988225"/>
                <a:ext cx="0" cy="576765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Přímá spojovací čára 52"/>
              <p:cNvCxnSpPr/>
              <p:nvPr/>
            </p:nvCxnSpPr>
            <p:spPr>
              <a:xfrm>
                <a:off x="3419006" y="2133052"/>
                <a:ext cx="288898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4" name="TextovéPole 53"/>
          <p:cNvSpPr txBox="1">
            <a:spLocks noChangeArrowheads="1"/>
          </p:cNvSpPr>
          <p:nvPr/>
        </p:nvSpPr>
        <p:spPr bwMode="auto">
          <a:xfrm>
            <a:off x="3211513" y="3511550"/>
            <a:ext cx="928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4 týdny</a:t>
            </a:r>
          </a:p>
        </p:txBody>
      </p:sp>
      <p:grpSp>
        <p:nvGrpSpPr>
          <p:cNvPr id="7" name="Skupina 54"/>
          <p:cNvGrpSpPr>
            <a:grpSpLocks/>
          </p:cNvGrpSpPr>
          <p:nvPr/>
        </p:nvGrpSpPr>
        <p:grpSpPr bwMode="auto">
          <a:xfrm>
            <a:off x="4932363" y="3943350"/>
            <a:ext cx="1873249" cy="1008063"/>
            <a:chOff x="1331640" y="3140968"/>
            <a:chExt cx="792088" cy="2088232"/>
          </a:xfrm>
        </p:grpSpPr>
        <p:cxnSp>
          <p:nvCxnSpPr>
            <p:cNvPr id="56" name="Přímá spojovací čára 55"/>
            <p:cNvCxnSpPr/>
            <p:nvPr/>
          </p:nvCxnSpPr>
          <p:spPr>
            <a:xfrm>
              <a:off x="1331640" y="3140968"/>
              <a:ext cx="0" cy="2088232"/>
            </a:xfrm>
            <a:prstGeom prst="line">
              <a:avLst/>
            </a:prstGeom>
            <a:ln w="63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Přímá spojovací čára 56"/>
            <p:cNvCxnSpPr/>
            <p:nvPr/>
          </p:nvCxnSpPr>
          <p:spPr>
            <a:xfrm>
              <a:off x="1331640" y="5229200"/>
              <a:ext cx="792088" cy="0"/>
            </a:xfrm>
            <a:prstGeom prst="line">
              <a:avLst/>
            </a:prstGeom>
            <a:ln w="6350"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Skupina 57"/>
          <p:cNvGrpSpPr>
            <a:grpSpLocks/>
          </p:cNvGrpSpPr>
          <p:nvPr/>
        </p:nvGrpSpPr>
        <p:grpSpPr bwMode="auto">
          <a:xfrm>
            <a:off x="6803801" y="4446588"/>
            <a:ext cx="144463" cy="360362"/>
            <a:chOff x="3419872" y="1988840"/>
            <a:chExt cx="288032" cy="576064"/>
          </a:xfrm>
        </p:grpSpPr>
        <p:cxnSp>
          <p:nvCxnSpPr>
            <p:cNvPr id="59" name="Přímá spojovací čára 58"/>
            <p:cNvCxnSpPr/>
            <p:nvPr/>
          </p:nvCxnSpPr>
          <p:spPr>
            <a:xfrm>
              <a:off x="3565470" y="1988840"/>
              <a:ext cx="0" cy="57606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Přímá spojovací čára 59"/>
            <p:cNvCxnSpPr/>
            <p:nvPr/>
          </p:nvCxnSpPr>
          <p:spPr>
            <a:xfrm>
              <a:off x="3419872" y="2133490"/>
              <a:ext cx="28803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ovéPole 60"/>
          <p:cNvSpPr txBox="1">
            <a:spLocks noChangeArrowheads="1"/>
          </p:cNvSpPr>
          <p:nvPr/>
        </p:nvSpPr>
        <p:spPr bwMode="auto">
          <a:xfrm>
            <a:off x="5292080" y="5022850"/>
            <a:ext cx="11336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2,5 týdne</a:t>
            </a:r>
          </a:p>
        </p:txBody>
      </p:sp>
      <p:grpSp>
        <p:nvGrpSpPr>
          <p:cNvPr id="9" name="Skupina 39"/>
          <p:cNvGrpSpPr>
            <a:grpSpLocks/>
          </p:cNvGrpSpPr>
          <p:nvPr/>
        </p:nvGrpSpPr>
        <p:grpSpPr bwMode="auto">
          <a:xfrm>
            <a:off x="1403350" y="2863850"/>
            <a:ext cx="2341563" cy="1079500"/>
            <a:chOff x="1403350" y="2574925"/>
            <a:chExt cx="2341563" cy="1079500"/>
          </a:xfrm>
        </p:grpSpPr>
        <p:sp>
          <p:nvSpPr>
            <p:cNvPr id="57363" name="TextovéPole 61"/>
            <p:cNvSpPr txBox="1">
              <a:spLocks noChangeArrowheads="1"/>
            </p:cNvSpPr>
            <p:nvPr/>
          </p:nvSpPr>
          <p:spPr bwMode="auto">
            <a:xfrm>
              <a:off x="1476375" y="3222625"/>
              <a:ext cx="68421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1800">
                  <a:solidFill>
                    <a:schemeClr val="tx1"/>
                  </a:solidFill>
                </a:rPr>
                <a:t>2dny</a:t>
              </a:r>
            </a:p>
          </p:txBody>
        </p:sp>
        <p:grpSp>
          <p:nvGrpSpPr>
            <p:cNvPr id="57364" name="Skupina 36"/>
            <p:cNvGrpSpPr>
              <a:grpSpLocks/>
            </p:cNvGrpSpPr>
            <p:nvPr/>
          </p:nvGrpSpPr>
          <p:grpSpPr bwMode="auto">
            <a:xfrm>
              <a:off x="1403350" y="2574925"/>
              <a:ext cx="2341563" cy="1079500"/>
              <a:chOff x="1403350" y="2574925"/>
              <a:chExt cx="2341563" cy="1079500"/>
            </a:xfrm>
          </p:grpSpPr>
          <p:grpSp>
            <p:nvGrpSpPr>
              <p:cNvPr id="57365" name="Skupina 33"/>
              <p:cNvGrpSpPr>
                <a:grpSpLocks/>
              </p:cNvGrpSpPr>
              <p:nvPr/>
            </p:nvGrpSpPr>
            <p:grpSpPr bwMode="auto">
              <a:xfrm>
                <a:off x="1403350" y="2574925"/>
                <a:ext cx="792163" cy="1079500"/>
                <a:chOff x="1331640" y="3140968"/>
                <a:chExt cx="792088" cy="2088232"/>
              </a:xfrm>
            </p:grpSpPr>
            <p:cxnSp>
              <p:nvCxnSpPr>
                <p:cNvPr id="35" name="Přímá spojovací čára 34"/>
                <p:cNvCxnSpPr/>
                <p:nvPr/>
              </p:nvCxnSpPr>
              <p:spPr>
                <a:xfrm>
                  <a:off x="1331640" y="3140968"/>
                  <a:ext cx="0" cy="2088232"/>
                </a:xfrm>
                <a:prstGeom prst="line">
                  <a:avLst/>
                </a:prstGeom>
                <a:ln w="3810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Přímá spojovací čára 35"/>
                <p:cNvCxnSpPr/>
                <p:nvPr/>
              </p:nvCxnSpPr>
              <p:spPr>
                <a:xfrm>
                  <a:off x="1331640" y="5229200"/>
                  <a:ext cx="792088" cy="0"/>
                </a:xfrm>
                <a:prstGeom prst="line">
                  <a:avLst/>
                </a:prstGeom>
                <a:ln w="3810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7366" name="TextovéPole 62"/>
              <p:cNvSpPr txBox="1">
                <a:spLocks noChangeArrowheads="1"/>
              </p:cNvSpPr>
              <p:nvPr/>
            </p:nvSpPr>
            <p:spPr bwMode="auto">
              <a:xfrm>
                <a:off x="1835150" y="2862263"/>
                <a:ext cx="1909763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32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28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4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en-US" sz="1800" i="1">
                    <a:solidFill>
                      <a:schemeClr val="tx1"/>
                    </a:solidFill>
                  </a:rPr>
                  <a:t>Adaptace </a:t>
                </a:r>
                <a:r>
                  <a:rPr lang="en-US" altLang="en-US" sz="1800" i="1">
                    <a:solidFill>
                      <a:schemeClr val="tx1"/>
                    </a:solidFill>
                  </a:rPr>
                  <a:t>@ </a:t>
                </a:r>
                <a:r>
                  <a:rPr lang="cs-CZ" altLang="en-US" sz="1800" i="1">
                    <a:solidFill>
                      <a:schemeClr val="tx1"/>
                    </a:solidFill>
                  </a:rPr>
                  <a:t>0°C</a:t>
                </a:r>
              </a:p>
            </p:txBody>
          </p:sp>
        </p:grpSp>
      </p:grpSp>
      <p:sp>
        <p:nvSpPr>
          <p:cNvPr id="57361" name="Rectangle 3"/>
          <p:cNvSpPr>
            <a:spLocks noChangeArrowheads="1"/>
          </p:cNvSpPr>
          <p:nvPr/>
        </p:nvSpPr>
        <p:spPr bwMode="auto">
          <a:xfrm>
            <a:off x="228600" y="188640"/>
            <a:ext cx="86868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 dirty="0">
                <a:solidFill>
                  <a:schemeClr val="tx1"/>
                </a:solidFill>
              </a:rPr>
              <a:t>Příklad reakce na působení stresu (stres </a:t>
            </a:r>
            <a:r>
              <a:rPr lang="cs-CZ" altLang="en-US" sz="2200" b="1" dirty="0" err="1">
                <a:solidFill>
                  <a:schemeClr val="tx1"/>
                </a:solidFill>
              </a:rPr>
              <a:t>vs</a:t>
            </a:r>
            <a:r>
              <a:rPr lang="cs-CZ" altLang="en-US" sz="2200" b="1" dirty="0">
                <a:solidFill>
                  <a:schemeClr val="tx1"/>
                </a:solidFill>
              </a:rPr>
              <a:t> energie)</a:t>
            </a:r>
            <a:endParaRPr lang="cs-CZ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chemeClr val="tx1"/>
                </a:solidFill>
              </a:rPr>
              <a:t>Příklad - přežívání potkanů při -10°C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 dirty="0">
                <a:solidFill>
                  <a:schemeClr val="tx1"/>
                </a:solidFill>
              </a:rPr>
              <a:t> Adaptace 0°C (žádná vs. 2 dny vs. 4 týdny) </a:t>
            </a:r>
            <a:br>
              <a:rPr lang="cs-CZ" altLang="en-US" sz="2200" dirty="0">
                <a:solidFill>
                  <a:schemeClr val="tx1"/>
                </a:solidFill>
              </a:rPr>
            </a:br>
            <a:r>
              <a:rPr lang="cs-CZ" altLang="en-US" sz="2200" dirty="0">
                <a:solidFill>
                  <a:schemeClr val="tx2"/>
                </a:solidFill>
              </a:rPr>
              <a:t>	(</a:t>
            </a:r>
            <a:r>
              <a:rPr lang="cs-CZ" altLang="en-US" sz="2200" b="1" dirty="0">
                <a:solidFill>
                  <a:srgbClr val="FF0000"/>
                </a:solidFill>
              </a:rPr>
              <a:t>FYZIOLOGICKÁ ADAPTACE</a:t>
            </a:r>
            <a:r>
              <a:rPr lang="cs-CZ" altLang="en-US" sz="2200" dirty="0">
                <a:solidFill>
                  <a:schemeClr val="tx2"/>
                </a:solidFill>
              </a:rPr>
              <a:t>)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 dirty="0">
                <a:solidFill>
                  <a:schemeClr val="tx1"/>
                </a:solidFill>
              </a:rPr>
              <a:t> Stále stejné dávky potravy (energie)</a:t>
            </a:r>
            <a:endParaRPr lang="cs-CZ" altLang="en-US" sz="1800" i="1" dirty="0">
              <a:solidFill>
                <a:schemeClr val="tx1"/>
              </a:solidFill>
            </a:endParaRPr>
          </a:p>
        </p:txBody>
      </p:sp>
      <p:sp>
        <p:nvSpPr>
          <p:cNvPr id="66" name="TextovéPole 65"/>
          <p:cNvSpPr txBox="1">
            <a:spLocks noChangeArrowheads="1"/>
          </p:cNvSpPr>
          <p:nvPr/>
        </p:nvSpPr>
        <p:spPr bwMode="auto">
          <a:xfrm>
            <a:off x="900113" y="5517232"/>
            <a:ext cx="61173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 dirty="0">
                <a:solidFill>
                  <a:schemeClr val="tx1"/>
                </a:solidFill>
              </a:rPr>
              <a:t>Adaptační fáze umožnila (dočasně) delší přežití, </a:t>
            </a:r>
            <a:br>
              <a:rPr lang="cs-CZ" altLang="en-US" sz="1800" i="1" dirty="0">
                <a:solidFill>
                  <a:schemeClr val="tx1"/>
                </a:solidFill>
              </a:rPr>
            </a:br>
            <a:r>
              <a:rPr lang="cs-CZ" altLang="en-US" sz="1800" i="1" dirty="0">
                <a:solidFill>
                  <a:schemeClr val="tx1"/>
                </a:solidFill>
              </a:rPr>
              <a:t>ale současně vyšší spotřeba dodávané energie </a:t>
            </a:r>
            <a:r>
              <a:rPr lang="cs-CZ" altLang="en-US" sz="1800" i="1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 i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1800" i="1" dirty="0">
                <a:solidFill>
                  <a:schemeClr val="tx1"/>
                </a:solidFill>
                <a:sym typeface="Wingdings" panose="05000000000000000000" pitchFamily="2" charset="2"/>
              </a:rPr>
              <a:t>uhynutí</a:t>
            </a:r>
            <a:endParaRPr lang="cs-CZ" altLang="en-US" sz="18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54" grpId="0"/>
      <p:bldP spid="61" grpId="0"/>
      <p:bldP spid="6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1763713" y="2282825"/>
            <a:ext cx="5472112" cy="2082800"/>
          </a:xfrm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000" b="1">
                <a:solidFill>
                  <a:schemeClr val="accent1"/>
                </a:solidFill>
              </a:rPr>
              <a:t>Adaptace - evoluční</a:t>
            </a:r>
            <a:endParaRPr lang="cs-CZ" altLang="en-US" sz="30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354013" y="1238250"/>
            <a:ext cx="8610600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cs-CZ" altLang="en-US" sz="2200" dirty="0">
                <a:solidFill>
                  <a:schemeClr val="tx1"/>
                </a:solidFill>
              </a:rPr>
              <a:t>Adaptace je </a:t>
            </a:r>
            <a:r>
              <a:rPr lang="cs-CZ" altLang="en-US" sz="2200" b="1" dirty="0">
                <a:solidFill>
                  <a:schemeClr val="tx1"/>
                </a:solidFill>
              </a:rPr>
              <a:t>evoluční proces</a:t>
            </a:r>
            <a:r>
              <a:rPr lang="cs-CZ" altLang="en-US" sz="2200" dirty="0">
                <a:solidFill>
                  <a:schemeClr val="tx1"/>
                </a:solidFill>
              </a:rPr>
              <a:t>, ve kterém se organismus (resp. DRUH) přizpůsobuje vnějším podmínkám a dalším faktorům (včetně chemického stresu), které panují v areálu jeho výskytu. </a:t>
            </a:r>
            <a:br>
              <a:rPr lang="cs-CZ" altLang="en-US" sz="2200" dirty="0">
                <a:solidFill>
                  <a:schemeClr val="tx1"/>
                </a:solidFill>
              </a:rPr>
            </a:br>
            <a:endParaRPr lang="cs-CZ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</a:pPr>
            <a:r>
              <a:rPr lang="en-US" altLang="en-US" sz="2200" dirty="0">
                <a:solidFill>
                  <a:schemeClr val="tx1"/>
                </a:solidFill>
              </a:rPr>
              <a:t> </a:t>
            </a:r>
            <a:r>
              <a:rPr lang="cs-CZ" altLang="en-US" sz="2200" dirty="0">
                <a:solidFill>
                  <a:schemeClr val="tx1"/>
                </a:solidFill>
              </a:rPr>
              <a:t>Přizpůsobování probíhá procesem </a:t>
            </a:r>
            <a:r>
              <a:rPr lang="cs-CZ" altLang="en-US" sz="2200" b="1" dirty="0">
                <a:solidFill>
                  <a:schemeClr val="tx1"/>
                </a:solidFill>
              </a:rPr>
              <a:t>přirozeného výběru</a:t>
            </a:r>
            <a:r>
              <a:rPr lang="cs-CZ" altLang="en-US" sz="2200" dirty="0">
                <a:solidFill>
                  <a:schemeClr val="tx1"/>
                </a:solidFill>
              </a:rPr>
              <a:t> (na úrovni jedinců </a:t>
            </a:r>
            <a:r>
              <a:rPr lang="cs-CZ" alt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200" dirty="0">
                <a:solidFill>
                  <a:schemeClr val="tx1"/>
                </a:solidFill>
              </a:rPr>
              <a:t>populací)	</a:t>
            </a:r>
            <a:br>
              <a:rPr lang="cs-CZ" altLang="en-US" sz="2200" dirty="0">
                <a:solidFill>
                  <a:schemeClr val="tx1"/>
                </a:solidFill>
              </a:rPr>
            </a:br>
            <a:r>
              <a:rPr lang="cs-CZ" altLang="en-US" sz="2200" dirty="0">
                <a:solidFill>
                  <a:schemeClr val="tx1"/>
                </a:solidFill>
              </a:rPr>
              <a:t>	</a:t>
            </a:r>
            <a:r>
              <a:rPr lang="cs-CZ" alt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200" dirty="0">
                <a:solidFill>
                  <a:schemeClr val="tx1"/>
                </a:solidFill>
              </a:rPr>
              <a:t>vznikají „účelné“ vlastnosti</a:t>
            </a:r>
            <a:br>
              <a:rPr lang="cs-CZ" altLang="en-US" sz="2200" dirty="0">
                <a:solidFill>
                  <a:schemeClr val="tx1"/>
                </a:solidFill>
              </a:rPr>
            </a:br>
            <a:endParaRPr lang="cs-CZ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</a:pPr>
            <a:r>
              <a:rPr lang="cs-CZ" altLang="en-US" sz="2200" dirty="0">
                <a:solidFill>
                  <a:schemeClr val="tx1"/>
                </a:solidFill>
              </a:rPr>
              <a:t> Přirozený výběr selektuje </a:t>
            </a:r>
            <a:r>
              <a:rPr lang="cs-CZ" altLang="en-US" sz="2200" b="1" dirty="0">
                <a:solidFill>
                  <a:schemeClr val="tx1"/>
                </a:solidFill>
              </a:rPr>
              <a:t>ze všech náhodně vznikajících mutací </a:t>
            </a:r>
            <a:r>
              <a:rPr lang="cs-CZ" altLang="en-US" sz="2200" dirty="0">
                <a:solidFill>
                  <a:schemeClr val="tx1"/>
                </a:solidFill>
              </a:rPr>
              <a:t>ty, které jsou výhodné a užitečné za daných vnějších podmínek</a:t>
            </a:r>
          </a:p>
          <a:p>
            <a:pPr>
              <a:spcBef>
                <a:spcPct val="0"/>
              </a:spcBef>
              <a:buClrTx/>
            </a:pPr>
            <a:endParaRPr lang="cs-CZ" altLang="en-US" sz="2200" dirty="0">
              <a:solidFill>
                <a:schemeClr val="tx1"/>
              </a:solidFill>
            </a:endParaRP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304800" y="404813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Evoluční adaptace a její podstata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ChangeArrowheads="1"/>
          </p:cNvSpPr>
          <p:nvPr/>
        </p:nvSpPr>
        <p:spPr bwMode="auto">
          <a:xfrm>
            <a:off x="304800" y="260350"/>
            <a:ext cx="8610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 dirty="0">
                <a:solidFill>
                  <a:srgbClr val="FF3300"/>
                </a:solidFill>
              </a:rPr>
              <a:t>Příklad evoluční adaptace: </a:t>
            </a:r>
            <a:br>
              <a:rPr lang="cs-CZ" altLang="en-US" sz="2400" b="1" dirty="0">
                <a:solidFill>
                  <a:srgbClr val="FF3300"/>
                </a:solidFill>
              </a:rPr>
            </a:br>
            <a:r>
              <a:rPr lang="cs-CZ" altLang="en-US" sz="2400" dirty="0">
                <a:solidFill>
                  <a:srgbClr val="FF3300"/>
                </a:solidFill>
              </a:rPr>
              <a:t>selekce populací roztočů rezistentních na pesticidy</a:t>
            </a:r>
          </a:p>
        </p:txBody>
      </p:sp>
      <p:pic>
        <p:nvPicPr>
          <p:cNvPr id="63491" name="Picture 4" descr="http://econjsun.files.wordpress.com/2011/11/pes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366"/>
          <a:stretch>
            <a:fillRect/>
          </a:stretch>
        </p:blipFill>
        <p:spPr bwMode="auto">
          <a:xfrm>
            <a:off x="1258888" y="1341438"/>
            <a:ext cx="6697662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1763713" y="2282825"/>
            <a:ext cx="5472112" cy="2082800"/>
          </a:xfrm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000" b="1">
                <a:solidFill>
                  <a:schemeClr val="accent1"/>
                </a:solidFill>
              </a:rPr>
              <a:t>Život </a:t>
            </a:r>
            <a:br>
              <a:rPr lang="cs-CZ" altLang="en-US" sz="3000" b="1">
                <a:solidFill>
                  <a:schemeClr val="accent1"/>
                </a:solidFill>
              </a:rPr>
            </a:br>
            <a:r>
              <a:rPr lang="cs-CZ" altLang="en-US">
                <a:solidFill>
                  <a:schemeClr val="accent1"/>
                </a:solidFill>
              </a:rPr>
              <a:t>Hierarchie</a:t>
            </a:r>
            <a:br>
              <a:rPr lang="cs-CZ" altLang="en-US">
                <a:solidFill>
                  <a:schemeClr val="accent1"/>
                </a:solidFill>
              </a:rPr>
            </a:br>
            <a:br>
              <a:rPr lang="cs-CZ" altLang="en-US">
                <a:solidFill>
                  <a:schemeClr val="accent1"/>
                </a:solidFill>
              </a:rPr>
            </a:br>
            <a:r>
              <a:rPr lang="cs-CZ" altLang="en-US" sz="2000" i="1">
                <a:solidFill>
                  <a:schemeClr val="accent1"/>
                </a:solidFill>
              </a:rPr>
              <a:t>… a význam v ekotoxikologii</a:t>
            </a:r>
            <a:endParaRPr lang="cs-CZ" altLang="en-US" sz="2800" i="1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ChangeArrowheads="1"/>
          </p:cNvSpPr>
          <p:nvPr/>
        </p:nvSpPr>
        <p:spPr bwMode="auto">
          <a:xfrm>
            <a:off x="304800" y="315913"/>
            <a:ext cx="8610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 dirty="0">
                <a:solidFill>
                  <a:srgbClr val="FF3300"/>
                </a:solidFill>
              </a:rPr>
              <a:t>Příklad evoluční adaptace: </a:t>
            </a:r>
            <a:br>
              <a:rPr lang="cs-CZ" altLang="en-US" sz="2400" b="1" dirty="0">
                <a:solidFill>
                  <a:srgbClr val="FF3300"/>
                </a:solidFill>
              </a:rPr>
            </a:br>
            <a:r>
              <a:rPr lang="cs-CZ" altLang="en-US" sz="2400" dirty="0">
                <a:solidFill>
                  <a:srgbClr val="FF3300"/>
                </a:solidFill>
              </a:rPr>
              <a:t>vznik bakterií rezistentních na antibiotika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accent1"/>
                </a:solidFill>
              </a:rPr>
              <a:t>ATB: nemocnice </a:t>
            </a:r>
            <a:r>
              <a:rPr lang="cs-CZ" altLang="en-US" sz="1800" dirty="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 dirty="0">
                <a:solidFill>
                  <a:schemeClr val="accent1"/>
                </a:solidFill>
                <a:sym typeface="Wingdings" panose="05000000000000000000" pitchFamily="2" charset="2"/>
              </a:rPr>
              <a:t> prost</a:t>
            </a:r>
            <a:r>
              <a:rPr lang="cs-CZ" altLang="en-US" sz="1800" dirty="0">
                <a:solidFill>
                  <a:schemeClr val="accent1"/>
                </a:solidFill>
                <a:sym typeface="Wingdings" panose="05000000000000000000" pitchFamily="2" charset="2"/>
              </a:rPr>
              <a:t>ředí: další šíření „mutací“ (i horizontální transfer genů)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accent1"/>
                </a:solidFill>
                <a:sym typeface="Wingdings" panose="05000000000000000000" pitchFamily="2" charset="2"/>
              </a:rPr>
              <a:t>ATB přímo v prostředí </a:t>
            </a:r>
            <a:r>
              <a:rPr lang="en-US" altLang="en-US" sz="1800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1800" dirty="0" err="1">
                <a:solidFill>
                  <a:schemeClr val="accent1"/>
                </a:solidFill>
                <a:sym typeface="Wingdings" panose="05000000000000000000" pitchFamily="2" charset="2"/>
              </a:rPr>
              <a:t>rezistentn</a:t>
            </a:r>
            <a:r>
              <a:rPr lang="cs-CZ" altLang="en-US" sz="1800" dirty="0">
                <a:solidFill>
                  <a:schemeClr val="accent1"/>
                </a:solidFill>
                <a:sym typeface="Wingdings" panose="05000000000000000000" pitchFamily="2" charset="2"/>
              </a:rPr>
              <a:t>í kmeny v sedimentech, na ČOV atd.</a:t>
            </a:r>
            <a:endParaRPr lang="cs-CZ" altLang="en-US" sz="1800" dirty="0">
              <a:solidFill>
                <a:schemeClr val="accent1"/>
              </a:solidFill>
            </a:endParaRPr>
          </a:p>
        </p:txBody>
      </p:sp>
      <p:pic>
        <p:nvPicPr>
          <p:cNvPr id="65539" name="Picture 2" descr="http://my.clevelandclinic.org/PublishingImages/Disorders/6260_gene_transfer2_nih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916113"/>
            <a:ext cx="8050212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684213" y="1341438"/>
            <a:ext cx="7632700" cy="4181475"/>
          </a:xfrm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000" b="1">
                <a:solidFill>
                  <a:schemeClr val="accent1"/>
                </a:solidFill>
              </a:rPr>
              <a:t>Chemické látky (akce) </a:t>
            </a:r>
            <a:br>
              <a:rPr lang="cs-CZ" altLang="en-US" sz="3000" b="1">
                <a:solidFill>
                  <a:schemeClr val="accent1"/>
                </a:solidFill>
              </a:rPr>
            </a:br>
            <a:r>
              <a:rPr lang="cs-CZ" altLang="en-US" sz="3000" b="1">
                <a:solidFill>
                  <a:schemeClr val="accent1"/>
                </a:solidFill>
              </a:rPr>
              <a:t>vs. odpovědi živých systémů (reakce: účinky)</a:t>
            </a:r>
            <a:br>
              <a:rPr lang="cs-CZ" altLang="en-US" sz="3000" b="1">
                <a:solidFill>
                  <a:schemeClr val="accent1"/>
                </a:solidFill>
              </a:rPr>
            </a:br>
            <a:br>
              <a:rPr lang="cs-CZ" altLang="en-US" sz="3000" b="1">
                <a:solidFill>
                  <a:schemeClr val="accent1"/>
                </a:solidFill>
              </a:rPr>
            </a:br>
            <a:r>
              <a:rPr lang="cs-CZ" altLang="en-US" sz="3000" b="1">
                <a:solidFill>
                  <a:schemeClr val="accent1"/>
                </a:solidFill>
              </a:rPr>
              <a:t>-  PŘEHLED – </a:t>
            </a:r>
            <a:br>
              <a:rPr lang="cs-CZ" altLang="en-US" sz="3000" b="1">
                <a:solidFill>
                  <a:schemeClr val="accent1"/>
                </a:solidFill>
              </a:rPr>
            </a:br>
            <a:r>
              <a:rPr lang="cs-CZ" altLang="en-US">
                <a:solidFill>
                  <a:schemeClr val="accent1"/>
                </a:solidFill>
              </a:rPr>
              <a:t>(detaily budou diskutovány v dalších přednáškách)</a:t>
            </a:r>
            <a:endParaRPr lang="cs-CZ" altLang="en-US" sz="30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304800" y="1033463"/>
            <a:ext cx="8610600" cy="511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u="sng">
                <a:solidFill>
                  <a:schemeClr val="tx1"/>
                </a:solidFill>
              </a:rPr>
              <a:t>Efekty toxikantů (akce) </a:t>
            </a:r>
            <a:br>
              <a:rPr lang="cs-CZ" altLang="en-US" sz="2200" u="sng">
                <a:solidFill>
                  <a:schemeClr val="tx1"/>
                </a:solidFill>
              </a:rPr>
            </a:br>
            <a:r>
              <a:rPr lang="cs-CZ" altLang="en-US" sz="2200">
                <a:solidFill>
                  <a:schemeClr val="tx1"/>
                </a:solidFill>
              </a:rPr>
              <a:t>	</a:t>
            </a:r>
            <a:r>
              <a:rPr lang="cs-CZ" altLang="en-US" sz="2200" u="sng">
                <a:solidFill>
                  <a:schemeClr val="tx1"/>
                </a:solidFill>
              </a:rPr>
              <a:t>a odpovědi na různých úrovních organismu (reakce)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br>
              <a:rPr lang="cs-CZ" altLang="en-US" sz="2400">
                <a:solidFill>
                  <a:schemeClr val="tx1"/>
                </a:solidFill>
              </a:rPr>
            </a:br>
            <a:r>
              <a:rPr lang="cs-CZ" altLang="en-US" sz="2000" i="1">
                <a:solidFill>
                  <a:schemeClr val="tx1"/>
                </a:solidFill>
              </a:rPr>
              <a:t>na všech úrovních </a:t>
            </a:r>
            <a:r>
              <a:rPr lang="cs-CZ" altLang="en-US" sz="2000" b="1" i="1">
                <a:solidFill>
                  <a:schemeClr val="tx2"/>
                </a:solidFill>
              </a:rPr>
              <a:t>reparace/adaptace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b="1">
                <a:solidFill>
                  <a:schemeClr val="tx1"/>
                </a:solidFill>
              </a:rPr>
              <a:t>molekulární </a:t>
            </a:r>
            <a:r>
              <a:rPr lang="cs-CZ" altLang="en-US" sz="1600">
                <a:solidFill>
                  <a:schemeClr val="tx1"/>
                </a:solidFill>
              </a:rPr>
              <a:t>	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</a:rPr>
              <a:t>	- vazba na DNA, změna struktury, aktivace „inaktivních proteinů“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b="1">
                <a:solidFill>
                  <a:schemeClr val="tx1"/>
                </a:solidFill>
              </a:rPr>
              <a:t>buněčná	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</a:rPr>
              <a:t>	- změna profilu proteinů produkovaných buňkou (</a:t>
            </a:r>
            <a:r>
              <a:rPr lang="cs-CZ" altLang="en-US" sz="1600" i="1">
                <a:solidFill>
                  <a:schemeClr val="tx1"/>
                </a:solidFill>
              </a:rPr>
              <a:t>nové, mutace)</a:t>
            </a:r>
            <a:endParaRPr lang="cs-CZ" altLang="en-US" sz="16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b="1">
                <a:solidFill>
                  <a:schemeClr val="tx1"/>
                </a:solidFill>
              </a:rPr>
              <a:t>orgánová 	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</a:rPr>
              <a:t>	- změna fyziologie (</a:t>
            </a:r>
            <a:r>
              <a:rPr lang="cs-CZ" altLang="en-US" sz="1600" i="1">
                <a:solidFill>
                  <a:schemeClr val="tx1"/>
                </a:solidFill>
              </a:rPr>
              <a:t>koncentrace hormonů, tlak krve</a:t>
            </a:r>
            <a:r>
              <a:rPr lang="cs-CZ" altLang="en-US" sz="160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b="1">
                <a:solidFill>
                  <a:schemeClr val="tx1"/>
                </a:solidFill>
              </a:rPr>
              <a:t>organismální	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</a:rPr>
              <a:t>	- změny chování/zdraví, změny reprodukce, růstu -</a:t>
            </a:r>
            <a:r>
              <a:rPr lang="en-US" altLang="en-US" sz="1600">
                <a:solidFill>
                  <a:schemeClr val="tx1"/>
                </a:solidFill>
              </a:rPr>
              <a:t>&gt; smrt</a:t>
            </a:r>
            <a:endParaRPr lang="cs-CZ" altLang="en-US" sz="16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b="1">
                <a:solidFill>
                  <a:schemeClr val="tx1"/>
                </a:solidFill>
              </a:rPr>
              <a:t>populace 	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</a:rPr>
              <a:t>	- změny demografie (</a:t>
            </a:r>
            <a:r>
              <a:rPr lang="en-US" altLang="en-US" sz="1600">
                <a:solidFill>
                  <a:schemeClr val="tx1"/>
                </a:solidFill>
              </a:rPr>
              <a:t>sta</a:t>
            </a:r>
            <a:r>
              <a:rPr lang="cs-CZ" altLang="en-US" sz="1600">
                <a:solidFill>
                  <a:schemeClr val="tx1"/>
                </a:solidFill>
              </a:rPr>
              <a:t>ří </a:t>
            </a:r>
            <a:r>
              <a:rPr lang="en-US" altLang="en-US" sz="1600">
                <a:solidFill>
                  <a:schemeClr val="tx1"/>
                </a:solidFill>
              </a:rPr>
              <a:t>&gt; mlad</a:t>
            </a:r>
            <a:r>
              <a:rPr lang="cs-CZ" altLang="en-US" sz="1600">
                <a:solidFill>
                  <a:schemeClr val="tx1"/>
                </a:solidFill>
              </a:rPr>
              <a:t>í)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b="1">
                <a:solidFill>
                  <a:schemeClr val="tx1"/>
                </a:solidFill>
              </a:rPr>
              <a:t>společenstvo 	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</a:rPr>
              <a:t>	- vymizení druhu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304800" y="404813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Hierarchie biologick</a:t>
            </a:r>
            <a:r>
              <a:rPr lang="cs-CZ" altLang="en-US" sz="2400" b="1">
                <a:solidFill>
                  <a:srgbClr val="FF3300"/>
                </a:solidFill>
              </a:rPr>
              <a:t>ých systémů vs. ekotoxicita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19" t="13542" r="14063" b="46078"/>
          <a:stretch>
            <a:fillRect/>
          </a:stretch>
        </p:blipFill>
        <p:spPr bwMode="auto">
          <a:xfrm>
            <a:off x="395288" y="1196975"/>
            <a:ext cx="853440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TextovéPole 2"/>
          <p:cNvSpPr txBox="1">
            <a:spLocks noChangeArrowheads="1"/>
          </p:cNvSpPr>
          <p:nvPr/>
        </p:nvSpPr>
        <p:spPr bwMode="auto">
          <a:xfrm>
            <a:off x="1042988" y="404813"/>
            <a:ext cx="7772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rgbClr val="FF0000"/>
                </a:solidFill>
              </a:rPr>
              <a:t>REPARACE / ADAPTACE v různých stupních osudu/účinků látky (1/3)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19" t="53088" r="14063" b="12500"/>
          <a:stretch>
            <a:fillRect/>
          </a:stretch>
        </p:blipFill>
        <p:spPr bwMode="auto">
          <a:xfrm>
            <a:off x="180975" y="2346325"/>
            <a:ext cx="8963025" cy="311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TextovéPole 2"/>
          <p:cNvSpPr txBox="1">
            <a:spLocks noChangeArrowheads="1"/>
          </p:cNvSpPr>
          <p:nvPr/>
        </p:nvSpPr>
        <p:spPr bwMode="auto">
          <a:xfrm>
            <a:off x="1042988" y="404813"/>
            <a:ext cx="7772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rgbClr val="FF0000"/>
                </a:solidFill>
              </a:rPr>
              <a:t>REPARACE / ADAPTACE v různých stupních osudu/účinků látky (2/3)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25" t="13542" r="20313" b="11719"/>
          <a:stretch>
            <a:fillRect/>
          </a:stretch>
        </p:blipFill>
        <p:spPr bwMode="auto">
          <a:xfrm>
            <a:off x="1692275" y="550863"/>
            <a:ext cx="7239000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TextovéPole 2"/>
          <p:cNvSpPr txBox="1">
            <a:spLocks noChangeArrowheads="1"/>
          </p:cNvSpPr>
          <p:nvPr/>
        </p:nvSpPr>
        <p:spPr bwMode="auto">
          <a:xfrm>
            <a:off x="827088" y="188913"/>
            <a:ext cx="7772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rgbClr val="FF0000"/>
                </a:solidFill>
              </a:rPr>
              <a:t>REPARACE / ADAPTACE v různých stupních osudu/účinků látky (3/3)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Nadpis 1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000"/>
              <a:t>Otázky</a:t>
            </a:r>
          </a:p>
        </p:txBody>
      </p:sp>
      <p:sp>
        <p:nvSpPr>
          <p:cNvPr id="77827" name="Rectangle 4"/>
          <p:cNvSpPr>
            <a:spLocks noChangeArrowheads="1"/>
          </p:cNvSpPr>
          <p:nvPr/>
        </p:nvSpPr>
        <p:spPr bwMode="auto">
          <a:xfrm>
            <a:off x="323850" y="981075"/>
            <a:ext cx="8610600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Co je to buňka? druh? populace? Společenstvo? atp.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U rybníku Brčálníku žije populace skokana hnědého. Uveďte z jakých </a:t>
            </a:r>
            <a:r>
              <a:rPr lang="cs-CZ" altLang="en-US" sz="1800" u="sng">
                <a:solidFill>
                  <a:schemeClr val="tx1"/>
                </a:solidFill>
              </a:rPr>
              <a:t>rozdílných</a:t>
            </a:r>
            <a:r>
              <a:rPr lang="cs-CZ" altLang="en-US" sz="1800">
                <a:solidFill>
                  <a:schemeClr val="tx1"/>
                </a:solidFill>
              </a:rPr>
              <a:t> jedinců (jaké mezi nimi byli rozdíly?) byla tato populace tvořena v červnu 2012? Z jakých jedinců pak v listopadu 2012?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Popište chemickou podstatu nukleových kyselin? Bílkovin? Fosfolipidů? Co je základním stavebním prvkem každé z těchto makromolekul? Jak v organismech (v buňce) vznikají? Jaké mají funkce?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Jaké jsou hlavní funkce živých organismů? Jak budou tyto funkce ovlivněny u ryb, která bude dlouhodobě vystavena vlivu polycyklických aromatických uhlovodíků (např. Benzo</a:t>
            </a:r>
            <a:r>
              <a:rPr lang="en-US" altLang="en-US" sz="1800">
                <a:solidFill>
                  <a:schemeClr val="tx1"/>
                </a:solidFill>
              </a:rPr>
              <a:t>[a]pyren</a:t>
            </a:r>
            <a:r>
              <a:rPr lang="cs-CZ" altLang="en-US" sz="1800">
                <a:solidFill>
                  <a:schemeClr val="tx1"/>
                </a:solidFill>
              </a:rPr>
              <a:t>)? 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Popište a zdůvodněte hlavní fáze vzniku stresu, vysvětlete význam (a rozdíly) v transformacích energie ve stádiu rovnováhy a dlouhodobého stresu.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Popište jak mohou látky přímo a nepřímo ovlivňovat správné funkce imunitního systému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Vysvětlete pojem „adaptace“ na působení chemické látky. Co je fyziologická adaptace? Co je evoluční adaptace?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Co je to evoluce? Jaký je význam evoluce při dlouhodobému působení chemického stresu? Popište molekulární podstatu evolučních změn. Uveďte alespoň dva příklady chemikáliemi-indukované evoluce?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ovéPole 12"/>
          <p:cNvSpPr txBox="1">
            <a:spLocks noChangeArrowheads="1"/>
          </p:cNvSpPr>
          <p:nvPr/>
        </p:nvSpPr>
        <p:spPr bwMode="auto">
          <a:xfrm>
            <a:off x="5867400" y="6381750"/>
            <a:ext cx="3108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www.mwsu-bio101.ning.com</a:t>
            </a:r>
          </a:p>
        </p:txBody>
      </p:sp>
      <p:sp>
        <p:nvSpPr>
          <p:cNvPr id="12291" name="TextovéPole 13"/>
          <p:cNvSpPr txBox="1">
            <a:spLocks noChangeArrowheads="1"/>
          </p:cNvSpPr>
          <p:nvPr/>
        </p:nvSpPr>
        <p:spPr bwMode="auto">
          <a:xfrm>
            <a:off x="395288" y="549275"/>
            <a:ext cx="356235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3000" b="1">
                <a:solidFill>
                  <a:schemeClr val="tx1"/>
                </a:solidFill>
              </a:rPr>
              <a:t>Organizace života </a:t>
            </a:r>
            <a:br>
              <a:rPr lang="cs-CZ" altLang="en-US" sz="3000" b="1">
                <a:solidFill>
                  <a:schemeClr val="tx1"/>
                </a:solidFill>
              </a:rPr>
            </a:br>
            <a:br>
              <a:rPr lang="en-US" altLang="en-US" sz="3000" b="1">
                <a:solidFill>
                  <a:schemeClr val="tx1"/>
                </a:solidFill>
              </a:rPr>
            </a:br>
            <a:r>
              <a:rPr lang="cs-CZ" altLang="en-US" sz="22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200">
                <a:solidFill>
                  <a:schemeClr val="tx1"/>
                </a:solidFill>
                <a:sym typeface="Wingdings" panose="05000000000000000000" pitchFamily="2" charset="2"/>
              </a:rPr>
              <a:t> p</a:t>
            </a:r>
            <a:r>
              <a:rPr lang="cs-CZ" altLang="en-US" sz="2200">
                <a:solidFill>
                  <a:schemeClr val="tx1"/>
                </a:solidFill>
              </a:rPr>
              <a:t>ůsobení látek </a:t>
            </a:r>
            <a:br>
              <a:rPr lang="cs-CZ" altLang="en-US" sz="2200">
                <a:solidFill>
                  <a:schemeClr val="tx1"/>
                </a:solidFill>
              </a:rPr>
            </a:br>
            <a:r>
              <a:rPr lang="cs-CZ" altLang="en-US" sz="2200">
                <a:solidFill>
                  <a:schemeClr val="tx1"/>
                </a:solidFill>
              </a:rPr>
              <a:t>na různých úrovních 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07" t="12082" r="2859" b="7343"/>
          <a:stretch>
            <a:fillRect/>
          </a:stretch>
        </p:blipFill>
        <p:spPr bwMode="auto">
          <a:xfrm>
            <a:off x="3995738" y="44450"/>
            <a:ext cx="4968875" cy="637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3"/>
          <p:cNvSpPr txBox="1">
            <a:spLocks noChangeArrowheads="1"/>
          </p:cNvSpPr>
          <p:nvPr/>
        </p:nvSpPr>
        <p:spPr bwMode="auto">
          <a:xfrm>
            <a:off x="827088" y="3644900"/>
            <a:ext cx="2447925" cy="1200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! U studentů se zde předpokládá, že znají </a:t>
            </a:r>
            <a:r>
              <a:rPr lang="en-US" altLang="en-US" sz="1800" i="1">
                <a:solidFill>
                  <a:schemeClr val="tx1"/>
                </a:solidFill>
              </a:rPr>
              <a:t>definice jednotliv</a:t>
            </a:r>
            <a:r>
              <a:rPr lang="cs-CZ" altLang="en-US" sz="1800" i="1">
                <a:solidFill>
                  <a:schemeClr val="tx1"/>
                </a:solidFill>
              </a:rPr>
              <a:t>ých úrovní „života“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 txBox="1">
            <a:spLocks/>
          </p:cNvSpPr>
          <p:nvPr/>
        </p:nvSpPr>
        <p:spPr bwMode="auto">
          <a:xfrm>
            <a:off x="0" y="115888"/>
            <a:ext cx="9144000" cy="82708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cs-CZ" sz="24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</a:t>
            </a:r>
            <a:r>
              <a:rPr lang="en-US" sz="24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echanistick</a:t>
            </a:r>
            <a:r>
              <a:rPr lang="cs-CZ" sz="24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é porozumění účinkům látek</a:t>
            </a:r>
            <a:br>
              <a:rPr lang="cs-CZ" sz="240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cs-CZ" sz="20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hierarchie živých systémů -</a:t>
            </a:r>
            <a:endParaRPr lang="cs-CZ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1" name="Nadpis 3"/>
          <p:cNvSpPr txBox="1">
            <a:spLocks/>
          </p:cNvSpPr>
          <p:nvPr/>
        </p:nvSpPr>
        <p:spPr bwMode="auto">
          <a:xfrm>
            <a:off x="0" y="116632"/>
            <a:ext cx="9144000" cy="82708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cs-CZ" sz="24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</a:t>
            </a:r>
            <a:r>
              <a:rPr lang="en-US" sz="24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echanistick</a:t>
            </a:r>
            <a:r>
              <a:rPr lang="cs-CZ" sz="24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é porozumění účinkům látek</a:t>
            </a:r>
            <a:br>
              <a:rPr lang="cs-CZ" sz="240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cs-CZ" sz="20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hierarchie živých systémů -</a:t>
            </a:r>
            <a:endParaRPr lang="cs-CZ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196752"/>
            <a:ext cx="8461981" cy="513937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25450" y="1322983"/>
            <a:ext cx="8610600" cy="498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 dirty="0">
                <a:solidFill>
                  <a:schemeClr val="tx1"/>
                </a:solidFill>
              </a:rPr>
              <a:t>Chemická látka v prostředí a její toxicita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</a:rPr>
              <a:t>Vn</a:t>
            </a:r>
            <a:r>
              <a:rPr lang="cs-CZ" altLang="en-US" sz="2200" dirty="0" err="1">
                <a:solidFill>
                  <a:schemeClr val="tx1"/>
                </a:solidFill>
              </a:rPr>
              <a:t>ější</a:t>
            </a:r>
            <a:r>
              <a:rPr lang="cs-CZ" altLang="en-US" sz="2200" dirty="0">
                <a:solidFill>
                  <a:schemeClr val="tx1"/>
                </a:solidFill>
              </a:rPr>
              <a:t> prostředí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chemeClr val="tx1"/>
                </a:solidFill>
              </a:rPr>
              <a:t>	            - </a:t>
            </a:r>
            <a:r>
              <a:rPr lang="cs-CZ" altLang="en-US" sz="2200" dirty="0">
                <a:solidFill>
                  <a:srgbClr val="0070C0"/>
                </a:solidFill>
              </a:rPr>
              <a:t>environmentální OSUD </a:t>
            </a: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r>
              <a:rPr lang="cs-CZ" altLang="en-US" sz="2200" dirty="0">
                <a:solidFill>
                  <a:schemeClr val="tx1"/>
                </a:solidFill>
              </a:rPr>
              <a:t>Živý systém </a:t>
            </a:r>
          </a:p>
          <a:p>
            <a:pPr lvl="2"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chemeClr val="tx1"/>
                </a:solidFill>
              </a:rPr>
              <a:t> 	- osud v organismu </a:t>
            </a:r>
            <a:r>
              <a:rPr lang="cs-CZ" altLang="en-US" sz="2200" dirty="0">
                <a:solidFill>
                  <a:srgbClr val="0070C0"/>
                </a:solidFill>
              </a:rPr>
              <a:t>TOXIKOKINETIKA</a:t>
            </a:r>
            <a:r>
              <a:rPr lang="cs-CZ" altLang="en-US" sz="2200" i="1" dirty="0">
                <a:solidFill>
                  <a:srgbClr val="0070C0"/>
                </a:solidFill>
              </a:rPr>
              <a:t> </a:t>
            </a:r>
            <a:endParaRPr lang="cs-CZ" altLang="en-US" sz="2200" u="sng" dirty="0">
              <a:solidFill>
                <a:srgbClr val="0070C0"/>
              </a:solidFill>
            </a:endParaRP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r>
              <a:rPr lang="en-US" altLang="en-US" sz="2200" dirty="0" err="1">
                <a:solidFill>
                  <a:schemeClr val="tx1"/>
                </a:solidFill>
                <a:sym typeface="Wingdings" panose="05000000000000000000" pitchFamily="2" charset="2"/>
              </a:rPr>
              <a:t>Dosa</a:t>
            </a:r>
            <a:r>
              <a:rPr lang="cs-CZ" alt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žení „cílového místa“: molekula</a:t>
            </a:r>
          </a:p>
          <a:p>
            <a:pPr lvl="2"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	</a:t>
            </a:r>
            <a:r>
              <a:rPr lang="en-US" alt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sym typeface="Wingdings" panose="05000000000000000000" pitchFamily="2" charset="2"/>
              </a:rPr>
              <a:t>interakce</a:t>
            </a:r>
            <a:r>
              <a:rPr lang="en-US" alt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– </a:t>
            </a:r>
            <a:r>
              <a:rPr lang="cs-CZ" altLang="en-US" sz="2200" dirty="0">
                <a:solidFill>
                  <a:srgbClr val="0070C0"/>
                </a:solidFill>
                <a:sym typeface="Wingdings" panose="05000000000000000000" pitchFamily="2" charset="2"/>
              </a:rPr>
              <a:t>TOXIKODYNAMIKA</a:t>
            </a:r>
            <a:r>
              <a:rPr lang="cs-CZ" alt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</a:p>
          <a:p>
            <a:pPr lvl="2"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	</a:t>
            </a:r>
            <a:r>
              <a:rPr lang="en-US" alt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sym typeface="Wingdings" panose="05000000000000000000" pitchFamily="2" charset="2"/>
              </a:rPr>
              <a:t>projev</a:t>
            </a:r>
            <a:r>
              <a:rPr lang="cs-CZ" alt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sym typeface="Wingdings" panose="05000000000000000000" pitchFamily="2" charset="2"/>
              </a:rPr>
              <a:t>toxicit</a:t>
            </a:r>
            <a:r>
              <a:rPr lang="cs-CZ" alt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y …</a:t>
            </a:r>
            <a:r>
              <a:rPr lang="cs-CZ" altLang="en-US" sz="2200" dirty="0">
                <a:solidFill>
                  <a:srgbClr val="0070C0"/>
                </a:solidFill>
                <a:sym typeface="Wingdings" panose="05000000000000000000" pitchFamily="2" charset="2"/>
              </a:rPr>
              <a:t>ÚČINEK</a:t>
            </a:r>
            <a:endParaRPr lang="cs-CZ" altLang="en-US" sz="2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>
              <a:spcBef>
                <a:spcPct val="0"/>
              </a:spcBef>
              <a:buClrTx/>
              <a:buFontTx/>
              <a:buNone/>
            </a:pPr>
            <a:endParaRPr lang="cs-CZ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 dirty="0">
                <a:solidFill>
                  <a:schemeClr val="tx1"/>
                </a:solidFill>
              </a:rPr>
              <a:t>Toxické účinky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2000" dirty="0">
                <a:solidFill>
                  <a:schemeClr val="tx1"/>
                </a:solidFill>
              </a:rPr>
              <a:t>Toxické efekty se odehrávají VŽDY nejprve </a:t>
            </a:r>
            <a:r>
              <a:rPr lang="cs-CZ" altLang="en-US" sz="2000" dirty="0">
                <a:solidFill>
                  <a:schemeClr val="tx2"/>
                </a:solidFill>
              </a:rPr>
              <a:t>nejnižších úrovních 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2000" dirty="0">
                <a:solidFill>
                  <a:schemeClr val="tx2"/>
                </a:solidFill>
              </a:rPr>
              <a:t>	MOLEKULY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2000" dirty="0">
                <a:solidFill>
                  <a:schemeClr val="tx1"/>
                </a:solidFill>
              </a:rPr>
              <a:t>… ale mohou se projevit i </a:t>
            </a:r>
            <a:r>
              <a:rPr lang="en-US" altLang="en-US" sz="2000" dirty="0" err="1">
                <a:solidFill>
                  <a:schemeClr val="tx1"/>
                </a:solidFill>
              </a:rPr>
              <a:t>na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cs-CZ" altLang="en-US" sz="2000" dirty="0">
                <a:solidFill>
                  <a:schemeClr val="tx1"/>
                </a:solidFill>
              </a:rPr>
              <a:t>vyšších úrovních 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2000" dirty="0">
                <a:solidFill>
                  <a:schemeClr val="tx2"/>
                </a:solidFill>
                <a:sym typeface="Wingdings" panose="05000000000000000000" pitchFamily="2" charset="2"/>
              </a:rPr>
              <a:t>	</a:t>
            </a:r>
            <a:r>
              <a:rPr lang="en-US" altLang="en-US" sz="2000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000" dirty="0">
                <a:solidFill>
                  <a:schemeClr val="tx2"/>
                </a:solidFill>
                <a:sym typeface="Wingdings" panose="05000000000000000000" pitchFamily="2" charset="2"/>
              </a:rPr>
              <a:t>tkáň, organismus, </a:t>
            </a:r>
            <a:r>
              <a:rPr lang="en-US" altLang="en-US" sz="2000" dirty="0">
                <a:solidFill>
                  <a:schemeClr val="tx2"/>
                </a:solidFill>
              </a:rPr>
              <a:t>populace,</a:t>
            </a:r>
            <a:r>
              <a:rPr lang="cs-CZ" altLang="en-US" sz="2000" dirty="0">
                <a:solidFill>
                  <a:schemeClr val="tx2"/>
                </a:solidFill>
              </a:rPr>
              <a:t> </a:t>
            </a:r>
            <a:r>
              <a:rPr lang="en-US" altLang="en-US" sz="2000" dirty="0" err="1">
                <a:solidFill>
                  <a:schemeClr val="tx2"/>
                </a:solidFill>
              </a:rPr>
              <a:t>společenstva</a:t>
            </a:r>
            <a:endParaRPr lang="en-US" altLang="en-US" sz="20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04800" y="5334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BIOLOGICKÉ SYSTÉMY V EKOTOXIKOLOGII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3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26" t="8539" r="8548" b="40649"/>
          <a:stretch>
            <a:fillRect/>
          </a:stretch>
        </p:blipFill>
        <p:spPr bwMode="auto">
          <a:xfrm>
            <a:off x="2192338" y="835025"/>
            <a:ext cx="6700837" cy="583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ovéPole 2"/>
          <p:cNvSpPr txBox="1">
            <a:spLocks noChangeArrowheads="1"/>
          </p:cNvSpPr>
          <p:nvPr/>
        </p:nvSpPr>
        <p:spPr bwMode="auto">
          <a:xfrm>
            <a:off x="239713" y="476250"/>
            <a:ext cx="5121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rgbClr val="FF0000"/>
                </a:solidFill>
              </a:rPr>
              <a:t>Kontaminace – prostorové a časové dimenze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3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26" t="9109" r="11154" b="39987"/>
          <a:stretch>
            <a:fillRect/>
          </a:stretch>
        </p:blipFill>
        <p:spPr bwMode="auto">
          <a:xfrm>
            <a:off x="2484438" y="865188"/>
            <a:ext cx="6335712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ovéPole 2"/>
          <p:cNvSpPr txBox="1">
            <a:spLocks noChangeArrowheads="1"/>
          </p:cNvSpPr>
          <p:nvPr/>
        </p:nvSpPr>
        <p:spPr bwMode="auto">
          <a:xfrm>
            <a:off x="239713" y="334397"/>
            <a:ext cx="87254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 dirty="0">
                <a:solidFill>
                  <a:srgbClr val="FF0000"/>
                </a:solidFill>
              </a:rPr>
              <a:t>Změny na molekulární úrovni (chemické interakce) se projeví v ekosystémech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1763713" y="2282825"/>
            <a:ext cx="5472112" cy="2082800"/>
          </a:xfrm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000" b="1">
                <a:solidFill>
                  <a:schemeClr val="accent1"/>
                </a:solidFill>
              </a:rPr>
              <a:t>Život </a:t>
            </a:r>
            <a:br>
              <a:rPr lang="cs-CZ" altLang="en-US" sz="3000">
                <a:solidFill>
                  <a:schemeClr val="accent1"/>
                </a:solidFill>
              </a:rPr>
            </a:br>
            <a:r>
              <a:rPr lang="cs-CZ" altLang="en-US">
                <a:solidFill>
                  <a:schemeClr val="accent1"/>
                </a:solidFill>
              </a:rPr>
              <a:t>Struktura a Funkce</a:t>
            </a:r>
            <a:br>
              <a:rPr lang="cs-CZ" altLang="en-US">
                <a:solidFill>
                  <a:schemeClr val="accent1"/>
                </a:solidFill>
              </a:rPr>
            </a:br>
            <a:br>
              <a:rPr lang="cs-CZ" altLang="en-US">
                <a:solidFill>
                  <a:schemeClr val="accent1"/>
                </a:solidFill>
              </a:rPr>
            </a:br>
            <a:r>
              <a:rPr lang="cs-CZ" altLang="en-US" sz="2000" i="1">
                <a:solidFill>
                  <a:schemeClr val="accent1"/>
                </a:solidFill>
              </a:rPr>
              <a:t>… a význam v ekotoxikologii</a:t>
            </a:r>
            <a:endParaRPr lang="cs-CZ" altLang="en-US" sz="30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1694</TotalTime>
  <Words>953</Words>
  <Application>Microsoft Office PowerPoint</Application>
  <PresentationFormat>On-screen Show (4:3)</PresentationFormat>
  <Paragraphs>268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Tahoma</vt:lpstr>
      <vt:lpstr>Wingdings</vt:lpstr>
      <vt:lpstr>Motiv sady Office</vt:lpstr>
      <vt:lpstr>PowerPoint Presentation</vt:lpstr>
      <vt:lpstr>Co by si student(ka) měl(a) odnést ?</vt:lpstr>
      <vt:lpstr>Život  Hierarchie  … a význam v ekotoxikologii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Život  Struktura a Funkce  … a význam v ekotoxikologii</vt:lpstr>
      <vt:lpstr>PowerPoint Presentation</vt:lpstr>
      <vt:lpstr>PowerPoint Presentation</vt:lpstr>
      <vt:lpstr>Rovnováha &amp; distribuce energie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Udržování rovnováhy &amp; stres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Adaptace - evoluční</vt:lpstr>
      <vt:lpstr>PowerPoint Presentation</vt:lpstr>
      <vt:lpstr>PowerPoint Presentation</vt:lpstr>
      <vt:lpstr>PowerPoint Presentation</vt:lpstr>
      <vt:lpstr>Chemické látky (akce)  vs. odpovědi živých systémů (reakce: účinky)  -  PŘEHLED –  (detaily budou diskutovány v dalších přednáškách)</vt:lpstr>
      <vt:lpstr>PowerPoint Presentation</vt:lpstr>
      <vt:lpstr>PowerPoint Presentation</vt:lpstr>
      <vt:lpstr>PowerPoint Presentation</vt:lpstr>
      <vt:lpstr>PowerPoint Presentation</vt:lpstr>
      <vt:lpstr>Otázky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Ludek Blaha</cp:lastModifiedBy>
  <cp:revision>69</cp:revision>
  <dcterms:created xsi:type="dcterms:W3CDTF">2010-05-17T15:27:49Z</dcterms:created>
  <dcterms:modified xsi:type="dcterms:W3CDTF">2019-10-16T06:47:05Z</dcterms:modified>
</cp:coreProperties>
</file>