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handoutMasterIdLst>
    <p:handoutMasterId r:id="rId99"/>
  </p:handoutMasterIdLst>
  <p:sldIdLst>
    <p:sldId id="361" r:id="rId2"/>
    <p:sldId id="383" r:id="rId3"/>
    <p:sldId id="382" r:id="rId4"/>
    <p:sldId id="384" r:id="rId5"/>
    <p:sldId id="362" r:id="rId6"/>
    <p:sldId id="386" r:id="rId7"/>
    <p:sldId id="388" r:id="rId8"/>
    <p:sldId id="389" r:id="rId9"/>
    <p:sldId id="471" r:id="rId10"/>
    <p:sldId id="390" r:id="rId11"/>
    <p:sldId id="399" r:id="rId12"/>
    <p:sldId id="391" r:id="rId13"/>
    <p:sldId id="454" r:id="rId14"/>
    <p:sldId id="392" r:id="rId15"/>
    <p:sldId id="393" r:id="rId16"/>
    <p:sldId id="394" r:id="rId17"/>
    <p:sldId id="395" r:id="rId18"/>
    <p:sldId id="455" r:id="rId19"/>
    <p:sldId id="396" r:id="rId20"/>
    <p:sldId id="400" r:id="rId21"/>
    <p:sldId id="439" r:id="rId22"/>
    <p:sldId id="401" r:id="rId23"/>
    <p:sldId id="366" r:id="rId24"/>
    <p:sldId id="369" r:id="rId25"/>
    <p:sldId id="370" r:id="rId26"/>
    <p:sldId id="472" r:id="rId27"/>
    <p:sldId id="289" r:id="rId28"/>
    <p:sldId id="417" r:id="rId29"/>
    <p:sldId id="290" r:id="rId30"/>
    <p:sldId id="291" r:id="rId31"/>
    <p:sldId id="318" r:id="rId32"/>
    <p:sldId id="293" r:id="rId33"/>
    <p:sldId id="295" r:id="rId34"/>
    <p:sldId id="296" r:id="rId35"/>
    <p:sldId id="298" r:id="rId36"/>
    <p:sldId id="416" r:id="rId37"/>
    <p:sldId id="299" r:id="rId38"/>
    <p:sldId id="301" r:id="rId39"/>
    <p:sldId id="438" r:id="rId40"/>
    <p:sldId id="460" r:id="rId41"/>
    <p:sldId id="461" r:id="rId42"/>
    <p:sldId id="462" r:id="rId43"/>
    <p:sldId id="463" r:id="rId44"/>
    <p:sldId id="464" r:id="rId45"/>
    <p:sldId id="465" r:id="rId46"/>
    <p:sldId id="466" r:id="rId47"/>
    <p:sldId id="467" r:id="rId48"/>
    <p:sldId id="468" r:id="rId49"/>
    <p:sldId id="469" r:id="rId50"/>
    <p:sldId id="470" r:id="rId51"/>
    <p:sldId id="323" r:id="rId52"/>
    <p:sldId id="324" r:id="rId53"/>
    <p:sldId id="326" r:id="rId54"/>
    <p:sldId id="426" r:id="rId55"/>
    <p:sldId id="327" r:id="rId56"/>
    <p:sldId id="330" r:id="rId57"/>
    <p:sldId id="332" r:id="rId58"/>
    <p:sldId id="427" r:id="rId59"/>
    <p:sldId id="333" r:id="rId60"/>
    <p:sldId id="334" r:id="rId61"/>
    <p:sldId id="433" r:id="rId62"/>
    <p:sldId id="430" r:id="rId63"/>
    <p:sldId id="432" r:id="rId64"/>
    <p:sldId id="431" r:id="rId65"/>
    <p:sldId id="339" r:id="rId66"/>
    <p:sldId id="429" r:id="rId67"/>
    <p:sldId id="428" r:id="rId68"/>
    <p:sldId id="340" r:id="rId69"/>
    <p:sldId id="341" r:id="rId70"/>
    <p:sldId id="434" r:id="rId71"/>
    <p:sldId id="342" r:id="rId72"/>
    <p:sldId id="435" r:id="rId73"/>
    <p:sldId id="343" r:id="rId74"/>
    <p:sldId id="436" r:id="rId75"/>
    <p:sldId id="457" r:id="rId76"/>
    <p:sldId id="456" r:id="rId77"/>
    <p:sldId id="423" r:id="rId78"/>
    <p:sldId id="424" r:id="rId79"/>
    <p:sldId id="425" r:id="rId80"/>
    <p:sldId id="459" r:id="rId81"/>
    <p:sldId id="346" r:id="rId82"/>
    <p:sldId id="347" r:id="rId83"/>
    <p:sldId id="348" r:id="rId84"/>
    <p:sldId id="349" r:id="rId85"/>
    <p:sldId id="350" r:id="rId86"/>
    <p:sldId id="351" r:id="rId87"/>
    <p:sldId id="452" r:id="rId88"/>
    <p:sldId id="352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</p:sldIdLst>
  <p:sldSz cx="9144000" cy="6858000" type="screen4x3"/>
  <p:notesSz cx="7099300" cy="10234613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32" autoAdjust="0"/>
    <p:restoredTop sz="96878" autoAdjust="0"/>
  </p:normalViewPr>
  <p:slideViewPr>
    <p:cSldViewPr>
      <p:cViewPr varScale="1">
        <p:scale>
          <a:sx n="125" d="100"/>
          <a:sy n="125" d="100"/>
        </p:scale>
        <p:origin x="97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0B4CFA7-03BB-4B2D-804F-1B4F08BC6029}" type="datetimeFigureOut">
              <a:rPr lang="cs-CZ"/>
              <a:pPr>
                <a:defRPr/>
              </a:pPr>
              <a:t>03.04.2020</a:t>
            </a:fld>
            <a:endParaRPr lang="cs-CZ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/>
            </a:lvl1pPr>
          </a:lstStyle>
          <a:p>
            <a:pPr>
              <a:defRPr/>
            </a:pPr>
            <a:fld id="{F493A665-FFD4-4821-9E84-44F4205ADAD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FA6E6E3-F556-4961-A198-6386246FE7BD}" type="datetimeFigureOut">
              <a:rPr lang="cs-CZ"/>
              <a:pPr>
                <a:defRPr/>
              </a:pPr>
              <a:t>03.04.2020</a:t>
            </a:fld>
            <a:endParaRPr 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="0" smtClean="0"/>
            </a:lvl1pPr>
          </a:lstStyle>
          <a:p>
            <a:pPr>
              <a:defRPr/>
            </a:pPr>
            <a:fld id="{282F8918-D84D-421C-B33A-5F67F141B89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 předlohy podnadpisů.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E220D9-7317-4D07-A909-03EC2CDC3CB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69308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791C4-D09A-4F4F-B47F-76B9B3AC5E6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01740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0B289-DEB8-42B0-BA13-CEB49C124D80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81610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C1D0E-1042-4F9C-90E5-3329DAD8F70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45670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4E9D270-E1D4-4DE6-AB22-D2FA2EFF8A4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29492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F0101-96BA-4569-A2D4-663652EFB95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45244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1F51A-66D9-49BE-BB41-F8E5B33D21EF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035664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1E84F-B724-490A-9032-030769E540D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62782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5BA80-197A-4067-BA0A-74E79D408EE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613439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68513-187B-4D58-BC82-8833130A342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1813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EA792-929D-4FEC-855D-A17D6D09EB4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186710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solidFill>
                  <a:srgbClr val="9A9A9B"/>
                </a:solidFill>
              </a:defRPr>
            </a:lvl1pPr>
          </a:lstStyle>
          <a:p>
            <a:pPr>
              <a:defRPr/>
            </a:pPr>
            <a:fld id="{977540B0-2894-4B50-961D-8CCF2D5D278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  <p:pic>
        <p:nvPicPr>
          <p:cNvPr id="1031" name="Obrázek 9" descr="logo_mu_cerne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6323013"/>
            <a:ext cx="18161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05" r:id="rId2"/>
    <p:sldLayoutId id="214748381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f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fi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39.wmf"/><Relationship Id="rId26" Type="http://schemas.openxmlformats.org/officeDocument/2006/relationships/oleObject" Target="../embeddings/oleObject20.bin"/><Relationship Id="rId3" Type="http://schemas.openxmlformats.org/officeDocument/2006/relationships/notesSlide" Target="../notesSlides/notesSlide32.xml"/><Relationship Id="rId21" Type="http://schemas.openxmlformats.org/officeDocument/2006/relationships/oleObject" Target="../embeddings/oleObject15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8.bin"/><Relationship Id="rId17" Type="http://schemas.openxmlformats.org/officeDocument/2006/relationships/oleObject" Target="../embeddings/oleObject12.bin"/><Relationship Id="rId25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14.bin"/><Relationship Id="rId29" Type="http://schemas.openxmlformats.org/officeDocument/2006/relationships/oleObject" Target="../embeddings/oleObject23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7.bin"/><Relationship Id="rId24" Type="http://schemas.openxmlformats.org/officeDocument/2006/relationships/oleObject" Target="../embeddings/oleObject18.bin"/><Relationship Id="rId32" Type="http://schemas.openxmlformats.org/officeDocument/2006/relationships/oleObject" Target="../embeddings/oleObject26.bin"/><Relationship Id="rId5" Type="http://schemas.openxmlformats.org/officeDocument/2006/relationships/image" Target="../media/image37.wmf"/><Relationship Id="rId15" Type="http://schemas.openxmlformats.org/officeDocument/2006/relationships/oleObject" Target="../embeddings/oleObject10.bin"/><Relationship Id="rId23" Type="http://schemas.openxmlformats.org/officeDocument/2006/relationships/oleObject" Target="../embeddings/oleObject17.bin"/><Relationship Id="rId28" Type="http://schemas.openxmlformats.org/officeDocument/2006/relationships/oleObject" Target="../embeddings/oleObject22.bin"/><Relationship Id="rId10" Type="http://schemas.openxmlformats.org/officeDocument/2006/relationships/oleObject" Target="../embeddings/oleObject6.bin"/><Relationship Id="rId19" Type="http://schemas.openxmlformats.org/officeDocument/2006/relationships/oleObject" Target="../embeddings/oleObject13.bin"/><Relationship Id="rId31" Type="http://schemas.openxmlformats.org/officeDocument/2006/relationships/oleObject" Target="../embeddings/oleObject25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5.bin"/><Relationship Id="rId14" Type="http://schemas.openxmlformats.org/officeDocument/2006/relationships/image" Target="../media/image38.wmf"/><Relationship Id="rId22" Type="http://schemas.openxmlformats.org/officeDocument/2006/relationships/oleObject" Target="../embeddings/oleObject16.bin"/><Relationship Id="rId27" Type="http://schemas.openxmlformats.org/officeDocument/2006/relationships/oleObject" Target="../embeddings/oleObject21.bin"/><Relationship Id="rId30" Type="http://schemas.openxmlformats.org/officeDocument/2006/relationships/oleObject" Target="../embeddings/oleObject24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oleObject" Target="../embeddings/oleObject35.bin"/><Relationship Id="rId18" Type="http://schemas.openxmlformats.org/officeDocument/2006/relationships/oleObject" Target="../embeddings/oleObject39.bin"/><Relationship Id="rId26" Type="http://schemas.openxmlformats.org/officeDocument/2006/relationships/oleObject" Target="../embeddings/oleObject46.bin"/><Relationship Id="rId3" Type="http://schemas.openxmlformats.org/officeDocument/2006/relationships/notesSlide" Target="../notesSlides/notesSlide34.xml"/><Relationship Id="rId21" Type="http://schemas.openxmlformats.org/officeDocument/2006/relationships/oleObject" Target="../embeddings/oleObject41.bin"/><Relationship Id="rId7" Type="http://schemas.openxmlformats.org/officeDocument/2006/relationships/oleObject" Target="../embeddings/oleObject29.bin"/><Relationship Id="rId12" Type="http://schemas.openxmlformats.org/officeDocument/2006/relationships/oleObject" Target="../embeddings/oleObject34.bin"/><Relationship Id="rId17" Type="http://schemas.openxmlformats.org/officeDocument/2006/relationships/oleObject" Target="../embeddings/oleObject38.bin"/><Relationship Id="rId25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7.bin"/><Relationship Id="rId20" Type="http://schemas.openxmlformats.org/officeDocument/2006/relationships/oleObject" Target="../embeddings/oleObject40.bin"/><Relationship Id="rId29" Type="http://schemas.openxmlformats.org/officeDocument/2006/relationships/oleObject" Target="../embeddings/oleObject47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8.bin"/><Relationship Id="rId11" Type="http://schemas.openxmlformats.org/officeDocument/2006/relationships/oleObject" Target="../embeddings/oleObject33.bin"/><Relationship Id="rId24" Type="http://schemas.openxmlformats.org/officeDocument/2006/relationships/oleObject" Target="../embeddings/oleObject44.bin"/><Relationship Id="rId5" Type="http://schemas.openxmlformats.org/officeDocument/2006/relationships/image" Target="../media/image37.wmf"/><Relationship Id="rId15" Type="http://schemas.openxmlformats.org/officeDocument/2006/relationships/image" Target="../media/image38.wmf"/><Relationship Id="rId23" Type="http://schemas.openxmlformats.org/officeDocument/2006/relationships/oleObject" Target="../embeddings/oleObject43.bin"/><Relationship Id="rId28" Type="http://schemas.openxmlformats.org/officeDocument/2006/relationships/image" Target="../media/image41.png"/><Relationship Id="rId10" Type="http://schemas.openxmlformats.org/officeDocument/2006/relationships/oleObject" Target="../embeddings/oleObject32.bin"/><Relationship Id="rId19" Type="http://schemas.openxmlformats.org/officeDocument/2006/relationships/image" Target="../media/image39.wmf"/><Relationship Id="rId4" Type="http://schemas.openxmlformats.org/officeDocument/2006/relationships/oleObject" Target="../embeddings/oleObject27.bin"/><Relationship Id="rId9" Type="http://schemas.openxmlformats.org/officeDocument/2006/relationships/oleObject" Target="../embeddings/oleObject31.bin"/><Relationship Id="rId14" Type="http://schemas.openxmlformats.org/officeDocument/2006/relationships/oleObject" Target="../embeddings/oleObject36.bin"/><Relationship Id="rId22" Type="http://schemas.openxmlformats.org/officeDocument/2006/relationships/oleObject" Target="../embeddings/oleObject42.bin"/><Relationship Id="rId27" Type="http://schemas.openxmlformats.org/officeDocument/2006/relationships/image" Target="../media/image40.wmf"/><Relationship Id="rId30" Type="http://schemas.openxmlformats.org/officeDocument/2006/relationships/oleObject" Target="../embeddings/oleObject48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wmf"/><Relationship Id="rId4" Type="http://schemas.openxmlformats.org/officeDocument/2006/relationships/image" Target="../media/image108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odnadpis 2"/>
          <p:cNvSpPr>
            <a:spLocks/>
          </p:cNvSpPr>
          <p:nvPr/>
        </p:nvSpPr>
        <p:spPr bwMode="auto">
          <a:xfrm>
            <a:off x="1411288" y="4248150"/>
            <a:ext cx="6400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br>
              <a:rPr lang="cs-CZ" altLang="en-US" sz="2000">
                <a:solidFill>
                  <a:srgbClr val="000066"/>
                </a:solidFill>
                <a:latin typeface="Tahoma" panose="020B0604030504040204" pitchFamily="34" charset="0"/>
              </a:rPr>
            </a:br>
            <a:r>
              <a:rPr lang="cs-CZ" altLang="en-US" sz="2000">
                <a:solidFill>
                  <a:srgbClr val="000066"/>
                </a:solidFill>
                <a:latin typeface="Tahoma" panose="020B0604030504040204" pitchFamily="34" charset="0"/>
              </a:rPr>
              <a:t>Luděk Bláha, PřF MU</a:t>
            </a:r>
          </a:p>
        </p:txBody>
      </p:sp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107950" y="2641600"/>
            <a:ext cx="89916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rgbClr val="FF3300"/>
                </a:solidFill>
              </a:rPr>
              <a:t>Účinky látek na vyšších úrovních</a:t>
            </a:r>
            <a:br>
              <a:rPr lang="cs-CZ" altLang="en-US" sz="3600">
                <a:solidFill>
                  <a:srgbClr val="FF3300"/>
                </a:solidFill>
              </a:rPr>
            </a:br>
            <a:r>
              <a:rPr lang="cs-CZ" altLang="en-US" sz="3600" b="0">
                <a:solidFill>
                  <a:srgbClr val="FF3300"/>
                </a:solidFill>
              </a:rPr>
              <a:t>populace - společenstva - ekosystémy</a:t>
            </a:r>
            <a:endParaRPr lang="cs-CZ" altLang="en-US" sz="4000" b="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4000">
              <a:solidFill>
                <a:schemeClr val="tx1"/>
              </a:solidFill>
            </a:endParaRPr>
          </a:p>
        </p:txBody>
      </p:sp>
      <p:pic>
        <p:nvPicPr>
          <p:cNvPr id="6148" name="Picture 7" descr="OPVK_MU_stred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373688"/>
            <a:ext cx="4537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23850" y="1341438"/>
            <a:ext cx="86106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chemeClr val="tx1"/>
                </a:solidFill>
              </a:rPr>
              <a:t>Vlastnosti na úrovni jedince, které jsou klíčové pro udržení/růst populací:</a:t>
            </a:r>
            <a:endParaRPr lang="cs-CZ" altLang="en-US" sz="2200" b="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0" dirty="0">
                <a:solidFill>
                  <a:schemeClr val="tx1"/>
                </a:solidFill>
              </a:rPr>
              <a:t> </a:t>
            </a:r>
            <a:r>
              <a:rPr lang="cs-CZ" altLang="en-US" sz="2000" b="0" dirty="0">
                <a:solidFill>
                  <a:schemeClr val="tx2"/>
                </a:solidFill>
              </a:rPr>
              <a:t>vyspělost k rozmnožování </a:t>
            </a:r>
          </a:p>
          <a:p>
            <a:pPr lvl="2">
              <a:spcBef>
                <a:spcPct val="0"/>
              </a:spcBef>
              <a:buClrTx/>
              <a:buFontTx/>
              <a:buNone/>
            </a:pPr>
            <a:r>
              <a:rPr lang="cs-CZ" altLang="en-US" sz="2000" b="0" i="1" dirty="0">
                <a:solidFill>
                  <a:schemeClr val="tx1"/>
                </a:solidFill>
              </a:rPr>
              <a:t>(rychlost dosažení / růst / pohlavní dospělost)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0" dirty="0">
                <a:solidFill>
                  <a:schemeClr val="tx1"/>
                </a:solidFill>
              </a:rPr>
              <a:t> </a:t>
            </a:r>
            <a:r>
              <a:rPr lang="cs-CZ" altLang="en-US" sz="2000" b="0" dirty="0">
                <a:solidFill>
                  <a:schemeClr val="tx2"/>
                </a:solidFill>
              </a:rPr>
              <a:t>rozmnožování</a:t>
            </a:r>
          </a:p>
          <a:p>
            <a:pPr lvl="2">
              <a:spcBef>
                <a:spcPct val="0"/>
              </a:spcBef>
              <a:buClrTx/>
              <a:buFontTx/>
              <a:buNone/>
            </a:pPr>
            <a:r>
              <a:rPr lang="cs-CZ" altLang="en-US" sz="2000" b="0" i="1" dirty="0">
                <a:solidFill>
                  <a:schemeClr val="tx1"/>
                </a:solidFill>
              </a:rPr>
              <a:t>(produkce gamet – počty, kvalita…)</a:t>
            </a:r>
          </a:p>
          <a:p>
            <a:pPr lvl="2">
              <a:spcBef>
                <a:spcPct val="0"/>
              </a:spcBef>
              <a:buClrTx/>
              <a:buFontTx/>
              <a:buNone/>
            </a:pPr>
            <a:endParaRPr lang="cs-CZ" altLang="en-US" sz="2000" b="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chemeClr val="tx1"/>
                </a:solidFill>
              </a:rPr>
              <a:t>Efekty toxických látek na úrovni jedince </a:t>
            </a:r>
            <a:br>
              <a:rPr lang="cs-CZ" altLang="en-US" sz="2200" dirty="0">
                <a:solidFill>
                  <a:schemeClr val="tx1"/>
                </a:solidFill>
              </a:rPr>
            </a:br>
            <a:r>
              <a:rPr lang="cs-CZ" altLang="en-US" sz="2200" dirty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cs-CZ" altLang="en-US" sz="2200" dirty="0">
                <a:solidFill>
                  <a:schemeClr val="tx2"/>
                </a:solidFill>
              </a:rPr>
              <a:t> projevy na úrovni populací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dirty="0">
                <a:solidFill>
                  <a:schemeClr val="tx1"/>
                </a:solidFill>
              </a:rPr>
              <a:t>	- změny abundancí</a:t>
            </a:r>
            <a:r>
              <a:rPr lang="en-US" altLang="en-US" sz="2200" b="0" dirty="0">
                <a:solidFill>
                  <a:schemeClr val="tx1"/>
                </a:solidFill>
              </a:rPr>
              <a:t> / po</a:t>
            </a:r>
            <a:r>
              <a:rPr lang="cs-CZ" altLang="en-US" sz="2200" b="0" dirty="0">
                <a:solidFill>
                  <a:schemeClr val="tx1"/>
                </a:solidFill>
              </a:rPr>
              <a:t>čtů (</a:t>
            </a:r>
            <a:r>
              <a:rPr lang="cs-CZ" altLang="en-US" sz="2200" b="0" i="1" dirty="0">
                <a:solidFill>
                  <a:schemeClr val="tx1"/>
                </a:solidFill>
              </a:rPr>
              <a:t>snížení růstové kapacity</a:t>
            </a:r>
            <a:r>
              <a:rPr lang="cs-CZ" altLang="en-US" sz="2200" b="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dirty="0">
                <a:solidFill>
                  <a:schemeClr val="tx1"/>
                </a:solidFill>
              </a:rPr>
              <a:t>	- změny natality / fekundity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dirty="0">
                <a:solidFill>
                  <a:schemeClr val="tx1"/>
                </a:solidFill>
              </a:rPr>
              <a:t>	- změny demografie </a:t>
            </a:r>
            <a:r>
              <a:rPr lang="cs-CZ" altLang="en-US" sz="2200" b="0" i="1" dirty="0">
                <a:solidFill>
                  <a:schemeClr val="tx1"/>
                </a:solidFill>
              </a:rPr>
              <a:t>(př. stárnutí populace</a:t>
            </a:r>
            <a:r>
              <a:rPr lang="cs-CZ" altLang="en-US" sz="2200" b="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FF3300"/>
                </a:solidFill>
              </a:rPr>
              <a:t>EKOTOXIKOLOGIE V POPULAC</a:t>
            </a:r>
            <a:r>
              <a:rPr lang="cs-CZ" altLang="en-US" sz="2400">
                <a:solidFill>
                  <a:srgbClr val="FF3300"/>
                </a:solidFill>
              </a:rPr>
              <a:t>ÍCH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54013" y="1341438"/>
            <a:ext cx="8610600" cy="45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i="1">
                <a:latin typeface="Arial" charset="0"/>
                <a:cs typeface="Arial" charset="0"/>
              </a:rPr>
              <a:t>Příklady</a:t>
            </a:r>
            <a:r>
              <a:rPr lang="cs-CZ" i="1" dirty="0">
                <a:latin typeface="Arial" charset="0"/>
                <a:cs typeface="Arial" charset="0"/>
              </a:rPr>
              <a:t>: </a:t>
            </a:r>
          </a:p>
          <a:p>
            <a:pPr>
              <a:defRPr/>
            </a:pPr>
            <a:endParaRPr lang="cs-CZ" i="1">
              <a:latin typeface="Arial" charset="0"/>
              <a:cs typeface="Arial" charset="0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cs-CZ" i="1">
                <a:solidFill>
                  <a:schemeClr val="tx2"/>
                </a:solidFill>
                <a:latin typeface="Arial" charset="0"/>
                <a:cs typeface="Arial" charset="0"/>
              </a:rPr>
              <a:t>selekce genů </a:t>
            </a:r>
            <a:r>
              <a:rPr lang="cs-CZ" i="1">
                <a:latin typeface="Arial" charset="0"/>
                <a:cs typeface="Arial" charset="0"/>
              </a:rPr>
              <a:t>v populacích</a:t>
            </a:r>
            <a:br>
              <a:rPr lang="cs-CZ" i="1">
                <a:latin typeface="Arial" charset="0"/>
                <a:cs typeface="Arial" charset="0"/>
              </a:rPr>
            </a:br>
            <a:r>
              <a:rPr lang="cs-CZ" b="0" i="1">
                <a:latin typeface="Arial" charset="0"/>
                <a:cs typeface="Arial" charset="0"/>
              </a:rPr>
              <a:t>- </a:t>
            </a:r>
            <a:r>
              <a:rPr lang="cs-CZ" i="1">
                <a:latin typeface="Arial" charset="0"/>
                <a:cs typeface="Arial" charset="0"/>
              </a:rPr>
              <a:t>antibiotika</a:t>
            </a:r>
            <a:r>
              <a:rPr lang="cs-CZ" b="0" i="1">
                <a:latin typeface="Arial" charset="0"/>
                <a:cs typeface="Arial" charset="0"/>
              </a:rPr>
              <a:t>-rezistentní bakterie (viz jinde) </a:t>
            </a:r>
            <a:br>
              <a:rPr lang="cs-CZ" b="0" i="1">
                <a:latin typeface="Arial" charset="0"/>
                <a:cs typeface="Arial" charset="0"/>
              </a:rPr>
            </a:br>
            <a:r>
              <a:rPr lang="cs-CZ" b="0" i="1">
                <a:latin typeface="Arial" charset="0"/>
                <a:cs typeface="Arial" charset="0"/>
              </a:rPr>
              <a:t>- hmyz rezistentní na </a:t>
            </a:r>
            <a:r>
              <a:rPr lang="cs-CZ" i="1">
                <a:latin typeface="Arial" charset="0"/>
                <a:cs typeface="Arial" charset="0"/>
              </a:rPr>
              <a:t>pesticidy</a:t>
            </a:r>
            <a:r>
              <a:rPr lang="cs-CZ" b="0" i="1">
                <a:latin typeface="Arial" charset="0"/>
                <a:cs typeface="Arial" charset="0"/>
              </a:rPr>
              <a:t> (viz jinde) </a:t>
            </a:r>
            <a:br>
              <a:rPr lang="cs-CZ" b="0" i="1">
                <a:latin typeface="Arial" charset="0"/>
                <a:cs typeface="Arial" charset="0"/>
              </a:rPr>
            </a:br>
            <a:r>
              <a:rPr lang="cs-CZ" b="0" i="1">
                <a:latin typeface="Arial" charset="0"/>
                <a:cs typeface="Arial" charset="0"/>
              </a:rPr>
              <a:t>- </a:t>
            </a:r>
            <a:r>
              <a:rPr lang="cs-CZ" i="1">
                <a:latin typeface="Arial" charset="0"/>
                <a:cs typeface="Arial" charset="0"/>
              </a:rPr>
              <a:t>znečištění vzduchu </a:t>
            </a:r>
            <a:r>
              <a:rPr lang="cs-CZ" b="0" i="1">
                <a:latin typeface="Arial" charset="0"/>
                <a:cs typeface="Arial" charset="0"/>
              </a:rPr>
              <a:t>- </a:t>
            </a:r>
            <a:r>
              <a:rPr lang="cs-CZ" b="0" i="1">
                <a:solidFill>
                  <a:srgbClr val="FF0000"/>
                </a:solidFill>
                <a:latin typeface="Arial" charset="0"/>
                <a:cs typeface="Arial" charset="0"/>
              </a:rPr>
              <a:t>drsnokřídlec v Británii: tmavé vs. Světlé varianty</a:t>
            </a:r>
          </a:p>
          <a:p>
            <a:pPr marL="342900" indent="-342900">
              <a:defRPr/>
            </a:pPr>
            <a:r>
              <a:rPr lang="cs-CZ" i="1">
                <a:latin typeface="Arial" charset="0"/>
                <a:cs typeface="Arial" charset="0"/>
              </a:rPr>
              <a:t>	</a:t>
            </a:r>
            <a:r>
              <a:rPr lang="cs-CZ" b="0" i="1">
                <a:latin typeface="Arial" charset="0"/>
                <a:cs typeface="Arial" charset="0"/>
              </a:rPr>
              <a:t>- rezistence (snížení citlivosti) k </a:t>
            </a:r>
            <a:r>
              <a:rPr lang="cs-CZ" b="0" i="1">
                <a:solidFill>
                  <a:srgbClr val="FF0000"/>
                </a:solidFill>
                <a:latin typeface="Arial" charset="0"/>
                <a:cs typeface="Arial" charset="0"/>
              </a:rPr>
              <a:t>toxicitě kovů</a:t>
            </a:r>
          </a:p>
          <a:p>
            <a:pPr marL="342900" indent="-342900">
              <a:defRPr/>
            </a:pPr>
            <a:endParaRPr lang="cs-CZ" i="1">
              <a:latin typeface="Arial" charset="0"/>
              <a:cs typeface="Arial" charset="0"/>
            </a:endParaRPr>
          </a:p>
          <a:p>
            <a:pPr marL="342900" indent="-342900">
              <a:buFontTx/>
              <a:buAutoNum type="arabicParenR" startAt="2"/>
              <a:defRPr/>
            </a:pPr>
            <a:r>
              <a:rPr lang="cs-CZ" i="1">
                <a:solidFill>
                  <a:schemeClr val="tx2"/>
                </a:solidFill>
                <a:latin typeface="Arial" charset="0"/>
                <a:cs typeface="Arial" charset="0"/>
              </a:rPr>
              <a:t>změny </a:t>
            </a:r>
            <a:r>
              <a:rPr lang="cs-CZ" i="1" dirty="0">
                <a:solidFill>
                  <a:schemeClr val="tx2"/>
                </a:solidFill>
                <a:latin typeface="Arial" charset="0"/>
                <a:cs typeface="Arial" charset="0"/>
              </a:rPr>
              <a:t>v rozložení pohlaví </a:t>
            </a:r>
            <a:r>
              <a:rPr lang="cs-CZ" i="1" dirty="0">
                <a:latin typeface="Arial" charset="0"/>
                <a:cs typeface="Arial" charset="0"/>
              </a:rPr>
              <a:t>v </a:t>
            </a:r>
            <a:r>
              <a:rPr lang="cs-CZ" i="1">
                <a:latin typeface="Arial" charset="0"/>
                <a:cs typeface="Arial" charset="0"/>
              </a:rPr>
              <a:t>populacích („sex ratio“)</a:t>
            </a:r>
            <a:br>
              <a:rPr lang="cs-CZ" i="1">
                <a:latin typeface="Arial" charset="0"/>
                <a:cs typeface="Arial" charset="0"/>
              </a:rPr>
            </a:br>
            <a:r>
              <a:rPr lang="cs-CZ" b="0" i="1">
                <a:latin typeface="Arial" charset="0"/>
                <a:cs typeface="Arial" charset="0"/>
              </a:rPr>
              <a:t>- pohlaví u člověka</a:t>
            </a:r>
          </a:p>
          <a:p>
            <a:pPr marL="342900" indent="-342900">
              <a:defRPr/>
            </a:pPr>
            <a:r>
              <a:rPr lang="cs-CZ" b="0" i="1">
                <a:latin typeface="Arial" charset="0"/>
                <a:cs typeface="Arial" charset="0"/>
              </a:rPr>
              <a:t>	- změny rozložení pohlaví u hmyzu</a:t>
            </a:r>
          </a:p>
          <a:p>
            <a:pPr marL="342900" indent="-342900">
              <a:defRPr/>
            </a:pPr>
            <a:endParaRPr lang="cs-CZ" b="0" i="1">
              <a:latin typeface="Arial" charset="0"/>
              <a:cs typeface="Arial" charset="0"/>
            </a:endParaRPr>
          </a:p>
          <a:p>
            <a:pPr marL="342900" indent="-342900">
              <a:buFontTx/>
              <a:buAutoNum type="arabicParenR" startAt="3"/>
              <a:defRPr/>
            </a:pPr>
            <a:r>
              <a:rPr lang="cs-CZ" i="1">
                <a:latin typeface="Arial" charset="0"/>
                <a:cs typeface="Arial" charset="0"/>
              </a:rPr>
              <a:t>vliv </a:t>
            </a:r>
            <a:r>
              <a:rPr lang="cs-CZ" i="1" dirty="0">
                <a:latin typeface="Arial" charset="0"/>
                <a:cs typeface="Arial" charset="0"/>
              </a:rPr>
              <a:t>toxických látek na </a:t>
            </a:r>
            <a:r>
              <a:rPr lang="cs-CZ" i="1" dirty="0">
                <a:solidFill>
                  <a:schemeClr val="tx2"/>
                </a:solidFill>
                <a:latin typeface="Arial" charset="0"/>
                <a:cs typeface="Arial" charset="0"/>
              </a:rPr>
              <a:t>velikost a </a:t>
            </a:r>
            <a:r>
              <a:rPr lang="cs-CZ" i="1">
                <a:solidFill>
                  <a:schemeClr val="tx2"/>
                </a:solidFill>
                <a:latin typeface="Arial" charset="0"/>
                <a:cs typeface="Arial" charset="0"/>
              </a:rPr>
              <a:t>rozmnožování  </a:t>
            </a:r>
          </a:p>
          <a:p>
            <a:pPr marL="342900" indent="-342900">
              <a:defRPr/>
            </a:pPr>
            <a:r>
              <a:rPr lang="cs-CZ" i="1">
                <a:solidFill>
                  <a:schemeClr val="tx2"/>
                </a:solidFill>
                <a:latin typeface="Arial" charset="0"/>
                <a:cs typeface="Arial" charset="0"/>
              </a:rPr>
              <a:t>	</a:t>
            </a:r>
            <a:r>
              <a:rPr lang="cs-CZ" b="0" i="1">
                <a:latin typeface="Arial" charset="0"/>
                <a:cs typeface="Arial" charset="0"/>
              </a:rPr>
              <a:t>- Hg </a:t>
            </a:r>
            <a:r>
              <a:rPr lang="cs-CZ" b="0" i="1" dirty="0">
                <a:latin typeface="Arial" charset="0"/>
                <a:cs typeface="Arial" charset="0"/>
              </a:rPr>
              <a:t>vs</a:t>
            </a:r>
            <a:r>
              <a:rPr lang="cs-CZ" b="0" i="1">
                <a:latin typeface="Arial" charset="0"/>
                <a:cs typeface="Arial" charset="0"/>
              </a:rPr>
              <a:t>. ryby</a:t>
            </a:r>
          </a:p>
          <a:p>
            <a:pPr marL="342900" indent="-342900">
              <a:defRPr/>
            </a:pPr>
            <a:endParaRPr lang="cs-CZ" i="1">
              <a:latin typeface="Arial" charset="0"/>
              <a:cs typeface="Arial" charset="0"/>
            </a:endParaRPr>
          </a:p>
          <a:p>
            <a:pPr>
              <a:defRPr/>
            </a:pPr>
            <a:endParaRPr lang="cs-CZ" sz="2200" b="0" dirty="0">
              <a:latin typeface="Arial" charset="0"/>
              <a:cs typeface="Arial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FF3300"/>
                </a:solidFill>
              </a:rPr>
              <a:t>EKOTOXIKOLOGIE V POPULAC</a:t>
            </a:r>
            <a:r>
              <a:rPr lang="cs-CZ" altLang="en-US" sz="2400">
                <a:solidFill>
                  <a:srgbClr val="FF3300"/>
                </a:solidFill>
              </a:rPr>
              <a:t>ÍCH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" t="20322" r="20573" b="11942"/>
          <a:stretch>
            <a:fillRect/>
          </a:stretch>
        </p:blipFill>
        <p:spPr bwMode="auto">
          <a:xfrm>
            <a:off x="179388" y="1128713"/>
            <a:ext cx="5400675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E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" t="5083" r="21788" b="19534"/>
          <a:stretch>
            <a:fillRect/>
          </a:stretch>
        </p:blipFill>
        <p:spPr bwMode="auto">
          <a:xfrm>
            <a:off x="5940425" y="2471738"/>
            <a:ext cx="3203575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ovéPole 3"/>
          <p:cNvSpPr txBox="1">
            <a:spLocks noChangeArrowheads="1"/>
          </p:cNvSpPr>
          <p:nvPr/>
        </p:nvSpPr>
        <p:spPr bwMode="auto">
          <a:xfrm>
            <a:off x="1214438" y="260350"/>
            <a:ext cx="6813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rgbClr val="FF0000"/>
                </a:solidFill>
              </a:rPr>
              <a:t>Příklad – adaptace </a:t>
            </a:r>
            <a:r>
              <a:rPr lang="en-US" altLang="en-US" sz="1800" dirty="0">
                <a:solidFill>
                  <a:srgbClr val="FF0000"/>
                </a:solidFill>
              </a:rPr>
              <a:t>&amp; p</a:t>
            </a:r>
            <a:r>
              <a:rPr lang="cs-CZ" altLang="en-US" sz="1800" dirty="0">
                <a:solidFill>
                  <a:srgbClr val="FF0000"/>
                </a:solidFill>
              </a:rPr>
              <a:t>řírodní selekce (drsnokřídlec březový)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6" t="5293" r="10008" b="30144"/>
          <a:stretch>
            <a:fillRect/>
          </a:stretch>
        </p:blipFill>
        <p:spPr bwMode="auto">
          <a:xfrm>
            <a:off x="3938588" y="260350"/>
            <a:ext cx="5889625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6" t="69856" r="10008" b="12131"/>
          <a:stretch>
            <a:fillRect/>
          </a:stretch>
        </p:blipFill>
        <p:spPr bwMode="auto">
          <a:xfrm>
            <a:off x="0" y="5181600"/>
            <a:ext cx="52197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ovéPole 3"/>
          <p:cNvSpPr txBox="1">
            <a:spLocks noChangeArrowheads="1"/>
          </p:cNvSpPr>
          <p:nvPr/>
        </p:nvSpPr>
        <p:spPr bwMode="auto">
          <a:xfrm>
            <a:off x="323850" y="715963"/>
            <a:ext cx="37195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Selekce rezistentních populací </a:t>
            </a:r>
            <a:endParaRPr lang="cs-CZ" altLang="en-US" sz="1800" b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R</a:t>
            </a:r>
            <a:r>
              <a:rPr lang="cs-CZ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ůzně staré trávníky (psineček)</a:t>
            </a:r>
            <a:br>
              <a:rPr lang="cs-CZ" altLang="en-US" sz="1800" b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cs-CZ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    v blízkosti průmyslu</a:t>
            </a: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cs-CZ" altLang="en-US" sz="1800" b="0">
                <a:solidFill>
                  <a:schemeClr val="tx1"/>
                </a:solidFill>
              </a:rPr>
              <a:t>Nárůst „indexu rezistence k Cu“</a:t>
            </a:r>
          </a:p>
        </p:txBody>
      </p:sp>
      <p:pic>
        <p:nvPicPr>
          <p:cNvPr id="3072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349500"/>
            <a:ext cx="1874837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15625" r="10938" b="10938"/>
          <a:stretch>
            <a:fillRect/>
          </a:stretch>
        </p:blipFill>
        <p:spPr bwMode="auto">
          <a:xfrm>
            <a:off x="381000" y="457200"/>
            <a:ext cx="84582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t="11853" r="19559" b="22951"/>
          <a:stretch>
            <a:fillRect/>
          </a:stretch>
        </p:blipFill>
        <p:spPr bwMode="auto">
          <a:xfrm>
            <a:off x="2749550" y="228600"/>
            <a:ext cx="62865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ovéPole 2"/>
          <p:cNvSpPr txBox="1">
            <a:spLocks noChangeArrowheads="1"/>
          </p:cNvSpPr>
          <p:nvPr/>
        </p:nvSpPr>
        <p:spPr bwMode="auto">
          <a:xfrm>
            <a:off x="323850" y="549275"/>
            <a:ext cx="26082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Vliv benzenu a olova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na vývojovou stabilitu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u octomilky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>
                <a:solidFill>
                  <a:schemeClr val="tx2"/>
                </a:solidFill>
                <a:sym typeface="Wingdings" panose="05000000000000000000" pitchFamily="2" charset="2"/>
              </a:rPr>
              <a:t> V</a:t>
            </a:r>
            <a:r>
              <a:rPr lang="cs-CZ" altLang="en-US" sz="1800">
                <a:solidFill>
                  <a:schemeClr val="tx2"/>
                </a:solidFill>
                <a:sym typeface="Wingdings" panose="05000000000000000000" pitchFamily="2" charset="2"/>
              </a:rPr>
              <a:t>yšší koncentrace </a:t>
            </a:r>
            <a:br>
              <a:rPr lang="en-US" altLang="en-US" sz="1800">
                <a:solidFill>
                  <a:schemeClr val="tx2"/>
                </a:solidFill>
                <a:sym typeface="Wingdings" panose="05000000000000000000" pitchFamily="2" charset="2"/>
              </a:rPr>
            </a:br>
            <a:r>
              <a:rPr lang="en-US" altLang="en-US" sz="1800">
                <a:solidFill>
                  <a:schemeClr val="tx2"/>
                </a:solidFill>
                <a:sym typeface="Wingdings" panose="05000000000000000000" pitchFamily="2" charset="2"/>
              </a:rPr>
              <a:t>	</a:t>
            </a:r>
            <a:r>
              <a:rPr lang="cs-CZ" altLang="en-US" sz="1800">
                <a:solidFill>
                  <a:schemeClr val="tx2"/>
                </a:solidFill>
                <a:sym typeface="Wingdings" panose="05000000000000000000" pitchFamily="2" charset="2"/>
              </a:rPr>
              <a:t> více F</a:t>
            </a:r>
            <a:endParaRPr lang="cs-CZ" altLang="en-US" sz="1800">
              <a:solidFill>
                <a:schemeClr val="tx2"/>
              </a:solidFill>
            </a:endParaRPr>
          </a:p>
        </p:txBody>
      </p:sp>
      <p:sp>
        <p:nvSpPr>
          <p:cNvPr id="34820" name="TextovéPole 3"/>
          <p:cNvSpPr txBox="1">
            <a:spLocks noChangeArrowheads="1"/>
          </p:cNvSpPr>
          <p:nvPr/>
        </p:nvSpPr>
        <p:spPr bwMode="auto">
          <a:xfrm>
            <a:off x="395288" y="3573463"/>
            <a:ext cx="34671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Biologické příčiny:</a:t>
            </a: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Např. vyšší životaschopnost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F- embryí (u člověka XX vs. XY)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 i="1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 i="1">
                <a:solidFill>
                  <a:schemeClr val="tx1"/>
                </a:solidFill>
              </a:rPr>
              <a:t>[potrat</a:t>
            </a:r>
            <a:r>
              <a:rPr lang="cs-CZ" altLang="en-US" sz="1800" b="0" i="1">
                <a:solidFill>
                  <a:schemeClr val="tx1"/>
                </a:solidFill>
              </a:rPr>
              <a:t>y: častější jsou M</a:t>
            </a:r>
            <a:r>
              <a:rPr lang="en-US" altLang="en-US" sz="1800" b="0" i="1">
                <a:solidFill>
                  <a:schemeClr val="tx1"/>
                </a:solidFill>
              </a:rPr>
              <a:t>]</a:t>
            </a:r>
            <a:endParaRPr lang="cs-CZ" altLang="en-US" sz="1800" i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3" t="19478" r="12222" b="14397"/>
          <a:stretch>
            <a:fillRect/>
          </a:stretch>
        </p:blipFill>
        <p:spPr bwMode="auto">
          <a:xfrm>
            <a:off x="3500438" y="1700213"/>
            <a:ext cx="5535612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ovéPole 2"/>
          <p:cNvSpPr txBox="1">
            <a:spLocks noChangeArrowheads="1"/>
          </p:cNvSpPr>
          <p:nvPr/>
        </p:nvSpPr>
        <p:spPr bwMode="auto">
          <a:xfrm>
            <a:off x="250825" y="455613"/>
            <a:ext cx="4057650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Živorodka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 b="0" i="1">
                <a:solidFill>
                  <a:schemeClr val="tx1"/>
                </a:solidFill>
              </a:rPr>
              <a:t>(3 různé kmeny ryb =</a:t>
            </a:r>
            <a:br>
              <a:rPr lang="cs-CZ" altLang="en-US" sz="1800" b="0" i="1">
                <a:solidFill>
                  <a:schemeClr val="tx1"/>
                </a:solidFill>
              </a:rPr>
            </a:br>
            <a:r>
              <a:rPr lang="cs-CZ" altLang="en-US" sz="1800" b="0" i="1">
                <a:solidFill>
                  <a:schemeClr val="tx1"/>
                </a:solidFill>
              </a:rPr>
              <a:t> 3 různé genotypy)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Vliv rtuti na velikost </a:t>
            </a:r>
            <a:r>
              <a:rPr lang="cs-CZ" altLang="en-US" sz="1800" b="0">
                <a:solidFill>
                  <a:schemeClr val="tx1"/>
                </a:solidFill>
              </a:rPr>
              <a:t>(horní obrázek)</a:t>
            </a:r>
            <a:r>
              <a:rPr lang="cs-CZ" altLang="en-US" sz="1800">
                <a:solidFill>
                  <a:schemeClr val="tx1"/>
                </a:solidFill>
              </a:rPr>
              <a:t> </a:t>
            </a:r>
            <a:br>
              <a:rPr lang="en-US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a fekunditu </a:t>
            </a:r>
            <a:r>
              <a:rPr lang="cs-CZ" altLang="en-US" sz="1800" b="0">
                <a:solidFill>
                  <a:schemeClr val="tx1"/>
                </a:solidFill>
              </a:rPr>
              <a:t>(spodní obr.) </a:t>
            </a:r>
            <a:endParaRPr lang="en-US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Různé kmeny stejného druhu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b="0" i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800" b="0" i="1">
                <a:solidFill>
                  <a:schemeClr val="tx1"/>
                </a:solidFill>
                <a:sym typeface="Wingdings" panose="05000000000000000000" pitchFamily="2" charset="2"/>
              </a:rPr>
              <a:t>Podstatné rozdíly </a:t>
            </a:r>
            <a:br>
              <a:rPr lang="cs-CZ" altLang="en-US" sz="1800" b="0" i="1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cs-CZ" altLang="en-US" sz="1800" b="0" i="1">
                <a:solidFill>
                  <a:schemeClr val="tx1"/>
                </a:solidFill>
                <a:sym typeface="Wingdings" panose="05000000000000000000" pitchFamily="2" charset="2"/>
              </a:rPr>
              <a:t>    v citlivosti na toxikant</a:t>
            </a:r>
            <a:endParaRPr lang="cs-CZ" altLang="en-US" sz="1800" b="0" i="1">
              <a:solidFill>
                <a:schemeClr val="tx1"/>
              </a:solidFill>
            </a:endParaRPr>
          </a:p>
        </p:txBody>
      </p:sp>
      <p:pic>
        <p:nvPicPr>
          <p:cNvPr id="36868" name="Picture 2" descr="http://www.erdingtonaquatics.com/tropfish/gup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88913"/>
            <a:ext cx="19812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23850" y="1358900"/>
            <a:ext cx="86106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2200">
                <a:latin typeface="Arial" charset="0"/>
                <a:cs typeface="Arial" charset="0"/>
              </a:rPr>
              <a:t>Citlivost </a:t>
            </a:r>
            <a:r>
              <a:rPr lang="cs-CZ" sz="2200">
                <a:solidFill>
                  <a:schemeClr val="tx2"/>
                </a:solidFill>
                <a:latin typeface="Arial" charset="0"/>
                <a:cs typeface="Arial" charset="0"/>
              </a:rPr>
              <a:t>různých vývojových stadií</a:t>
            </a:r>
          </a:p>
          <a:p>
            <a:pPr>
              <a:defRPr/>
            </a:pPr>
            <a:r>
              <a:rPr lang="cs-CZ" sz="2200" dirty="0">
                <a:latin typeface="Arial" charset="0"/>
                <a:cs typeface="Arial" charset="0"/>
              </a:rPr>
              <a:t>	</a:t>
            </a:r>
            <a:r>
              <a:rPr lang="cs-CZ" sz="2200" b="0" dirty="0">
                <a:latin typeface="Arial" charset="0"/>
                <a:cs typeface="Arial" charset="0"/>
              </a:rPr>
              <a:t>- zásadní význam pro demografii populace</a:t>
            </a:r>
          </a:p>
          <a:p>
            <a:pPr>
              <a:defRPr/>
            </a:pPr>
            <a:endParaRPr lang="cs-CZ" sz="2200" b="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cs-CZ" sz="2200" dirty="0">
                <a:latin typeface="Arial" charset="0"/>
                <a:cs typeface="Arial" charset="0"/>
              </a:rPr>
              <a:t>Mladší stadia (embrya) bývají citlivější k vlivům </a:t>
            </a:r>
            <a:r>
              <a:rPr lang="cs-CZ" sz="2200" dirty="0" err="1">
                <a:latin typeface="Arial" charset="0"/>
                <a:cs typeface="Arial" charset="0"/>
              </a:rPr>
              <a:t>toxikantů</a:t>
            </a:r>
            <a:endParaRPr lang="cs-CZ" sz="22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cs-CZ" sz="2200" b="0" i="1" dirty="0">
                <a:latin typeface="Arial" charset="0"/>
                <a:cs typeface="Arial" charset="0"/>
              </a:rPr>
              <a:t>	- citlivost: rychle dělící se buňky u embryí a larev</a:t>
            </a:r>
          </a:p>
          <a:p>
            <a:pPr>
              <a:defRPr/>
            </a:pPr>
            <a:r>
              <a:rPr lang="cs-CZ" sz="2200" b="0" i="1" dirty="0">
                <a:latin typeface="Arial" charset="0"/>
                <a:cs typeface="Arial" charset="0"/>
              </a:rPr>
              <a:t>	- viz </a:t>
            </a:r>
            <a:r>
              <a:rPr lang="cs-CZ" sz="2200" b="0" i="1" dirty="0" err="1">
                <a:latin typeface="Arial" charset="0"/>
                <a:cs typeface="Arial" charset="0"/>
              </a:rPr>
              <a:t>embryotoxicita</a:t>
            </a:r>
            <a:endParaRPr lang="cs-CZ" sz="2200" b="0" i="1" dirty="0">
              <a:latin typeface="Arial" charset="0"/>
              <a:cs typeface="Arial" charset="0"/>
            </a:endParaRPr>
          </a:p>
          <a:p>
            <a:pPr>
              <a:defRPr/>
            </a:pPr>
            <a:endParaRPr lang="cs-CZ" sz="2200" b="0" i="1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cs-CZ" sz="2200" dirty="0">
                <a:latin typeface="Arial" charset="0"/>
                <a:cs typeface="Arial" charset="0"/>
              </a:rPr>
              <a:t>Důsledek </a:t>
            </a:r>
            <a:r>
              <a:rPr lang="cs-CZ" sz="2200" b="0" dirty="0">
                <a:latin typeface="Arial" charset="0"/>
                <a:cs typeface="Arial" charset="0"/>
              </a:rPr>
              <a:t>- snížení </a:t>
            </a:r>
            <a:r>
              <a:rPr lang="cs-CZ" sz="2200" b="0" dirty="0" err="1">
                <a:latin typeface="Arial" charset="0"/>
                <a:cs typeface="Arial" charset="0"/>
              </a:rPr>
              <a:t>fekundity</a:t>
            </a:r>
            <a:r>
              <a:rPr lang="cs-CZ" sz="2200" b="0" dirty="0">
                <a:latin typeface="Arial" charset="0"/>
                <a:cs typeface="Arial" charset="0"/>
              </a:rPr>
              <a:t> </a:t>
            </a:r>
            <a:r>
              <a:rPr lang="cs-CZ" sz="2200" b="0" dirty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2200" b="0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cs-CZ" sz="2200" b="0" dirty="0">
                <a:latin typeface="Arial" charset="0"/>
                <a:cs typeface="Arial" charset="0"/>
              </a:rPr>
              <a:t>stárnutí populace</a:t>
            </a:r>
          </a:p>
          <a:p>
            <a:pPr>
              <a:defRPr/>
            </a:pPr>
            <a:endParaRPr lang="cs-CZ" sz="2200" b="0" i="1" dirty="0">
              <a:latin typeface="Arial" charset="0"/>
              <a:cs typeface="Arial" charset="0"/>
            </a:endParaRPr>
          </a:p>
          <a:p>
            <a:pPr marL="0" lvl="1">
              <a:defRPr/>
            </a:pPr>
            <a:r>
              <a:rPr lang="cs-CZ" sz="2200" dirty="0">
                <a:latin typeface="Arial" charset="0"/>
                <a:cs typeface="Arial" charset="0"/>
              </a:rPr>
              <a:t>Výjimky - </a:t>
            </a:r>
            <a:r>
              <a:rPr lang="cs-CZ" sz="2200" b="0" i="1" dirty="0">
                <a:latin typeface="Arial" charset="0"/>
                <a:cs typeface="Arial" charset="0"/>
              </a:rPr>
              <a:t>- </a:t>
            </a:r>
            <a:r>
              <a:rPr lang="cs-CZ" sz="2200" i="1" dirty="0">
                <a:solidFill>
                  <a:schemeClr val="tx2"/>
                </a:solidFill>
                <a:latin typeface="Arial" charset="0"/>
                <a:cs typeface="Arial" charset="0"/>
              </a:rPr>
              <a:t>mechanická ochrana (povrchové vrstvy)</a:t>
            </a:r>
          </a:p>
          <a:p>
            <a:pPr lvl="1">
              <a:buFont typeface="Arial" charset="0"/>
              <a:buChar char="•"/>
              <a:defRPr/>
            </a:pPr>
            <a:r>
              <a:rPr lang="cs-CZ" sz="2200" b="0" dirty="0">
                <a:latin typeface="Arial" charset="0"/>
                <a:cs typeface="Arial" charset="0"/>
              </a:rPr>
              <a:t> rezistence vajíček ryb </a:t>
            </a:r>
            <a:r>
              <a:rPr lang="cs-CZ" sz="2200" b="0" i="1" dirty="0">
                <a:latin typeface="Arial" charset="0"/>
                <a:cs typeface="Arial" charset="0"/>
              </a:rPr>
              <a:t>(vs. vysoce citlivá </a:t>
            </a:r>
            <a:r>
              <a:rPr lang="cs-CZ" sz="2200" i="1" u="sng" dirty="0">
                <a:latin typeface="Arial" charset="0"/>
                <a:cs typeface="Arial" charset="0"/>
              </a:rPr>
              <a:t>embrya</a:t>
            </a:r>
            <a:r>
              <a:rPr lang="cs-CZ" sz="2200" b="0" i="1" dirty="0">
                <a:latin typeface="Arial" charset="0"/>
                <a:cs typeface="Arial" charset="0"/>
              </a:rPr>
              <a:t> ryb)</a:t>
            </a:r>
          </a:p>
          <a:p>
            <a:pPr lvl="1">
              <a:buFont typeface="Arial" charset="0"/>
              <a:buChar char="•"/>
              <a:defRPr/>
            </a:pPr>
            <a:r>
              <a:rPr lang="cs-CZ" sz="2200" b="0" dirty="0">
                <a:latin typeface="Arial" charset="0"/>
                <a:cs typeface="Arial" charset="0"/>
              </a:rPr>
              <a:t> semena rostlin, klidová stadia dalších organismů 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Životní cyklus druhu a populační ekotoxikologie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ull-size image (30 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987115"/>
            <a:ext cx="8066088" cy="388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solidFill>
                  <a:srgbClr val="FF3300"/>
                </a:solidFill>
              </a:rPr>
              <a:t>Citlivost různých stadií ryb – toxicita CuSO</a:t>
            </a:r>
            <a:r>
              <a:rPr lang="cs-CZ" altLang="en-US" sz="1800" dirty="0">
                <a:solidFill>
                  <a:srgbClr val="FF3300"/>
                </a:solidFill>
              </a:rPr>
              <a:t>4</a:t>
            </a:r>
            <a:endParaRPr lang="cs-CZ" altLang="en-US" sz="2400" b="0" dirty="0">
              <a:solidFill>
                <a:srgbClr val="FF3300"/>
              </a:solidFill>
            </a:endParaRPr>
          </a:p>
        </p:txBody>
      </p:sp>
      <p:sp>
        <p:nvSpPr>
          <p:cNvPr id="40964" name="TextovéPole 5"/>
          <p:cNvSpPr txBox="1">
            <a:spLocks noChangeArrowheads="1"/>
          </p:cNvSpPr>
          <p:nvPr/>
        </p:nvSpPr>
        <p:spPr bwMode="auto">
          <a:xfrm>
            <a:off x="71438" y="5057775"/>
            <a:ext cx="88931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 dirty="0">
                <a:solidFill>
                  <a:schemeClr val="tx1"/>
                </a:solidFill>
              </a:rPr>
              <a:t>Fig. 2. Log LC50 variability for all available test results and for the five most frequently used fish life stages (larvae (LV), juvenile (JV), fry (FY), fingerling (FI), </a:t>
            </a:r>
            <a:r>
              <a:rPr lang="en-US" altLang="en-US" sz="1400" b="0" dirty="0" err="1">
                <a:solidFill>
                  <a:schemeClr val="tx1"/>
                </a:solidFill>
              </a:rPr>
              <a:t>alevin</a:t>
            </a:r>
            <a:r>
              <a:rPr lang="en-US" altLang="en-US" sz="1400" b="0" dirty="0">
                <a:solidFill>
                  <a:schemeClr val="tx1"/>
                </a:solidFill>
              </a:rPr>
              <a:t> (AL), eyed egg (EY) and adult (AD) life stage) for </a:t>
            </a:r>
            <a:r>
              <a:rPr lang="en-US" altLang="en-US" sz="1400" b="0" dirty="0" err="1">
                <a:solidFill>
                  <a:schemeClr val="tx1"/>
                </a:solidFill>
              </a:rPr>
              <a:t>sulphuric</a:t>
            </a:r>
            <a:r>
              <a:rPr lang="en-US" altLang="en-US" sz="1400" b="0" dirty="0">
                <a:solidFill>
                  <a:schemeClr val="tx1"/>
                </a:solidFill>
              </a:rPr>
              <a:t> acid, copper(2+) salt (1:1) (CAS 7758-98-7). </a:t>
            </a:r>
            <a:endParaRPr lang="cs-CZ" altLang="en-US" sz="14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 dirty="0">
                <a:solidFill>
                  <a:schemeClr val="tx1"/>
                </a:solidFill>
              </a:rPr>
              <a:t>Test results for </a:t>
            </a:r>
            <a:r>
              <a:rPr lang="en-US" altLang="en-US" sz="1400" u="sng" dirty="0">
                <a:solidFill>
                  <a:schemeClr val="tx1"/>
                </a:solidFill>
              </a:rPr>
              <a:t>all reported </a:t>
            </a:r>
            <a:r>
              <a:rPr lang="cs-CZ" altLang="en-US" sz="1400" u="sng" dirty="0">
                <a:solidFill>
                  <a:schemeClr val="tx1"/>
                </a:solidFill>
              </a:rPr>
              <a:t>fish </a:t>
            </a:r>
            <a:r>
              <a:rPr lang="en-US" altLang="en-US" sz="1400" u="sng" dirty="0">
                <a:solidFill>
                  <a:schemeClr val="tx1"/>
                </a:solidFill>
              </a:rPr>
              <a:t>test species</a:t>
            </a:r>
            <a:r>
              <a:rPr lang="en-US" altLang="en-US" sz="1400" b="0" dirty="0">
                <a:solidFill>
                  <a:schemeClr val="tx1"/>
                </a:solidFill>
              </a:rPr>
              <a:t> (A) and for </a:t>
            </a:r>
            <a:r>
              <a:rPr lang="en-US" altLang="en-US" sz="1400" i="1" u="sng" dirty="0">
                <a:solidFill>
                  <a:schemeClr val="tx1"/>
                </a:solidFill>
              </a:rPr>
              <a:t>Oncorhynchus mykiss</a:t>
            </a:r>
            <a:r>
              <a:rPr lang="en-US" altLang="en-US" sz="1400" u="sng" dirty="0">
                <a:solidFill>
                  <a:schemeClr val="tx1"/>
                </a:solidFill>
              </a:rPr>
              <a:t> </a:t>
            </a:r>
            <a:r>
              <a:rPr lang="en-US" altLang="en-US" sz="1400" b="0" dirty="0">
                <a:solidFill>
                  <a:schemeClr val="tx1"/>
                </a:solidFill>
              </a:rPr>
              <a:t>(B) were compared.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400" b="0" u="sng" dirty="0">
                <a:solidFill>
                  <a:schemeClr val="tx1"/>
                </a:solidFill>
              </a:rPr>
              <a:t>http://www.sciencedirect.com/science/article/pii/S0273230009000956</a:t>
            </a:r>
          </a:p>
        </p:txBody>
      </p:sp>
      <p:sp>
        <p:nvSpPr>
          <p:cNvPr id="7" name="Šipka dolů 6"/>
          <p:cNvSpPr/>
          <p:nvPr/>
        </p:nvSpPr>
        <p:spPr>
          <a:xfrm>
            <a:off x="6393968" y="1819548"/>
            <a:ext cx="287337" cy="43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0966" name="TextovéPole 7"/>
          <p:cNvSpPr txBox="1">
            <a:spLocks noChangeArrowheads="1"/>
          </p:cNvSpPr>
          <p:nvPr/>
        </p:nvSpPr>
        <p:spPr bwMode="auto">
          <a:xfrm>
            <a:off x="6249505" y="1484313"/>
            <a:ext cx="941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Plůdek</a:t>
            </a:r>
          </a:p>
        </p:txBody>
      </p:sp>
      <p:sp>
        <p:nvSpPr>
          <p:cNvPr id="9" name="Šipka dolů 8"/>
          <p:cNvSpPr/>
          <p:nvPr/>
        </p:nvSpPr>
        <p:spPr>
          <a:xfrm flipV="1">
            <a:off x="7689368" y="3043511"/>
            <a:ext cx="288925" cy="504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0968" name="TextovéPole 9"/>
          <p:cNvSpPr txBox="1">
            <a:spLocks noChangeArrowheads="1"/>
          </p:cNvSpPr>
          <p:nvPr/>
        </p:nvSpPr>
        <p:spPr bwMode="auto">
          <a:xfrm>
            <a:off x="7617930" y="3548336"/>
            <a:ext cx="774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Aduit</a:t>
            </a:r>
          </a:p>
        </p:txBody>
      </p:sp>
      <p:sp>
        <p:nvSpPr>
          <p:cNvPr id="11" name="Šipka dolů 10"/>
          <p:cNvSpPr/>
          <p:nvPr/>
        </p:nvSpPr>
        <p:spPr>
          <a:xfrm>
            <a:off x="2484438" y="1844675"/>
            <a:ext cx="287337" cy="43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0970" name="TextovéPole 11"/>
          <p:cNvSpPr txBox="1">
            <a:spLocks noChangeArrowheads="1"/>
          </p:cNvSpPr>
          <p:nvPr/>
        </p:nvSpPr>
        <p:spPr bwMode="auto">
          <a:xfrm>
            <a:off x="2339975" y="1484313"/>
            <a:ext cx="941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Plůdek</a:t>
            </a:r>
          </a:p>
        </p:txBody>
      </p:sp>
      <p:sp>
        <p:nvSpPr>
          <p:cNvPr id="13" name="Šipka dolů 12"/>
          <p:cNvSpPr/>
          <p:nvPr/>
        </p:nvSpPr>
        <p:spPr>
          <a:xfrm flipV="1">
            <a:off x="3779838" y="3068638"/>
            <a:ext cx="287337" cy="504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0972" name="TextovéPole 13"/>
          <p:cNvSpPr txBox="1">
            <a:spLocks noChangeArrowheads="1"/>
          </p:cNvSpPr>
          <p:nvPr/>
        </p:nvSpPr>
        <p:spPr bwMode="auto">
          <a:xfrm>
            <a:off x="3708400" y="3573463"/>
            <a:ext cx="774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Aduit</a:t>
            </a:r>
          </a:p>
        </p:txBody>
      </p:sp>
      <p:pic>
        <p:nvPicPr>
          <p:cNvPr id="14" name="Picture 1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4E0268D-9B20-4085-A677-40FE2C6779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17" y="64296"/>
            <a:ext cx="1650290" cy="221217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" t="81885" r="19533"/>
          <a:stretch>
            <a:fillRect/>
          </a:stretch>
        </p:blipFill>
        <p:spPr bwMode="auto">
          <a:xfrm>
            <a:off x="2484438" y="5157788"/>
            <a:ext cx="6161087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ovéPole 2"/>
          <p:cNvSpPr txBox="1">
            <a:spLocks noChangeArrowheads="1"/>
          </p:cNvSpPr>
          <p:nvPr/>
        </p:nvSpPr>
        <p:spPr bwMode="auto">
          <a:xfrm>
            <a:off x="611188" y="2333625"/>
            <a:ext cx="336708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</a:rPr>
              <a:t>Chrostíci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0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</a:rPr>
              <a:t>Rozdíly v citlivosti</a:t>
            </a:r>
            <a:br>
              <a:rPr lang="cs-CZ" altLang="en-US" sz="2000">
                <a:solidFill>
                  <a:schemeClr val="tx1"/>
                </a:solidFill>
              </a:rPr>
            </a:br>
            <a:r>
              <a:rPr lang="cs-CZ" altLang="en-US" sz="2000">
                <a:solidFill>
                  <a:schemeClr val="tx1"/>
                </a:solidFill>
              </a:rPr>
              <a:t>s věkem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0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 b="0" i="1">
                <a:solidFill>
                  <a:schemeClr val="tx1"/>
                </a:solidFill>
              </a:rPr>
              <a:t>Vyšší mortalita u starších …</a:t>
            </a:r>
            <a:endParaRPr lang="cs-CZ" altLang="en-US" sz="2000" i="1">
              <a:solidFill>
                <a:schemeClr val="tx1"/>
              </a:solidFill>
            </a:endParaRPr>
          </a:p>
        </p:txBody>
      </p:sp>
      <p:pic>
        <p:nvPicPr>
          <p:cNvPr id="43012" name="Picture 2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6" t="22232" r="27361" b="18440"/>
          <a:stretch>
            <a:fillRect/>
          </a:stretch>
        </p:blipFill>
        <p:spPr bwMode="auto">
          <a:xfrm>
            <a:off x="4859338" y="188913"/>
            <a:ext cx="360045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ovéPole 4"/>
          <p:cNvSpPr txBox="1">
            <a:spLocks noChangeArrowheads="1"/>
          </p:cNvSpPr>
          <p:nvPr/>
        </p:nvSpPr>
        <p:spPr bwMode="auto">
          <a:xfrm rot="-5400000">
            <a:off x="3827463" y="788988"/>
            <a:ext cx="1570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Mortality (%)</a:t>
            </a:r>
          </a:p>
        </p:txBody>
      </p:sp>
      <p:sp>
        <p:nvSpPr>
          <p:cNvPr id="43014" name="TextovéPole 5"/>
          <p:cNvSpPr txBox="1">
            <a:spLocks noChangeArrowheads="1"/>
          </p:cNvSpPr>
          <p:nvPr/>
        </p:nvSpPr>
        <p:spPr bwMode="auto">
          <a:xfrm rot="-5400000">
            <a:off x="3827463" y="3236913"/>
            <a:ext cx="1570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Mortality (%)</a:t>
            </a:r>
          </a:p>
        </p:txBody>
      </p:sp>
      <p:pic>
        <p:nvPicPr>
          <p:cNvPr id="43015" name="Picture 2" descr="https://encrypted-tbn1.gstatic.com/images?q=tbn:ANd9GcRYChodUkrCAl2UNhsTl-3oms-MBwBoPHQe4sauLwnU9HHrmSrg9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0350"/>
            <a:ext cx="26003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6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/>
              <a:t>Připomenutní - hodnocení ekotoxicity - biotesty</a:t>
            </a:r>
          </a:p>
        </p:txBody>
      </p:sp>
      <p:sp>
        <p:nvSpPr>
          <p:cNvPr id="8195" name="Zástupný symbol pro obsah 7"/>
          <p:cNvSpPr>
            <a:spLocks noGrp="1"/>
          </p:cNvSpPr>
          <p:nvPr>
            <p:ph idx="1"/>
          </p:nvPr>
        </p:nvSpPr>
        <p:spPr>
          <a:xfrm>
            <a:off x="457200" y="1423988"/>
            <a:ext cx="8229600" cy="4525962"/>
          </a:xfrm>
        </p:spPr>
        <p:txBody>
          <a:bodyPr/>
          <a:lstStyle/>
          <a:p>
            <a:r>
              <a:rPr lang="cs-CZ" altLang="en-US" dirty="0"/>
              <a:t>Ekotoxikologické biotesty </a:t>
            </a:r>
          </a:p>
          <a:p>
            <a:pPr lvl="1"/>
            <a:r>
              <a:rPr lang="cs-CZ" altLang="en-US" b="1" dirty="0"/>
              <a:t>Nástroje </a:t>
            </a:r>
            <a:r>
              <a:rPr lang="cs-CZ" altLang="en-US" dirty="0"/>
              <a:t>pro hodnocení účinků: </a:t>
            </a:r>
          </a:p>
          <a:p>
            <a:pPr lvl="2"/>
            <a:r>
              <a:rPr lang="cs-CZ" altLang="en-US" dirty="0"/>
              <a:t>nejběžnější, nejpoužívanější, nejvíce propracovaný systém</a:t>
            </a:r>
          </a:p>
          <a:p>
            <a:pPr lvl="1"/>
            <a:r>
              <a:rPr lang="cs-CZ" altLang="en-US" b="1" dirty="0"/>
              <a:t>Standardní nástroje</a:t>
            </a:r>
          </a:p>
          <a:p>
            <a:pPr lvl="2"/>
            <a:r>
              <a:rPr lang="cs-CZ" altLang="en-US" dirty="0"/>
              <a:t>Jednodruhové </a:t>
            </a:r>
            <a:r>
              <a:rPr lang="cs-CZ" altLang="en-US" dirty="0">
                <a:sym typeface="Wingdings" panose="05000000000000000000" pitchFamily="2" charset="2"/>
              </a:rPr>
              <a:t></a:t>
            </a:r>
            <a:r>
              <a:rPr lang="cs-CZ" altLang="en-US" dirty="0"/>
              <a:t> jeden</a:t>
            </a:r>
            <a:r>
              <a:rPr lang="en-US" altLang="en-US" dirty="0"/>
              <a:t> </a:t>
            </a:r>
            <a:r>
              <a:rPr lang="en-US" altLang="en-US" dirty="0" err="1"/>
              <a:t>konkr</a:t>
            </a:r>
            <a:r>
              <a:rPr lang="cs-CZ" altLang="en-US" dirty="0"/>
              <a:t>étní kmen </a:t>
            </a:r>
            <a:r>
              <a:rPr lang="cs-CZ" altLang="en-US" dirty="0">
                <a:sym typeface="Wingdings" panose="05000000000000000000" pitchFamily="2" charset="2"/>
              </a:rPr>
              <a:t>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standardn</a:t>
            </a:r>
            <a:r>
              <a:rPr lang="cs-CZ" altLang="en-US" dirty="0">
                <a:sym typeface="Wingdings" panose="05000000000000000000" pitchFamily="2" charset="2"/>
              </a:rPr>
              <a:t>í jedinci (uniformní věk, velikost apod.)</a:t>
            </a:r>
          </a:p>
          <a:p>
            <a:pPr lvl="2"/>
            <a:r>
              <a:rPr lang="cs-CZ" altLang="en-US" dirty="0">
                <a:sym typeface="Wingdings" panose="05000000000000000000" pitchFamily="2" charset="2"/>
              </a:rPr>
              <a:t>Zcela optimální podmínky</a:t>
            </a:r>
          </a:p>
          <a:p>
            <a:pPr lvl="3"/>
            <a:r>
              <a:rPr lang="cs-CZ" altLang="en-US" dirty="0">
                <a:sym typeface="Wingdings" panose="05000000000000000000" pitchFamily="2" charset="2"/>
              </a:rPr>
              <a:t>Potrava, teplota, pH, světlo</a:t>
            </a:r>
          </a:p>
          <a:p>
            <a:pPr lvl="3"/>
            <a:r>
              <a:rPr lang="cs-CZ" altLang="en-US" dirty="0">
                <a:sym typeface="Wingdings" panose="05000000000000000000" pitchFamily="2" charset="2"/>
              </a:rPr>
              <a:t>Bez dalšího biotického stresu (predátoři, infekce..)</a:t>
            </a:r>
            <a:endParaRPr lang="cs-CZ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04800" y="1196975"/>
            <a:ext cx="8610600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AutoNum type="arabicParenR"/>
              <a:defRPr/>
            </a:pPr>
            <a:r>
              <a:rPr lang="cs-CZ" sz="2200" dirty="0">
                <a:latin typeface="Arial" charset="0"/>
                <a:cs typeface="Arial" charset="0"/>
              </a:rPr>
              <a:t>Experimentální studie reprodukční toxicity</a:t>
            </a:r>
          </a:p>
          <a:p>
            <a:pPr marL="914400" lvl="1" indent="-457200">
              <a:defRPr/>
            </a:pPr>
            <a:r>
              <a:rPr lang="cs-CZ" b="0" dirty="0">
                <a:latin typeface="Arial" charset="0"/>
                <a:cs typeface="Arial" charset="0"/>
              </a:rPr>
              <a:t>	- </a:t>
            </a:r>
            <a:r>
              <a:rPr lang="cs-CZ" b="0" i="1" dirty="0">
                <a:latin typeface="Arial" charset="0"/>
                <a:cs typeface="Arial" charset="0"/>
              </a:rPr>
              <a:t>D. </a:t>
            </a:r>
            <a:r>
              <a:rPr lang="cs-CZ" b="0" i="1" dirty="0" err="1">
                <a:latin typeface="Arial" charset="0"/>
                <a:cs typeface="Arial" charset="0"/>
              </a:rPr>
              <a:t>magna</a:t>
            </a:r>
            <a:r>
              <a:rPr lang="cs-CZ" b="0" i="1" dirty="0">
                <a:latin typeface="Arial" charset="0"/>
                <a:cs typeface="Arial" charset="0"/>
              </a:rPr>
              <a:t> </a:t>
            </a:r>
            <a:r>
              <a:rPr lang="cs-CZ" b="0" dirty="0">
                <a:latin typeface="Arial" charset="0"/>
                <a:cs typeface="Arial" charset="0"/>
              </a:rPr>
              <a:t>– 21 denní reprodukční test</a:t>
            </a:r>
          </a:p>
          <a:p>
            <a:pPr marL="914400" lvl="1" indent="-457200">
              <a:defRPr/>
            </a:pPr>
            <a:r>
              <a:rPr lang="cs-CZ" b="0" dirty="0">
                <a:latin typeface="Arial" charset="0"/>
                <a:cs typeface="Arial" charset="0"/>
              </a:rPr>
              <a:t>	- </a:t>
            </a:r>
            <a:r>
              <a:rPr lang="cs-CZ" b="0" i="1" dirty="0">
                <a:latin typeface="Arial" charset="0"/>
                <a:cs typeface="Arial" charset="0"/>
              </a:rPr>
              <a:t>Žížaly – </a:t>
            </a:r>
            <a:r>
              <a:rPr lang="cs-CZ" b="0" dirty="0">
                <a:latin typeface="Arial" charset="0"/>
                <a:cs typeface="Arial" charset="0"/>
              </a:rPr>
              <a:t>4 týdenní reprodukční testy</a:t>
            </a:r>
          </a:p>
          <a:p>
            <a:pPr lvl="1" indent="-457200">
              <a:defRPr/>
            </a:pPr>
            <a:r>
              <a:rPr lang="cs-CZ" b="0" dirty="0">
                <a:latin typeface="Arial" charset="0"/>
                <a:cs typeface="Arial" charset="0"/>
              </a:rPr>
              <a:t>		- </a:t>
            </a:r>
            <a:r>
              <a:rPr lang="cs-CZ" b="0" i="1" dirty="0">
                <a:latin typeface="Arial" charset="0"/>
                <a:cs typeface="Arial" charset="0"/>
              </a:rPr>
              <a:t>chvostoskoci </a:t>
            </a:r>
            <a:r>
              <a:rPr lang="cs-CZ" b="0" i="1" dirty="0" err="1">
                <a:latin typeface="Arial" charset="0"/>
                <a:cs typeface="Arial" charset="0"/>
              </a:rPr>
              <a:t>Folsomia</a:t>
            </a:r>
            <a:r>
              <a:rPr lang="cs-CZ" b="0" i="1" dirty="0">
                <a:latin typeface="Arial" charset="0"/>
                <a:cs typeface="Arial" charset="0"/>
              </a:rPr>
              <a:t> </a:t>
            </a:r>
            <a:r>
              <a:rPr lang="cs-CZ" b="0" i="1" dirty="0" err="1">
                <a:latin typeface="Arial" charset="0"/>
                <a:cs typeface="Arial" charset="0"/>
              </a:rPr>
              <a:t>candida</a:t>
            </a:r>
            <a:r>
              <a:rPr lang="cs-CZ" b="0" i="1" dirty="0">
                <a:latin typeface="Arial" charset="0"/>
                <a:cs typeface="Arial" charset="0"/>
              </a:rPr>
              <a:t> - </a:t>
            </a:r>
            <a:r>
              <a:rPr lang="cs-CZ" b="0" dirty="0">
                <a:latin typeface="Arial" charset="0"/>
                <a:cs typeface="Arial" charset="0"/>
              </a:rPr>
              <a:t>reprodukční testy</a:t>
            </a:r>
          </a:p>
          <a:p>
            <a:pPr marL="457200" indent="-457200">
              <a:defRPr/>
            </a:pPr>
            <a:r>
              <a:rPr lang="cs-CZ" sz="2200" dirty="0">
                <a:latin typeface="Arial" charset="0"/>
                <a:cs typeface="Arial" charset="0"/>
              </a:rPr>
              <a:t>		</a:t>
            </a:r>
          </a:p>
          <a:p>
            <a:pPr marL="457200" indent="-457200">
              <a:defRPr/>
            </a:pPr>
            <a:r>
              <a:rPr lang="cs-CZ" sz="2200" dirty="0">
                <a:latin typeface="Arial" charset="0"/>
                <a:cs typeface="Arial" charset="0"/>
              </a:rPr>
              <a:t>		</a:t>
            </a:r>
          </a:p>
          <a:p>
            <a:pPr>
              <a:defRPr/>
            </a:pPr>
            <a:r>
              <a:rPr lang="cs-CZ" sz="2200" dirty="0">
                <a:latin typeface="Arial" charset="0"/>
                <a:cs typeface="Arial" charset="0"/>
              </a:rPr>
              <a:t>2)  Testy celoživotního cyklu</a:t>
            </a:r>
          </a:p>
          <a:p>
            <a:pPr marL="914400" lvl="1" indent="-457200">
              <a:defRPr/>
            </a:pPr>
            <a:r>
              <a:rPr lang="cs-CZ" b="0" dirty="0">
                <a:latin typeface="Arial" charset="0"/>
                <a:cs typeface="Arial" charset="0"/>
              </a:rPr>
              <a:t>	- </a:t>
            </a:r>
            <a:r>
              <a:rPr lang="cs-CZ" b="0" i="1" dirty="0">
                <a:latin typeface="Arial" charset="0"/>
                <a:cs typeface="Arial" charset="0"/>
              </a:rPr>
              <a:t>Např. pakomáři </a:t>
            </a:r>
            <a:r>
              <a:rPr lang="cs-CZ" b="0" i="1" dirty="0" err="1">
                <a:latin typeface="Arial" charset="0"/>
                <a:cs typeface="Arial" charset="0"/>
              </a:rPr>
              <a:t>Chironomus</a:t>
            </a:r>
            <a:r>
              <a:rPr lang="cs-CZ" b="0" i="1" dirty="0">
                <a:latin typeface="Arial" charset="0"/>
                <a:cs typeface="Arial" charset="0"/>
              </a:rPr>
              <a:t> </a:t>
            </a:r>
            <a:br>
              <a:rPr lang="cs-CZ" b="0" i="1" dirty="0">
                <a:latin typeface="Arial" charset="0"/>
                <a:cs typeface="Arial" charset="0"/>
              </a:rPr>
            </a:br>
            <a:r>
              <a:rPr lang="cs-CZ" b="0" i="1" dirty="0">
                <a:latin typeface="Arial" charset="0"/>
                <a:cs typeface="Arial" charset="0"/>
              </a:rPr>
              <a:t>(OECD </a:t>
            </a:r>
            <a:r>
              <a:rPr lang="cs-CZ" b="0" i="1" dirty="0" err="1">
                <a:latin typeface="Arial" charset="0"/>
                <a:cs typeface="Arial" charset="0"/>
              </a:rPr>
              <a:t>guideline</a:t>
            </a:r>
            <a:r>
              <a:rPr lang="cs-CZ" b="0" i="1" dirty="0">
                <a:latin typeface="Arial" charset="0"/>
                <a:cs typeface="Arial" charset="0"/>
              </a:rPr>
              <a:t> 233)</a:t>
            </a:r>
            <a:endParaRPr lang="cs-CZ" b="0" dirty="0">
              <a:latin typeface="Arial" charset="0"/>
              <a:cs typeface="Arial" charset="0"/>
            </a:endParaRPr>
          </a:p>
          <a:p>
            <a:pPr marL="457200" indent="-457200">
              <a:defRPr/>
            </a:pPr>
            <a:endParaRPr lang="cs-CZ" sz="2200" dirty="0">
              <a:latin typeface="Arial" charset="0"/>
              <a:cs typeface="Arial" charset="0"/>
            </a:endParaRPr>
          </a:p>
          <a:p>
            <a:pPr marL="457200" indent="-457200">
              <a:defRPr/>
            </a:pPr>
            <a:r>
              <a:rPr lang="en-US" sz="2200" dirty="0">
                <a:latin typeface="Arial" charset="0"/>
                <a:cs typeface="Arial" charset="0"/>
              </a:rPr>
              <a:t>3</a:t>
            </a:r>
            <a:r>
              <a:rPr lang="cs-CZ" sz="2200" dirty="0">
                <a:latin typeface="Arial" charset="0"/>
                <a:cs typeface="Arial" charset="0"/>
              </a:rPr>
              <a:t>) 	Modelování </a:t>
            </a:r>
          </a:p>
          <a:p>
            <a:pPr marL="457200" indent="-457200">
              <a:defRPr/>
            </a:pPr>
            <a:r>
              <a:rPr lang="cs-CZ" sz="2200" b="0" i="1" dirty="0">
                <a:latin typeface="Arial" charset="0"/>
                <a:cs typeface="Arial" charset="0"/>
              </a:rPr>
              <a:t>	(např. DEB modely)</a:t>
            </a:r>
          </a:p>
          <a:p>
            <a:pPr marL="457200" indent="-457200">
              <a:defRPr/>
            </a:pPr>
            <a:endParaRPr lang="cs-CZ" sz="2200" dirty="0">
              <a:latin typeface="Arial" charset="0"/>
              <a:cs typeface="Arial" charset="0"/>
            </a:endParaRPr>
          </a:p>
          <a:p>
            <a:pPr marL="457200" indent="-457200">
              <a:defRPr/>
            </a:pPr>
            <a:endParaRPr lang="cs-CZ" b="0" dirty="0">
              <a:latin typeface="Arial" charset="0"/>
              <a:cs typeface="Arial" charset="0"/>
            </a:endParaRPr>
          </a:p>
          <a:p>
            <a:pPr marL="342900" indent="-342900">
              <a:buFontTx/>
              <a:buAutoNum type="arabicParenR"/>
              <a:defRPr/>
            </a:pPr>
            <a:endParaRPr lang="cs-CZ" b="0" dirty="0">
              <a:latin typeface="Arial" charset="0"/>
              <a:cs typeface="Arial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Jak prostudovat účinky s dopady na populace ?</a:t>
            </a: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50" y="1268413"/>
            <a:ext cx="19875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76575"/>
            <a:ext cx="4316413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t="5081" r="17003" b="33945"/>
          <a:stretch>
            <a:fillRect/>
          </a:stretch>
        </p:blipFill>
        <p:spPr bwMode="auto">
          <a:xfrm>
            <a:off x="2627313" y="1125538"/>
            <a:ext cx="6481762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Oval 3"/>
          <p:cNvSpPr>
            <a:spLocks noChangeArrowheads="1"/>
          </p:cNvSpPr>
          <p:nvPr/>
        </p:nvSpPr>
        <p:spPr bwMode="auto">
          <a:xfrm>
            <a:off x="3779838" y="2636838"/>
            <a:ext cx="2232025" cy="2376487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4159250" cy="36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 u="sng">
                <a:solidFill>
                  <a:schemeClr val="tx1"/>
                </a:solidFill>
              </a:rPr>
              <a:t>P</a:t>
            </a:r>
            <a:r>
              <a:rPr lang="cs-CZ" altLang="en-US" sz="1800" b="0" u="sng">
                <a:solidFill>
                  <a:schemeClr val="tx1"/>
                </a:solidFill>
              </a:rPr>
              <a:t>říklad – ilustrační obrázek</a:t>
            </a:r>
            <a:endParaRPr lang="en-US" altLang="en-US" sz="1800" b="0" u="sng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0000"/>
                </a:solidFill>
              </a:rPr>
              <a:t>DDT </a:t>
            </a:r>
            <a:r>
              <a:rPr lang="cs-CZ" altLang="en-US" sz="240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40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>
                <a:solidFill>
                  <a:srgbClr val="FF0000"/>
                </a:solidFill>
              </a:rPr>
              <a:t>p</a:t>
            </a:r>
            <a:r>
              <a:rPr lang="cs-CZ" altLang="en-US" sz="2400">
                <a:solidFill>
                  <a:srgbClr val="FF0000"/>
                </a:solidFill>
              </a:rPr>
              <a:t>opulační důsledky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cs-CZ" altLang="en-US" sz="1800" b="0" u="sng">
                <a:solidFill>
                  <a:schemeClr val="tx1"/>
                </a:solidFill>
              </a:rPr>
              <a:t>Obrázek – tloušťka skořápek</a:t>
            </a: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endParaRPr lang="cs-CZ" altLang="en-US" sz="1800" b="0" u="sng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cs-CZ" altLang="en-US" sz="1600" b="0">
                <a:solidFill>
                  <a:schemeClr val="tx1"/>
                </a:solidFill>
              </a:rPr>
              <a:t>Prázdné symboly </a:t>
            </a: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cs-CZ" altLang="en-US" sz="1600" b="0">
                <a:solidFill>
                  <a:schemeClr val="tx1"/>
                </a:solidFill>
              </a:rPr>
              <a:t>     - tloušťka před objevem DDT</a:t>
            </a:r>
            <a:br>
              <a:rPr lang="cs-CZ" altLang="en-US" sz="1600" b="0">
                <a:solidFill>
                  <a:schemeClr val="tx1"/>
                </a:solidFill>
              </a:rPr>
            </a:br>
            <a:r>
              <a:rPr lang="cs-CZ" altLang="en-US" sz="1600" b="0">
                <a:solidFill>
                  <a:schemeClr val="tx1"/>
                </a:solidFill>
              </a:rPr>
              <a:t>     (1842 – 1942)</a:t>
            </a: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endParaRPr lang="cs-CZ" altLang="en-US" sz="16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cs-CZ" altLang="en-US" sz="1600">
                <a:solidFill>
                  <a:schemeClr val="tx2"/>
                </a:solidFill>
              </a:rPr>
              <a:t>Plné symboly</a:t>
            </a: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cs-CZ" altLang="en-US" sz="1600">
                <a:solidFill>
                  <a:schemeClr val="tx1"/>
                </a:solidFill>
              </a:rPr>
              <a:t>     - tloušťka v období 1970-74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457200" y="2362200"/>
            <a:ext cx="838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rgbClr val="FF3300"/>
                </a:solidFill>
              </a:rPr>
              <a:t>Účinky látek </a:t>
            </a:r>
            <a:br>
              <a:rPr lang="cs-CZ" altLang="en-US" sz="4000">
                <a:solidFill>
                  <a:srgbClr val="FF3300"/>
                </a:solidFill>
              </a:rPr>
            </a:br>
            <a:r>
              <a:rPr lang="cs-CZ" altLang="en-US" sz="4000">
                <a:solidFill>
                  <a:srgbClr val="FF3300"/>
                </a:solidFill>
              </a:rPr>
              <a:t>vs. SPOLEČENSTVA</a:t>
            </a:r>
            <a:endParaRPr lang="cs-CZ" altLang="en-US" sz="40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457200" y="457200"/>
            <a:ext cx="838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>
                <a:solidFill>
                  <a:srgbClr val="FF3300"/>
                </a:solidFill>
              </a:rPr>
              <a:t>Společenstvo</a:t>
            </a:r>
            <a:r>
              <a:rPr lang="en-US" altLang="en-US">
                <a:solidFill>
                  <a:srgbClr val="FF3300"/>
                </a:solidFill>
              </a:rPr>
              <a:t> - biocenoza</a:t>
            </a:r>
            <a:br>
              <a:rPr lang="en-US" altLang="en-US">
                <a:solidFill>
                  <a:srgbClr val="FF3300"/>
                </a:solidFill>
              </a:rPr>
            </a:br>
            <a:r>
              <a:rPr lang="cs-CZ" altLang="en-US" b="0">
                <a:solidFill>
                  <a:srgbClr val="FF3300"/>
                </a:solidFill>
              </a:rPr>
              <a:t> (Community)</a:t>
            </a: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395288" y="1895475"/>
            <a:ext cx="82994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dirty="0">
                <a:solidFill>
                  <a:schemeClr val="tx1"/>
                </a:solidFill>
              </a:rPr>
              <a:t>Soubor populací různých druhů, které spolu žijí v určitém prostředí (biotopu) a </a:t>
            </a:r>
            <a:r>
              <a:rPr lang="cs-CZ" altLang="en-US" sz="2000" dirty="0">
                <a:solidFill>
                  <a:srgbClr val="FF0000"/>
                </a:solidFill>
              </a:rPr>
              <a:t>vzájemně spolu interagují </a:t>
            </a:r>
            <a:r>
              <a:rPr lang="cs-CZ" altLang="en-US" sz="2000" dirty="0">
                <a:solidFill>
                  <a:schemeClr val="tx1"/>
                </a:solidFill>
              </a:rPr>
              <a:t>(existence vazeb)</a:t>
            </a:r>
            <a:endParaRPr lang="cs-CZ" altLang="en-US" sz="20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0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0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u="sng" dirty="0">
                <a:solidFill>
                  <a:srgbClr val="FF0000"/>
                </a:solidFill>
              </a:rPr>
              <a:t>Příklady vztahů (interakcí) </a:t>
            </a:r>
            <a:r>
              <a:rPr lang="cs-CZ" altLang="en-US" sz="2000" b="0" u="sng" dirty="0">
                <a:solidFill>
                  <a:schemeClr val="tx1"/>
                </a:solidFill>
              </a:rPr>
              <a:t>mezi populacemi druhů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endParaRPr lang="cs-CZ" altLang="en-US" sz="2000" b="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cs-CZ" altLang="en-US" sz="2000" b="0" dirty="0">
                <a:solidFill>
                  <a:schemeClr val="tx2"/>
                </a:solidFill>
              </a:rPr>
              <a:t>Kompetice</a:t>
            </a:r>
            <a:r>
              <a:rPr lang="cs-CZ" altLang="en-US" sz="2000" b="0" dirty="0">
                <a:solidFill>
                  <a:schemeClr val="tx1"/>
                </a:solidFill>
              </a:rPr>
              <a:t> (o potravu, o prostor, o světlo …) </a:t>
            </a:r>
          </a:p>
          <a:p>
            <a:pPr lvl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cs-CZ" altLang="en-US" sz="2000" b="0" dirty="0">
                <a:solidFill>
                  <a:schemeClr val="tx2"/>
                </a:solidFill>
              </a:rPr>
              <a:t>Symbioza</a:t>
            </a:r>
          </a:p>
          <a:p>
            <a:pPr lvl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cs-CZ" altLang="en-US" sz="2000" b="0" dirty="0">
                <a:solidFill>
                  <a:schemeClr val="tx2"/>
                </a:solidFill>
              </a:rPr>
              <a:t>Potravní vztahy </a:t>
            </a:r>
            <a:r>
              <a:rPr lang="cs-CZ" altLang="en-US" sz="2000" b="0" dirty="0">
                <a:solidFill>
                  <a:schemeClr val="tx1"/>
                </a:solidFill>
              </a:rPr>
              <a:t>/ potravní řetězce</a:t>
            </a:r>
          </a:p>
          <a:p>
            <a:pPr lvl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cs-CZ" altLang="en-US" sz="2000" b="0" dirty="0">
                <a:solidFill>
                  <a:schemeClr val="tx1"/>
                </a:solidFill>
              </a:rPr>
              <a:t> atd. atd.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0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	</a:t>
            </a:r>
            <a:r>
              <a:rPr lang="en-US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 d</a:t>
            </a:r>
            <a:r>
              <a:rPr lang="cs-CZ" alt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ůsledek: variabilita / přirozené kolísání počtů</a:t>
            </a:r>
            <a:endParaRPr lang="cs-CZ" altLang="en-US" sz="2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457200" y="620713"/>
            <a:ext cx="838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Základní principy – ZPĚTNÉ VAZBY</a:t>
            </a:r>
            <a:endParaRPr lang="cs-CZ" altLang="en-US" sz="2400">
              <a:solidFill>
                <a:schemeClr val="tx1"/>
              </a:solidFill>
            </a:endParaRPr>
          </a:p>
        </p:txBody>
      </p:sp>
      <p:grpSp>
        <p:nvGrpSpPr>
          <p:cNvPr id="53251" name="Group 3"/>
          <p:cNvGrpSpPr>
            <a:grpSpLocks/>
          </p:cNvGrpSpPr>
          <p:nvPr/>
        </p:nvGrpSpPr>
        <p:grpSpPr bwMode="auto">
          <a:xfrm>
            <a:off x="609600" y="1343025"/>
            <a:ext cx="8382000" cy="4894263"/>
            <a:chOff x="384" y="846"/>
            <a:chExt cx="5280" cy="3083"/>
          </a:xfrm>
        </p:grpSpPr>
        <p:sp>
          <p:nvSpPr>
            <p:cNvPr id="53252" name="Rectangle 4"/>
            <p:cNvSpPr>
              <a:spLocks noChangeArrowheads="1"/>
            </p:cNvSpPr>
            <p:nvPr/>
          </p:nvSpPr>
          <p:spPr bwMode="auto">
            <a:xfrm>
              <a:off x="384" y="846"/>
              <a:ext cx="5280" cy="3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2400">
                  <a:solidFill>
                    <a:schemeClr val="tx1"/>
                  </a:solidFill>
                </a:rPr>
                <a:t>ZPĚTNÉ VAZBY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cs-CZ" altLang="en-US" sz="2400">
                <a:solidFill>
                  <a:schemeClr val="tx1"/>
                </a:solidFill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2400">
                  <a:solidFill>
                    <a:schemeClr val="tx1"/>
                  </a:solidFill>
                </a:rPr>
                <a:t>	pozitivní = nárůst „B“ způsobuje nárůst „A“ 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2400">
                  <a:solidFill>
                    <a:schemeClr val="tx1"/>
                  </a:solidFill>
                </a:rPr>
                <a:t>		A+		        B+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cs-CZ" altLang="en-US" sz="2400">
                <a:solidFill>
                  <a:schemeClr val="tx1"/>
                </a:solidFill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cs-CZ" altLang="en-US" sz="2400">
                <a:solidFill>
                  <a:schemeClr val="tx1"/>
                </a:solidFill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2400">
                  <a:solidFill>
                    <a:schemeClr val="tx1"/>
                  </a:solidFill>
                </a:rPr>
                <a:t>	negativní = nárůst „B“ způsobuje pokles „A“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2400">
                  <a:solidFill>
                    <a:schemeClr val="tx1"/>
                  </a:solidFill>
                </a:rPr>
                <a:t>		A-		        B+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cs-CZ" altLang="en-US" sz="2400" b="0">
                <a:solidFill>
                  <a:schemeClr val="tx1"/>
                </a:solidFill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cs-CZ" altLang="en-US" sz="2400" b="0" i="1">
                <a:solidFill>
                  <a:schemeClr val="tx1"/>
                </a:solidFill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2400" b="0" i="1">
                  <a:solidFill>
                    <a:schemeClr val="tx1"/>
                  </a:solidFill>
                </a:rPr>
                <a:t>Příklady: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2000" b="0" i="1">
                  <a:solidFill>
                    <a:schemeClr val="tx1"/>
                  </a:solidFill>
                </a:rPr>
                <a:t>	- propojené populační cykly králíka a rysa (predátor)</a:t>
              </a:r>
              <a:br>
                <a:rPr lang="cs-CZ" altLang="en-US" sz="2000" b="0" i="1">
                  <a:solidFill>
                    <a:schemeClr val="tx1"/>
                  </a:solidFill>
                </a:rPr>
              </a:br>
              <a:r>
                <a:rPr lang="cs-CZ" altLang="en-US" sz="2000" b="0" i="1">
                  <a:solidFill>
                    <a:schemeClr val="tx1"/>
                  </a:solidFill>
                </a:rPr>
                <a:t>	+ další součásti biocenozy </a:t>
              </a:r>
              <a:r>
                <a:rPr lang="cs-CZ" altLang="en-US" sz="2000" b="0" i="1">
                  <a:solidFill>
                    <a:schemeClr val="tx1"/>
                  </a:solidFill>
                  <a:sym typeface="Wingdings" panose="05000000000000000000" pitchFamily="2" charset="2"/>
                </a:rPr>
                <a:t></a:t>
              </a:r>
              <a:r>
                <a:rPr lang="en-US" altLang="en-US" sz="2000" b="0" i="1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altLang="en-US" sz="2000" b="0" i="1">
                  <a:solidFill>
                    <a:schemeClr val="tx1"/>
                  </a:solidFill>
                </a:rPr>
                <a:t>dal</a:t>
              </a:r>
              <a:r>
                <a:rPr lang="cs-CZ" altLang="en-US" sz="2000" b="0" i="1">
                  <a:solidFill>
                    <a:schemeClr val="tx1"/>
                  </a:solidFill>
                </a:rPr>
                <a:t>ší strana</a:t>
              </a:r>
              <a:endParaRPr lang="cs-CZ" altLang="en-US" sz="2000" b="0">
                <a:solidFill>
                  <a:schemeClr val="tx1"/>
                </a:solidFill>
              </a:endParaRPr>
            </a:p>
          </p:txBody>
        </p:sp>
        <p:grpSp>
          <p:nvGrpSpPr>
            <p:cNvPr id="53253" name="Group 5"/>
            <p:cNvGrpSpPr>
              <a:grpSpLocks/>
            </p:cNvGrpSpPr>
            <p:nvPr/>
          </p:nvGrpSpPr>
          <p:grpSpPr bwMode="auto">
            <a:xfrm>
              <a:off x="1968" y="1632"/>
              <a:ext cx="960" cy="48"/>
              <a:chOff x="1824" y="1632"/>
              <a:chExt cx="960" cy="48"/>
            </a:xfrm>
          </p:grpSpPr>
          <p:sp>
            <p:nvSpPr>
              <p:cNvPr id="53257" name="Line 6"/>
              <p:cNvSpPr>
                <a:spLocks noChangeShapeType="1"/>
              </p:cNvSpPr>
              <p:nvPr/>
            </p:nvSpPr>
            <p:spPr bwMode="auto">
              <a:xfrm>
                <a:off x="1824" y="1632"/>
                <a:ext cx="9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3258" name="Line 7"/>
              <p:cNvSpPr>
                <a:spLocks noChangeShapeType="1"/>
              </p:cNvSpPr>
              <p:nvPr/>
            </p:nvSpPr>
            <p:spPr bwMode="auto">
              <a:xfrm flipH="1">
                <a:off x="1824" y="1680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53254" name="Group 8"/>
            <p:cNvGrpSpPr>
              <a:grpSpLocks/>
            </p:cNvGrpSpPr>
            <p:nvPr/>
          </p:nvGrpSpPr>
          <p:grpSpPr bwMode="auto">
            <a:xfrm>
              <a:off x="1968" y="2544"/>
              <a:ext cx="960" cy="48"/>
              <a:chOff x="1824" y="1632"/>
              <a:chExt cx="960" cy="48"/>
            </a:xfrm>
          </p:grpSpPr>
          <p:sp>
            <p:nvSpPr>
              <p:cNvPr id="53255" name="Line 9"/>
              <p:cNvSpPr>
                <a:spLocks noChangeShapeType="1"/>
              </p:cNvSpPr>
              <p:nvPr/>
            </p:nvSpPr>
            <p:spPr bwMode="auto">
              <a:xfrm>
                <a:off x="1824" y="1632"/>
                <a:ext cx="9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3256" name="Line 10"/>
              <p:cNvSpPr>
                <a:spLocks noChangeShapeType="1"/>
              </p:cNvSpPr>
              <p:nvPr/>
            </p:nvSpPr>
            <p:spPr bwMode="auto">
              <a:xfrm flipH="1">
                <a:off x="1824" y="1680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26917" b="24841"/>
          <a:stretch>
            <a:fillRect/>
          </a:stretch>
        </p:blipFill>
        <p:spPr bwMode="auto">
          <a:xfrm>
            <a:off x="755650" y="0"/>
            <a:ext cx="7848600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ipka doprava 2"/>
          <p:cNvSpPr/>
          <p:nvPr/>
        </p:nvSpPr>
        <p:spPr>
          <a:xfrm rot="12719213" flipH="1">
            <a:off x="2093964" y="5301307"/>
            <a:ext cx="1152624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5300" name="TextovéPole 3"/>
          <p:cNvSpPr txBox="1">
            <a:spLocks noChangeArrowheads="1"/>
          </p:cNvSpPr>
          <p:nvPr/>
        </p:nvSpPr>
        <p:spPr bwMode="auto">
          <a:xfrm>
            <a:off x="733435" y="4998866"/>
            <a:ext cx="1295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rgbClr val="FF0000"/>
                </a:solidFill>
              </a:rPr>
              <a:t>Viz cyklus</a:t>
            </a:r>
            <a:br>
              <a:rPr lang="cs-CZ" altLang="en-US" sz="1800" dirty="0">
                <a:solidFill>
                  <a:srgbClr val="FF0000"/>
                </a:solidFill>
              </a:rPr>
            </a:br>
            <a:r>
              <a:rPr lang="cs-CZ" altLang="en-US" sz="1800" dirty="0">
                <a:solidFill>
                  <a:srgbClr val="FF0000"/>
                </a:solidFill>
              </a:rPr>
              <a:t>rysa</a:t>
            </a:r>
          </a:p>
        </p:txBody>
      </p:sp>
      <p:pic>
        <p:nvPicPr>
          <p:cNvPr id="5" name="Picture 2" descr="Image result for louka">
            <a:extLst>
              <a:ext uri="{FF2B5EF4-FFF2-40B4-BE49-F238E27FC236}">
                <a16:creationId xmlns:a16="http://schemas.microsoft.com/office/drawing/2014/main" id="{322D1396-09F5-4180-BEC2-4B0E7091F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5" b="10604"/>
          <a:stretch/>
        </p:blipFill>
        <p:spPr bwMode="auto">
          <a:xfrm>
            <a:off x="6803926" y="1035247"/>
            <a:ext cx="2016224" cy="108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rabbits">
            <a:extLst>
              <a:ext uri="{FF2B5EF4-FFF2-40B4-BE49-F238E27FC236}">
                <a16:creationId xmlns:a16="http://schemas.microsoft.com/office/drawing/2014/main" id="{0FC6066E-D464-44FB-8CD0-D9142EE49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926" y="2298541"/>
            <a:ext cx="2016224" cy="112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ird standing on a dry grass field&#10;&#10;Description automatically generated">
            <a:extLst>
              <a:ext uri="{FF2B5EF4-FFF2-40B4-BE49-F238E27FC236}">
                <a16:creationId xmlns:a16="http://schemas.microsoft.com/office/drawing/2014/main" id="{C8ED7AA9-F9F2-4E15-8BE9-F67CBEBC65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26" y="3579654"/>
            <a:ext cx="2016224" cy="1225136"/>
          </a:xfrm>
          <a:prstGeom prst="rect">
            <a:avLst/>
          </a:prstGeom>
        </p:spPr>
      </p:pic>
      <p:pic>
        <p:nvPicPr>
          <p:cNvPr id="9" name="Picture 8" descr="A fox standing in the grass&#10;&#10;Description automatically generated">
            <a:extLst>
              <a:ext uri="{FF2B5EF4-FFF2-40B4-BE49-F238E27FC236}">
                <a16:creationId xmlns:a16="http://schemas.microsoft.com/office/drawing/2014/main" id="{EB35313D-B8C2-49C9-A21C-AB65554AAD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1" r="26501"/>
          <a:stretch/>
        </p:blipFill>
        <p:spPr>
          <a:xfrm>
            <a:off x="6803927" y="5022828"/>
            <a:ext cx="2016224" cy="105012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E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6" t="59283" b="5864"/>
          <a:stretch>
            <a:fillRect/>
          </a:stretch>
        </p:blipFill>
        <p:spPr bwMode="auto">
          <a:xfrm>
            <a:off x="381000" y="381000"/>
            <a:ext cx="8301038" cy="588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FF3300"/>
                </a:solidFill>
              </a:rPr>
              <a:t>Jak l</a:t>
            </a:r>
            <a:r>
              <a:rPr lang="cs-CZ" altLang="en-US" sz="2400">
                <a:solidFill>
                  <a:srgbClr val="FF3300"/>
                </a:solidFill>
              </a:rPr>
              <a:t>ze společenstva popsat / parametrizovat ?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609600" y="908050"/>
            <a:ext cx="8077200" cy="475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cs-CZ" sz="2000" dirty="0">
                <a:latin typeface="Arial" charset="0"/>
                <a:cs typeface="Arial" charset="0"/>
              </a:rPr>
              <a:t>PARAMETRIZACE (měřitelné veličiny)</a:t>
            </a:r>
          </a:p>
          <a:p>
            <a:pPr marL="342900" lvl="2" indent="-342900">
              <a:spcBef>
                <a:spcPct val="20000"/>
              </a:spcBef>
              <a:buFontTx/>
              <a:buChar char="•"/>
              <a:defRPr/>
            </a:pPr>
            <a:r>
              <a:rPr lang="cs-CZ" sz="1600" b="0" i="1" dirty="0">
                <a:latin typeface="Arial" charset="0"/>
                <a:cs typeface="Arial" charset="0"/>
              </a:rPr>
              <a:t>Působení stresorů </a:t>
            </a:r>
            <a:r>
              <a:rPr lang="cs-CZ" sz="1600" b="0" i="1" dirty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1600" b="0" i="1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cs-CZ" sz="1600" b="0" i="1" dirty="0">
                <a:latin typeface="Arial" charset="0"/>
                <a:cs typeface="Arial" charset="0"/>
              </a:rPr>
              <a:t>změny </a:t>
            </a:r>
            <a:r>
              <a:rPr lang="en-US" sz="1600" b="0" i="1" dirty="0">
                <a:latin typeface="Arial" charset="0"/>
                <a:cs typeface="Arial" charset="0"/>
              </a:rPr>
              <a:t>v </a:t>
            </a:r>
            <a:r>
              <a:rPr lang="cs-CZ" sz="1600" b="0" i="1" dirty="0">
                <a:latin typeface="Arial" charset="0"/>
                <a:cs typeface="Arial" charset="0"/>
              </a:rPr>
              <a:t>měřitelných parametr</a:t>
            </a:r>
            <a:r>
              <a:rPr lang="en-US" sz="1600" b="0" i="1" dirty="0" err="1">
                <a:latin typeface="Arial" charset="0"/>
                <a:cs typeface="Arial" charset="0"/>
              </a:rPr>
              <a:t>ech</a:t>
            </a:r>
            <a:endParaRPr lang="cs-CZ" sz="1600" b="0" i="1" dirty="0">
              <a:latin typeface="Arial" charset="0"/>
              <a:cs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cs-CZ" sz="2000" b="0" dirty="0">
                <a:latin typeface="Arial" charset="0"/>
                <a:cs typeface="Arial" charset="0"/>
              </a:rPr>
              <a:t>Základní popis - parametry </a:t>
            </a:r>
            <a:r>
              <a:rPr lang="cs-CZ" sz="2000" u="sng" dirty="0">
                <a:solidFill>
                  <a:srgbClr val="FF0000"/>
                </a:solidFill>
                <a:latin typeface="Arial" charset="0"/>
                <a:cs typeface="Arial" charset="0"/>
              </a:rPr>
              <a:t>strukturní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cs-CZ" b="0" i="1" dirty="0">
                <a:latin typeface="Arial" charset="0"/>
                <a:cs typeface="Arial" charset="0"/>
              </a:rPr>
              <a:t>(Parametry </a:t>
            </a:r>
            <a:r>
              <a:rPr lang="cs-CZ" i="1" u="sng" dirty="0">
                <a:latin typeface="Arial" charset="0"/>
                <a:cs typeface="Arial" charset="0"/>
              </a:rPr>
              <a:t>funkční</a:t>
            </a:r>
            <a:r>
              <a:rPr lang="cs-CZ" b="0" i="1" dirty="0">
                <a:latin typeface="Arial" charset="0"/>
                <a:cs typeface="Arial" charset="0"/>
              </a:rPr>
              <a:t> – viz dále: ekosystémová úroveň)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endParaRPr lang="cs-CZ" sz="2000" b="0" dirty="0">
              <a:latin typeface="Arial" charset="0"/>
              <a:cs typeface="Arial" charset="0"/>
            </a:endParaRPr>
          </a:p>
          <a:p>
            <a:pPr marL="285750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0" dirty="0" err="1">
                <a:latin typeface="Arial" charset="0"/>
                <a:cs typeface="Arial" charset="0"/>
              </a:rPr>
              <a:t>Bohat</a:t>
            </a:r>
            <a:r>
              <a:rPr lang="cs-CZ" sz="2000" b="0" dirty="0">
                <a:latin typeface="Arial" charset="0"/>
                <a:cs typeface="Arial" charset="0"/>
              </a:rPr>
              <a:t>á struktura (bohatost vztahů / bio</a:t>
            </a:r>
            <a:r>
              <a:rPr lang="cs-CZ" sz="2000" dirty="0">
                <a:solidFill>
                  <a:srgbClr val="FF0000"/>
                </a:solidFill>
                <a:latin typeface="Arial" charset="0"/>
                <a:cs typeface="Arial" charset="0"/>
              </a:rPr>
              <a:t>diverzita</a:t>
            </a:r>
            <a:r>
              <a:rPr lang="cs-CZ" sz="2000" b="0" dirty="0">
                <a:latin typeface="Arial" charset="0"/>
                <a:cs typeface="Arial" charset="0"/>
              </a:rPr>
              <a:t>) 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cs-CZ" sz="2000" b="0" i="1" dirty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2000" b="0" i="1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cs-CZ" sz="2000" b="0" i="1" dirty="0">
                <a:solidFill>
                  <a:srgbClr val="FF0000"/>
                </a:solidFill>
                <a:latin typeface="Arial" charset="0"/>
                <a:cs typeface="Arial" charset="0"/>
              </a:rPr>
              <a:t>podmínka stability biocenozy i ekosystému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3573463"/>
            <a:ext cx="5878513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14338"/>
            <a:ext cx="7489825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FF3300"/>
                </a:solidFill>
              </a:rPr>
              <a:t>EKOTOXIKOLOGIE</a:t>
            </a:r>
            <a:r>
              <a:rPr lang="cs-CZ" altLang="en-US" sz="2400">
                <a:solidFill>
                  <a:srgbClr val="FF3300"/>
                </a:solidFill>
              </a:rPr>
              <a:t> SPOLEČENSTEV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- struktura - 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533400" y="1304925"/>
            <a:ext cx="80772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en-US" sz="2000" dirty="0">
                <a:solidFill>
                  <a:schemeClr val="tx2"/>
                </a:solidFill>
              </a:rPr>
              <a:t>Strukturní parametry</a:t>
            </a:r>
          </a:p>
          <a:p>
            <a:pPr lvl="1">
              <a:buClrTx/>
              <a:buFontTx/>
              <a:buChar char="–"/>
            </a:pPr>
            <a:r>
              <a:rPr lang="cs-CZ" altLang="en-US" sz="2000" b="0" dirty="0">
                <a:solidFill>
                  <a:schemeClr val="tx1"/>
                </a:solidFill>
              </a:rPr>
              <a:t>parametry faunistické/floristické (druhové složení a zastoupení)</a:t>
            </a:r>
          </a:p>
          <a:p>
            <a:pPr lvl="1">
              <a:buClrTx/>
              <a:buFontTx/>
              <a:buChar char="–"/>
            </a:pPr>
            <a:r>
              <a:rPr lang="cs-CZ" altLang="en-US" sz="2000" b="0" dirty="0">
                <a:solidFill>
                  <a:schemeClr val="tx1"/>
                </a:solidFill>
              </a:rPr>
              <a:t>prostorové a časové cykly</a:t>
            </a:r>
          </a:p>
          <a:p>
            <a:pPr lvl="1">
              <a:buClrTx/>
              <a:buFontTx/>
              <a:buChar char="–"/>
            </a:pPr>
            <a:r>
              <a:rPr lang="cs-CZ" altLang="en-US" sz="2000" b="0" dirty="0">
                <a:solidFill>
                  <a:schemeClr val="tx1"/>
                </a:solidFill>
              </a:rPr>
              <a:t>vztahy ve společenstvu / společenstvo - prostředí</a:t>
            </a:r>
          </a:p>
          <a:p>
            <a:pPr>
              <a:buClrTx/>
              <a:buFontTx/>
              <a:buChar char="•"/>
            </a:pPr>
            <a:endParaRPr lang="cs-CZ" altLang="en-US" sz="2000" b="0" dirty="0">
              <a:solidFill>
                <a:schemeClr val="tx1"/>
              </a:solidFill>
            </a:endParaRPr>
          </a:p>
          <a:p>
            <a:pPr lvl="1">
              <a:buClrTx/>
              <a:buFontTx/>
              <a:buChar char="•"/>
            </a:pPr>
            <a:r>
              <a:rPr lang="cs-CZ" altLang="en-US" sz="2000" dirty="0">
                <a:solidFill>
                  <a:schemeClr val="tx1"/>
                </a:solidFill>
              </a:rPr>
              <a:t>Množství a abundance</a:t>
            </a:r>
          </a:p>
          <a:p>
            <a:pPr lvl="2">
              <a:buClrTx/>
              <a:buFontTx/>
              <a:buChar char="–"/>
            </a:pPr>
            <a:r>
              <a:rPr lang="cs-CZ" altLang="en-US" sz="2000" b="0" dirty="0">
                <a:solidFill>
                  <a:schemeClr val="tx1"/>
                </a:solidFill>
              </a:rPr>
              <a:t>počty jedinců</a:t>
            </a:r>
          </a:p>
          <a:p>
            <a:pPr lvl="2">
              <a:buClrTx/>
              <a:buFontTx/>
              <a:buChar char="–"/>
            </a:pPr>
            <a:r>
              <a:rPr lang="cs-CZ" altLang="en-US" sz="2000" b="0" dirty="0">
                <a:solidFill>
                  <a:schemeClr val="tx1"/>
                </a:solidFill>
              </a:rPr>
              <a:t>biomasa </a:t>
            </a:r>
          </a:p>
          <a:p>
            <a:pPr lvl="2">
              <a:buClrTx/>
              <a:buFontTx/>
              <a:buChar char="–"/>
            </a:pPr>
            <a:r>
              <a:rPr lang="cs-CZ" altLang="en-US" sz="2000" b="0" dirty="0">
                <a:solidFill>
                  <a:schemeClr val="tx1"/>
                </a:solidFill>
              </a:rPr>
              <a:t>chlorofyl-a  </a:t>
            </a:r>
          </a:p>
          <a:p>
            <a:pPr lvl="2">
              <a:buClrTx/>
              <a:buFontTx/>
              <a:buChar char="–"/>
            </a:pPr>
            <a:r>
              <a:rPr lang="cs-CZ" altLang="en-US" sz="2000" b="0" dirty="0">
                <a:solidFill>
                  <a:schemeClr val="tx1"/>
                </a:solidFill>
              </a:rPr>
              <a:t>pokryvnost</a:t>
            </a:r>
          </a:p>
          <a:p>
            <a:pPr lvl="2">
              <a:buClrTx/>
              <a:buFontTx/>
              <a:buChar char="–"/>
            </a:pPr>
            <a:r>
              <a:rPr lang="cs-CZ" altLang="en-US" sz="2000" b="0" dirty="0">
                <a:solidFill>
                  <a:schemeClr val="tx1"/>
                </a:solidFill>
              </a:rPr>
              <a:t>parametry vztažené na plochu (</a:t>
            </a:r>
            <a:r>
              <a:rPr lang="cs-CZ" altLang="en-US" sz="2000" b="0" i="1" dirty="0">
                <a:solidFill>
                  <a:schemeClr val="tx1"/>
                </a:solidFill>
              </a:rPr>
              <a:t>terestr</a:t>
            </a:r>
            <a:r>
              <a:rPr lang="cs-CZ" altLang="en-US" sz="2000" b="0" dirty="0">
                <a:solidFill>
                  <a:schemeClr val="tx1"/>
                </a:solidFill>
              </a:rPr>
              <a:t>.) a objem (</a:t>
            </a:r>
            <a:r>
              <a:rPr lang="cs-CZ" altLang="en-US" sz="2000" b="0" i="1" dirty="0">
                <a:solidFill>
                  <a:schemeClr val="tx1"/>
                </a:solidFill>
              </a:rPr>
              <a:t>akvat</a:t>
            </a:r>
            <a:r>
              <a:rPr lang="cs-CZ" altLang="en-US" sz="2000" b="0" dirty="0">
                <a:solidFill>
                  <a:schemeClr val="tx1"/>
                </a:solidFill>
              </a:rPr>
              <a:t>.)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457200" y="404813"/>
            <a:ext cx="838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0000"/>
                </a:solidFill>
              </a:rPr>
              <a:t>ALE: … realita </a:t>
            </a:r>
            <a:r>
              <a:rPr lang="en-US" altLang="en-US" sz="2400">
                <a:solidFill>
                  <a:srgbClr val="FF0000"/>
                </a:solidFill>
              </a:rPr>
              <a:t>&amp; c</a:t>
            </a:r>
            <a:r>
              <a:rPr lang="cs-CZ" altLang="en-US" sz="2400">
                <a:solidFill>
                  <a:srgbClr val="FF0000"/>
                </a:solidFill>
              </a:rPr>
              <a:t>íl ekotoxikologie je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0000"/>
                </a:solidFill>
                <a:sym typeface="Wingdings" panose="05000000000000000000" pitchFamily="2" charset="2"/>
              </a:rPr>
              <a:t>	</a:t>
            </a:r>
            <a:r>
              <a:rPr lang="en-US" altLang="en-US" sz="2400">
                <a:solidFill>
                  <a:srgbClr val="FF0000"/>
                </a:solidFill>
                <a:sym typeface="Wingdings" panose="05000000000000000000" pitchFamily="2" charset="2"/>
              </a:rPr>
              <a:t> Chr</a:t>
            </a:r>
            <a:r>
              <a:rPr lang="cs-CZ" altLang="en-US" sz="2400">
                <a:solidFill>
                  <a:srgbClr val="FF0000"/>
                </a:solidFill>
                <a:sym typeface="Wingdings" panose="05000000000000000000" pitchFamily="2" charset="2"/>
              </a:rPr>
              <a:t>ánit populace v ekosystémech</a:t>
            </a:r>
            <a:endParaRPr lang="cs-CZ" altLang="en-US" sz="2400">
              <a:solidFill>
                <a:srgbClr val="FF0000"/>
              </a:solidFill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81000" y="1679575"/>
            <a:ext cx="83820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1"/>
                </a:solidFill>
              </a:rPr>
              <a:t>BIOTA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4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0">
                <a:solidFill>
                  <a:schemeClr val="tx1"/>
                </a:solidFill>
              </a:rPr>
              <a:t>	</a:t>
            </a:r>
            <a:r>
              <a:rPr lang="cs-CZ" altLang="en-US" sz="2400" b="0">
                <a:solidFill>
                  <a:schemeClr val="tx1"/>
                </a:solidFill>
              </a:rPr>
              <a:t>POPULACE</a:t>
            </a:r>
            <a:endParaRPr lang="en-US" altLang="en-US" sz="24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4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4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0">
                <a:solidFill>
                  <a:schemeClr val="tx1"/>
                </a:solidFill>
              </a:rPr>
              <a:t>	</a:t>
            </a:r>
            <a:r>
              <a:rPr lang="cs-CZ" altLang="en-US" sz="2400" b="0">
                <a:solidFill>
                  <a:schemeClr val="tx1"/>
                </a:solidFill>
              </a:rPr>
              <a:t>SPOLEČENSTVA	</a:t>
            </a:r>
            <a:br>
              <a:rPr lang="cs-CZ" altLang="en-US" sz="2400" b="0">
                <a:solidFill>
                  <a:schemeClr val="tx1"/>
                </a:solidFill>
              </a:rPr>
            </a:br>
            <a:r>
              <a:rPr lang="cs-CZ" altLang="en-US" sz="2400" b="0">
                <a:solidFill>
                  <a:schemeClr val="tx1"/>
                </a:solidFill>
              </a:rPr>
              <a:t>	(interakce mezi populacemi)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4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4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4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 b="0">
                <a:solidFill>
                  <a:schemeClr val="tx1"/>
                </a:solidFill>
              </a:rPr>
              <a:t>	EKOSYSTÉMY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141663"/>
            <a:ext cx="1584325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868863"/>
            <a:ext cx="29130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484313"/>
            <a:ext cx="15271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1" t="4236" r="17816" b="29674"/>
          <a:stretch>
            <a:fillRect/>
          </a:stretch>
        </p:blipFill>
        <p:spPr bwMode="auto">
          <a:xfrm>
            <a:off x="3062288" y="36513"/>
            <a:ext cx="5613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ovéPole 2"/>
          <p:cNvSpPr txBox="1">
            <a:spLocks noChangeArrowheads="1"/>
          </p:cNvSpPr>
          <p:nvPr/>
        </p:nvSpPr>
        <p:spPr bwMode="auto">
          <a:xfrm>
            <a:off x="250825" y="692150"/>
            <a:ext cx="285273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Příklad 1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Floristický zápis:</a:t>
            </a:r>
            <a:br>
              <a:rPr lang="cs-CZ" altLang="en-US" sz="1800">
                <a:solidFill>
                  <a:srgbClr val="FF0000"/>
                </a:solidFill>
              </a:rPr>
            </a:br>
            <a:endParaRPr lang="cs-CZ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složení biocenózy stromů </a:t>
            </a:r>
            <a:br>
              <a:rPr lang="cs-CZ" altLang="en-US" sz="1800" b="0">
                <a:solidFill>
                  <a:schemeClr val="tx1"/>
                </a:solidFill>
              </a:rPr>
            </a:br>
            <a:r>
              <a:rPr lang="cs-CZ" altLang="en-US" sz="1800" b="0">
                <a:solidFill>
                  <a:schemeClr val="tx1"/>
                </a:solidFill>
              </a:rPr>
              <a:t>(5 společenstev … A-E)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za různých podmínek </a:t>
            </a:r>
            <a:br>
              <a:rPr lang="cs-CZ" altLang="en-US" sz="1800" b="0">
                <a:solidFill>
                  <a:schemeClr val="tx1"/>
                </a:solidFill>
              </a:rPr>
            </a:br>
            <a:r>
              <a:rPr lang="cs-CZ" altLang="en-US" sz="1800" b="0">
                <a:solidFill>
                  <a:schemeClr val="tx1"/>
                </a:solidFill>
              </a:rPr>
              <a:t>prostředí (zde </a:t>
            </a:r>
            <a:r>
              <a:rPr lang="cs-CZ" altLang="en-US" sz="1800">
                <a:solidFill>
                  <a:schemeClr val="tx1"/>
                </a:solidFill>
              </a:rPr>
              <a:t>vlhkost</a:t>
            </a:r>
            <a:r>
              <a:rPr lang="cs-CZ" altLang="en-US" sz="1800" b="0">
                <a:solidFill>
                  <a:schemeClr val="tx1"/>
                </a:solidFill>
              </a:rPr>
              <a:t>)</a:t>
            </a:r>
            <a:br>
              <a:rPr lang="cs-CZ" altLang="en-US" sz="1800" b="0">
                <a:solidFill>
                  <a:schemeClr val="tx1"/>
                </a:solidFill>
              </a:rPr>
            </a:br>
            <a:endParaRPr lang="cs-CZ" altLang="en-US" sz="1800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FF3300"/>
                </a:solidFill>
              </a:rPr>
              <a:t>EKOTOXIKOLOGIE</a:t>
            </a:r>
            <a:r>
              <a:rPr lang="cs-CZ" altLang="en-US" sz="2400">
                <a:solidFill>
                  <a:srgbClr val="FF3300"/>
                </a:solidFill>
              </a:rPr>
              <a:t> SPOLEČENSTEV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- struktura -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533400" y="1196975"/>
            <a:ext cx="8077200" cy="485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defRPr/>
            </a:pPr>
            <a:r>
              <a:rPr lang="cs-CZ" sz="2500" dirty="0">
                <a:latin typeface="Arial" charset="0"/>
                <a:cs typeface="Arial" charset="0"/>
              </a:rPr>
              <a:t>Charakterizace DIVERZITY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cs-CZ" sz="2000" dirty="0"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cs-CZ" sz="2000" dirty="0">
                <a:latin typeface="Arial" charset="0"/>
                <a:cs typeface="Arial" charset="0"/>
              </a:rPr>
              <a:t>INDEXY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cs-CZ" sz="2000" dirty="0" err="1">
                <a:solidFill>
                  <a:srgbClr val="FF0000"/>
                </a:solidFill>
                <a:latin typeface="Arial" charset="0"/>
                <a:cs typeface="Arial" charset="0"/>
              </a:rPr>
              <a:t>Shannon</a:t>
            </a:r>
            <a:r>
              <a:rPr lang="cs-CZ" sz="2000" dirty="0">
                <a:solidFill>
                  <a:srgbClr val="FF0000"/>
                </a:solidFill>
                <a:latin typeface="Arial" charset="0"/>
                <a:cs typeface="Arial" charset="0"/>
              </a:rPr>
              <a:t>-</a:t>
            </a:r>
            <a:r>
              <a:rPr lang="cs-CZ" sz="2000" dirty="0" err="1">
                <a:solidFill>
                  <a:srgbClr val="FF0000"/>
                </a:solidFill>
                <a:latin typeface="Arial" charset="0"/>
                <a:cs typeface="Arial" charset="0"/>
              </a:rPr>
              <a:t>Wi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Arial" charset="0"/>
              </a:rPr>
              <a:t>e</a:t>
            </a:r>
            <a:r>
              <a:rPr lang="cs-CZ" sz="2000" dirty="0" err="1">
                <a:solidFill>
                  <a:srgbClr val="FF0000"/>
                </a:solidFill>
                <a:latin typeface="Arial" charset="0"/>
                <a:cs typeface="Arial" charset="0"/>
              </a:rPr>
              <a:t>ner</a:t>
            </a:r>
            <a:r>
              <a:rPr lang="cs-CZ" sz="20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cs-CZ" sz="2000" b="0" dirty="0">
                <a:latin typeface="Arial" charset="0"/>
                <a:cs typeface="Arial" charset="0"/>
              </a:rPr>
              <a:t>(H´ = </a:t>
            </a:r>
            <a:r>
              <a:rPr lang="cs-CZ" sz="3600" b="0" dirty="0">
                <a:latin typeface="Arial" charset="0"/>
                <a:cs typeface="Arial" charset="0"/>
              </a:rPr>
              <a:t>-</a:t>
            </a:r>
            <a:r>
              <a:rPr lang="cs-CZ" sz="2000" b="0" dirty="0">
                <a:latin typeface="Arial" charset="0"/>
                <a:cs typeface="Arial" charset="0"/>
                <a:sym typeface="Symbol" pitchFamily="18" charset="2"/>
              </a:rPr>
              <a:t></a:t>
            </a:r>
            <a:r>
              <a:rPr lang="cs-CZ" sz="3600" b="0" dirty="0">
                <a:latin typeface="Arial" charset="0"/>
                <a:cs typeface="Arial" charset="0"/>
                <a:sym typeface="Symbol" pitchFamily="18" charset="2"/>
              </a:rPr>
              <a:t></a:t>
            </a:r>
            <a:r>
              <a:rPr lang="cs-CZ" sz="2000" b="0" dirty="0">
                <a:latin typeface="Arial" charset="0"/>
                <a:cs typeface="Arial" charset="0"/>
              </a:rPr>
              <a:t> Ni/N </a:t>
            </a:r>
            <a:r>
              <a:rPr lang="cs-CZ" sz="2000" b="0" dirty="0" err="1">
                <a:latin typeface="Arial" charset="0"/>
                <a:cs typeface="Arial" charset="0"/>
              </a:rPr>
              <a:t>ln</a:t>
            </a:r>
            <a:r>
              <a:rPr lang="cs-CZ" sz="2000" b="0" dirty="0">
                <a:latin typeface="Arial" charset="0"/>
                <a:cs typeface="Arial" charset="0"/>
              </a:rPr>
              <a:t> (Ni/N) )</a:t>
            </a:r>
          </a:p>
          <a:p>
            <a:pPr marL="1200150" lvl="2" indent="-285750">
              <a:spcBef>
                <a:spcPct val="20000"/>
              </a:spcBef>
              <a:buFontTx/>
              <a:buChar char="–"/>
              <a:defRPr/>
            </a:pPr>
            <a:r>
              <a:rPr lang="cs-CZ" sz="1600" b="0" dirty="0">
                <a:latin typeface="Arial" charset="0"/>
                <a:cs typeface="Arial" charset="0"/>
              </a:rPr>
              <a:t>Vyšší H´ </a:t>
            </a:r>
            <a:r>
              <a:rPr lang="cs-CZ" sz="1600" b="0" dirty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1600" b="0" dirty="0">
                <a:latin typeface="Arial" charset="0"/>
                <a:cs typeface="Arial" charset="0"/>
                <a:sym typeface="Wingdings" pitchFamily="2" charset="2"/>
              </a:rPr>
              <a:t> v</a:t>
            </a:r>
            <a:r>
              <a:rPr lang="en-GB" sz="1600" b="0" dirty="0" err="1">
                <a:latin typeface="Arial" charset="0"/>
                <a:cs typeface="Arial" charset="0"/>
                <a:sym typeface="Wingdings" pitchFamily="2" charset="2"/>
              </a:rPr>
              <a:t>yšší</a:t>
            </a:r>
            <a:r>
              <a:rPr lang="en-GB" sz="1600" b="0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GB" sz="1600" b="0" dirty="0" err="1">
                <a:latin typeface="Arial" charset="0"/>
                <a:cs typeface="Arial" charset="0"/>
                <a:sym typeface="Wingdings" pitchFamily="2" charset="2"/>
              </a:rPr>
              <a:t>diverzita</a:t>
            </a:r>
            <a:endParaRPr lang="cs-CZ" sz="1600" b="0" dirty="0">
              <a:latin typeface="Arial" charset="0"/>
              <a:cs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cs-CZ" sz="2000" dirty="0" err="1">
                <a:solidFill>
                  <a:srgbClr val="FF0000"/>
                </a:solidFill>
                <a:latin typeface="Arial" charset="0"/>
                <a:cs typeface="Arial" charset="0"/>
              </a:rPr>
              <a:t>Shannonův</a:t>
            </a:r>
            <a:r>
              <a:rPr lang="cs-CZ" sz="2000" dirty="0">
                <a:solidFill>
                  <a:srgbClr val="FF0000"/>
                </a:solidFill>
                <a:latin typeface="Arial" charset="0"/>
                <a:cs typeface="Arial" charset="0"/>
              </a:rPr>
              <a:t> index vyrovnanosti </a:t>
            </a:r>
            <a:r>
              <a:rPr lang="cs-CZ" sz="2000" b="0" dirty="0">
                <a:latin typeface="Arial" charset="0"/>
                <a:cs typeface="Arial" charset="0"/>
              </a:rPr>
              <a:t>(</a:t>
            </a:r>
            <a:r>
              <a:rPr lang="cs-CZ" sz="2000" b="0" dirty="0" err="1">
                <a:latin typeface="Arial" charset="0"/>
                <a:cs typeface="Arial" charset="0"/>
              </a:rPr>
              <a:t>evenness</a:t>
            </a:r>
            <a:r>
              <a:rPr lang="cs-CZ" sz="2000" b="0" dirty="0">
                <a:latin typeface="Arial" charset="0"/>
                <a:cs typeface="Arial" charset="0"/>
              </a:rPr>
              <a:t>)</a:t>
            </a:r>
            <a:br>
              <a:rPr lang="cs-CZ" sz="2000" b="0" dirty="0">
                <a:latin typeface="Arial" charset="0"/>
                <a:cs typeface="Arial" charset="0"/>
              </a:rPr>
            </a:br>
            <a:r>
              <a:rPr lang="cs-CZ" sz="2000" b="0" dirty="0">
                <a:latin typeface="Arial" charset="0"/>
                <a:cs typeface="Arial" charset="0"/>
              </a:rPr>
              <a:t>	(E = H´ / </a:t>
            </a:r>
            <a:r>
              <a:rPr lang="cs-CZ" sz="2000" b="0" dirty="0" err="1">
                <a:latin typeface="Arial" charset="0"/>
                <a:cs typeface="Arial" charset="0"/>
              </a:rPr>
              <a:t>lnS</a:t>
            </a:r>
            <a:r>
              <a:rPr lang="cs-CZ" sz="2000" b="0" dirty="0">
                <a:latin typeface="Arial" charset="0"/>
                <a:cs typeface="Arial" charset="0"/>
              </a:rPr>
              <a:t>)</a:t>
            </a:r>
            <a:endParaRPr lang="en-GB" sz="2000" b="0" dirty="0">
              <a:latin typeface="Arial" charset="0"/>
              <a:cs typeface="Arial" charset="0"/>
            </a:endParaRPr>
          </a:p>
          <a:p>
            <a:pPr marL="1200150" lvl="2" indent="-285750">
              <a:spcBef>
                <a:spcPct val="20000"/>
              </a:spcBef>
              <a:buFontTx/>
              <a:buChar char="–"/>
              <a:defRPr/>
            </a:pPr>
            <a:r>
              <a:rPr lang="cs-CZ" sz="1600" b="0" dirty="0">
                <a:latin typeface="Arial" charset="0"/>
                <a:cs typeface="Arial" charset="0"/>
              </a:rPr>
              <a:t>Vyšší </a:t>
            </a:r>
            <a:r>
              <a:rPr lang="en-GB" sz="1600" b="0" dirty="0">
                <a:latin typeface="Arial" charset="0"/>
                <a:cs typeface="Arial" charset="0"/>
              </a:rPr>
              <a:t>E</a:t>
            </a:r>
            <a:r>
              <a:rPr lang="cs-CZ" sz="1600" b="0" dirty="0">
                <a:latin typeface="Arial" charset="0"/>
                <a:cs typeface="Arial" charset="0"/>
              </a:rPr>
              <a:t> </a:t>
            </a:r>
            <a:r>
              <a:rPr lang="cs-CZ" sz="1600" b="0" dirty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1600" b="0" dirty="0">
                <a:latin typeface="Arial" charset="0"/>
                <a:cs typeface="Arial" charset="0"/>
                <a:sym typeface="Wingdings" pitchFamily="2" charset="2"/>
              </a:rPr>
              <a:t> v</a:t>
            </a:r>
            <a:r>
              <a:rPr lang="en-GB" sz="1600" b="0" dirty="0" err="1">
                <a:latin typeface="Arial" charset="0"/>
                <a:cs typeface="Arial" charset="0"/>
                <a:sym typeface="Wingdings" pitchFamily="2" charset="2"/>
              </a:rPr>
              <a:t>yšší</a:t>
            </a:r>
            <a:r>
              <a:rPr lang="en-GB" sz="1600" b="0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GB" sz="1600" b="0" dirty="0" err="1">
                <a:latin typeface="Arial" charset="0"/>
                <a:cs typeface="Arial" charset="0"/>
                <a:sym typeface="Wingdings" pitchFamily="2" charset="2"/>
              </a:rPr>
              <a:t>vyrovnanost</a:t>
            </a:r>
            <a:r>
              <a:rPr lang="en-GB" sz="1600" b="0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GB" sz="1600" b="0" dirty="0" err="1">
                <a:latin typeface="Arial" charset="0"/>
                <a:cs typeface="Arial" charset="0"/>
                <a:sym typeface="Wingdings" pitchFamily="2" charset="2"/>
              </a:rPr>
              <a:t>společenstva</a:t>
            </a:r>
            <a:endParaRPr lang="en-GB" sz="1600" b="0" dirty="0">
              <a:latin typeface="Arial" charset="0"/>
              <a:cs typeface="Arial" charset="0"/>
              <a:sym typeface="Wingdings" pitchFamily="2" charset="2"/>
            </a:endParaRPr>
          </a:p>
          <a:p>
            <a:pPr marL="1200150" lvl="2" indent="-285750">
              <a:spcBef>
                <a:spcPct val="20000"/>
              </a:spcBef>
              <a:buFontTx/>
              <a:buChar char="–"/>
              <a:defRPr/>
            </a:pPr>
            <a:endParaRPr lang="cs-CZ" sz="1600" b="0" dirty="0">
              <a:latin typeface="Arial" charset="0"/>
              <a:cs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cs-CZ" sz="2000" b="0" dirty="0" err="1">
                <a:latin typeface="Arial" charset="0"/>
                <a:cs typeface="Arial" charset="0"/>
              </a:rPr>
              <a:t>Margalefův</a:t>
            </a:r>
            <a:r>
              <a:rPr lang="cs-CZ" sz="2000" b="0" dirty="0">
                <a:latin typeface="Arial" charset="0"/>
                <a:cs typeface="Arial" charset="0"/>
              </a:rPr>
              <a:t> index (D = (S-1) / </a:t>
            </a:r>
            <a:r>
              <a:rPr lang="cs-CZ" sz="2000" b="0" dirty="0" err="1">
                <a:latin typeface="Arial" charset="0"/>
                <a:cs typeface="Arial" charset="0"/>
              </a:rPr>
              <a:t>lnN</a:t>
            </a:r>
            <a:r>
              <a:rPr lang="cs-CZ" sz="2000" b="0" dirty="0">
                <a:latin typeface="Arial" charset="0"/>
                <a:cs typeface="Arial" charset="0"/>
              </a:rPr>
              <a:t> )</a:t>
            </a:r>
            <a:endParaRPr lang="en-GB" sz="2000" b="0" dirty="0">
              <a:latin typeface="Arial" charset="0"/>
              <a:cs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GB" sz="2000" b="0" dirty="0">
                <a:latin typeface="Arial" charset="0"/>
                <a:cs typeface="Arial" charset="0"/>
              </a:rPr>
              <a:t>... a </a:t>
            </a:r>
            <a:r>
              <a:rPr lang="en-GB" sz="2000" b="0" dirty="0" err="1">
                <a:latin typeface="Arial" charset="0"/>
                <a:cs typeface="Arial" charset="0"/>
              </a:rPr>
              <a:t>celá</a:t>
            </a:r>
            <a:r>
              <a:rPr lang="en-GB" sz="2000" b="0" dirty="0">
                <a:latin typeface="Arial" charset="0"/>
                <a:cs typeface="Arial" charset="0"/>
              </a:rPr>
              <a:t> </a:t>
            </a:r>
            <a:r>
              <a:rPr lang="en-GB" sz="2000" b="0" dirty="0" err="1">
                <a:latin typeface="Arial" charset="0"/>
                <a:cs typeface="Arial" charset="0"/>
              </a:rPr>
              <a:t>řada</a:t>
            </a:r>
            <a:r>
              <a:rPr lang="en-GB" sz="2000" b="0" dirty="0">
                <a:latin typeface="Arial" charset="0"/>
                <a:cs typeface="Arial" charset="0"/>
              </a:rPr>
              <a:t> </a:t>
            </a:r>
            <a:r>
              <a:rPr lang="en-GB" sz="2000" b="0" dirty="0" err="1">
                <a:latin typeface="Arial" charset="0"/>
                <a:cs typeface="Arial" charset="0"/>
              </a:rPr>
              <a:t>dalších</a:t>
            </a:r>
            <a:r>
              <a:rPr lang="en-GB" sz="2000" b="0" dirty="0">
                <a:latin typeface="Arial" charset="0"/>
                <a:cs typeface="Arial" charset="0"/>
              </a:rPr>
              <a:t> </a:t>
            </a:r>
            <a:r>
              <a:rPr lang="en-GB" sz="2000" b="0" dirty="0" err="1">
                <a:latin typeface="Arial" charset="0"/>
                <a:cs typeface="Arial" charset="0"/>
              </a:rPr>
              <a:t>indexů</a:t>
            </a:r>
            <a:endParaRPr lang="cs-CZ" sz="2000" b="0" dirty="0"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endParaRPr lang="cs-CZ" sz="2000" b="0" i="1" dirty="0"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r>
              <a:rPr lang="cs-CZ" sz="2000" b="0" i="1" dirty="0">
                <a:latin typeface="Arial" charset="0"/>
                <a:cs typeface="Arial" charset="0"/>
              </a:rPr>
              <a:t>Poznámka: indexy jsou necitlivé na změny ve vzácných druzích … málo jedinců </a:t>
            </a:r>
            <a:r>
              <a:rPr lang="cs-CZ" sz="2000" b="0" i="1" dirty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2000" b="0" i="1" dirty="0">
                <a:latin typeface="Arial" charset="0"/>
                <a:cs typeface="Arial" charset="0"/>
                <a:sym typeface="Wingdings" pitchFamily="2" charset="2"/>
              </a:rPr>
              <a:t> mal</a:t>
            </a:r>
            <a:r>
              <a:rPr lang="cs-CZ" sz="2000" b="0" i="1" dirty="0">
                <a:latin typeface="Arial" charset="0"/>
                <a:cs typeface="Arial" charset="0"/>
                <a:sym typeface="Wingdings" pitchFamily="2" charset="2"/>
              </a:rPr>
              <a:t>ý vliv na celkový index</a:t>
            </a:r>
            <a:endParaRPr lang="cs-CZ" sz="2000" b="0" i="1" dirty="0">
              <a:latin typeface="Arial" charset="0"/>
              <a:cs typeface="Arial" charset="0"/>
            </a:endParaRP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4741863" y="1557338"/>
            <a:ext cx="4276725" cy="830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cs-CZ" altLang="en-US" sz="1600" i="1" dirty="0">
                <a:solidFill>
                  <a:schemeClr val="tx1"/>
                </a:solidFill>
              </a:rPr>
              <a:t>Ni – počet jedinců jednoho druhu</a:t>
            </a:r>
            <a:br>
              <a:rPr lang="cs-CZ" altLang="en-US" sz="1600" i="1" dirty="0">
                <a:solidFill>
                  <a:schemeClr val="tx1"/>
                </a:solidFill>
              </a:rPr>
            </a:br>
            <a:r>
              <a:rPr lang="cs-CZ" altLang="en-US" sz="1600" i="1" dirty="0">
                <a:solidFill>
                  <a:schemeClr val="tx1"/>
                </a:solidFill>
              </a:rPr>
              <a:t>N – celkový počet jedinců společenstva</a:t>
            </a:r>
            <a:br>
              <a:rPr lang="cs-CZ" altLang="en-US" sz="1600" i="1" dirty="0">
                <a:solidFill>
                  <a:schemeClr val="tx1"/>
                </a:solidFill>
              </a:rPr>
            </a:br>
            <a:r>
              <a:rPr lang="cs-CZ" altLang="en-US" sz="1600" i="1" dirty="0">
                <a:solidFill>
                  <a:schemeClr val="tx1"/>
                </a:solidFill>
              </a:rPr>
              <a:t>S – počet druhů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304800" y="79375"/>
            <a:ext cx="86106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Příklad – domácí úkol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br>
              <a:rPr lang="cs-CZ" altLang="en-US" sz="1600">
                <a:solidFill>
                  <a:schemeClr val="tx1"/>
                </a:solidFill>
              </a:rPr>
            </a:br>
            <a:r>
              <a:rPr lang="cs-CZ" altLang="en-US" sz="2400">
                <a:solidFill>
                  <a:schemeClr val="tx1"/>
                </a:solidFill>
              </a:rPr>
              <a:t>? Kde je největší diverzita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1"/>
                </a:solidFill>
              </a:rPr>
              <a:t>? Které společenstvo je nejvyrovnanější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400">
              <a:solidFill>
                <a:srgbClr val="FF33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36538" y="3617913"/>
            <a:ext cx="2895600" cy="312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cs-CZ">
              <a:latin typeface="Arial" charset="0"/>
              <a:cs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03575" y="3617913"/>
            <a:ext cx="2895600" cy="312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cs-CZ">
              <a:latin typeface="Arial" charset="0"/>
              <a:cs typeface="Arial" charset="0"/>
            </a:endParaRPr>
          </a:p>
        </p:txBody>
      </p:sp>
      <p:graphicFrame>
        <p:nvGraphicFramePr>
          <p:cNvPr id="69637" name="Object 5"/>
          <p:cNvGraphicFramePr>
            <a:graphicFrameLocks noChangeAspect="1"/>
          </p:cNvGraphicFramePr>
          <p:nvPr/>
        </p:nvGraphicFramePr>
        <p:xfrm>
          <a:off x="465138" y="3770313"/>
          <a:ext cx="9794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00" name="Klip" r:id="rId4" imgW="4090988" imgH="2178050" progId="MS_ClipArt_Gallery.2">
                  <p:embed/>
                </p:oleObj>
              </mc:Choice>
              <mc:Fallback>
                <p:oleObj name="Klip" r:id="rId4" imgW="4090988" imgH="2178050" progId="MS_ClipArt_Gallery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8" y="3770313"/>
                        <a:ext cx="9794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8" name="Object 7"/>
          <p:cNvGraphicFramePr>
            <a:graphicFrameLocks noChangeAspect="1"/>
          </p:cNvGraphicFramePr>
          <p:nvPr/>
        </p:nvGraphicFramePr>
        <p:xfrm>
          <a:off x="2141538" y="3846513"/>
          <a:ext cx="9794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01" name="Klip" r:id="rId6" imgW="4090988" imgH="2178050" progId="MS_ClipArt_Gallery.2">
                  <p:embed/>
                </p:oleObj>
              </mc:Choice>
              <mc:Fallback>
                <p:oleObj name="Klip" r:id="rId6" imgW="4090988" imgH="2178050" progId="MS_ClipArt_Gallery.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1538" y="3846513"/>
                        <a:ext cx="9794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9" name="Object 8"/>
          <p:cNvGraphicFramePr>
            <a:graphicFrameLocks noChangeAspect="1"/>
          </p:cNvGraphicFramePr>
          <p:nvPr/>
        </p:nvGraphicFramePr>
        <p:xfrm>
          <a:off x="388938" y="5065713"/>
          <a:ext cx="9794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02" name="Klip" r:id="rId7" imgW="4090988" imgH="2178050" progId="MS_ClipArt_Gallery.2">
                  <p:embed/>
                </p:oleObj>
              </mc:Choice>
              <mc:Fallback>
                <p:oleObj name="Klip" r:id="rId7" imgW="4090988" imgH="2178050" progId="MS_ClipArt_Gallery.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938" y="5065713"/>
                        <a:ext cx="9794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0" name="Object 9"/>
          <p:cNvGraphicFramePr>
            <a:graphicFrameLocks noChangeAspect="1"/>
          </p:cNvGraphicFramePr>
          <p:nvPr/>
        </p:nvGraphicFramePr>
        <p:xfrm>
          <a:off x="1455738" y="4760913"/>
          <a:ext cx="9794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03" name="Klip" r:id="rId8" imgW="4090988" imgH="2178050" progId="MS_ClipArt_Gallery.2">
                  <p:embed/>
                </p:oleObj>
              </mc:Choice>
              <mc:Fallback>
                <p:oleObj name="Klip" r:id="rId8" imgW="4090988" imgH="2178050" progId="MS_ClipArt_Gallery.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5738" y="4760913"/>
                        <a:ext cx="9794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1" name="Object 10"/>
          <p:cNvGraphicFramePr>
            <a:graphicFrameLocks noChangeAspect="1"/>
          </p:cNvGraphicFramePr>
          <p:nvPr/>
        </p:nvGraphicFramePr>
        <p:xfrm>
          <a:off x="2065338" y="6056313"/>
          <a:ext cx="9794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04" name="Klip" r:id="rId9" imgW="4090988" imgH="2178050" progId="MS_ClipArt_Gallery.2">
                  <p:embed/>
                </p:oleObj>
              </mc:Choice>
              <mc:Fallback>
                <p:oleObj name="Klip" r:id="rId9" imgW="4090988" imgH="2178050" progId="MS_ClipArt_Gallery.2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5338" y="6056313"/>
                        <a:ext cx="9794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2" name="Object 11"/>
          <p:cNvGraphicFramePr>
            <a:graphicFrameLocks noChangeAspect="1"/>
          </p:cNvGraphicFramePr>
          <p:nvPr/>
        </p:nvGraphicFramePr>
        <p:xfrm>
          <a:off x="617538" y="5751513"/>
          <a:ext cx="9794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05" name="Klip" r:id="rId10" imgW="4090988" imgH="2178050" progId="MS_ClipArt_Gallery.2">
                  <p:embed/>
                </p:oleObj>
              </mc:Choice>
              <mc:Fallback>
                <p:oleObj name="Klip" r:id="rId10" imgW="4090988" imgH="2178050" progId="MS_ClipArt_Gallery.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38" y="5751513"/>
                        <a:ext cx="9794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3" name="Object 12"/>
          <p:cNvGraphicFramePr>
            <a:graphicFrameLocks noChangeAspect="1"/>
          </p:cNvGraphicFramePr>
          <p:nvPr/>
        </p:nvGraphicFramePr>
        <p:xfrm>
          <a:off x="4575175" y="5141913"/>
          <a:ext cx="9794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06" name="Klip" r:id="rId11" imgW="4090988" imgH="2178050" progId="MS_ClipArt_Gallery.2">
                  <p:embed/>
                </p:oleObj>
              </mc:Choice>
              <mc:Fallback>
                <p:oleObj name="Klip" r:id="rId11" imgW="4090988" imgH="2178050" progId="MS_ClipArt_Gallery.2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5175" y="5141913"/>
                        <a:ext cx="9794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4" name="Object 13"/>
          <p:cNvGraphicFramePr>
            <a:graphicFrameLocks noChangeAspect="1"/>
          </p:cNvGraphicFramePr>
          <p:nvPr/>
        </p:nvGraphicFramePr>
        <p:xfrm>
          <a:off x="3279775" y="3922713"/>
          <a:ext cx="9794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07" name="Klip" r:id="rId12" imgW="4090988" imgH="2178050" progId="MS_ClipArt_Gallery.2">
                  <p:embed/>
                </p:oleObj>
              </mc:Choice>
              <mc:Fallback>
                <p:oleObj name="Klip" r:id="rId12" imgW="4090988" imgH="2178050" progId="MS_ClipArt_Gallery.2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9775" y="3922713"/>
                        <a:ext cx="9794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5" name="Object 14"/>
          <p:cNvGraphicFramePr>
            <a:graphicFrameLocks noChangeAspect="1"/>
          </p:cNvGraphicFramePr>
          <p:nvPr/>
        </p:nvGraphicFramePr>
        <p:xfrm>
          <a:off x="1608138" y="5218113"/>
          <a:ext cx="9334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08" name="Klip" r:id="rId13" imgW="4305300" imgH="3421063" progId="MS_ClipArt_Gallery.2">
                  <p:embed/>
                </p:oleObj>
              </mc:Choice>
              <mc:Fallback>
                <p:oleObj name="Klip" r:id="rId13" imgW="4305300" imgH="3421063" progId="MS_ClipArt_Gallery.2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8138" y="5218113"/>
                        <a:ext cx="93345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6" name="Object 15"/>
          <p:cNvGraphicFramePr>
            <a:graphicFrameLocks noChangeAspect="1"/>
          </p:cNvGraphicFramePr>
          <p:nvPr/>
        </p:nvGraphicFramePr>
        <p:xfrm>
          <a:off x="4956175" y="5827713"/>
          <a:ext cx="9334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09" name="Klip" r:id="rId15" imgW="4305300" imgH="3421063" progId="MS_ClipArt_Gallery.2">
                  <p:embed/>
                </p:oleObj>
              </mc:Choice>
              <mc:Fallback>
                <p:oleObj name="Klip" r:id="rId15" imgW="4305300" imgH="3421063" progId="MS_ClipArt_Gallery.2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6175" y="5827713"/>
                        <a:ext cx="93345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7" name="Object 16"/>
          <p:cNvGraphicFramePr>
            <a:graphicFrameLocks noChangeAspect="1"/>
          </p:cNvGraphicFramePr>
          <p:nvPr/>
        </p:nvGraphicFramePr>
        <p:xfrm>
          <a:off x="3279775" y="4684713"/>
          <a:ext cx="9334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10" name="Klip" r:id="rId16" imgW="4305300" imgH="3421063" progId="MS_ClipArt_Gallery.2">
                  <p:embed/>
                </p:oleObj>
              </mc:Choice>
              <mc:Fallback>
                <p:oleObj name="Klip" r:id="rId16" imgW="4305300" imgH="3421063" progId="MS_ClipArt_Gallery.2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9775" y="4684713"/>
                        <a:ext cx="93345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8" name="Object 17"/>
          <p:cNvGraphicFramePr>
            <a:graphicFrameLocks noChangeAspect="1"/>
          </p:cNvGraphicFramePr>
          <p:nvPr/>
        </p:nvGraphicFramePr>
        <p:xfrm>
          <a:off x="1379538" y="3846513"/>
          <a:ext cx="94932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11" name="Klip" r:id="rId17" imgW="4640263" imgH="3825875" progId="MS_ClipArt_Gallery.2">
                  <p:embed/>
                </p:oleObj>
              </mc:Choice>
              <mc:Fallback>
                <p:oleObj name="Klip" r:id="rId17" imgW="4640263" imgH="3825875" progId="MS_ClipArt_Gallery.2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9538" y="3846513"/>
                        <a:ext cx="949325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9" name="Object 18"/>
          <p:cNvGraphicFramePr>
            <a:graphicFrameLocks noChangeAspect="1"/>
          </p:cNvGraphicFramePr>
          <p:nvPr/>
        </p:nvGraphicFramePr>
        <p:xfrm>
          <a:off x="3508375" y="5599113"/>
          <a:ext cx="94932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12" name="Klip" r:id="rId19" imgW="4640263" imgH="3825875" progId="MS_ClipArt_Gallery.2">
                  <p:embed/>
                </p:oleObj>
              </mc:Choice>
              <mc:Fallback>
                <p:oleObj name="Klip" r:id="rId19" imgW="4640263" imgH="3825875" progId="MS_ClipArt_Gallery.2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8375" y="5599113"/>
                        <a:ext cx="949325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50" name="Object 19"/>
          <p:cNvGraphicFramePr>
            <a:graphicFrameLocks noChangeAspect="1"/>
          </p:cNvGraphicFramePr>
          <p:nvPr/>
        </p:nvGraphicFramePr>
        <p:xfrm>
          <a:off x="4346575" y="4227513"/>
          <a:ext cx="94932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13" name="Klip" r:id="rId20" imgW="4640263" imgH="3825875" progId="MS_ClipArt_Gallery.2">
                  <p:embed/>
                </p:oleObj>
              </mc:Choice>
              <mc:Fallback>
                <p:oleObj name="Klip" r:id="rId20" imgW="4640263" imgH="3825875" progId="MS_ClipArt_Gallery.2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6575" y="4227513"/>
                        <a:ext cx="949325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51" name="Object 20"/>
          <p:cNvGraphicFramePr>
            <a:graphicFrameLocks noChangeAspect="1"/>
          </p:cNvGraphicFramePr>
          <p:nvPr/>
        </p:nvGraphicFramePr>
        <p:xfrm>
          <a:off x="4879975" y="3846513"/>
          <a:ext cx="9794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14" name="Klip" r:id="rId21" imgW="4090988" imgH="2178050" progId="MS_ClipArt_Gallery.2">
                  <p:embed/>
                </p:oleObj>
              </mc:Choice>
              <mc:Fallback>
                <p:oleObj name="Klip" r:id="rId21" imgW="4090988" imgH="2178050" progId="MS_ClipArt_Gallery.2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9975" y="3846513"/>
                        <a:ext cx="9794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52" name="TextovéPole 25"/>
          <p:cNvSpPr txBox="1">
            <a:spLocks noChangeArrowheads="1"/>
          </p:cNvSpPr>
          <p:nvPr/>
        </p:nvSpPr>
        <p:spPr bwMode="auto">
          <a:xfrm>
            <a:off x="449263" y="1843088"/>
            <a:ext cx="289242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400" dirty="0" err="1">
                <a:solidFill>
                  <a:schemeClr val="tx1"/>
                </a:solidFill>
              </a:rPr>
              <a:t>Příklad</a:t>
            </a:r>
            <a:r>
              <a:rPr lang="en-GB" altLang="en-US" sz="1400" dirty="0">
                <a:solidFill>
                  <a:schemeClr val="tx1"/>
                </a:solidFill>
              </a:rPr>
              <a:t> </a:t>
            </a:r>
            <a:r>
              <a:rPr lang="en-GB" altLang="en-US" sz="1400" dirty="0" err="1">
                <a:solidFill>
                  <a:schemeClr val="tx1"/>
                </a:solidFill>
              </a:rPr>
              <a:t>výpočtu</a:t>
            </a:r>
            <a:r>
              <a:rPr lang="en-GB" altLang="en-US" sz="1400" dirty="0">
                <a:solidFill>
                  <a:schemeClr val="tx1"/>
                </a:solidFill>
              </a:rPr>
              <a:t> </a:t>
            </a:r>
            <a:r>
              <a:rPr lang="en-GB" altLang="en-US" sz="1400" dirty="0" err="1">
                <a:solidFill>
                  <a:schemeClr val="tx1"/>
                </a:solidFill>
              </a:rPr>
              <a:t>H´pro</a:t>
            </a:r>
            <a:r>
              <a:rPr lang="en-GB" altLang="en-US" sz="1400" dirty="0">
                <a:solidFill>
                  <a:schemeClr val="tx1"/>
                </a:solidFill>
              </a:rPr>
              <a:t> </a:t>
            </a:r>
            <a:r>
              <a:rPr lang="en-GB" altLang="en-US" sz="1400" dirty="0" err="1">
                <a:solidFill>
                  <a:schemeClr val="tx1"/>
                </a:solidFill>
              </a:rPr>
              <a:t>lokalitu</a:t>
            </a:r>
            <a:r>
              <a:rPr lang="en-GB" altLang="en-US" sz="1400" dirty="0">
                <a:solidFill>
                  <a:schemeClr val="tx1"/>
                </a:solidFill>
              </a:rPr>
              <a:t> 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100" b="0" dirty="0">
                <a:solidFill>
                  <a:schemeClr val="tx1"/>
                </a:solidFill>
              </a:rPr>
              <a:t>H</a:t>
            </a:r>
            <a:r>
              <a:rPr lang="en-US" altLang="en-US" sz="1100" b="0" dirty="0">
                <a:solidFill>
                  <a:schemeClr val="tx1"/>
                </a:solidFill>
              </a:rPr>
              <a:t>’ </a:t>
            </a:r>
            <a:r>
              <a:rPr lang="cs-CZ" altLang="en-US" sz="1100" b="0" dirty="0">
                <a:solidFill>
                  <a:schemeClr val="tx1"/>
                </a:solidFill>
              </a:rPr>
              <a:t>= </a:t>
            </a:r>
            <a:r>
              <a:rPr lang="cs-CZ" altLang="en-US" sz="1600" dirty="0">
                <a:solidFill>
                  <a:schemeClr val="tx1"/>
                </a:solidFill>
              </a:rPr>
              <a:t>-</a:t>
            </a:r>
            <a:r>
              <a:rPr lang="cs-CZ" altLang="en-US" sz="1100" b="0" dirty="0">
                <a:solidFill>
                  <a:schemeClr val="tx1"/>
                </a:solidFill>
              </a:rPr>
              <a:t> (6</a:t>
            </a:r>
            <a:r>
              <a:rPr lang="en-US" altLang="en-US" sz="1100" b="0" dirty="0">
                <a:solidFill>
                  <a:schemeClr val="tx1"/>
                </a:solidFill>
              </a:rPr>
              <a:t>/</a:t>
            </a:r>
            <a:r>
              <a:rPr lang="cs-CZ" altLang="en-US" sz="1100" b="0" dirty="0">
                <a:solidFill>
                  <a:schemeClr val="tx1"/>
                </a:solidFill>
              </a:rPr>
              <a:t>9</a:t>
            </a:r>
            <a:r>
              <a:rPr lang="en-US" altLang="en-US" sz="1100" b="0" dirty="0">
                <a:solidFill>
                  <a:schemeClr val="tx1"/>
                </a:solidFill>
              </a:rPr>
              <a:t> . ln </a:t>
            </a:r>
            <a:r>
              <a:rPr lang="cs-CZ" altLang="en-US" sz="1100" b="0" dirty="0">
                <a:solidFill>
                  <a:schemeClr val="tx1"/>
                </a:solidFill>
              </a:rPr>
              <a:t>(6</a:t>
            </a:r>
            <a:r>
              <a:rPr lang="en-US" altLang="en-US" sz="1100" b="0" dirty="0">
                <a:solidFill>
                  <a:schemeClr val="tx1"/>
                </a:solidFill>
              </a:rPr>
              <a:t>/</a:t>
            </a:r>
            <a:r>
              <a:rPr lang="cs-CZ" altLang="en-US" sz="1100" b="0" dirty="0">
                <a:solidFill>
                  <a:schemeClr val="tx1"/>
                </a:solidFill>
              </a:rPr>
              <a:t>9) </a:t>
            </a:r>
            <a:r>
              <a:rPr lang="en-US" altLang="en-US" sz="1100" b="0" dirty="0">
                <a:solidFill>
                  <a:schemeClr val="tx1"/>
                </a:solidFill>
              </a:rPr>
              <a:t> </a:t>
            </a:r>
            <a:r>
              <a:rPr lang="cs-CZ" altLang="en-US" sz="1100" b="0" dirty="0">
                <a:solidFill>
                  <a:schemeClr val="tx1"/>
                </a:solidFill>
              </a:rPr>
              <a:t>želvy</a:t>
            </a:r>
            <a:endParaRPr lang="en-US" altLang="en-US" sz="11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0" dirty="0">
                <a:solidFill>
                  <a:schemeClr val="tx1"/>
                </a:solidFill>
              </a:rPr>
              <a:t>     + 1/</a:t>
            </a:r>
            <a:r>
              <a:rPr lang="cs-CZ" altLang="en-US" sz="1100" b="0" dirty="0">
                <a:solidFill>
                  <a:schemeClr val="tx1"/>
                </a:solidFill>
              </a:rPr>
              <a:t>9</a:t>
            </a:r>
            <a:r>
              <a:rPr lang="en-US" altLang="en-US" sz="1100" b="0" dirty="0">
                <a:solidFill>
                  <a:schemeClr val="tx1"/>
                </a:solidFill>
              </a:rPr>
              <a:t> . ln </a:t>
            </a:r>
            <a:r>
              <a:rPr lang="cs-CZ" altLang="en-US" sz="1100" b="0" dirty="0">
                <a:solidFill>
                  <a:schemeClr val="tx1"/>
                </a:solidFill>
              </a:rPr>
              <a:t>(</a:t>
            </a:r>
            <a:r>
              <a:rPr lang="en-US" altLang="en-US" sz="1100" b="0" dirty="0">
                <a:solidFill>
                  <a:schemeClr val="tx1"/>
                </a:solidFill>
              </a:rPr>
              <a:t>1/</a:t>
            </a:r>
            <a:r>
              <a:rPr lang="cs-CZ" altLang="en-US" sz="1100" b="0" dirty="0">
                <a:solidFill>
                  <a:schemeClr val="tx1"/>
                </a:solidFill>
              </a:rPr>
              <a:t>9)  oslové</a:t>
            </a:r>
            <a:endParaRPr lang="en-US" altLang="en-US" sz="11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0" dirty="0">
                <a:solidFill>
                  <a:schemeClr val="tx1"/>
                </a:solidFill>
              </a:rPr>
              <a:t>     + </a:t>
            </a:r>
            <a:r>
              <a:rPr lang="cs-CZ" altLang="en-US" sz="1100" b="0" dirty="0">
                <a:solidFill>
                  <a:schemeClr val="tx1"/>
                </a:solidFill>
              </a:rPr>
              <a:t>2</a:t>
            </a:r>
            <a:r>
              <a:rPr lang="en-US" altLang="en-US" sz="1100" b="0" dirty="0">
                <a:solidFill>
                  <a:schemeClr val="tx1"/>
                </a:solidFill>
              </a:rPr>
              <a:t>/</a:t>
            </a:r>
            <a:r>
              <a:rPr lang="cs-CZ" altLang="en-US" sz="1100" b="0" dirty="0">
                <a:solidFill>
                  <a:schemeClr val="tx1"/>
                </a:solidFill>
              </a:rPr>
              <a:t>9</a:t>
            </a:r>
            <a:r>
              <a:rPr lang="en-US" altLang="en-US" sz="1100" b="0" dirty="0">
                <a:solidFill>
                  <a:schemeClr val="tx1"/>
                </a:solidFill>
              </a:rPr>
              <a:t> . ln </a:t>
            </a:r>
            <a:r>
              <a:rPr lang="cs-CZ" altLang="en-US" sz="1100" b="0" dirty="0">
                <a:solidFill>
                  <a:schemeClr val="tx1"/>
                </a:solidFill>
              </a:rPr>
              <a:t>(2</a:t>
            </a:r>
            <a:r>
              <a:rPr lang="en-US" altLang="en-US" sz="1100" b="0" dirty="0">
                <a:solidFill>
                  <a:schemeClr val="tx1"/>
                </a:solidFill>
              </a:rPr>
              <a:t>/</a:t>
            </a:r>
            <a:r>
              <a:rPr lang="cs-CZ" altLang="en-US" sz="1100" b="0" dirty="0">
                <a:solidFill>
                  <a:schemeClr val="tx1"/>
                </a:solidFill>
              </a:rPr>
              <a:t>9)  králíci)         =  ……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br>
              <a:rPr lang="cs-CZ" altLang="en-US" sz="1100" b="0" dirty="0">
                <a:solidFill>
                  <a:schemeClr val="tx1"/>
                </a:solidFill>
              </a:rPr>
            </a:br>
            <a:r>
              <a:rPr lang="cs-CZ" altLang="en-US" sz="1100" b="0" dirty="0">
                <a:solidFill>
                  <a:schemeClr val="tx1"/>
                </a:solidFill>
              </a:rPr>
              <a:t>E = …. ?</a:t>
            </a: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6140450" y="3617913"/>
            <a:ext cx="2895600" cy="312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cs-CZ">
              <a:latin typeface="Arial" charset="0"/>
              <a:cs typeface="Arial" charset="0"/>
            </a:endParaRPr>
          </a:p>
        </p:txBody>
      </p:sp>
      <p:graphicFrame>
        <p:nvGraphicFramePr>
          <p:cNvPr id="69654" name="Object 21"/>
          <p:cNvGraphicFramePr>
            <a:graphicFrameLocks noChangeAspect="1"/>
          </p:cNvGraphicFramePr>
          <p:nvPr/>
        </p:nvGraphicFramePr>
        <p:xfrm>
          <a:off x="7885113" y="5229225"/>
          <a:ext cx="9794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15" name="Klip" r:id="rId22" imgW="4090988" imgH="2178050" progId="MS_ClipArt_Gallery.2">
                  <p:embed/>
                </p:oleObj>
              </mc:Choice>
              <mc:Fallback>
                <p:oleObj name="Klip" r:id="rId22" imgW="4090988" imgH="2178050" progId="MS_ClipArt_Gallery.2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229225"/>
                        <a:ext cx="9794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55" name="Object 22"/>
          <p:cNvGraphicFramePr>
            <a:graphicFrameLocks noChangeAspect="1"/>
          </p:cNvGraphicFramePr>
          <p:nvPr/>
        </p:nvGraphicFramePr>
        <p:xfrm>
          <a:off x="6216650" y="3922713"/>
          <a:ext cx="9794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16" name="Klip" r:id="rId23" imgW="4090988" imgH="2178050" progId="MS_ClipArt_Gallery.2">
                  <p:embed/>
                </p:oleObj>
              </mc:Choice>
              <mc:Fallback>
                <p:oleObj name="Klip" r:id="rId23" imgW="4090988" imgH="2178050" progId="MS_ClipArt_Gallery.2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6650" y="3922713"/>
                        <a:ext cx="9794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56" name="Object 23"/>
          <p:cNvGraphicFramePr>
            <a:graphicFrameLocks noChangeAspect="1"/>
          </p:cNvGraphicFramePr>
          <p:nvPr/>
        </p:nvGraphicFramePr>
        <p:xfrm>
          <a:off x="8031163" y="5999163"/>
          <a:ext cx="9334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17" name="Klip" r:id="rId24" imgW="4305300" imgH="3421063" progId="MS_ClipArt_Gallery.2">
                  <p:embed/>
                </p:oleObj>
              </mc:Choice>
              <mc:Fallback>
                <p:oleObj name="Klip" r:id="rId24" imgW="4305300" imgH="3421063" progId="MS_ClipArt_Gallery.2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1163" y="5999163"/>
                        <a:ext cx="93345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57" name="Object 24"/>
          <p:cNvGraphicFramePr>
            <a:graphicFrameLocks noChangeAspect="1"/>
          </p:cNvGraphicFramePr>
          <p:nvPr/>
        </p:nvGraphicFramePr>
        <p:xfrm>
          <a:off x="6216650" y="4684713"/>
          <a:ext cx="9334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18" name="Klip" r:id="rId25" imgW="4305300" imgH="3421063" progId="MS_ClipArt_Gallery.2">
                  <p:embed/>
                </p:oleObj>
              </mc:Choice>
              <mc:Fallback>
                <p:oleObj name="Klip" r:id="rId25" imgW="4305300" imgH="3421063" progId="MS_ClipArt_Gallery.2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6650" y="4684713"/>
                        <a:ext cx="93345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58" name="Object 25"/>
          <p:cNvGraphicFramePr>
            <a:graphicFrameLocks noChangeAspect="1"/>
          </p:cNvGraphicFramePr>
          <p:nvPr/>
        </p:nvGraphicFramePr>
        <p:xfrm>
          <a:off x="6445250" y="5599113"/>
          <a:ext cx="94932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19" name="Klip" r:id="rId26" imgW="4640263" imgH="3825875" progId="MS_ClipArt_Gallery.2">
                  <p:embed/>
                </p:oleObj>
              </mc:Choice>
              <mc:Fallback>
                <p:oleObj name="Klip" r:id="rId26" imgW="4640263" imgH="3825875" progId="MS_ClipArt_Gallery.2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0" y="5599113"/>
                        <a:ext cx="949325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59" name="Object 26"/>
          <p:cNvGraphicFramePr>
            <a:graphicFrameLocks noChangeAspect="1"/>
          </p:cNvGraphicFramePr>
          <p:nvPr/>
        </p:nvGraphicFramePr>
        <p:xfrm>
          <a:off x="7283450" y="4227513"/>
          <a:ext cx="94932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20" name="Klip" r:id="rId27" imgW="4640263" imgH="3825875" progId="MS_ClipArt_Gallery.2">
                  <p:embed/>
                </p:oleObj>
              </mc:Choice>
              <mc:Fallback>
                <p:oleObj name="Klip" r:id="rId27" imgW="4640263" imgH="3825875" progId="MS_ClipArt_Gallery.2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3450" y="4227513"/>
                        <a:ext cx="949325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60" name="Object 28"/>
          <p:cNvGraphicFramePr>
            <a:graphicFrameLocks noChangeAspect="1"/>
          </p:cNvGraphicFramePr>
          <p:nvPr/>
        </p:nvGraphicFramePr>
        <p:xfrm>
          <a:off x="7956550" y="3716338"/>
          <a:ext cx="9334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21" name="Klip" r:id="rId28" imgW="4305300" imgH="3421063" progId="MS_ClipArt_Gallery.2">
                  <p:embed/>
                </p:oleObj>
              </mc:Choice>
              <mc:Fallback>
                <p:oleObj name="Klip" r:id="rId28" imgW="4305300" imgH="3421063" progId="MS_ClipArt_Gallery.2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550" y="3716338"/>
                        <a:ext cx="93345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61" name="Object 24"/>
          <p:cNvGraphicFramePr>
            <a:graphicFrameLocks noChangeAspect="1"/>
          </p:cNvGraphicFramePr>
          <p:nvPr/>
        </p:nvGraphicFramePr>
        <p:xfrm>
          <a:off x="7019925" y="4941888"/>
          <a:ext cx="94932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22" name="Klip" r:id="rId29" imgW="4640263" imgH="3825875" progId="MS_ClipArt_Gallery.2">
                  <p:embed/>
                </p:oleObj>
              </mc:Choice>
              <mc:Fallback>
                <p:oleObj name="Klip" r:id="rId29" imgW="4640263" imgH="3825875" progId="MS_ClipArt_Gallery.2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4941888"/>
                        <a:ext cx="949325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62" name="Object 30"/>
          <p:cNvGraphicFramePr>
            <a:graphicFrameLocks noChangeAspect="1"/>
          </p:cNvGraphicFramePr>
          <p:nvPr/>
        </p:nvGraphicFramePr>
        <p:xfrm>
          <a:off x="7956550" y="4724400"/>
          <a:ext cx="9794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23" name="Klip" r:id="rId30" imgW="4090988" imgH="2178050" progId="MS_ClipArt_Gallery.2">
                  <p:embed/>
                </p:oleObj>
              </mc:Choice>
              <mc:Fallback>
                <p:oleObj name="Klip" r:id="rId30" imgW="4090988" imgH="2178050" progId="MS_ClipArt_Gallery.2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550" y="4724400"/>
                        <a:ext cx="9794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63" name="TextovéPole 31"/>
          <p:cNvSpPr txBox="1">
            <a:spLocks noChangeArrowheads="1"/>
          </p:cNvSpPr>
          <p:nvPr/>
        </p:nvSpPr>
        <p:spPr bwMode="auto">
          <a:xfrm>
            <a:off x="1619250" y="3213100"/>
            <a:ext cx="352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69664" name="TextovéPole 32"/>
          <p:cNvSpPr txBox="1">
            <a:spLocks noChangeArrowheads="1"/>
          </p:cNvSpPr>
          <p:nvPr/>
        </p:nvSpPr>
        <p:spPr bwMode="auto">
          <a:xfrm>
            <a:off x="4500563" y="3213100"/>
            <a:ext cx="350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69665" name="TextovéPole 33"/>
          <p:cNvSpPr txBox="1">
            <a:spLocks noChangeArrowheads="1"/>
          </p:cNvSpPr>
          <p:nvPr/>
        </p:nvSpPr>
        <p:spPr bwMode="auto">
          <a:xfrm>
            <a:off x="7308850" y="32131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C</a:t>
            </a:r>
          </a:p>
        </p:txBody>
      </p:sp>
      <p:graphicFrame>
        <p:nvGraphicFramePr>
          <p:cNvPr id="69666" name="Object 35"/>
          <p:cNvGraphicFramePr>
            <a:graphicFrameLocks noChangeAspect="1"/>
          </p:cNvGraphicFramePr>
          <p:nvPr/>
        </p:nvGraphicFramePr>
        <p:xfrm>
          <a:off x="539750" y="4292600"/>
          <a:ext cx="9334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24" name="Klip" r:id="rId31" imgW="4305300" imgH="3421063" progId="MS_ClipArt_Gallery.2">
                  <p:embed/>
                </p:oleObj>
              </mc:Choice>
              <mc:Fallback>
                <p:oleObj name="Klip" r:id="rId31" imgW="4305300" imgH="3421063" progId="MS_ClipArt_Gallery.2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292600"/>
                        <a:ext cx="93345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67" name="Object 36"/>
          <p:cNvGraphicFramePr>
            <a:graphicFrameLocks noChangeAspect="1"/>
          </p:cNvGraphicFramePr>
          <p:nvPr/>
        </p:nvGraphicFramePr>
        <p:xfrm>
          <a:off x="7235825" y="5732463"/>
          <a:ext cx="9334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25" name="Klip" r:id="rId32" imgW="4305300" imgH="3421063" progId="MS_ClipArt_Gallery.2">
                  <p:embed/>
                </p:oleObj>
              </mc:Choice>
              <mc:Fallback>
                <p:oleObj name="Klip" r:id="rId32" imgW="4305300" imgH="3421063" progId="MS_ClipArt_Gallery.2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5825" y="5732463"/>
                        <a:ext cx="93345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Šipka doprava 35"/>
          <p:cNvSpPr/>
          <p:nvPr/>
        </p:nvSpPr>
        <p:spPr>
          <a:xfrm flipH="1">
            <a:off x="6588125" y="404813"/>
            <a:ext cx="647700" cy="14398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rgbClr val="FF0000"/>
              </a:solidFill>
            </a:endParaRPr>
          </a:p>
        </p:txBody>
      </p:sp>
      <p:sp>
        <p:nvSpPr>
          <p:cNvPr id="69669" name="TextovéPole 38"/>
          <p:cNvSpPr txBox="1">
            <a:spLocks noChangeArrowheads="1"/>
          </p:cNvSpPr>
          <p:nvPr/>
        </p:nvSpPr>
        <p:spPr bwMode="auto">
          <a:xfrm>
            <a:off x="7380288" y="836613"/>
            <a:ext cx="1392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200">
                <a:solidFill>
                  <a:srgbClr val="FF0000"/>
                </a:solidFill>
              </a:rPr>
              <a:t>DU09 </a:t>
            </a:r>
            <a:br>
              <a:rPr lang="cs-CZ" altLang="en-US" sz="1200">
                <a:solidFill>
                  <a:srgbClr val="FF0000"/>
                </a:solidFill>
              </a:rPr>
            </a:br>
            <a:r>
              <a:rPr lang="cs-CZ" altLang="en-US" sz="1200">
                <a:solidFill>
                  <a:srgbClr val="FF0000"/>
                </a:solidFill>
              </a:rPr>
              <a:t>– viz IS.MUNI.CZ</a:t>
            </a:r>
            <a:endParaRPr lang="en-GB" altLang="en-US" sz="1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Posouzení podobnosti biocenóz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323850" y="1385888"/>
            <a:ext cx="8077200" cy="485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endParaRPr lang="cs-CZ" altLang="cs-CZ" sz="2000" dirty="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cs-CZ" altLang="cs-CZ" sz="2000" dirty="0"/>
              <a:t>INDEXY</a:t>
            </a:r>
            <a:r>
              <a:rPr lang="en-GB" altLang="cs-CZ" sz="2000" dirty="0"/>
              <a:t> (</a:t>
            </a:r>
            <a:r>
              <a:rPr lang="en-GB" altLang="cs-CZ" sz="2000" dirty="0" err="1"/>
              <a:t>vybrané</a:t>
            </a:r>
            <a:r>
              <a:rPr lang="en-GB" altLang="cs-CZ" sz="2000" dirty="0"/>
              <a:t> </a:t>
            </a:r>
            <a:r>
              <a:rPr lang="en-GB" altLang="cs-CZ" sz="2000" dirty="0" err="1"/>
              <a:t>příklady</a:t>
            </a:r>
            <a:r>
              <a:rPr lang="en-GB" altLang="cs-CZ" sz="2000" dirty="0"/>
              <a:t>)</a:t>
            </a:r>
            <a:endParaRPr lang="cs-CZ" altLang="cs-CZ" sz="2000" dirty="0"/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cs-CZ" altLang="cs-CZ" sz="2000" b="0" dirty="0">
                <a:solidFill>
                  <a:srgbClr val="FF0000"/>
                </a:solidFill>
              </a:rPr>
              <a:t>Jacc</a:t>
            </a:r>
            <a:r>
              <a:rPr lang="en-US" altLang="cs-CZ" sz="2000" b="0" dirty="0">
                <a:solidFill>
                  <a:srgbClr val="FF0000"/>
                </a:solidFill>
              </a:rPr>
              <a:t>a</a:t>
            </a:r>
            <a:r>
              <a:rPr lang="cs-CZ" altLang="cs-CZ" sz="2000" b="0" dirty="0">
                <a:solidFill>
                  <a:srgbClr val="FF0000"/>
                </a:solidFill>
              </a:rPr>
              <a:t>rdův index podobnosti = </a:t>
            </a:r>
            <a:r>
              <a:rPr lang="en-US" altLang="cs-CZ" sz="2000" b="0" dirty="0">
                <a:solidFill>
                  <a:srgbClr val="FF0000"/>
                </a:solidFill>
              </a:rPr>
              <a:t>[</a:t>
            </a:r>
            <a:r>
              <a:rPr lang="cs-CZ" altLang="cs-CZ" sz="2000" b="0" dirty="0">
                <a:solidFill>
                  <a:srgbClr val="FF0000"/>
                </a:solidFill>
              </a:rPr>
              <a:t>c / (A + B - c)</a:t>
            </a:r>
            <a:r>
              <a:rPr lang="en-US" altLang="cs-CZ" sz="2000" b="0" dirty="0">
                <a:solidFill>
                  <a:srgbClr val="FF0000"/>
                </a:solidFill>
              </a:rPr>
              <a:t>]</a:t>
            </a:r>
            <a:r>
              <a:rPr lang="cs-CZ" altLang="cs-CZ" sz="2000" b="0" dirty="0">
                <a:solidFill>
                  <a:srgbClr val="FF0000"/>
                </a:solidFill>
              </a:rPr>
              <a:t> x 100%</a:t>
            </a:r>
            <a:endParaRPr lang="en-GB" altLang="cs-CZ" sz="2000" b="0" dirty="0">
              <a:solidFill>
                <a:srgbClr val="FF0000"/>
              </a:solidFill>
            </a:endParaRP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GB" altLang="cs-CZ" sz="1600" b="0" dirty="0" err="1"/>
              <a:t>Srovnává</a:t>
            </a:r>
            <a:r>
              <a:rPr lang="en-GB" altLang="cs-CZ" sz="1600" b="0" dirty="0"/>
              <a:t> </a:t>
            </a:r>
            <a:r>
              <a:rPr lang="en-GB" altLang="cs-CZ" sz="1600" b="0" dirty="0" err="1"/>
              <a:t>podobnost</a:t>
            </a:r>
            <a:r>
              <a:rPr lang="en-GB" altLang="cs-CZ" sz="1600" b="0" dirty="0"/>
              <a:t> </a:t>
            </a:r>
            <a:r>
              <a:rPr lang="en-GB" altLang="cs-CZ" sz="1600" b="0" dirty="0" err="1"/>
              <a:t>dvou</a:t>
            </a:r>
            <a:r>
              <a:rPr lang="en-GB" altLang="cs-CZ" sz="1600" b="0" dirty="0"/>
              <a:t> </a:t>
            </a:r>
            <a:r>
              <a:rPr lang="en-GB" altLang="cs-CZ" sz="1600" b="0" dirty="0" err="1"/>
              <a:t>společenstev</a:t>
            </a:r>
            <a:endParaRPr lang="en-GB" altLang="cs-CZ" sz="1600" b="0" dirty="0"/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GB" altLang="cs-CZ" sz="1600" b="0" dirty="0" err="1"/>
              <a:t>Čím</a:t>
            </a:r>
            <a:r>
              <a:rPr lang="en-GB" altLang="cs-CZ" sz="1600" b="0" dirty="0"/>
              <a:t> </a:t>
            </a:r>
            <a:r>
              <a:rPr lang="en-GB" altLang="cs-CZ" sz="1600" b="0" dirty="0" err="1"/>
              <a:t>vyšší</a:t>
            </a:r>
            <a:r>
              <a:rPr lang="en-GB" altLang="cs-CZ" sz="1600" b="0" dirty="0"/>
              <a:t> J-index – </a:t>
            </a:r>
            <a:r>
              <a:rPr lang="en-GB" altLang="cs-CZ" sz="1600" b="0" dirty="0" err="1"/>
              <a:t>tím</a:t>
            </a:r>
            <a:r>
              <a:rPr lang="en-GB" altLang="cs-CZ" sz="1600" b="0" dirty="0"/>
              <a:t> </a:t>
            </a:r>
            <a:r>
              <a:rPr lang="en-GB" altLang="cs-CZ" sz="1600" b="0" dirty="0" err="1"/>
              <a:t>jsou</a:t>
            </a:r>
            <a:r>
              <a:rPr lang="en-GB" altLang="cs-CZ" sz="1600" b="0" dirty="0"/>
              <a:t> </a:t>
            </a:r>
            <a:r>
              <a:rPr lang="en-GB" altLang="cs-CZ" sz="1600" b="0" dirty="0" err="1"/>
              <a:t>si</a:t>
            </a:r>
            <a:r>
              <a:rPr lang="en-GB" altLang="cs-CZ" sz="1600" b="0" dirty="0"/>
              <a:t> </a:t>
            </a:r>
            <a:r>
              <a:rPr lang="en-GB" altLang="cs-CZ" sz="1600" b="0" dirty="0" err="1"/>
              <a:t>srovnávaná</a:t>
            </a:r>
            <a:r>
              <a:rPr lang="en-GB" altLang="cs-CZ" sz="1600" b="0" dirty="0"/>
              <a:t> </a:t>
            </a:r>
            <a:r>
              <a:rPr lang="en-GB" altLang="cs-CZ" sz="1600" b="0" dirty="0" err="1"/>
              <a:t>společenstva</a:t>
            </a:r>
            <a:r>
              <a:rPr lang="en-GB" altLang="cs-CZ" sz="1600" b="0" dirty="0"/>
              <a:t> </a:t>
            </a:r>
            <a:r>
              <a:rPr lang="en-GB" altLang="cs-CZ" sz="1600" b="0" dirty="0" err="1"/>
              <a:t>podobnější</a:t>
            </a:r>
            <a:r>
              <a:rPr lang="en-GB" altLang="cs-CZ" sz="1600" b="0" dirty="0"/>
              <a:t> </a:t>
            </a:r>
            <a:endParaRPr lang="cs-CZ" altLang="cs-CZ" sz="1600" b="0" dirty="0"/>
          </a:p>
          <a:p>
            <a:pPr lvl="1">
              <a:spcBef>
                <a:spcPct val="20000"/>
              </a:spcBef>
              <a:buFontTx/>
              <a:buChar char="•"/>
            </a:pPr>
            <a:endParaRPr lang="en-GB" altLang="cs-CZ" sz="2000" b="0" dirty="0"/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cs-CZ" altLang="cs-CZ" sz="2000" b="0" dirty="0"/>
              <a:t>Sorenson</a:t>
            </a:r>
            <a:r>
              <a:rPr lang="en-US" altLang="cs-CZ" sz="2000" b="0" dirty="0"/>
              <a:t>’s</a:t>
            </a:r>
            <a:r>
              <a:rPr lang="cs-CZ" altLang="cs-CZ" sz="2000" b="0" dirty="0"/>
              <a:t> = 2c / (A+B+2c) x 100%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cs-CZ" altLang="cs-CZ" sz="1600" b="0" i="1" dirty="0"/>
              <a:t>Poznámka 1: nejběžnější indexy jsou citlivé jen na kvalitativní změny v zastoupení (ANO </a:t>
            </a:r>
            <a:r>
              <a:rPr lang="en-US" altLang="cs-CZ" sz="1600" b="0" i="1" dirty="0"/>
              <a:t>/</a:t>
            </a:r>
            <a:r>
              <a:rPr lang="cs-CZ" altLang="cs-CZ" sz="1600" b="0" i="1" dirty="0"/>
              <a:t> NE … nezohledňují početnost), ale existují i pokročilejší způsoby hodnocení</a:t>
            </a:r>
          </a:p>
          <a:p>
            <a:pPr lvl="1">
              <a:spcBef>
                <a:spcPct val="20000"/>
              </a:spcBef>
              <a:buFontTx/>
              <a:buChar char="•"/>
            </a:pPr>
            <a:endParaRPr lang="cs-CZ" altLang="cs-CZ" sz="2000" b="0" dirty="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GB" altLang="cs-CZ" sz="2000" dirty="0" err="1"/>
              <a:t>Další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možnosti</a:t>
            </a:r>
            <a:r>
              <a:rPr lang="en-GB" altLang="cs-CZ" sz="2000" dirty="0"/>
              <a:t> </a:t>
            </a:r>
            <a:r>
              <a:rPr lang="en-GB" altLang="cs-CZ" sz="2000" dirty="0" err="1"/>
              <a:t>zobrazení</a:t>
            </a:r>
            <a:r>
              <a:rPr lang="en-GB" altLang="cs-CZ" sz="2000" dirty="0"/>
              <a:t> - g</a:t>
            </a:r>
            <a:r>
              <a:rPr lang="cs-CZ" altLang="cs-CZ" sz="2000" dirty="0"/>
              <a:t>rafické vícerozměrné metody </a:t>
            </a:r>
            <a:endParaRPr lang="en-GB" altLang="cs-CZ" sz="2000" dirty="0"/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cs-CZ" altLang="cs-CZ" sz="2000" b="0" dirty="0"/>
              <a:t>PCA </a:t>
            </a:r>
            <a:r>
              <a:rPr lang="cs-CZ" altLang="cs-CZ" sz="2000" b="0" i="1" dirty="0"/>
              <a:t>(Principle Component Analysis)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cs-CZ" altLang="cs-CZ" sz="2000" b="0" dirty="0"/>
              <a:t>korespondenční analýza</a:t>
            </a:r>
          </a:p>
          <a:p>
            <a:pPr lvl="1">
              <a:spcBef>
                <a:spcPct val="20000"/>
              </a:spcBef>
              <a:buFontTx/>
              <a:buChar char="–"/>
            </a:pPr>
            <a:endParaRPr lang="cs-CZ" altLang="cs-CZ" sz="2000" b="0" dirty="0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5867400" y="1154113"/>
            <a:ext cx="3124200" cy="830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cs-CZ" altLang="en-US" sz="1600" i="1" dirty="0">
                <a:solidFill>
                  <a:schemeClr val="tx1"/>
                </a:solidFill>
              </a:rPr>
              <a:t>c – počet společných druhů</a:t>
            </a:r>
            <a:br>
              <a:rPr lang="cs-CZ" altLang="en-US" sz="1600" i="1" dirty="0">
                <a:solidFill>
                  <a:schemeClr val="tx1"/>
                </a:solidFill>
              </a:rPr>
            </a:br>
            <a:r>
              <a:rPr lang="cs-CZ" altLang="en-US" sz="1600" i="1" dirty="0">
                <a:solidFill>
                  <a:schemeClr val="tx1"/>
                </a:solidFill>
              </a:rPr>
              <a:t>A – počet druhů na lok.A </a:t>
            </a:r>
            <a:br>
              <a:rPr lang="cs-CZ" altLang="en-US" sz="1600" i="1" dirty="0">
                <a:solidFill>
                  <a:schemeClr val="tx1"/>
                </a:solidFill>
              </a:rPr>
            </a:br>
            <a:r>
              <a:rPr lang="cs-CZ" altLang="en-US" sz="1600" i="1" dirty="0">
                <a:solidFill>
                  <a:schemeClr val="tx1"/>
                </a:solidFill>
              </a:rPr>
              <a:t>B – počet druhů na lok. B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304800" y="347663"/>
            <a:ext cx="861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Příklad – domácí úkol: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1"/>
                </a:solidFill>
              </a:rPr>
              <a:t>? Které dvě lokality jsou si nejpodobnější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400">
              <a:solidFill>
                <a:srgbClr val="FF33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6538" y="3617913"/>
            <a:ext cx="2895600" cy="312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cs-CZ"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03575" y="3617913"/>
            <a:ext cx="2895600" cy="312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cs-CZ">
              <a:latin typeface="Arial" charset="0"/>
              <a:cs typeface="Arial" charset="0"/>
            </a:endParaRPr>
          </a:p>
        </p:txBody>
      </p:sp>
      <p:graphicFrame>
        <p:nvGraphicFramePr>
          <p:cNvPr id="73733" name="Object 3"/>
          <p:cNvGraphicFramePr>
            <a:graphicFrameLocks noChangeAspect="1"/>
          </p:cNvGraphicFramePr>
          <p:nvPr/>
        </p:nvGraphicFramePr>
        <p:xfrm>
          <a:off x="465138" y="3770313"/>
          <a:ext cx="9794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81" name="Klip" r:id="rId4" imgW="4090988" imgH="2178050" progId="MS_ClipArt_Gallery.2">
                  <p:embed/>
                </p:oleObj>
              </mc:Choice>
              <mc:Fallback>
                <p:oleObj name="Klip" r:id="rId4" imgW="4090988" imgH="2178050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8" y="3770313"/>
                        <a:ext cx="9794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4" name="Object 4"/>
          <p:cNvGraphicFramePr>
            <a:graphicFrameLocks noChangeAspect="1"/>
          </p:cNvGraphicFramePr>
          <p:nvPr/>
        </p:nvGraphicFramePr>
        <p:xfrm>
          <a:off x="465138" y="4379913"/>
          <a:ext cx="9794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82" name="Klip" r:id="rId6" imgW="4090988" imgH="2178050" progId="MS_ClipArt_Gallery.2">
                  <p:embed/>
                </p:oleObj>
              </mc:Choice>
              <mc:Fallback>
                <p:oleObj name="Klip" r:id="rId6" imgW="4090988" imgH="217805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8" y="4379913"/>
                        <a:ext cx="9794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5" name="Object 5"/>
          <p:cNvGraphicFramePr>
            <a:graphicFrameLocks noChangeAspect="1"/>
          </p:cNvGraphicFramePr>
          <p:nvPr/>
        </p:nvGraphicFramePr>
        <p:xfrm>
          <a:off x="2141538" y="3846513"/>
          <a:ext cx="9794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83" name="Klip" r:id="rId7" imgW="4090988" imgH="2178050" progId="MS_ClipArt_Gallery.2">
                  <p:embed/>
                </p:oleObj>
              </mc:Choice>
              <mc:Fallback>
                <p:oleObj name="Klip" r:id="rId7" imgW="4090988" imgH="2178050" progId="MS_ClipArt_Gallery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1538" y="3846513"/>
                        <a:ext cx="9794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6" name="Object 6"/>
          <p:cNvGraphicFramePr>
            <a:graphicFrameLocks noChangeAspect="1"/>
          </p:cNvGraphicFramePr>
          <p:nvPr/>
        </p:nvGraphicFramePr>
        <p:xfrm>
          <a:off x="388938" y="5065713"/>
          <a:ext cx="9794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84" name="Klip" r:id="rId8" imgW="4090988" imgH="2178050" progId="MS_ClipArt_Gallery.2">
                  <p:embed/>
                </p:oleObj>
              </mc:Choice>
              <mc:Fallback>
                <p:oleObj name="Klip" r:id="rId8" imgW="4090988" imgH="2178050" progId="MS_ClipArt_Gallery.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938" y="5065713"/>
                        <a:ext cx="9794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7" name="Object 7"/>
          <p:cNvGraphicFramePr>
            <a:graphicFrameLocks noChangeAspect="1"/>
          </p:cNvGraphicFramePr>
          <p:nvPr/>
        </p:nvGraphicFramePr>
        <p:xfrm>
          <a:off x="1455738" y="4760913"/>
          <a:ext cx="9794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85" name="Klip" r:id="rId9" imgW="4090988" imgH="2178050" progId="MS_ClipArt_Gallery.2">
                  <p:embed/>
                </p:oleObj>
              </mc:Choice>
              <mc:Fallback>
                <p:oleObj name="Klip" r:id="rId9" imgW="4090988" imgH="2178050" progId="MS_ClipArt_Gallery.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5738" y="4760913"/>
                        <a:ext cx="9794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8" name="Object 8"/>
          <p:cNvGraphicFramePr>
            <a:graphicFrameLocks noChangeAspect="1"/>
          </p:cNvGraphicFramePr>
          <p:nvPr/>
        </p:nvGraphicFramePr>
        <p:xfrm>
          <a:off x="2065338" y="6056313"/>
          <a:ext cx="9794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86" name="Klip" r:id="rId10" imgW="4090988" imgH="2178050" progId="MS_ClipArt_Gallery.2">
                  <p:embed/>
                </p:oleObj>
              </mc:Choice>
              <mc:Fallback>
                <p:oleObj name="Klip" r:id="rId10" imgW="4090988" imgH="2178050" progId="MS_ClipArt_Gallery.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5338" y="6056313"/>
                        <a:ext cx="9794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9" name="Object 9"/>
          <p:cNvGraphicFramePr>
            <a:graphicFrameLocks noChangeAspect="1"/>
          </p:cNvGraphicFramePr>
          <p:nvPr/>
        </p:nvGraphicFramePr>
        <p:xfrm>
          <a:off x="617538" y="5751513"/>
          <a:ext cx="9794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87" name="Klip" r:id="rId11" imgW="4090988" imgH="2178050" progId="MS_ClipArt_Gallery.2">
                  <p:embed/>
                </p:oleObj>
              </mc:Choice>
              <mc:Fallback>
                <p:oleObj name="Klip" r:id="rId11" imgW="4090988" imgH="2178050" progId="MS_ClipArt_Gallery.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38" y="5751513"/>
                        <a:ext cx="9794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40" name="Object 10"/>
          <p:cNvGraphicFramePr>
            <a:graphicFrameLocks noChangeAspect="1"/>
          </p:cNvGraphicFramePr>
          <p:nvPr/>
        </p:nvGraphicFramePr>
        <p:xfrm>
          <a:off x="4297363" y="5284788"/>
          <a:ext cx="98107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88" name="Klip" r:id="rId12" imgW="4090988" imgH="2178050" progId="MS_ClipArt_Gallery.2">
                  <p:embed/>
                </p:oleObj>
              </mc:Choice>
              <mc:Fallback>
                <p:oleObj name="Klip" r:id="rId12" imgW="4090988" imgH="2178050" progId="MS_ClipArt_Gallery.2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7363" y="5284788"/>
                        <a:ext cx="981075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41" name="Object 11"/>
          <p:cNvGraphicFramePr>
            <a:graphicFrameLocks noChangeAspect="1"/>
          </p:cNvGraphicFramePr>
          <p:nvPr/>
        </p:nvGraphicFramePr>
        <p:xfrm>
          <a:off x="3279775" y="3922713"/>
          <a:ext cx="9794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89" name="Klip" r:id="rId13" imgW="4090988" imgH="2178050" progId="MS_ClipArt_Gallery.2">
                  <p:embed/>
                </p:oleObj>
              </mc:Choice>
              <mc:Fallback>
                <p:oleObj name="Klip" r:id="rId13" imgW="4090988" imgH="2178050" progId="MS_ClipArt_Gallery.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9775" y="3922713"/>
                        <a:ext cx="9794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42" name="Object 12"/>
          <p:cNvGraphicFramePr>
            <a:graphicFrameLocks noChangeAspect="1"/>
          </p:cNvGraphicFramePr>
          <p:nvPr/>
        </p:nvGraphicFramePr>
        <p:xfrm>
          <a:off x="1608138" y="5218113"/>
          <a:ext cx="9334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90" name="Klip" r:id="rId14" imgW="4305300" imgH="3421063" progId="MS_ClipArt_Gallery.2">
                  <p:embed/>
                </p:oleObj>
              </mc:Choice>
              <mc:Fallback>
                <p:oleObj name="Klip" r:id="rId14" imgW="4305300" imgH="3421063" progId="MS_ClipArt_Gallery.2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8138" y="5218113"/>
                        <a:ext cx="93345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43" name="Object 13"/>
          <p:cNvGraphicFramePr>
            <a:graphicFrameLocks noChangeAspect="1"/>
          </p:cNvGraphicFramePr>
          <p:nvPr/>
        </p:nvGraphicFramePr>
        <p:xfrm>
          <a:off x="4956175" y="5827713"/>
          <a:ext cx="9334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91" name="Klip" r:id="rId16" imgW="4305300" imgH="3421063" progId="MS_ClipArt_Gallery.2">
                  <p:embed/>
                </p:oleObj>
              </mc:Choice>
              <mc:Fallback>
                <p:oleObj name="Klip" r:id="rId16" imgW="4305300" imgH="3421063" progId="MS_ClipArt_Gallery.2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6175" y="5827713"/>
                        <a:ext cx="93345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44" name="Object 14"/>
          <p:cNvGraphicFramePr>
            <a:graphicFrameLocks noChangeAspect="1"/>
          </p:cNvGraphicFramePr>
          <p:nvPr/>
        </p:nvGraphicFramePr>
        <p:xfrm>
          <a:off x="3279775" y="4684713"/>
          <a:ext cx="9334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92" name="Klip" r:id="rId17" imgW="4305300" imgH="3421063" progId="MS_ClipArt_Gallery.2">
                  <p:embed/>
                </p:oleObj>
              </mc:Choice>
              <mc:Fallback>
                <p:oleObj name="Klip" r:id="rId17" imgW="4305300" imgH="3421063" progId="MS_ClipArt_Gallery.2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9775" y="4684713"/>
                        <a:ext cx="93345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45" name="Object 15"/>
          <p:cNvGraphicFramePr>
            <a:graphicFrameLocks noChangeAspect="1"/>
          </p:cNvGraphicFramePr>
          <p:nvPr/>
        </p:nvGraphicFramePr>
        <p:xfrm>
          <a:off x="1379538" y="3846513"/>
          <a:ext cx="94932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93" name="Klip" r:id="rId18" imgW="4640263" imgH="3825875" progId="MS_ClipArt_Gallery.2">
                  <p:embed/>
                </p:oleObj>
              </mc:Choice>
              <mc:Fallback>
                <p:oleObj name="Klip" r:id="rId18" imgW="4640263" imgH="3825875" progId="MS_ClipArt_Gallery.2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9538" y="3846513"/>
                        <a:ext cx="949325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46" name="Object 16"/>
          <p:cNvGraphicFramePr>
            <a:graphicFrameLocks noChangeAspect="1"/>
          </p:cNvGraphicFramePr>
          <p:nvPr/>
        </p:nvGraphicFramePr>
        <p:xfrm>
          <a:off x="3508375" y="5599113"/>
          <a:ext cx="94932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94" name="Klip" r:id="rId20" imgW="4640263" imgH="3825875" progId="MS_ClipArt_Gallery.2">
                  <p:embed/>
                </p:oleObj>
              </mc:Choice>
              <mc:Fallback>
                <p:oleObj name="Klip" r:id="rId20" imgW="4640263" imgH="3825875" progId="MS_ClipArt_Gallery.2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8375" y="5599113"/>
                        <a:ext cx="949325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47" name="TextovéPole 21"/>
          <p:cNvSpPr txBox="1">
            <a:spLocks noChangeArrowheads="1"/>
          </p:cNvSpPr>
          <p:nvPr/>
        </p:nvSpPr>
        <p:spPr bwMode="auto">
          <a:xfrm>
            <a:off x="468313" y="1735138"/>
            <a:ext cx="40592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rgbClr val="FF0000"/>
                </a:solidFill>
              </a:rPr>
              <a:t>Jaccardův index podobnosti 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400" b="0" dirty="0">
                <a:solidFill>
                  <a:schemeClr val="tx1"/>
                </a:solidFill>
              </a:rPr>
              <a:t>J (</a:t>
            </a:r>
            <a:r>
              <a:rPr lang="en-GB" altLang="en-US" sz="1400" b="0" dirty="0" err="1">
                <a:solidFill>
                  <a:schemeClr val="tx1"/>
                </a:solidFill>
              </a:rPr>
              <a:t>lokalita</a:t>
            </a:r>
            <a:r>
              <a:rPr lang="en-GB" altLang="en-US" sz="1400" b="0" dirty="0">
                <a:solidFill>
                  <a:schemeClr val="tx1"/>
                </a:solidFill>
              </a:rPr>
              <a:t> A</a:t>
            </a:r>
            <a:r>
              <a:rPr lang="cs-CZ" altLang="en-US" sz="1400" b="0" dirty="0">
                <a:solidFill>
                  <a:schemeClr val="tx1"/>
                </a:solidFill>
              </a:rPr>
              <a:t> vs </a:t>
            </a:r>
            <a:r>
              <a:rPr lang="en-GB" altLang="en-US" sz="1400" b="0" dirty="0">
                <a:solidFill>
                  <a:schemeClr val="tx1"/>
                </a:solidFill>
              </a:rPr>
              <a:t>B)</a:t>
            </a:r>
            <a:r>
              <a:rPr lang="cs-CZ" altLang="en-US" sz="1400" b="0" dirty="0">
                <a:solidFill>
                  <a:schemeClr val="tx1"/>
                </a:solidFill>
              </a:rPr>
              <a:t> = </a:t>
            </a:r>
            <a:r>
              <a:rPr lang="en-US" altLang="en-US" sz="1400" b="0" dirty="0">
                <a:solidFill>
                  <a:schemeClr val="tx1"/>
                </a:solidFill>
              </a:rPr>
              <a:t>[</a:t>
            </a:r>
            <a:r>
              <a:rPr lang="en-GB" altLang="en-US" sz="1400" b="0" dirty="0">
                <a:solidFill>
                  <a:schemeClr val="tx1"/>
                </a:solidFill>
              </a:rPr>
              <a:t>3</a:t>
            </a:r>
            <a:r>
              <a:rPr lang="cs-CZ" altLang="en-US" sz="1400" b="0" dirty="0">
                <a:solidFill>
                  <a:schemeClr val="tx1"/>
                </a:solidFill>
              </a:rPr>
              <a:t> / (</a:t>
            </a:r>
            <a:r>
              <a:rPr lang="en-GB" altLang="en-US" sz="1400" b="0" dirty="0">
                <a:solidFill>
                  <a:schemeClr val="tx1"/>
                </a:solidFill>
              </a:rPr>
              <a:t>3</a:t>
            </a:r>
            <a:r>
              <a:rPr lang="cs-CZ" altLang="en-US" sz="1400" b="0" dirty="0">
                <a:solidFill>
                  <a:schemeClr val="tx1"/>
                </a:solidFill>
              </a:rPr>
              <a:t> + </a:t>
            </a:r>
            <a:r>
              <a:rPr lang="en-GB" altLang="en-US" sz="1400" b="0" dirty="0">
                <a:solidFill>
                  <a:schemeClr val="tx1"/>
                </a:solidFill>
              </a:rPr>
              <a:t>4</a:t>
            </a:r>
            <a:r>
              <a:rPr lang="cs-CZ" altLang="en-US" sz="1400" b="0" dirty="0">
                <a:solidFill>
                  <a:schemeClr val="tx1"/>
                </a:solidFill>
              </a:rPr>
              <a:t> - 3)</a:t>
            </a:r>
            <a:r>
              <a:rPr lang="en-US" altLang="en-US" sz="1400" b="0" dirty="0">
                <a:solidFill>
                  <a:schemeClr val="tx1"/>
                </a:solidFill>
              </a:rPr>
              <a:t>]</a:t>
            </a:r>
            <a:r>
              <a:rPr lang="cs-CZ" altLang="en-US" sz="1400" b="0" dirty="0">
                <a:solidFill>
                  <a:schemeClr val="tx1"/>
                </a:solidFill>
              </a:rPr>
              <a:t> x 100</a:t>
            </a:r>
            <a:r>
              <a:rPr lang="en-GB" altLang="en-US" sz="1400" b="0" dirty="0">
                <a:solidFill>
                  <a:schemeClr val="tx1"/>
                </a:solidFill>
              </a:rPr>
              <a:t> =</a:t>
            </a:r>
            <a:r>
              <a:rPr lang="cs-CZ" altLang="en-US" sz="1400" b="0" dirty="0">
                <a:solidFill>
                  <a:srgbClr val="FF0000"/>
                </a:solidFill>
              </a:rPr>
              <a:t> </a:t>
            </a:r>
            <a:r>
              <a:rPr lang="cs-CZ" altLang="en-US" sz="1400" b="0" dirty="0">
                <a:solidFill>
                  <a:schemeClr val="tx1"/>
                </a:solidFill>
              </a:rPr>
              <a:t>…..</a:t>
            </a:r>
            <a:r>
              <a:rPr lang="en-GB" altLang="en-US" sz="1400" b="0" dirty="0">
                <a:solidFill>
                  <a:schemeClr val="tx1"/>
                </a:solidFill>
              </a:rPr>
              <a:t> %</a:t>
            </a:r>
            <a:endParaRPr lang="cs-CZ" altLang="en-US" sz="14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400" b="0" dirty="0">
                <a:solidFill>
                  <a:schemeClr val="tx1"/>
                </a:solidFill>
              </a:rPr>
              <a:t>J (A</a:t>
            </a:r>
            <a:r>
              <a:rPr lang="cs-CZ" altLang="en-US" sz="1400" b="0" dirty="0">
                <a:solidFill>
                  <a:schemeClr val="tx1"/>
                </a:solidFill>
              </a:rPr>
              <a:t> vs </a:t>
            </a:r>
            <a:r>
              <a:rPr lang="en-GB" altLang="en-US" sz="1400" b="0" dirty="0">
                <a:solidFill>
                  <a:schemeClr val="tx1"/>
                </a:solidFill>
              </a:rPr>
              <a:t>C)</a:t>
            </a:r>
            <a:r>
              <a:rPr lang="cs-CZ" altLang="en-US" sz="1400" b="0" dirty="0">
                <a:solidFill>
                  <a:schemeClr val="tx1"/>
                </a:solidFill>
              </a:rPr>
              <a:t> = …..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400" b="0" dirty="0">
                <a:solidFill>
                  <a:schemeClr val="tx1"/>
                </a:solidFill>
              </a:rPr>
              <a:t>J (B vs C)</a:t>
            </a:r>
            <a:r>
              <a:rPr lang="cs-CZ" altLang="en-US" sz="1400" b="0" dirty="0">
                <a:solidFill>
                  <a:schemeClr val="tx1"/>
                </a:solidFill>
              </a:rPr>
              <a:t> = …..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6140450" y="3617913"/>
            <a:ext cx="2895600" cy="312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cs-CZ">
              <a:latin typeface="Arial" charset="0"/>
              <a:cs typeface="Arial" charset="0"/>
            </a:endParaRPr>
          </a:p>
        </p:txBody>
      </p:sp>
      <p:graphicFrame>
        <p:nvGraphicFramePr>
          <p:cNvPr id="73749" name="Object 21"/>
          <p:cNvGraphicFramePr>
            <a:graphicFrameLocks noChangeAspect="1"/>
          </p:cNvGraphicFramePr>
          <p:nvPr/>
        </p:nvGraphicFramePr>
        <p:xfrm>
          <a:off x="8075613" y="5661025"/>
          <a:ext cx="9334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95" name="Klip" r:id="rId21" imgW="4305300" imgH="3421063" progId="MS_ClipArt_Gallery.2">
                  <p:embed/>
                </p:oleObj>
              </mc:Choice>
              <mc:Fallback>
                <p:oleObj name="Klip" r:id="rId21" imgW="4305300" imgH="3421063" progId="MS_ClipArt_Gallery.2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5613" y="5661025"/>
                        <a:ext cx="93345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50" name="Object 22"/>
          <p:cNvGraphicFramePr>
            <a:graphicFrameLocks noChangeAspect="1"/>
          </p:cNvGraphicFramePr>
          <p:nvPr/>
        </p:nvGraphicFramePr>
        <p:xfrm>
          <a:off x="6216650" y="4684713"/>
          <a:ext cx="9334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96" name="Klip" r:id="rId22" imgW="4305300" imgH="3421063" progId="MS_ClipArt_Gallery.2">
                  <p:embed/>
                </p:oleObj>
              </mc:Choice>
              <mc:Fallback>
                <p:oleObj name="Klip" r:id="rId22" imgW="4305300" imgH="3421063" progId="MS_ClipArt_Gallery.2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6650" y="4684713"/>
                        <a:ext cx="93345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51" name="Object 23"/>
          <p:cNvGraphicFramePr>
            <a:graphicFrameLocks noChangeAspect="1"/>
          </p:cNvGraphicFramePr>
          <p:nvPr/>
        </p:nvGraphicFramePr>
        <p:xfrm>
          <a:off x="6445250" y="5599113"/>
          <a:ext cx="94932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97" name="Klip" r:id="rId23" imgW="4640263" imgH="3825875" progId="MS_ClipArt_Gallery.2">
                  <p:embed/>
                </p:oleObj>
              </mc:Choice>
              <mc:Fallback>
                <p:oleObj name="Klip" r:id="rId23" imgW="4640263" imgH="3825875" progId="MS_ClipArt_Gallery.2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0" y="5599113"/>
                        <a:ext cx="949325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52" name="Object 24"/>
          <p:cNvGraphicFramePr>
            <a:graphicFrameLocks noChangeAspect="1"/>
          </p:cNvGraphicFramePr>
          <p:nvPr/>
        </p:nvGraphicFramePr>
        <p:xfrm>
          <a:off x="7283450" y="4227513"/>
          <a:ext cx="94932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98" name="Klip" r:id="rId24" imgW="4640263" imgH="3825875" progId="MS_ClipArt_Gallery.2">
                  <p:embed/>
                </p:oleObj>
              </mc:Choice>
              <mc:Fallback>
                <p:oleObj name="Klip" r:id="rId24" imgW="4640263" imgH="3825875" progId="MS_ClipArt_Gallery.2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3450" y="4227513"/>
                        <a:ext cx="949325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53" name="Object 25"/>
          <p:cNvGraphicFramePr>
            <a:graphicFrameLocks noChangeAspect="1"/>
          </p:cNvGraphicFramePr>
          <p:nvPr/>
        </p:nvGraphicFramePr>
        <p:xfrm>
          <a:off x="7956550" y="3716338"/>
          <a:ext cx="9334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99" name="Klip" r:id="rId25" imgW="4305300" imgH="3421063" progId="MS_ClipArt_Gallery.2">
                  <p:embed/>
                </p:oleObj>
              </mc:Choice>
              <mc:Fallback>
                <p:oleObj name="Klip" r:id="rId25" imgW="4305300" imgH="3421063" progId="MS_ClipArt_Gallery.2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550" y="3716338"/>
                        <a:ext cx="93345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54" name="Object 26"/>
          <p:cNvGraphicFramePr>
            <a:graphicFrameLocks noChangeAspect="1"/>
          </p:cNvGraphicFramePr>
          <p:nvPr/>
        </p:nvGraphicFramePr>
        <p:xfrm>
          <a:off x="7019925" y="4941888"/>
          <a:ext cx="94932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00" name="Klip" r:id="rId26" imgW="4640263" imgH="3825875" progId="MS_ClipArt_Gallery.2">
                  <p:embed/>
                </p:oleObj>
              </mc:Choice>
              <mc:Fallback>
                <p:oleObj name="Klip" r:id="rId26" imgW="4640263" imgH="3825875" progId="MS_ClipArt_Gallery.2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4941888"/>
                        <a:ext cx="949325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755" name="Picture 29" descr="C:\Users\ludek_blaha\AppData\Local\Microsoft\Windows\Temporary Internet Files\Content.IE5\ZIB9JPYT\MC900441407[1].wmf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860800"/>
            <a:ext cx="12128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6" name="Picture 29" descr="C:\Users\ludek_blaha\AppData\Local\Microsoft\Windows\Temporary Internet Files\Content.IE5\ZIB9JPYT\MC900441407[1].wmf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437063"/>
            <a:ext cx="12128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7" name="Picture 29" descr="C:\Users\ludek_blaha\AppData\Local\Microsoft\Windows\Temporary Internet Files\Content.IE5\ZIB9JPYT\MC900441407[1].wmf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581525"/>
            <a:ext cx="1211262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8" name="Picture 29" descr="C:\Users\ludek_blaha\AppData\Local\Microsoft\Windows\Temporary Internet Files\Content.IE5\ZIB9JPYT\MC900441407[1].wmf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5011738"/>
            <a:ext cx="1211262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9" name="Picture 29" descr="C:\Users\ludek_blaha\AppData\Local\Microsoft\Windows\Temporary Internet Files\Content.IE5\ZIB9JPYT\MC900441407[1].wmf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789363"/>
            <a:ext cx="12128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60" name="TextovéPole 31"/>
          <p:cNvSpPr txBox="1">
            <a:spLocks noChangeArrowheads="1"/>
          </p:cNvSpPr>
          <p:nvPr/>
        </p:nvSpPr>
        <p:spPr bwMode="auto">
          <a:xfrm>
            <a:off x="1619250" y="3213100"/>
            <a:ext cx="352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3761" name="TextovéPole 32"/>
          <p:cNvSpPr txBox="1">
            <a:spLocks noChangeArrowheads="1"/>
          </p:cNvSpPr>
          <p:nvPr/>
        </p:nvSpPr>
        <p:spPr bwMode="auto">
          <a:xfrm>
            <a:off x="4500563" y="3213100"/>
            <a:ext cx="350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73762" name="TextovéPole 33"/>
          <p:cNvSpPr txBox="1">
            <a:spLocks noChangeArrowheads="1"/>
          </p:cNvSpPr>
          <p:nvPr/>
        </p:nvSpPr>
        <p:spPr bwMode="auto">
          <a:xfrm>
            <a:off x="7308850" y="32131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5" name="Šipka doprava 34"/>
          <p:cNvSpPr/>
          <p:nvPr/>
        </p:nvSpPr>
        <p:spPr>
          <a:xfrm flipH="1">
            <a:off x="6588125" y="404813"/>
            <a:ext cx="647700" cy="14398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rgbClr val="FF0000"/>
              </a:solidFill>
            </a:endParaRPr>
          </a:p>
        </p:txBody>
      </p:sp>
      <p:sp>
        <p:nvSpPr>
          <p:cNvPr id="73764" name="TextovéPole 35"/>
          <p:cNvSpPr txBox="1">
            <a:spLocks noChangeArrowheads="1"/>
          </p:cNvSpPr>
          <p:nvPr/>
        </p:nvSpPr>
        <p:spPr bwMode="auto">
          <a:xfrm>
            <a:off x="7380288" y="836613"/>
            <a:ext cx="1392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200">
                <a:solidFill>
                  <a:srgbClr val="FF0000"/>
                </a:solidFill>
              </a:rPr>
              <a:t>DU09 </a:t>
            </a:r>
            <a:br>
              <a:rPr lang="cs-CZ" altLang="en-US" sz="1200">
                <a:solidFill>
                  <a:srgbClr val="FF0000"/>
                </a:solidFill>
              </a:rPr>
            </a:br>
            <a:r>
              <a:rPr lang="cs-CZ" altLang="en-US" sz="1200">
                <a:solidFill>
                  <a:srgbClr val="FF0000"/>
                </a:solidFill>
              </a:rPr>
              <a:t>– viz IS.MUNI.CZ</a:t>
            </a:r>
            <a:endParaRPr lang="en-GB" altLang="en-US" sz="1200">
              <a:solidFill>
                <a:srgbClr val="FF0000"/>
              </a:solidFill>
            </a:endParaRPr>
          </a:p>
        </p:txBody>
      </p:sp>
      <p:sp>
        <p:nvSpPr>
          <p:cNvPr id="73765" name="AutoShape 38" descr="Výsledek obrázku pro sýk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73766" name="Picture 41" descr="Výsledek obrázku pro sýkora"/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3" t="10074" r="20593" b="10074"/>
          <a:stretch>
            <a:fillRect/>
          </a:stretch>
        </p:blipFill>
        <p:spPr bwMode="auto">
          <a:xfrm>
            <a:off x="7340600" y="5805488"/>
            <a:ext cx="5429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41" descr="Výsledek obrázku pro sýkora"/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3" t="10074" r="20593" b="10074"/>
          <a:stretch>
            <a:fillRect/>
          </a:stretch>
        </p:blipFill>
        <p:spPr bwMode="auto">
          <a:xfrm>
            <a:off x="7483475" y="3629025"/>
            <a:ext cx="5445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3768" name="Object 13"/>
          <p:cNvGraphicFramePr>
            <a:graphicFrameLocks noChangeAspect="1"/>
          </p:cNvGraphicFramePr>
          <p:nvPr/>
        </p:nvGraphicFramePr>
        <p:xfrm>
          <a:off x="4957763" y="5775325"/>
          <a:ext cx="9334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01" name="Klip" r:id="rId29" imgW="4305300" imgH="3421063" progId="MS_ClipArt_Gallery.2">
                  <p:embed/>
                </p:oleObj>
              </mc:Choice>
              <mc:Fallback>
                <p:oleObj name="Klip" r:id="rId29" imgW="4305300" imgH="3421063" progId="MS_ClipArt_Gallery.2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7763" y="5775325"/>
                        <a:ext cx="93345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69" name="Object 21"/>
          <p:cNvGraphicFramePr>
            <a:graphicFrameLocks noChangeAspect="1"/>
          </p:cNvGraphicFramePr>
          <p:nvPr/>
        </p:nvGraphicFramePr>
        <p:xfrm>
          <a:off x="8078788" y="5608638"/>
          <a:ext cx="9334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02" name="Klip" r:id="rId30" imgW="4305300" imgH="3421063" progId="MS_ClipArt_Gallery.2">
                  <p:embed/>
                </p:oleObj>
              </mc:Choice>
              <mc:Fallback>
                <p:oleObj name="Klip" r:id="rId30" imgW="4305300" imgH="3421063" progId="MS_ClipArt_Gallery.2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8788" y="5608638"/>
                        <a:ext cx="93345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770" name="Picture 29" descr="C:\Users\ludek_blaha\AppData\Local\Microsoft\Windows\Temporary Internet Files\Content.IE5\ZIB9JPYT\MC900441407[1].wmf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959350"/>
            <a:ext cx="121126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304800" y="519113"/>
            <a:ext cx="8610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en-US" sz="2200" dirty="0">
                <a:solidFill>
                  <a:schemeClr val="tx2"/>
                </a:solidFill>
              </a:rPr>
              <a:t>KLÍČOVÉ DRUHY </a:t>
            </a:r>
            <a:r>
              <a:rPr lang="cs-CZ" altLang="en-US" sz="2000" b="0" dirty="0">
                <a:solidFill>
                  <a:schemeClr val="tx1"/>
                </a:solidFill>
              </a:rPr>
              <a:t>(</a:t>
            </a:r>
            <a:r>
              <a:rPr lang="cs-CZ" altLang="en-US" sz="2000" b="0" dirty="0">
                <a:solidFill>
                  <a:srgbClr val="FF0000"/>
                </a:solidFill>
              </a:rPr>
              <a:t>Key </a:t>
            </a:r>
            <a:r>
              <a:rPr lang="en-US" altLang="en-US" sz="2000" b="0" dirty="0">
                <a:solidFill>
                  <a:srgbClr val="FF0000"/>
                </a:solidFill>
              </a:rPr>
              <a:t>/</a:t>
            </a:r>
            <a:r>
              <a:rPr lang="cs-CZ" altLang="en-US" sz="2000" b="0" dirty="0">
                <a:solidFill>
                  <a:srgbClr val="FF0000"/>
                </a:solidFill>
              </a:rPr>
              <a:t> Keystone species</a:t>
            </a:r>
            <a:r>
              <a:rPr lang="cs-CZ" altLang="en-US" sz="2000" b="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-36513" y="1352550"/>
            <a:ext cx="8077201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800100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257300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lvl="1">
              <a:buClrTx/>
              <a:buFontTx/>
              <a:buNone/>
            </a:pPr>
            <a:endParaRPr lang="cs-CZ" altLang="en-US" sz="2000" b="0">
              <a:solidFill>
                <a:schemeClr val="tx1"/>
              </a:solidFill>
            </a:endParaRPr>
          </a:p>
          <a:p>
            <a:pPr lvl="1">
              <a:buClrTx/>
              <a:buFontTx/>
              <a:buChar char="•"/>
            </a:pPr>
            <a:r>
              <a:rPr lang="cs-CZ" altLang="en-US" sz="2000" b="0">
                <a:solidFill>
                  <a:schemeClr val="tx1"/>
                </a:solidFill>
              </a:rPr>
              <a:t>efekty na těchto druzích </a:t>
            </a:r>
            <a:br>
              <a:rPr lang="cs-CZ" altLang="en-US" sz="2000" b="0">
                <a:solidFill>
                  <a:schemeClr val="tx1"/>
                </a:solidFill>
              </a:rPr>
            </a:br>
            <a:r>
              <a:rPr lang="cs-CZ" altLang="en-US" sz="2000" b="0">
                <a:solidFill>
                  <a:schemeClr val="tx1"/>
                </a:solidFill>
              </a:rPr>
              <a:t>	</a:t>
            </a:r>
            <a: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0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000" b="0">
                <a:solidFill>
                  <a:schemeClr val="tx1"/>
                </a:solidFill>
              </a:rPr>
              <a:t>dramatické změny celé biocenózy</a:t>
            </a:r>
          </a:p>
          <a:p>
            <a:pPr lvl="2">
              <a:buClrTx/>
              <a:buFontTx/>
              <a:buChar char="•"/>
            </a:pPr>
            <a:r>
              <a:rPr lang="cs-CZ" altLang="en-US" sz="2000">
                <a:solidFill>
                  <a:schemeClr val="tx1"/>
                </a:solidFill>
              </a:rPr>
              <a:t>Klíčové druhy </a:t>
            </a:r>
          </a:p>
          <a:p>
            <a:pPr lvl="3">
              <a:buClrTx/>
              <a:buFontTx/>
              <a:buChar char="•"/>
            </a:pPr>
            <a:r>
              <a:rPr lang="cs-CZ" altLang="en-US" b="0">
                <a:solidFill>
                  <a:schemeClr val="tx1"/>
                </a:solidFill>
              </a:rPr>
              <a:t>zpravidla „predátoři“ (kontrola spodních pater)</a:t>
            </a:r>
          </a:p>
          <a:p>
            <a:pPr>
              <a:buClrTx/>
              <a:buFontTx/>
              <a:buChar char="•"/>
            </a:pPr>
            <a:endParaRPr lang="cs-CZ" altLang="en-US" sz="1800" b="0">
              <a:solidFill>
                <a:schemeClr val="tx1"/>
              </a:solidFill>
            </a:endParaRPr>
          </a:p>
          <a:p>
            <a:pPr lvl="2">
              <a:buClrTx/>
              <a:buFontTx/>
              <a:buChar char="•"/>
            </a:pPr>
            <a:r>
              <a:rPr lang="cs-CZ" altLang="en-US" sz="1800" b="0" i="1">
                <a:solidFill>
                  <a:schemeClr val="tx1"/>
                </a:solidFill>
              </a:rPr>
              <a:t>Př. </a:t>
            </a:r>
            <a:r>
              <a:rPr lang="cs-CZ" altLang="en-US" sz="1800" i="1">
                <a:solidFill>
                  <a:srgbClr val="FF0000"/>
                </a:solidFill>
              </a:rPr>
              <a:t>Mořské hvězdice </a:t>
            </a:r>
            <a:r>
              <a:rPr lang="cs-CZ" altLang="en-US" sz="1800" b="0" i="1">
                <a:solidFill>
                  <a:schemeClr val="tx1"/>
                </a:solidFill>
              </a:rPr>
              <a:t>na skalách a kamenech </a:t>
            </a:r>
            <a:br>
              <a:rPr lang="cs-CZ" altLang="en-US" sz="1800" b="0" i="1">
                <a:solidFill>
                  <a:schemeClr val="tx1"/>
                </a:solidFill>
              </a:rPr>
            </a:br>
            <a:r>
              <a:rPr lang="cs-CZ" altLang="en-US" sz="1800" b="0" i="1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cs-CZ" altLang="en-US" sz="1800" b="0" i="1">
                <a:solidFill>
                  <a:schemeClr val="tx1"/>
                </a:solidFill>
              </a:rPr>
              <a:t> pohyb a spásání biomasy / predátor</a:t>
            </a:r>
          </a:p>
          <a:p>
            <a:pPr lvl="3">
              <a:buClrTx/>
              <a:buFontTx/>
              <a:buChar char="•"/>
            </a:pPr>
            <a:r>
              <a:rPr lang="cs-CZ" altLang="en-US" sz="1800" b="0" i="1">
                <a:solidFill>
                  <a:schemeClr val="tx1"/>
                </a:solidFill>
              </a:rPr>
              <a:t>Likvidace hvězdic</a:t>
            </a:r>
            <a:br>
              <a:rPr lang="en-US" altLang="en-US" sz="1800" b="0" i="1">
                <a:solidFill>
                  <a:schemeClr val="tx1"/>
                </a:solidFill>
              </a:rPr>
            </a:br>
            <a:r>
              <a:rPr lang="en-US" altLang="en-US" sz="1800" b="0" i="1">
                <a:solidFill>
                  <a:schemeClr val="tx1"/>
                </a:solidFill>
              </a:rPr>
              <a:t>	</a:t>
            </a:r>
            <a:r>
              <a:rPr lang="cs-CZ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b="0">
                <a:solidFill>
                  <a:schemeClr val="tx1"/>
                </a:solidFill>
              </a:rPr>
              <a:t> p</a:t>
            </a:r>
            <a:r>
              <a:rPr lang="cs-CZ" altLang="en-US" sz="1800" b="0">
                <a:solidFill>
                  <a:schemeClr val="tx1"/>
                </a:solidFill>
              </a:rPr>
              <a:t>řerůstání makrořas</a:t>
            </a:r>
            <a:br>
              <a:rPr lang="en-US" altLang="en-US" sz="1800" b="0">
                <a:solidFill>
                  <a:schemeClr val="tx1"/>
                </a:solidFill>
              </a:rPr>
            </a:br>
            <a:r>
              <a:rPr lang="en-US" altLang="en-US" sz="1800" b="0">
                <a:solidFill>
                  <a:schemeClr val="tx1"/>
                </a:solidFill>
              </a:rPr>
              <a:t>	</a:t>
            </a:r>
            <a:r>
              <a:rPr lang="cs-CZ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b="0">
                <a:solidFill>
                  <a:schemeClr val="tx1"/>
                </a:solidFill>
              </a:rPr>
              <a:t> p</a:t>
            </a:r>
            <a:r>
              <a:rPr lang="cs-CZ" altLang="en-US" sz="1800" b="0">
                <a:solidFill>
                  <a:schemeClr val="tx1"/>
                </a:solidFill>
              </a:rPr>
              <a:t>řemnožení mlžů (slávky)</a:t>
            </a:r>
          </a:p>
          <a:p>
            <a:pPr lvl="2">
              <a:buClrTx/>
              <a:buFontTx/>
              <a:buChar char="•"/>
            </a:pPr>
            <a:endParaRPr lang="cs-CZ" altLang="en-US" sz="1800" b="0" i="1">
              <a:solidFill>
                <a:schemeClr val="tx1"/>
              </a:solidFill>
            </a:endParaRPr>
          </a:p>
          <a:p>
            <a:pPr lvl="2">
              <a:buClrTx/>
              <a:buFontTx/>
              <a:buChar char="•"/>
            </a:pPr>
            <a:r>
              <a:rPr lang="cs-CZ" altLang="en-US" sz="1800" b="0" i="1">
                <a:solidFill>
                  <a:schemeClr val="tx1"/>
                </a:solidFill>
              </a:rPr>
              <a:t>Př. </a:t>
            </a:r>
            <a:r>
              <a:rPr lang="en-US" altLang="en-US" sz="1800" i="1">
                <a:solidFill>
                  <a:srgbClr val="FF0000"/>
                </a:solidFill>
              </a:rPr>
              <a:t>Sladkovodn</a:t>
            </a:r>
            <a:r>
              <a:rPr lang="cs-CZ" altLang="en-US" sz="1800" i="1">
                <a:solidFill>
                  <a:srgbClr val="FF0000"/>
                </a:solidFill>
              </a:rPr>
              <a:t>í ryby</a:t>
            </a:r>
            <a:r>
              <a:rPr lang="cs-CZ" altLang="en-US" sz="1800" i="1">
                <a:solidFill>
                  <a:schemeClr val="tx2"/>
                </a:solidFill>
              </a:rPr>
              <a:t> </a:t>
            </a:r>
            <a:r>
              <a:rPr lang="cs-CZ" altLang="en-US" sz="1800" b="0" i="1">
                <a:solidFill>
                  <a:schemeClr val="tx2"/>
                </a:solidFill>
              </a:rPr>
              <a:t>ovlivňují fertilitu rostlin</a:t>
            </a:r>
            <a:r>
              <a:rPr lang="cs-CZ" altLang="en-US" sz="1800" i="1">
                <a:solidFill>
                  <a:schemeClr val="tx1"/>
                </a:solidFill>
              </a:rPr>
              <a:t> </a:t>
            </a:r>
            <a:r>
              <a:rPr lang="cs-CZ" altLang="en-US" sz="1800" b="0" i="1">
                <a:solidFill>
                  <a:schemeClr val="tx1"/>
                </a:solidFill>
              </a:rPr>
              <a:t>v terestrickém ekosystému</a:t>
            </a:r>
            <a:endParaRPr lang="cs-CZ" altLang="en-US" sz="1800">
              <a:solidFill>
                <a:schemeClr val="tx1"/>
              </a:solidFill>
            </a:endParaRPr>
          </a:p>
        </p:txBody>
      </p:sp>
      <p:pic>
        <p:nvPicPr>
          <p:cNvPr id="75780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981075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429000"/>
            <a:ext cx="230663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5888"/>
            <a:ext cx="6503988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1322388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nature03962-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7772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365125" y="290513"/>
            <a:ext cx="3514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i="1">
                <a:solidFill>
                  <a:schemeClr val="tx1"/>
                </a:solidFill>
                <a:latin typeface="Times New Roman" panose="02020603050405020304" pitchFamily="18" charset="0"/>
              </a:rPr>
              <a:t>Knight et al., NATURE (2005) 437: 880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180975" y="415925"/>
            <a:ext cx="9144000" cy="546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cs-CZ" sz="2200" dirty="0">
                <a:solidFill>
                  <a:schemeClr val="tx2"/>
                </a:solidFill>
                <a:latin typeface="Arial" charset="0"/>
                <a:cs typeface="Arial" charset="0"/>
              </a:rPr>
              <a:t>INDIKÁTOROVÉ DRUHY</a:t>
            </a:r>
            <a:endParaRPr lang="cs-CZ" sz="2200" b="0" i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0" dirty="0" err="1">
                <a:latin typeface="Arial" charset="0"/>
                <a:cs typeface="Arial" charset="0"/>
              </a:rPr>
              <a:t>Druh</a:t>
            </a:r>
            <a:r>
              <a:rPr lang="cs-CZ" sz="2000" b="0" dirty="0">
                <a:latin typeface="Arial" charset="0"/>
                <a:cs typeface="Arial" charset="0"/>
              </a:rPr>
              <a:t>y, jejichž (ne)přítomnost indikuje určitou vlastnost ekosystému</a:t>
            </a:r>
            <a:endParaRPr lang="en-US" sz="2000" b="0" dirty="0">
              <a:latin typeface="Arial" charset="0"/>
              <a:cs typeface="Arial" charset="0"/>
            </a:endParaRPr>
          </a:p>
          <a:p>
            <a:pPr marL="1200150" lvl="2" indent="-285750">
              <a:spcBef>
                <a:spcPct val="20000"/>
              </a:spcBef>
              <a:buFontTx/>
              <a:buChar char="•"/>
              <a:defRPr/>
            </a:pPr>
            <a:r>
              <a:rPr lang="cs-CZ" sz="2000" b="0" dirty="0">
                <a:solidFill>
                  <a:srgbClr val="FF0000"/>
                </a:solidFill>
                <a:latin typeface="Arial" charset="0"/>
                <a:cs typeface="Arial" charset="0"/>
              </a:rPr>
              <a:t>citlivé druhy </a:t>
            </a:r>
            <a:r>
              <a:rPr lang="cs-CZ" sz="2000" b="0" dirty="0">
                <a:latin typeface="Arial" charset="0"/>
                <a:cs typeface="Arial" charset="0"/>
              </a:rPr>
              <a:t>(např. </a:t>
            </a:r>
            <a:r>
              <a:rPr lang="cs-CZ" sz="2000" b="0" i="1" dirty="0">
                <a:latin typeface="Arial" charset="0"/>
                <a:cs typeface="Arial" charset="0"/>
              </a:rPr>
              <a:t>pošvatky, horské ploštěnky, lišejníky</a:t>
            </a:r>
            <a:r>
              <a:rPr lang="cs-CZ" sz="2000" b="0" dirty="0">
                <a:latin typeface="Arial" charset="0"/>
                <a:cs typeface="Arial" charset="0"/>
              </a:rPr>
              <a:t>)</a:t>
            </a:r>
            <a:endParaRPr lang="cs-CZ" sz="2000" b="0" i="1" dirty="0">
              <a:latin typeface="Arial" charset="0"/>
              <a:cs typeface="Arial" charset="0"/>
            </a:endParaRPr>
          </a:p>
          <a:p>
            <a:pPr marL="1200150" lvl="2" indent="-285750">
              <a:spcBef>
                <a:spcPct val="20000"/>
              </a:spcBef>
              <a:buFontTx/>
              <a:buChar char="•"/>
              <a:defRPr/>
            </a:pPr>
            <a:r>
              <a:rPr lang="cs-CZ" sz="2000" b="0" dirty="0">
                <a:solidFill>
                  <a:srgbClr val="FF0000"/>
                </a:solidFill>
                <a:latin typeface="Arial" charset="0"/>
                <a:cs typeface="Arial" charset="0"/>
              </a:rPr>
              <a:t>oportunní druhy </a:t>
            </a:r>
            <a:r>
              <a:rPr lang="cs-CZ" sz="2000" b="0" dirty="0">
                <a:latin typeface="Arial" charset="0"/>
                <a:cs typeface="Arial" charset="0"/>
              </a:rPr>
              <a:t>(např. </a:t>
            </a:r>
            <a:r>
              <a:rPr lang="cs-CZ" sz="2000" b="0" i="1" dirty="0">
                <a:latin typeface="Arial" charset="0"/>
                <a:cs typeface="Arial" charset="0"/>
              </a:rPr>
              <a:t>pakomáři, pijavky ...)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cs-CZ" sz="2000" dirty="0"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cs-CZ" sz="2000" dirty="0">
                <a:solidFill>
                  <a:schemeClr val="tx2"/>
                </a:solidFill>
                <a:latin typeface="Arial" charset="0"/>
                <a:cs typeface="Arial" charset="0"/>
              </a:rPr>
              <a:t>Různé organismy indikují různé typy stresu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cs-CZ" sz="2000" b="0" dirty="0">
                <a:latin typeface="Arial" charset="0"/>
                <a:cs typeface="Arial" charset="0"/>
              </a:rPr>
              <a:t>Př. kontaminace živinami (dusičnany apod.)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r>
              <a:rPr lang="cs-CZ" sz="2000" b="0" i="1" dirty="0" err="1">
                <a:latin typeface="Arial" charset="0"/>
                <a:cs typeface="Arial" charset="0"/>
              </a:rPr>
              <a:t>Makrozoobentos</a:t>
            </a:r>
            <a:r>
              <a:rPr lang="cs-CZ" sz="2000" b="0" i="1" dirty="0">
                <a:latin typeface="Arial" charset="0"/>
                <a:cs typeface="Arial" charset="0"/>
              </a:rPr>
              <a:t> – </a:t>
            </a:r>
            <a:r>
              <a:rPr lang="cs-CZ" sz="2000" b="0" i="1" dirty="0" err="1">
                <a:latin typeface="Arial" charset="0"/>
                <a:cs typeface="Arial" charset="0"/>
              </a:rPr>
              <a:t>saprobita</a:t>
            </a:r>
            <a:r>
              <a:rPr lang="cs-CZ" sz="2000" b="0" i="1" dirty="0">
                <a:latin typeface="Arial" charset="0"/>
                <a:cs typeface="Arial" charset="0"/>
              </a:rPr>
              <a:t> </a:t>
            </a:r>
            <a:r>
              <a:rPr lang="en-US" sz="2000" b="0" i="1" dirty="0">
                <a:latin typeface="Arial" charset="0"/>
                <a:cs typeface="Arial" charset="0"/>
              </a:rPr>
              <a:t>/ </a:t>
            </a:r>
            <a:r>
              <a:rPr lang="cs-CZ" sz="2000" b="0" i="1" dirty="0">
                <a:latin typeface="Arial" charset="0"/>
                <a:cs typeface="Arial" charset="0"/>
              </a:rPr>
              <a:t>řasy, rozsivky – </a:t>
            </a:r>
            <a:r>
              <a:rPr lang="cs-CZ" sz="2000" b="0" i="1" dirty="0" err="1">
                <a:latin typeface="Arial" charset="0"/>
                <a:cs typeface="Arial" charset="0"/>
              </a:rPr>
              <a:t>trofie</a:t>
            </a:r>
            <a:r>
              <a:rPr lang="cs-CZ" sz="2000" b="0" i="1" dirty="0">
                <a:latin typeface="Arial" charset="0"/>
                <a:cs typeface="Arial" charset="0"/>
              </a:rPr>
              <a:t> </a:t>
            </a:r>
            <a:r>
              <a:rPr lang="cs-CZ" sz="2000" b="0" i="1" dirty="0">
                <a:solidFill>
                  <a:srgbClr val="FF0000"/>
                </a:solidFill>
                <a:latin typeface="Arial" charset="0"/>
                <a:cs typeface="Arial" charset="0"/>
              </a:rPr>
              <a:t>(viz dále)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endParaRPr lang="cs-CZ" sz="2000" b="0" dirty="0">
              <a:latin typeface="Arial" charset="0"/>
              <a:cs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cs-CZ" sz="2000" b="0" dirty="0">
                <a:latin typeface="Arial" charset="0"/>
                <a:cs typeface="Arial" charset="0"/>
              </a:rPr>
              <a:t>Kontaminace toxickými látkami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  <a:defRPr/>
            </a:pPr>
            <a:r>
              <a:rPr lang="cs-CZ" sz="2000" b="0" i="1" dirty="0">
                <a:latin typeface="Arial" charset="0"/>
                <a:cs typeface="Arial" charset="0"/>
              </a:rPr>
              <a:t>Lišejníky – čistota vzduchu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endParaRPr lang="cs-CZ" sz="2000" b="0" dirty="0">
              <a:latin typeface="Arial" charset="0"/>
              <a:cs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endParaRPr lang="cs-CZ" sz="2000" b="0" dirty="0">
              <a:latin typeface="Arial" charset="0"/>
              <a:cs typeface="Arial" charset="0"/>
            </a:endParaRPr>
          </a:p>
        </p:txBody>
      </p:sp>
      <p:pic>
        <p:nvPicPr>
          <p:cNvPr id="819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221163"/>
            <a:ext cx="36004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354013" y="841375"/>
            <a:ext cx="8610600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cs-CZ" altLang="en-US" sz="2200" b="0" dirty="0"/>
          </a:p>
          <a:p>
            <a:pPr>
              <a:defRPr/>
            </a:pPr>
            <a:r>
              <a:rPr lang="en-US" altLang="en-US" dirty="0"/>
              <a:t>P</a:t>
            </a:r>
            <a:r>
              <a:rPr lang="cs-CZ" altLang="en-US" dirty="0" err="1"/>
              <a:t>říklady</a:t>
            </a:r>
            <a:r>
              <a:rPr lang="cs-CZ" altLang="en-US" dirty="0"/>
              <a:t> účinků a jejich vlivu na vztahy ve společenstvu (</a:t>
            </a:r>
            <a:r>
              <a:rPr lang="cs-CZ" altLang="en-US" i="1" dirty="0"/>
              <a:t>predátor - kořist</a:t>
            </a:r>
            <a:r>
              <a:rPr lang="cs-CZ" altLang="en-US" dirty="0"/>
              <a:t>)</a:t>
            </a:r>
          </a:p>
          <a:p>
            <a:pPr>
              <a:defRPr/>
            </a:pPr>
            <a:endParaRPr lang="cs-CZ" altLang="en-US" i="1" dirty="0"/>
          </a:p>
          <a:p>
            <a:pPr>
              <a:defRPr/>
            </a:pPr>
            <a:r>
              <a:rPr lang="cs-CZ" altLang="en-US" dirty="0"/>
              <a:t>- působení </a:t>
            </a:r>
            <a:r>
              <a:rPr lang="en-US" altLang="en-US" dirty="0" err="1">
                <a:solidFill>
                  <a:schemeClr val="tx2"/>
                </a:solidFill>
              </a:rPr>
              <a:t>insekticid</a:t>
            </a:r>
            <a:r>
              <a:rPr lang="cs-CZ" altLang="en-US" dirty="0">
                <a:solidFill>
                  <a:schemeClr val="tx2"/>
                </a:solidFill>
              </a:rPr>
              <a:t>ů ve vodním prostředí</a:t>
            </a:r>
            <a:endParaRPr lang="en-US" altLang="en-US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US" altLang="en-US" i="1" dirty="0"/>
              <a:t>	</a:t>
            </a:r>
            <a:r>
              <a:rPr lang="cs-CZ" altLang="en-US" b="0" dirty="0">
                <a:sym typeface="Wingdings" pitchFamily="2" charset="2"/>
              </a:rPr>
              <a:t></a:t>
            </a:r>
            <a:r>
              <a:rPr lang="en-US" altLang="en-US" b="0" dirty="0">
                <a:sym typeface="Wingdings" pitchFamily="2" charset="2"/>
              </a:rPr>
              <a:t> </a:t>
            </a:r>
            <a:r>
              <a:rPr lang="cs-CZ" altLang="en-US" b="0" dirty="0"/>
              <a:t>eradikace </a:t>
            </a:r>
            <a:r>
              <a:rPr lang="en-US" altLang="en-US" b="0" dirty="0"/>
              <a:t>p</a:t>
            </a:r>
            <a:r>
              <a:rPr lang="cs-CZ" altLang="en-US" b="0" dirty="0" err="1"/>
              <a:t>opulací</a:t>
            </a:r>
            <a:r>
              <a:rPr lang="cs-CZ" altLang="en-US" b="0" dirty="0"/>
              <a:t> hmyzu (komáři)</a:t>
            </a:r>
          </a:p>
          <a:p>
            <a:pPr>
              <a:defRPr/>
            </a:pPr>
            <a:r>
              <a:rPr lang="cs-CZ" altLang="en-US" b="0" dirty="0"/>
              <a:t>		</a:t>
            </a:r>
            <a:r>
              <a:rPr lang="cs-CZ" altLang="en-US" b="0" dirty="0">
                <a:sym typeface="Wingdings" pitchFamily="2" charset="2"/>
              </a:rPr>
              <a:t></a:t>
            </a:r>
            <a:r>
              <a:rPr lang="en-US" altLang="en-US" b="0" dirty="0">
                <a:sym typeface="Wingdings" pitchFamily="2" charset="2"/>
              </a:rPr>
              <a:t> </a:t>
            </a:r>
            <a:r>
              <a:rPr lang="cs-CZ" altLang="en-US" b="0" dirty="0"/>
              <a:t>likvidace zdroje potravy pro dravé ryby</a:t>
            </a:r>
          </a:p>
          <a:p>
            <a:pPr>
              <a:defRPr/>
            </a:pPr>
            <a:r>
              <a:rPr lang="cs-CZ" altLang="en-US" b="0" dirty="0"/>
              <a:t>			</a:t>
            </a:r>
            <a:r>
              <a:rPr lang="cs-CZ" altLang="en-US" b="0" dirty="0">
                <a:sym typeface="Wingdings" pitchFamily="2" charset="2"/>
              </a:rPr>
              <a:t> </a:t>
            </a:r>
            <a:r>
              <a:rPr lang="cs-CZ" altLang="en-US" b="0" dirty="0"/>
              <a:t> hmyz - rychlé rozmnožování - návrat</a:t>
            </a:r>
          </a:p>
          <a:p>
            <a:pPr>
              <a:defRPr/>
            </a:pPr>
            <a:r>
              <a:rPr lang="cs-CZ" altLang="en-US" b="0" dirty="0"/>
              <a:t>			</a:t>
            </a:r>
            <a:r>
              <a:rPr lang="cs-CZ" altLang="en-US" b="0" dirty="0">
                <a:sym typeface="Wingdings" pitchFamily="2" charset="2"/>
              </a:rPr>
              <a:t> 	</a:t>
            </a:r>
            <a:r>
              <a:rPr lang="en-US" altLang="en-US" b="0" dirty="0"/>
              <a:t> r</a:t>
            </a:r>
            <a:r>
              <a:rPr lang="cs-CZ" altLang="en-US" b="0" dirty="0" err="1"/>
              <a:t>yby</a:t>
            </a:r>
            <a:r>
              <a:rPr lang="cs-CZ" altLang="en-US" b="0" dirty="0"/>
              <a:t> - pomalé množení = dlouhodobý efekt</a:t>
            </a:r>
          </a:p>
          <a:p>
            <a:pPr>
              <a:defRPr/>
            </a:pPr>
            <a:endParaRPr lang="cs-CZ" altLang="en-US" i="1" dirty="0"/>
          </a:p>
          <a:p>
            <a:pPr marL="285750" indent="-285750">
              <a:buFontTx/>
              <a:buChar char="-"/>
              <a:defRPr/>
            </a:pPr>
            <a:r>
              <a:rPr lang="cs-CZ" altLang="en-US" dirty="0"/>
              <a:t>likvidace </a:t>
            </a:r>
            <a:r>
              <a:rPr lang="cs-CZ" altLang="en-US" dirty="0">
                <a:solidFill>
                  <a:schemeClr val="tx2"/>
                </a:solidFill>
              </a:rPr>
              <a:t>terminálních predátorů (</a:t>
            </a:r>
            <a:r>
              <a:rPr lang="cs-CZ" altLang="en-US" dirty="0" err="1">
                <a:solidFill>
                  <a:schemeClr val="tx2"/>
                </a:solidFill>
              </a:rPr>
              <a:t>bioakumulace</a:t>
            </a:r>
            <a:r>
              <a:rPr lang="cs-CZ" altLang="en-US" dirty="0">
                <a:solidFill>
                  <a:schemeClr val="tx2"/>
                </a:solidFill>
              </a:rPr>
              <a:t> </a:t>
            </a:r>
            <a:r>
              <a:rPr lang="cs-CZ" altLang="en-US" dirty="0" err="1">
                <a:solidFill>
                  <a:schemeClr val="tx2"/>
                </a:solidFill>
              </a:rPr>
              <a:t>tox</a:t>
            </a:r>
            <a:r>
              <a:rPr lang="cs-CZ" altLang="en-US" dirty="0">
                <a:solidFill>
                  <a:schemeClr val="tx2"/>
                </a:solidFill>
              </a:rPr>
              <a:t>. látek)</a:t>
            </a:r>
            <a:br>
              <a:rPr lang="cs-CZ" altLang="en-US" dirty="0"/>
            </a:br>
            <a:endParaRPr lang="cs-CZ" altLang="en-US" dirty="0"/>
          </a:p>
          <a:p>
            <a:pPr>
              <a:defRPr/>
            </a:pPr>
            <a:r>
              <a:rPr lang="cs-CZ" altLang="en-US" dirty="0"/>
              <a:t>	</a:t>
            </a:r>
            <a:r>
              <a:rPr lang="cs-CZ" altLang="en-US" b="0" dirty="0">
                <a:sym typeface="Wingdings" pitchFamily="2" charset="2"/>
              </a:rPr>
              <a:t> </a:t>
            </a:r>
            <a:r>
              <a:rPr lang="en-US" altLang="en-US" b="0" dirty="0"/>
              <a:t> </a:t>
            </a:r>
            <a:r>
              <a:rPr lang="cs-CZ" altLang="en-US" b="0" dirty="0"/>
              <a:t>vyhubení vlků v severní Americe</a:t>
            </a:r>
          </a:p>
          <a:p>
            <a:pPr>
              <a:defRPr/>
            </a:pPr>
            <a:r>
              <a:rPr lang="cs-CZ" altLang="en-US" b="0" dirty="0"/>
              <a:t>		</a:t>
            </a:r>
            <a:r>
              <a:rPr lang="cs-CZ" altLang="en-US" b="0" dirty="0">
                <a:sym typeface="Wingdings" pitchFamily="2" charset="2"/>
              </a:rPr>
              <a:t> </a:t>
            </a:r>
            <a:r>
              <a:rPr lang="en-US" altLang="en-US" b="0" dirty="0"/>
              <a:t> </a:t>
            </a:r>
            <a:r>
              <a:rPr lang="cs-CZ" altLang="en-US" b="0" dirty="0"/>
              <a:t>přemnožení jelenů</a:t>
            </a:r>
          </a:p>
          <a:p>
            <a:pPr>
              <a:defRPr/>
            </a:pPr>
            <a:r>
              <a:rPr lang="cs-CZ" altLang="en-US" b="0" dirty="0"/>
              <a:t>			</a:t>
            </a:r>
            <a:r>
              <a:rPr lang="cs-CZ" altLang="en-US" b="0" dirty="0">
                <a:sym typeface="Wingdings" pitchFamily="2" charset="2"/>
              </a:rPr>
              <a:t> </a:t>
            </a:r>
            <a:r>
              <a:rPr lang="en-US" altLang="en-US" b="0" dirty="0"/>
              <a:t> ne</a:t>
            </a:r>
            <a:r>
              <a:rPr lang="cs-CZ" altLang="en-US" b="0" dirty="0"/>
              <a:t>řízené spásání vegetace luk a lesů </a:t>
            </a:r>
          </a:p>
          <a:p>
            <a:pPr eaLnBrk="1" hangingPunct="1">
              <a:defRPr/>
            </a:pPr>
            <a:endParaRPr lang="cs-CZ" altLang="en-US" b="0" dirty="0"/>
          </a:p>
          <a:p>
            <a:pPr eaLnBrk="1" hangingPunct="1">
              <a:defRPr/>
            </a:pPr>
            <a:r>
              <a:rPr lang="cs-CZ" altLang="en-US" b="0" dirty="0"/>
              <a:t>	</a:t>
            </a:r>
            <a:r>
              <a:rPr lang="cs-CZ" altLang="en-US" b="0" dirty="0">
                <a:sym typeface="Wingdings" pitchFamily="2" charset="2"/>
              </a:rPr>
              <a:t> </a:t>
            </a:r>
            <a:r>
              <a:rPr lang="en-US" altLang="en-US" b="0" dirty="0"/>
              <a:t> </a:t>
            </a:r>
            <a:r>
              <a:rPr lang="cs-CZ" altLang="en-US" b="0" dirty="0">
                <a:solidFill>
                  <a:schemeClr val="tx2"/>
                </a:solidFill>
              </a:rPr>
              <a:t>vyhubení dravců (DDT)</a:t>
            </a:r>
          </a:p>
          <a:p>
            <a:pPr eaLnBrk="1" hangingPunct="1">
              <a:defRPr/>
            </a:pPr>
            <a:r>
              <a:rPr lang="cs-CZ" altLang="en-US" b="0" dirty="0"/>
              <a:t>		</a:t>
            </a:r>
            <a:r>
              <a:rPr lang="cs-CZ" altLang="en-US" b="0" dirty="0">
                <a:sym typeface="Wingdings" pitchFamily="2" charset="2"/>
              </a:rPr>
              <a:t> </a:t>
            </a:r>
            <a:r>
              <a:rPr lang="en-US" altLang="en-US" b="0" dirty="0"/>
              <a:t> </a:t>
            </a:r>
            <a:r>
              <a:rPr lang="cs-CZ" altLang="en-US" b="0" dirty="0"/>
              <a:t>přemnožení hlodavců</a:t>
            </a:r>
          </a:p>
          <a:p>
            <a:pPr eaLnBrk="1" hangingPunct="1">
              <a:defRPr/>
            </a:pPr>
            <a:r>
              <a:rPr lang="cs-CZ" altLang="en-US" b="0" dirty="0"/>
              <a:t>			</a:t>
            </a:r>
            <a:r>
              <a:rPr lang="cs-CZ" altLang="en-US" b="0" dirty="0">
                <a:sym typeface="Wingdings" pitchFamily="2" charset="2"/>
              </a:rPr>
              <a:t> </a:t>
            </a:r>
            <a:r>
              <a:rPr lang="en-US" altLang="en-US" b="0" dirty="0"/>
              <a:t> ne</a:t>
            </a:r>
            <a:r>
              <a:rPr lang="cs-CZ" altLang="en-US" b="0" dirty="0"/>
              <a:t>řízené spásání úrody na polích</a:t>
            </a:r>
          </a:p>
          <a:p>
            <a:pPr eaLnBrk="1" hangingPunct="1">
              <a:defRPr/>
            </a:pPr>
            <a:endParaRPr lang="cs-CZ" altLang="en-US" dirty="0"/>
          </a:p>
          <a:p>
            <a:pPr>
              <a:defRPr/>
            </a:pPr>
            <a:endParaRPr lang="cs-CZ" altLang="en-US" sz="2200" dirty="0"/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solidFill>
                  <a:srgbClr val="FF3300"/>
                </a:solidFill>
              </a:rPr>
              <a:t>Působení toxických látek </a:t>
            </a:r>
            <a:r>
              <a:rPr lang="cs-CZ" altLang="en-US" sz="2400" dirty="0">
                <a:solidFill>
                  <a:srgbClr val="FF33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400" dirty="0">
                <a:solidFill>
                  <a:srgbClr val="FF33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  <a:sym typeface="Wingdings" panose="05000000000000000000" pitchFamily="2" charset="2"/>
              </a:rPr>
              <a:t>z</a:t>
            </a:r>
            <a:r>
              <a:rPr lang="en-US" altLang="en-US" sz="2400" dirty="0" err="1">
                <a:solidFill>
                  <a:srgbClr val="FF3300"/>
                </a:solidFill>
              </a:rPr>
              <a:t>měny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ekologických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vztahů</a:t>
            </a:r>
            <a:endParaRPr lang="cs-CZ" altLang="en-US" sz="2400" b="0" dirty="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/>
          </p:cNvSpPr>
          <p:nvPr/>
        </p:nvSpPr>
        <p:spPr bwMode="auto">
          <a:xfrm>
            <a:off x="179388" y="549275"/>
            <a:ext cx="87852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en-US" b="0"/>
              <a:t>Ekosystémy nejsou složitější než si myslíme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b="0"/>
              <a:t>Ekosystémy jsou složitější než si vůbec dovedeme představit</a:t>
            </a:r>
            <a:br>
              <a:rPr lang="cs-CZ" altLang="en-US" sz="4000"/>
            </a:br>
            <a:br>
              <a:rPr lang="cs-CZ" altLang="en-US" sz="2000" b="0" i="1"/>
            </a:br>
            <a:r>
              <a:rPr lang="cs-CZ" altLang="en-US" sz="2000" b="0" i="1"/>
              <a:t>Ecosystems are NOT more complex than we think. </a:t>
            </a:r>
            <a:br>
              <a:rPr lang="cs-CZ" altLang="en-US" sz="2000" b="0" i="1"/>
            </a:br>
            <a:r>
              <a:rPr lang="cs-CZ" altLang="en-US" sz="2000" b="0" i="1"/>
              <a:t>They are more complex than we CAN think.</a:t>
            </a:r>
          </a:p>
        </p:txBody>
      </p:sp>
      <p:grpSp>
        <p:nvGrpSpPr>
          <p:cNvPr id="2" name="Skupina 7"/>
          <p:cNvGrpSpPr>
            <a:grpSpLocks/>
          </p:cNvGrpSpPr>
          <p:nvPr/>
        </p:nvGrpSpPr>
        <p:grpSpPr bwMode="auto">
          <a:xfrm>
            <a:off x="323850" y="4210050"/>
            <a:ext cx="8569325" cy="2098675"/>
            <a:chOff x="323528" y="4209279"/>
            <a:chExt cx="8568952" cy="2100041"/>
          </a:xfrm>
        </p:grpSpPr>
        <p:pic>
          <p:nvPicPr>
            <p:cNvPr id="1229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4266472"/>
              <a:ext cx="2304256" cy="2042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4249406"/>
              <a:ext cx="2808312" cy="1987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4" name="Picture 8" descr="http://eusoils.jrc.ec.europa.eu/library/themes/biodiversity/Images/number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4209279"/>
              <a:ext cx="3312368" cy="2100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/>
          <p:cNvSpPr>
            <a:spLocks noChangeArrowheads="1"/>
          </p:cNvSpPr>
          <p:nvPr/>
        </p:nvSpPr>
        <p:spPr bwMode="auto">
          <a:xfrm>
            <a:off x="468313" y="2322884"/>
            <a:ext cx="8382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dirty="0">
                <a:solidFill>
                  <a:srgbClr val="FF3300"/>
                </a:solidFill>
              </a:rPr>
              <a:t>Účinky toxických látek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dirty="0">
                <a:solidFill>
                  <a:srgbClr val="FF3300"/>
                </a:solidFill>
              </a:rPr>
              <a:t>v ekosystémech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36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457200" y="1042988"/>
            <a:ext cx="83820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 dirty="0">
                <a:solidFill>
                  <a:srgbClr val="FF3300"/>
                </a:solidFill>
              </a:rPr>
              <a:t>Ekosystém: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4000" b="0" dirty="0">
              <a:solidFill>
                <a:srgbClr val="FF3300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000" b="0" dirty="0">
                <a:solidFill>
                  <a:schemeClr val="tx1"/>
                </a:solidFill>
              </a:rPr>
              <a:t>Heterogennní systém složený z </a:t>
            </a:r>
            <a:r>
              <a:rPr lang="cs-CZ" altLang="en-US" sz="2000" dirty="0">
                <a:solidFill>
                  <a:schemeClr val="tx2"/>
                </a:solidFill>
              </a:rPr>
              <a:t>biotické složky </a:t>
            </a:r>
            <a:r>
              <a:rPr lang="cs-CZ" altLang="en-US" sz="2000" b="0" dirty="0">
                <a:solidFill>
                  <a:schemeClr val="tx1"/>
                </a:solidFill>
              </a:rPr>
              <a:t>(biocenozy, biologický subsystém) a </a:t>
            </a:r>
            <a:r>
              <a:rPr lang="cs-CZ" altLang="en-US" sz="2000" dirty="0">
                <a:solidFill>
                  <a:schemeClr val="tx2"/>
                </a:solidFill>
              </a:rPr>
              <a:t>abiotické složky </a:t>
            </a:r>
            <a:r>
              <a:rPr lang="cs-CZ" altLang="en-US" sz="2000" b="0" dirty="0">
                <a:solidFill>
                  <a:schemeClr val="tx1"/>
                </a:solidFill>
              </a:rPr>
              <a:t>(ekotopu, subsystém prostředí)</a:t>
            </a:r>
            <a:br>
              <a:rPr lang="cs-CZ" altLang="en-US" sz="2000" b="0" dirty="0">
                <a:solidFill>
                  <a:schemeClr val="tx1"/>
                </a:solidFill>
              </a:rPr>
            </a:br>
            <a:endParaRPr lang="cs-CZ" altLang="en-US" sz="20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800" b="0" dirty="0">
              <a:solidFill>
                <a:srgbClr val="FF3300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cs-CZ" altLang="en-US" sz="2800" b="0" dirty="0">
                <a:solidFill>
                  <a:schemeClr val="tx2"/>
                </a:solidFill>
              </a:rPr>
              <a:t> Biota vs. prostředí – vztahy / zákonitosti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b="0" dirty="0">
                <a:solidFill>
                  <a:schemeClr val="tx2"/>
                </a:solidFill>
              </a:rPr>
              <a:t> </a:t>
            </a:r>
            <a:r>
              <a:rPr lang="cs-CZ" altLang="en-US" sz="1800" b="0" dirty="0">
                <a:solidFill>
                  <a:schemeClr val="tx1"/>
                </a:solidFill>
              </a:rPr>
              <a:t>Klíčová zákonitost v ekosystémech z pohledu studia ekotoxikologie: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000" b="0" dirty="0">
                <a:solidFill>
                  <a:schemeClr val="tx1"/>
                </a:solidFill>
              </a:rPr>
              <a:t>„</a:t>
            </a:r>
            <a:r>
              <a:rPr lang="cs-CZ" altLang="en-US" sz="2000" dirty="0">
                <a:solidFill>
                  <a:schemeClr val="tx1"/>
                </a:solidFill>
              </a:rPr>
              <a:t>Zákonitost určujících abiotických faktorů (ekologická valence)“</a:t>
            </a:r>
            <a:endParaRPr lang="cs-CZ" alt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457200" y="5334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Klíčové zákonitosti v ekosystémech</a:t>
            </a:r>
            <a:endParaRPr lang="cs-CZ" altLang="en-US" sz="2400">
              <a:solidFill>
                <a:schemeClr val="tx1"/>
              </a:solidFill>
            </a:endParaRPr>
          </a:p>
        </p:txBody>
      </p:sp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107950" y="1052513"/>
            <a:ext cx="90678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u="sng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 dirty="0">
                <a:solidFill>
                  <a:schemeClr val="tx1"/>
                </a:solidFill>
              </a:rPr>
              <a:t>1) Zákonitost určujících abiotických faktorů </a:t>
            </a:r>
            <a:r>
              <a:rPr lang="cs-CZ" altLang="en-US" sz="2200" b="0" i="1" dirty="0">
                <a:solidFill>
                  <a:schemeClr val="tx1"/>
                </a:solidFill>
              </a:rPr>
              <a:t>(autekologický přístup)</a:t>
            </a:r>
            <a:endParaRPr lang="cs-CZ" altLang="en-US" sz="22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chemeClr val="tx2"/>
                </a:solidFill>
              </a:rPr>
              <a:t>Ekologická valence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 dirty="0">
                <a:solidFill>
                  <a:schemeClr val="tx1"/>
                </a:solidFill>
              </a:rPr>
              <a:t>rozsah hodnot faktoru, za kterých je schopen druh (populace) existovat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 dirty="0">
                <a:solidFill>
                  <a:schemeClr val="tx1"/>
                </a:solidFill>
              </a:rPr>
              <a:t>určující faktory – např. teplota, vlhkost, pH … koncentrace toxické látky1, 2…n</a:t>
            </a:r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3500438"/>
            <a:ext cx="45910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35028" r="27834" b="28804"/>
          <a:stretch>
            <a:fillRect/>
          </a:stretch>
        </p:blipFill>
        <p:spPr bwMode="auto">
          <a:xfrm>
            <a:off x="4932363" y="1196975"/>
            <a:ext cx="3671887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52538"/>
            <a:ext cx="4564063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3"/>
          <p:cNvSpPr>
            <a:spLocks noChangeArrowheads="1"/>
          </p:cNvSpPr>
          <p:nvPr/>
        </p:nvSpPr>
        <p:spPr bwMode="auto">
          <a:xfrm>
            <a:off x="184150" y="333375"/>
            <a:ext cx="9067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Ekologická valence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Příklad – dva faktory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</p:txBody>
      </p:sp>
      <p:sp>
        <p:nvSpPr>
          <p:cNvPr id="92165" name="TextovéPole 4"/>
          <p:cNvSpPr txBox="1">
            <a:spLocks noChangeArrowheads="1"/>
          </p:cNvSpPr>
          <p:nvPr/>
        </p:nvSpPr>
        <p:spPr bwMode="auto">
          <a:xfrm>
            <a:off x="503238" y="4432300"/>
            <a:ext cx="8494712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rgbClr val="FF0000"/>
                </a:solidFill>
              </a:rPr>
              <a:t>Valence </a:t>
            </a:r>
            <a:r>
              <a:rPr lang="cs-CZ" altLang="en-US" sz="1800" b="0" dirty="0">
                <a:solidFill>
                  <a:srgbClr val="FF0000"/>
                </a:solidFill>
              </a:rPr>
              <a:t>nutno chápat „více-rozměrně“: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 b="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rgbClr val="FF0000"/>
                </a:solidFill>
              </a:rPr>
              <a:t>Jedním z rozměrů </a:t>
            </a:r>
            <a:r>
              <a:rPr lang="cs-CZ" altLang="en-US" sz="1800" b="0" dirty="0">
                <a:solidFill>
                  <a:srgbClr val="FF0000"/>
                </a:solidFill>
              </a:rPr>
              <a:t>- vliv toxické látky (resp. směsí chem. látek)		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 dirty="0">
                <a:solidFill>
                  <a:schemeClr val="tx1"/>
                </a:solidFill>
                <a:sym typeface="Wingdings" panose="05000000000000000000" pitchFamily="2" charset="2"/>
              </a:rPr>
              <a:t>	</a:t>
            </a:r>
            <a:r>
              <a:rPr lang="cs-CZ" altLang="en-US" sz="1800" b="0" dirty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b="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800" b="0" dirty="0">
                <a:solidFill>
                  <a:schemeClr val="tx2"/>
                </a:solidFill>
                <a:sym typeface="Wingdings" panose="05000000000000000000" pitchFamily="2" charset="2"/>
              </a:rPr>
              <a:t>látky budou mít výraznější dopady (vyšší toxicitu) v podmínkách, </a:t>
            </a:r>
            <a:br>
              <a:rPr lang="cs-CZ" altLang="en-US" sz="1800" b="0" dirty="0">
                <a:solidFill>
                  <a:schemeClr val="tx2"/>
                </a:solidFill>
                <a:sym typeface="Wingdings" panose="05000000000000000000" pitchFamily="2" charset="2"/>
              </a:rPr>
            </a:br>
            <a:r>
              <a:rPr lang="cs-CZ" altLang="en-US" sz="1800" b="0" dirty="0">
                <a:solidFill>
                  <a:schemeClr val="tx2"/>
                </a:solidFill>
                <a:sym typeface="Wingdings" panose="05000000000000000000" pitchFamily="2" charset="2"/>
              </a:rPr>
              <a:t>	které nejsou pro organismus optimální</a:t>
            </a:r>
            <a:br>
              <a:rPr lang="cs-CZ" altLang="en-US" sz="1800" b="0" dirty="0">
                <a:solidFill>
                  <a:schemeClr val="tx2"/>
                </a:solidFill>
                <a:sym typeface="Wingdings" panose="05000000000000000000" pitchFamily="2" charset="2"/>
              </a:rPr>
            </a:br>
            <a:r>
              <a:rPr lang="cs-CZ" altLang="en-US" sz="1800" b="0" i="1" dirty="0">
                <a:solidFill>
                  <a:schemeClr val="tx2"/>
                </a:solidFill>
                <a:sym typeface="Wingdings" panose="05000000000000000000" pitchFamily="2" charset="2"/>
              </a:rPr>
              <a:t>		(např. nedostatek potravy, vyšší teplota – globální změny, </a:t>
            </a:r>
            <a:br>
              <a:rPr lang="cs-CZ" altLang="en-US" sz="1800" b="0" i="1" dirty="0">
                <a:solidFill>
                  <a:schemeClr val="tx2"/>
                </a:solidFill>
                <a:sym typeface="Wingdings" panose="05000000000000000000" pitchFamily="2" charset="2"/>
              </a:rPr>
            </a:br>
            <a:r>
              <a:rPr lang="cs-CZ" altLang="en-US" sz="1800" b="0" i="1" dirty="0">
                <a:solidFill>
                  <a:schemeClr val="tx2"/>
                </a:solidFill>
                <a:sym typeface="Wingdings" panose="05000000000000000000" pitchFamily="2" charset="2"/>
              </a:rPr>
              <a:t>		změna optimální salinity, obsah O</a:t>
            </a:r>
            <a:r>
              <a:rPr lang="cs-CZ" altLang="en-US" sz="1800" b="0" i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2 …</a:t>
            </a:r>
            <a:r>
              <a:rPr lang="cs-CZ" altLang="en-US" sz="1800" b="0" i="1" dirty="0">
                <a:solidFill>
                  <a:schemeClr val="tx2"/>
                </a:solidFill>
                <a:sym typeface="Wingdings" panose="05000000000000000000" pitchFamily="2" charset="2"/>
              </a:rPr>
              <a:t>)</a:t>
            </a:r>
            <a:endParaRPr lang="cs-CZ" altLang="en-US" sz="1800" b="0" i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/>
          <p:cNvSpPr>
            <a:spLocks noChangeArrowheads="1"/>
          </p:cNvSpPr>
          <p:nvPr/>
        </p:nvSpPr>
        <p:spPr bwMode="auto">
          <a:xfrm>
            <a:off x="184150" y="1125538"/>
            <a:ext cx="8709025" cy="495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 dirty="0">
                <a:solidFill>
                  <a:schemeClr val="tx1"/>
                </a:solidFill>
              </a:rPr>
              <a:t>2) Zákonitosti vzájemného ovlivnění organismů </a:t>
            </a:r>
            <a:br>
              <a:rPr lang="cs-CZ" altLang="en-US" sz="2200" u="sng" dirty="0">
                <a:solidFill>
                  <a:schemeClr val="tx1"/>
                </a:solidFill>
              </a:rPr>
            </a:br>
            <a:r>
              <a:rPr lang="cs-CZ" altLang="en-US" sz="2200" b="0" dirty="0">
                <a:solidFill>
                  <a:schemeClr val="tx1"/>
                </a:solidFill>
              </a:rPr>
              <a:t>(</a:t>
            </a:r>
            <a:r>
              <a:rPr lang="cs-CZ" altLang="en-US" sz="2200" b="0" i="1" dirty="0">
                <a:solidFill>
                  <a:schemeClr val="tx1"/>
                </a:solidFill>
              </a:rPr>
              <a:t>synekologický přístup - kompetice/inhibice/symbioza/parazitismus)</a:t>
            </a:r>
            <a:endParaRPr lang="cs-CZ" altLang="en-US" sz="2200" b="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 dirty="0">
                <a:solidFill>
                  <a:schemeClr val="tx1"/>
                </a:solidFill>
              </a:rPr>
              <a:t> druh se vyskytuje nejen díky optimu environmentálních podmínek, ale i proto, že obstál v konkurenci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22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200" dirty="0" err="1">
                <a:solidFill>
                  <a:schemeClr val="tx2"/>
                </a:solidFill>
                <a:sym typeface="Wingdings" panose="05000000000000000000" pitchFamily="2" charset="2"/>
              </a:rPr>
              <a:t>Ekologick</a:t>
            </a:r>
            <a:r>
              <a:rPr lang="cs-CZ" altLang="en-US" sz="2200" dirty="0">
                <a:solidFill>
                  <a:schemeClr val="tx2"/>
                </a:solidFill>
                <a:sym typeface="Wingdings" panose="05000000000000000000" pitchFamily="2" charset="2"/>
              </a:rPr>
              <a:t>á nika </a:t>
            </a:r>
            <a:r>
              <a:rPr lang="cs-CZ" alt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druhu / populace</a:t>
            </a:r>
            <a:endParaRPr lang="cs-CZ" altLang="en-US" sz="22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1800" b="0" dirty="0">
                <a:solidFill>
                  <a:schemeClr val="tx1"/>
                </a:solidFill>
              </a:rPr>
              <a:t> mnohorozměrný podprostor definovaný jednotlivými ekologickými abiotickými faktory (teplota, vlhkost, sluneční záření…) a biotickými faktory (přítomnost potravy, přítomnost predátorů …).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 dirty="0">
                <a:solidFill>
                  <a:schemeClr val="tx1"/>
                </a:solidFill>
              </a:rPr>
              <a:t> „Fundamentální nika“ </a:t>
            </a:r>
            <a:r>
              <a:rPr lang="cs-CZ" altLang="en-US" sz="1800" b="0" dirty="0">
                <a:solidFill>
                  <a:schemeClr val="tx1"/>
                </a:solidFill>
              </a:rPr>
              <a:t>– prostor bez omezování ostatními druhy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 dirty="0">
                <a:solidFill>
                  <a:schemeClr val="tx1"/>
                </a:solidFill>
              </a:rPr>
              <a:t> „Realizovaná nika“ </a:t>
            </a:r>
            <a:r>
              <a:rPr lang="cs-CZ" altLang="en-US" sz="1800" b="0" dirty="0">
                <a:solidFill>
                  <a:schemeClr val="tx1"/>
                </a:solidFill>
              </a:rPr>
              <a:t>– skutečně obývaná nika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 dirty="0">
                <a:solidFill>
                  <a:schemeClr val="tx1"/>
                </a:solidFill>
              </a:rPr>
              <a:t> „Prázdná nika“ </a:t>
            </a:r>
            <a:r>
              <a:rPr lang="cs-CZ" altLang="en-US" sz="1800" b="0" dirty="0">
                <a:solidFill>
                  <a:schemeClr val="tx1"/>
                </a:solidFill>
              </a:rPr>
              <a:t>– druh vymře:</a:t>
            </a:r>
          </a:p>
          <a:p>
            <a:pPr lvl="2">
              <a:spcBef>
                <a:spcPct val="0"/>
              </a:spcBef>
              <a:buClrTx/>
              <a:buFontTx/>
              <a:buNone/>
            </a:pPr>
            <a:endParaRPr lang="cs-CZ" altLang="en-US" sz="1800" i="1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None/>
            </a:pPr>
            <a:r>
              <a:rPr lang="cs-CZ" altLang="en-US" sz="1800" u="sng" dirty="0">
                <a:solidFill>
                  <a:schemeClr val="tx1"/>
                </a:solidFill>
              </a:rPr>
              <a:t>Příklad </a:t>
            </a:r>
            <a:r>
              <a:rPr lang="en-US" altLang="en-US" sz="1800" b="0" i="1" dirty="0">
                <a:solidFill>
                  <a:schemeClr val="tx1"/>
                </a:solidFill>
              </a:rPr>
              <a:t>v</a:t>
            </a:r>
            <a:r>
              <a:rPr lang="cs-CZ" altLang="en-US" sz="1800" b="0" i="1" dirty="0">
                <a:solidFill>
                  <a:schemeClr val="tx1"/>
                </a:solidFill>
              </a:rPr>
              <a:t>yhubení vlka </a:t>
            </a:r>
            <a:r>
              <a:rPr lang="cs-CZ" altLang="en-US" sz="1800" b="0" i="1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b="0" i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800" b="0" i="1" dirty="0">
                <a:solidFill>
                  <a:schemeClr val="tx1"/>
                </a:solidFill>
                <a:sym typeface="Wingdings" panose="05000000000000000000" pitchFamily="2" charset="2"/>
              </a:rPr>
              <a:t> přemnožení jelenů, srnčí</a:t>
            </a:r>
          </a:p>
          <a:p>
            <a:pPr lvl="2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 dirty="0">
                <a:solidFill>
                  <a:schemeClr val="tx1"/>
                </a:solidFill>
                <a:sym typeface="Wingdings" panose="05000000000000000000" pitchFamily="2" charset="2"/>
              </a:rPr>
              <a:t>	</a:t>
            </a:r>
            <a:r>
              <a:rPr lang="en-US" altLang="en-US" sz="1800" b="0" i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0" i="1" dirty="0" err="1">
                <a:solidFill>
                  <a:schemeClr val="tx1"/>
                </a:solidFill>
                <a:sym typeface="Wingdings" panose="05000000000000000000" pitchFamily="2" charset="2"/>
              </a:rPr>
              <a:t>nov</a:t>
            </a:r>
            <a:r>
              <a:rPr lang="cs-CZ" altLang="en-US" sz="1800" b="0" i="1" dirty="0">
                <a:solidFill>
                  <a:schemeClr val="tx1"/>
                </a:solidFill>
                <a:sym typeface="Wingdings" panose="05000000000000000000" pitchFamily="2" charset="2"/>
              </a:rPr>
              <a:t>é obsazení niky rysem </a:t>
            </a:r>
            <a:r>
              <a:rPr lang="en-US" altLang="en-US" sz="1800" b="0" i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0" i="1" dirty="0" err="1">
                <a:solidFill>
                  <a:schemeClr val="tx1"/>
                </a:solidFill>
                <a:sym typeface="Wingdings" panose="05000000000000000000" pitchFamily="2" charset="2"/>
              </a:rPr>
              <a:t>regulace</a:t>
            </a:r>
            <a:r>
              <a:rPr lang="en-US" altLang="en-US" sz="1800" b="0" i="1" dirty="0">
                <a:solidFill>
                  <a:schemeClr val="tx1"/>
                </a:solidFill>
                <a:sym typeface="Wingdings" panose="05000000000000000000" pitchFamily="2" charset="2"/>
              </a:rPr>
              <a:t> v </a:t>
            </a:r>
            <a:r>
              <a:rPr lang="en-US" altLang="en-US" sz="1800" b="0" i="1" dirty="0" err="1">
                <a:solidFill>
                  <a:schemeClr val="tx1"/>
                </a:solidFill>
                <a:sym typeface="Wingdings" panose="05000000000000000000" pitchFamily="2" charset="2"/>
              </a:rPr>
              <a:t>ekos</a:t>
            </a:r>
            <a:r>
              <a:rPr lang="cs-CZ" altLang="en-US" sz="1800" b="0" i="1" dirty="0">
                <a:solidFill>
                  <a:schemeClr val="tx1"/>
                </a:solidFill>
                <a:sym typeface="Wingdings" panose="05000000000000000000" pitchFamily="2" charset="2"/>
              </a:rPr>
              <a:t>ystému</a:t>
            </a:r>
            <a:endParaRPr lang="cs-CZ" altLang="en-US" sz="1800" b="0" i="1" dirty="0">
              <a:solidFill>
                <a:schemeClr val="tx1"/>
              </a:solidFill>
            </a:endParaRPr>
          </a:p>
        </p:txBody>
      </p:sp>
      <p:sp>
        <p:nvSpPr>
          <p:cNvPr id="94211" name="Rectangle 2"/>
          <p:cNvSpPr>
            <a:spLocks noChangeArrowheads="1"/>
          </p:cNvSpPr>
          <p:nvPr/>
        </p:nvSpPr>
        <p:spPr bwMode="auto">
          <a:xfrm>
            <a:off x="457200" y="5334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Klíčové zákonitosti v ekosystémech</a:t>
            </a:r>
            <a:endParaRPr lang="cs-CZ" alt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>
            <a:spLocks noChangeArrowheads="1"/>
          </p:cNvSpPr>
          <p:nvPr/>
        </p:nvSpPr>
        <p:spPr bwMode="auto">
          <a:xfrm>
            <a:off x="457200" y="1268413"/>
            <a:ext cx="8382000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 dirty="0">
                <a:solidFill>
                  <a:schemeClr val="tx1"/>
                </a:solidFill>
              </a:rPr>
              <a:t>3) Zákonitosti zpětných vazeb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u="sng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 dirty="0">
                <a:solidFill>
                  <a:schemeClr val="tx1"/>
                </a:solidFill>
              </a:rPr>
              <a:t>4) Zákonitosti časové posloupnosti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200" b="0" dirty="0">
                <a:solidFill>
                  <a:schemeClr val="tx1"/>
                </a:solidFill>
              </a:rPr>
              <a:t>- po určitých ekosystémech/společenstvech se vyskytují jen určitá další jiná společenstva (sukcese)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 dirty="0">
                <a:solidFill>
                  <a:schemeClr val="tx1"/>
                </a:solidFill>
              </a:rPr>
              <a:t>5) Zákonitosti prostorové</a:t>
            </a:r>
            <a:endParaRPr lang="cs-CZ" altLang="en-US" sz="220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200" b="0" dirty="0">
                <a:solidFill>
                  <a:schemeClr val="tx1"/>
                </a:solidFill>
              </a:rPr>
              <a:t>- určité ekosystémy jsou obklopeny jen určitými dalšími ekotopy</a:t>
            </a:r>
            <a:r>
              <a:rPr lang="en-US" altLang="en-US" sz="2200" b="0" dirty="0">
                <a:solidFill>
                  <a:schemeClr val="tx1"/>
                </a:solidFill>
              </a:rPr>
              <a:t>; me</a:t>
            </a:r>
            <a:r>
              <a:rPr lang="cs-CZ" altLang="en-US" sz="2200" b="0" dirty="0">
                <a:solidFill>
                  <a:schemeClr val="tx1"/>
                </a:solidFill>
              </a:rPr>
              <a:t>zi nimi existují charakteristické přechody (ekotony)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 dirty="0">
                <a:solidFill>
                  <a:schemeClr val="tx1"/>
                </a:solidFill>
              </a:rPr>
              <a:t>6) Zákonitosti biogeografie ostrovů</a:t>
            </a:r>
            <a:endParaRPr lang="cs-CZ" altLang="en-US" sz="220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200" b="0" dirty="0">
                <a:solidFill>
                  <a:schemeClr val="tx1"/>
                </a:solidFill>
              </a:rPr>
              <a:t>ostrov = relativně izolované místo</a:t>
            </a:r>
            <a:r>
              <a:rPr lang="en-US" altLang="en-US" sz="2200" b="0" dirty="0">
                <a:solidFill>
                  <a:schemeClr val="tx1"/>
                </a:solidFill>
              </a:rPr>
              <a:t>; </a:t>
            </a:r>
            <a:r>
              <a:rPr lang="en-US" altLang="en-US" sz="2200" b="0" i="1" dirty="0">
                <a:solidFill>
                  <a:schemeClr val="tx1"/>
                </a:solidFill>
              </a:rPr>
              <a:t>nap</a:t>
            </a:r>
            <a:r>
              <a:rPr lang="cs-CZ" altLang="en-US" sz="2200" b="0" i="1" dirty="0">
                <a:solidFill>
                  <a:schemeClr val="tx1"/>
                </a:solidFill>
              </a:rPr>
              <a:t>ř. paseka uprostřed lesa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dirty="0">
              <a:solidFill>
                <a:schemeClr val="tx1"/>
              </a:solidFill>
            </a:endParaRPr>
          </a:p>
        </p:txBody>
      </p:sp>
      <p:sp>
        <p:nvSpPr>
          <p:cNvPr id="96259" name="Rectangle 2"/>
          <p:cNvSpPr>
            <a:spLocks noChangeArrowheads="1"/>
          </p:cNvSpPr>
          <p:nvPr/>
        </p:nvSpPr>
        <p:spPr bwMode="auto">
          <a:xfrm>
            <a:off x="457200" y="5334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Klíčové zákonitosti v ekosystémech</a:t>
            </a:r>
            <a:endParaRPr lang="cs-CZ" alt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533400" y="981075"/>
            <a:ext cx="861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endParaRPr lang="cs-CZ" altLang="en-US" sz="20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000" b="0">
              <a:solidFill>
                <a:schemeClr val="tx1"/>
              </a:solidFill>
            </a:endParaRP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323850" y="26035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solidFill>
                  <a:srgbClr val="FF3300"/>
                </a:solidFill>
              </a:rPr>
              <a:t>EKOSYS</a:t>
            </a:r>
            <a:r>
              <a:rPr lang="en-US" altLang="en-US" sz="2400" dirty="0">
                <a:solidFill>
                  <a:srgbClr val="FF3300"/>
                </a:solidFill>
              </a:rPr>
              <a:t>T</a:t>
            </a:r>
            <a:r>
              <a:rPr lang="cs-CZ" altLang="en-US" sz="2400" dirty="0">
                <a:solidFill>
                  <a:srgbClr val="FF3300"/>
                </a:solidFill>
              </a:rPr>
              <a:t>ÉMY a účinky toxických látek</a:t>
            </a:r>
          </a:p>
        </p:txBody>
      </p:sp>
      <p:sp>
        <p:nvSpPr>
          <p:cNvPr id="98308" name="Rectangle 2"/>
          <p:cNvSpPr>
            <a:spLocks noChangeArrowheads="1"/>
          </p:cNvSpPr>
          <p:nvPr/>
        </p:nvSpPr>
        <p:spPr bwMode="auto">
          <a:xfrm>
            <a:off x="323850" y="1484313"/>
            <a:ext cx="8610600" cy="36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dirty="0">
                <a:solidFill>
                  <a:schemeClr val="tx1"/>
                </a:solidFill>
              </a:rPr>
              <a:t>V ekosystémech lze sledovat </a:t>
            </a:r>
            <a:r>
              <a:rPr lang="cs-CZ" altLang="en-US" sz="2200" b="0" i="1" dirty="0">
                <a:solidFill>
                  <a:schemeClr val="tx1"/>
                </a:solidFill>
              </a:rPr>
              <a:t>(na rozdíl od manipulovaných biotestů) </a:t>
            </a:r>
            <a:r>
              <a:rPr lang="cs-CZ" altLang="en-US" sz="2200" b="0" dirty="0">
                <a:solidFill>
                  <a:schemeClr val="tx1"/>
                </a:solidFill>
              </a:rPr>
              <a:t>pouze </a:t>
            </a:r>
            <a:r>
              <a:rPr lang="cs-CZ" altLang="en-US" sz="2200" b="0" dirty="0">
                <a:solidFill>
                  <a:srgbClr val="FF0000"/>
                </a:solidFill>
              </a:rPr>
              <a:t>retrospektivní efekty</a:t>
            </a:r>
            <a:endParaRPr lang="en-US" altLang="en-US" sz="2200" b="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u="sng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 dirty="0">
                <a:solidFill>
                  <a:schemeClr val="tx1"/>
                </a:solidFill>
              </a:rPr>
              <a:t>Posouzení vlivu na úrovni ekosystému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0" dirty="0">
                <a:solidFill>
                  <a:schemeClr val="tx1"/>
                </a:solidFill>
              </a:rPr>
              <a:t>zpravidla nelze hodnotit vztahy dávka – odpověď:</a:t>
            </a:r>
            <a:br>
              <a:rPr lang="cs-CZ" altLang="en-US" sz="2000" b="0" dirty="0">
                <a:solidFill>
                  <a:schemeClr val="tx1"/>
                </a:solidFill>
              </a:rPr>
            </a:br>
            <a:r>
              <a:rPr lang="cs-CZ" altLang="en-US" sz="2000" b="0" i="1" dirty="0">
                <a:solidFill>
                  <a:schemeClr val="tx1"/>
                </a:solidFill>
              </a:rPr>
              <a:t>efekty mají kategoriální charakter (STRES +</a:t>
            </a:r>
            <a:r>
              <a:rPr lang="en-US" altLang="en-US" sz="2000" b="0" i="1" dirty="0">
                <a:solidFill>
                  <a:schemeClr val="tx1"/>
                </a:solidFill>
              </a:rPr>
              <a:t>/-, EFEKT</a:t>
            </a:r>
            <a:r>
              <a:rPr lang="cs-CZ" altLang="en-US" sz="2000" b="0" i="1" dirty="0">
                <a:solidFill>
                  <a:schemeClr val="tx1"/>
                </a:solidFill>
              </a:rPr>
              <a:t> +</a:t>
            </a:r>
            <a:r>
              <a:rPr lang="en-US" altLang="en-US" sz="2000" b="0" i="1" dirty="0">
                <a:solidFill>
                  <a:schemeClr val="tx1"/>
                </a:solidFill>
              </a:rPr>
              <a:t>/-</a:t>
            </a:r>
            <a:r>
              <a:rPr lang="cs-CZ" altLang="en-US" sz="2000" b="0" i="1" dirty="0">
                <a:solidFill>
                  <a:schemeClr val="tx1"/>
                </a:solidFill>
              </a:rPr>
              <a:t>)</a:t>
            </a:r>
            <a:endParaRPr lang="cs-CZ" altLang="en-US" sz="20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20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0" dirty="0">
                <a:solidFill>
                  <a:schemeClr val="tx1"/>
                </a:solidFill>
              </a:rPr>
              <a:t>Při charakterizaci poškození je nutné vždy zajistit  </a:t>
            </a:r>
            <a:r>
              <a:rPr lang="cs-CZ" altLang="en-US" sz="2000" dirty="0">
                <a:solidFill>
                  <a:srgbClr val="FF0000"/>
                </a:solidFill>
              </a:rPr>
              <a:t>srovnání s "normálními" hodnotami. </a:t>
            </a:r>
            <a:br>
              <a:rPr lang="cs-CZ" altLang="en-US" sz="2000" b="0" dirty="0">
                <a:solidFill>
                  <a:schemeClr val="tx1"/>
                </a:solidFill>
              </a:rPr>
            </a:br>
            <a:r>
              <a:rPr lang="cs-CZ" altLang="en-US" sz="2000" b="0" dirty="0">
                <a:solidFill>
                  <a:schemeClr val="tx1"/>
                </a:solidFill>
              </a:rPr>
              <a:t>	? </a:t>
            </a:r>
            <a:r>
              <a:rPr lang="cs-CZ" altLang="en-US" sz="1600" b="0" i="1" dirty="0">
                <a:solidFill>
                  <a:schemeClr val="tx1"/>
                </a:solidFill>
              </a:rPr>
              <a:t>existuje </a:t>
            </a:r>
            <a:r>
              <a:rPr lang="en-US" altLang="en-US" sz="1600" b="0" i="1" dirty="0">
                <a:solidFill>
                  <a:schemeClr val="tx1"/>
                </a:solidFill>
              </a:rPr>
              <a:t>norm</a:t>
            </a:r>
            <a:r>
              <a:rPr lang="cs-CZ" altLang="en-US" sz="1600" b="0" i="1" dirty="0">
                <a:solidFill>
                  <a:schemeClr val="tx1"/>
                </a:solidFill>
              </a:rPr>
              <a:t>ální </a:t>
            </a:r>
            <a:r>
              <a:rPr lang="cs-CZ" altLang="en-US" sz="1600" b="0" i="1" u="sng" dirty="0">
                <a:solidFill>
                  <a:schemeClr val="tx1"/>
                </a:solidFill>
              </a:rPr>
              <a:t>stav</a:t>
            </a:r>
            <a:r>
              <a:rPr lang="cs-CZ" altLang="en-US" sz="1600" b="0" i="1" dirty="0">
                <a:solidFill>
                  <a:schemeClr val="tx1"/>
                </a:solidFill>
              </a:rPr>
              <a:t> nebo </a:t>
            </a:r>
            <a:r>
              <a:rPr lang="cs-CZ" altLang="en-US" sz="1600" b="0" i="1" u="sng" dirty="0">
                <a:solidFill>
                  <a:schemeClr val="tx1"/>
                </a:solidFill>
              </a:rPr>
              <a:t>vývoj</a:t>
            </a:r>
            <a:r>
              <a:rPr lang="cs-CZ" altLang="en-US" sz="1600" b="0" i="1" dirty="0">
                <a:solidFill>
                  <a:schemeClr val="tx1"/>
                </a:solidFill>
              </a:rPr>
              <a:t> ekosystému </a:t>
            </a:r>
            <a:r>
              <a:rPr lang="cs-CZ" altLang="en-US" sz="1600" b="0" dirty="0">
                <a:solidFill>
                  <a:schemeClr val="tx1"/>
                </a:solidFill>
              </a:rPr>
              <a:t>?</a:t>
            </a:r>
            <a:endParaRPr lang="cs-CZ" altLang="en-US" sz="1600" b="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2000" dirty="0">
              <a:solidFill>
                <a:schemeClr val="tx1"/>
              </a:solidFill>
            </a:endParaRPr>
          </a:p>
        </p:txBody>
      </p:sp>
      <p:pic>
        <p:nvPicPr>
          <p:cNvPr id="98309" name="Picture 4" descr="tovarna_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013325"/>
            <a:ext cx="37401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Nadpis 6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>
                <a:solidFill>
                  <a:schemeClr val="tx2"/>
                </a:solidFill>
              </a:rPr>
              <a:t>Definice „</a:t>
            </a:r>
            <a:r>
              <a:rPr lang="cs-CZ" altLang="en-US" b="1">
                <a:solidFill>
                  <a:schemeClr val="tx2"/>
                </a:solidFill>
              </a:rPr>
              <a:t>Normálního stavu </a:t>
            </a:r>
            <a:r>
              <a:rPr lang="cs-CZ" altLang="en-US">
                <a:solidFill>
                  <a:schemeClr val="tx2"/>
                </a:solidFill>
              </a:rPr>
              <a:t>ekosystému“ není jednoduchá</a:t>
            </a:r>
          </a:p>
        </p:txBody>
      </p:sp>
      <p:sp>
        <p:nvSpPr>
          <p:cNvPr id="100355" name="Zástupný symbol pro obsah 7"/>
          <p:cNvSpPr>
            <a:spLocks noGrp="1"/>
          </p:cNvSpPr>
          <p:nvPr>
            <p:ph idx="1"/>
          </p:nvPr>
        </p:nvSpPr>
        <p:spPr>
          <a:xfrm>
            <a:off x="457200" y="1125538"/>
            <a:ext cx="8435975" cy="5183187"/>
          </a:xfrm>
        </p:spPr>
        <p:txBody>
          <a:bodyPr/>
          <a:lstStyle/>
          <a:p>
            <a:r>
              <a:rPr lang="cs-CZ" altLang="en-US" sz="2300" b="1" dirty="0"/>
              <a:t>STACIONÁRNÍ STAV</a:t>
            </a:r>
          </a:p>
          <a:p>
            <a:pPr lvl="1"/>
            <a:r>
              <a:rPr lang="cs-CZ" altLang="en-US" sz="1900" dirty="0"/>
              <a:t>klidový stav, dlouhodobě ustálené hodnoty, </a:t>
            </a:r>
          </a:p>
          <a:p>
            <a:pPr lvl="1"/>
            <a:r>
              <a:rPr lang="cs-CZ" altLang="en-US" sz="1900" dirty="0"/>
              <a:t>není běžný: ekosystémy jsou přirozeně „variabilní“ (hodnoty se dynamicky mění)</a:t>
            </a:r>
          </a:p>
          <a:p>
            <a:r>
              <a:rPr lang="cs-CZ" altLang="en-US" sz="2300" b="1" dirty="0"/>
              <a:t>STABILNÍ STAV</a:t>
            </a:r>
          </a:p>
          <a:p>
            <a:pPr lvl="1"/>
            <a:r>
              <a:rPr lang="cs-CZ" altLang="en-US" sz="1900" dirty="0"/>
              <a:t>stav, kdy okolní podmínky nemění podstatu věci (uvnitř může docházet ke změnám/kolísání hodnot)</a:t>
            </a:r>
          </a:p>
          <a:p>
            <a:r>
              <a:rPr lang="cs-CZ" altLang="en-US" sz="2300" b="1" dirty="0"/>
              <a:t>DYNAMICKÁ stabilita / rovnováha: HOMEOSTÁZA</a:t>
            </a:r>
          </a:p>
          <a:p>
            <a:pPr lvl="1"/>
            <a:r>
              <a:rPr lang="cs-CZ" altLang="en-US" sz="1900" dirty="0"/>
              <a:t>stav, kdy se prostřednictvím AKCE/REAKCE udržuje dlouhodobě stabilní stav</a:t>
            </a:r>
          </a:p>
          <a:p>
            <a:endParaRPr lang="cs-CZ" altLang="en-US" sz="2300" dirty="0"/>
          </a:p>
          <a:p>
            <a:r>
              <a:rPr lang="cs-CZ" altLang="en-US" sz="2300" b="1" dirty="0">
                <a:solidFill>
                  <a:srgbClr val="FF0000"/>
                </a:solidFill>
              </a:rPr>
              <a:t>! SUKCESE</a:t>
            </a:r>
            <a:endParaRPr lang="cs-CZ" altLang="en-US" sz="2300" dirty="0">
              <a:solidFill>
                <a:srgbClr val="FF0000"/>
              </a:solidFill>
            </a:endParaRPr>
          </a:p>
          <a:p>
            <a:pPr lvl="1"/>
            <a:r>
              <a:rPr lang="cs-CZ" altLang="en-US" sz="1900" dirty="0"/>
              <a:t>ekosystémy nejsou nikdy „stacionární“ – prochází v čase vývojem:</a:t>
            </a:r>
          </a:p>
          <a:p>
            <a:pPr lvl="1"/>
            <a:r>
              <a:rPr lang="cs-CZ" altLang="en-US" sz="1900" dirty="0"/>
              <a:t>Cílem by měla být ochrana „plynutí“ – udržování HOMEORHÉZY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457200" y="3810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SUKCESE EKOSYSTÉMU</a:t>
            </a:r>
            <a:endParaRPr lang="cs-CZ" altLang="en-US" sz="2400">
              <a:solidFill>
                <a:schemeClr val="tx1"/>
              </a:solidFill>
            </a:endParaRP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395288" y="1412875"/>
            <a:ext cx="83820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1"/>
                </a:solidFill>
              </a:rPr>
              <a:t>Sukcese je zákonitý sled změn druhového složení, který vyusťuje v náhradu jednoho ekosystému druhým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u="sng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změna prostředí ekotopu rozhoduje zda, kdy a jak rychle sukcese probíhá, ALE samotný průběh je ovládán biocenozou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sukcese </a:t>
            </a:r>
            <a:r>
              <a:rPr lang="cs-CZ" altLang="en-US" sz="2200" b="0" u="sng">
                <a:solidFill>
                  <a:schemeClr val="tx1"/>
                </a:solidFill>
              </a:rPr>
              <a:t>konční ustáleným ekosystémem (klimax)</a:t>
            </a:r>
            <a:r>
              <a:rPr lang="cs-CZ" altLang="en-US" sz="2200" b="0">
                <a:solidFill>
                  <a:schemeClr val="tx1"/>
                </a:solidFill>
              </a:rPr>
              <a:t>, v němž je na jednotku dosažitelného toku energie produkováno nejvíce biomasy a nejvíce symbiotických vztahů mezi organismy </a:t>
            </a:r>
            <a:br>
              <a:rPr lang="cs-CZ" altLang="en-US" sz="2200" b="0">
                <a:solidFill>
                  <a:schemeClr val="tx1"/>
                </a:solidFill>
              </a:rPr>
            </a:br>
            <a:r>
              <a:rPr lang="cs-CZ" altLang="en-US" sz="2200" b="0">
                <a:solidFill>
                  <a:schemeClr val="tx1"/>
                </a:solidFill>
              </a:rPr>
              <a:t>	</a:t>
            </a:r>
            <a:r>
              <a:rPr lang="cs-CZ" altLang="en-US" sz="2200" b="0" i="1">
                <a:solidFill>
                  <a:schemeClr val="tx1"/>
                </a:solidFill>
              </a:rPr>
              <a:t>(v klimaxu diverzita opět klesá)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1" b="48993"/>
          <a:stretch>
            <a:fillRect/>
          </a:stretch>
        </p:blipFill>
        <p:spPr bwMode="auto">
          <a:xfrm>
            <a:off x="762000" y="188913"/>
            <a:ext cx="7772400" cy="628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000"/>
              <a:t>Přednáška by měla objasnit …</a:t>
            </a:r>
          </a:p>
        </p:txBody>
      </p:sp>
      <p:sp>
        <p:nvSpPr>
          <p:cNvPr id="14339" name="Rectangle 3"/>
          <p:cNvSpPr>
            <a:spLocks/>
          </p:cNvSpPr>
          <p:nvPr/>
        </p:nvSpPr>
        <p:spPr bwMode="auto">
          <a:xfrm>
            <a:off x="539750" y="1341438"/>
            <a:ext cx="82804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en-US" sz="2800" b="0"/>
              <a:t>Co jsou …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800" b="0"/>
              <a:t>Jaké známe účinky (příklady) …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800" b="0"/>
              <a:t>Jak lze „prakticky“ studovat / hodnotit účinky…</a:t>
            </a:r>
          </a:p>
          <a:p>
            <a:pPr eaLnBrk="1" hangingPunct="1">
              <a:lnSpc>
                <a:spcPct val="90000"/>
              </a:lnSpc>
            </a:pPr>
            <a:endParaRPr lang="cs-CZ" altLang="en-US" sz="2800" b="0"/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en-US" b="0"/>
              <a:t>POPULACE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en-US" b="0"/>
              <a:t>SPOLEČENSTVA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en-US" b="0"/>
              <a:t>EKOSYSTÉMY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323850" y="333375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Změny v ekosystémech</a:t>
            </a: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323850" y="1125538"/>
            <a:ext cx="26019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Teorie dopadů na ekosystémy vychází z předpokladu, že po ukončení působení podnětu se ekosystém vrací do původního stavu (</a:t>
            </a:r>
            <a:r>
              <a:rPr lang="cs-CZ" altLang="en-US" sz="1800" b="0" i="1">
                <a:solidFill>
                  <a:schemeClr val="tx1"/>
                </a:solidFill>
              </a:rPr>
              <a:t>odpovídá principům homeostázy</a:t>
            </a:r>
            <a:r>
              <a:rPr lang="cs-CZ" altLang="en-US" sz="1800" b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 b="0" u="sng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2"/>
                </a:solidFill>
              </a:rPr>
              <a:t>Současné ekosystémy jsou však spíše v nerovnovážných stavech</a:t>
            </a:r>
            <a:r>
              <a:rPr lang="cs-CZ" altLang="en-US" sz="1800" b="0">
                <a:solidFill>
                  <a:schemeClr val="tx1"/>
                </a:solidFill>
              </a:rPr>
              <a:t>, studovat jejich návrat do původního stavu (</a:t>
            </a:r>
            <a:r>
              <a:rPr lang="cs-CZ" altLang="en-US" sz="1800" b="0" i="1">
                <a:solidFill>
                  <a:schemeClr val="tx1"/>
                </a:solidFill>
              </a:rPr>
              <a:t>který v řadě případů neznáme) </a:t>
            </a:r>
            <a:r>
              <a:rPr lang="cs-CZ" altLang="en-US" sz="1800" b="0">
                <a:solidFill>
                  <a:schemeClr val="tx1"/>
                </a:solidFill>
              </a:rPr>
              <a:t>je tak značně obtížné</a:t>
            </a:r>
            <a:endParaRPr lang="cs-CZ" altLang="en-US" sz="1800" b="0" u="sng">
              <a:solidFill>
                <a:schemeClr val="tx1"/>
              </a:solidFill>
            </a:endParaRPr>
          </a:p>
        </p:txBody>
      </p:sp>
      <p:pic>
        <p:nvPicPr>
          <p:cNvPr id="106500" name="Picture 2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t="54362" r="35353" b="1343"/>
          <a:stretch>
            <a:fillRect/>
          </a:stretch>
        </p:blipFill>
        <p:spPr bwMode="auto">
          <a:xfrm>
            <a:off x="4100513" y="260350"/>
            <a:ext cx="5043487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152400" y="1371600"/>
            <a:ext cx="86106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500" dirty="0">
                <a:solidFill>
                  <a:srgbClr val="FF3300"/>
                </a:solidFill>
              </a:rPr>
              <a:t>Praktické hodnocení účinků na úrovni společenstev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3500" dirty="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500" b="0" dirty="0">
                <a:solidFill>
                  <a:srgbClr val="FF3300"/>
                </a:solidFill>
              </a:rPr>
              <a:t>VÍCEDRUHOVÉ EXPERIMENTY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500" b="0" dirty="0">
                <a:solidFill>
                  <a:srgbClr val="FF3300"/>
                </a:solidFill>
              </a:rPr>
              <a:t> MIKROKOSMY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500" b="0" dirty="0">
                <a:solidFill>
                  <a:srgbClr val="FF3300"/>
                </a:solidFill>
              </a:rPr>
              <a:t>MEZOKOSMY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2438400" y="6521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6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304800" y="1066800"/>
            <a:ext cx="8610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1"/>
                </a:solidFill>
              </a:rPr>
              <a:t>Vypracovány a standardizovány komplexní postupy testování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0">
                <a:solidFill>
                  <a:schemeClr val="tx1"/>
                </a:solidFill>
              </a:rPr>
              <a:t> simulace přírodních podmínek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0">
                <a:solidFill>
                  <a:schemeClr val="tx1"/>
                </a:solidFill>
              </a:rPr>
              <a:t> model ekologických vztahů mezi organismy (</a:t>
            </a:r>
            <a:r>
              <a:rPr lang="cs-CZ" altLang="en-US" sz="2000" b="0" i="1">
                <a:solidFill>
                  <a:schemeClr val="tx1"/>
                </a:solidFill>
              </a:rPr>
              <a:t>potravní řetězce</a:t>
            </a:r>
            <a:r>
              <a:rPr lang="cs-CZ" altLang="en-US" sz="2000" b="0">
                <a:solidFill>
                  <a:schemeClr val="tx1"/>
                </a:solidFill>
              </a:rPr>
              <a:t>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0">
                <a:solidFill>
                  <a:schemeClr val="tx1"/>
                </a:solidFill>
              </a:rPr>
              <a:t> hodnocení nepřímých efektů </a:t>
            </a:r>
            <a:br>
              <a:rPr lang="cs-CZ" altLang="en-US" sz="2000" b="0">
                <a:solidFill>
                  <a:schemeClr val="tx1"/>
                </a:solidFill>
              </a:rPr>
            </a:br>
            <a:r>
              <a:rPr lang="cs-CZ" altLang="en-US" sz="2000" b="0">
                <a:solidFill>
                  <a:schemeClr val="tx1"/>
                </a:solidFill>
              </a:rPr>
              <a:t>	(</a:t>
            </a:r>
            <a:r>
              <a:rPr lang="cs-CZ" altLang="en-US" sz="2000" b="0" i="1">
                <a:solidFill>
                  <a:schemeClr val="tx1"/>
                </a:solidFill>
              </a:rPr>
              <a:t>likvidace producentů </a:t>
            </a:r>
            <a:r>
              <a:rPr lang="cs-CZ" altLang="en-US" sz="2000" b="0" i="1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000" b="0" i="1">
                <a:solidFill>
                  <a:schemeClr val="tx1"/>
                </a:solidFill>
              </a:rPr>
              <a:t> </a:t>
            </a:r>
            <a:r>
              <a:rPr lang="cs-CZ" altLang="en-US" sz="2000" b="0" i="1">
                <a:solidFill>
                  <a:schemeClr val="tx1"/>
                </a:solidFill>
              </a:rPr>
              <a:t>další </a:t>
            </a:r>
            <a:r>
              <a:rPr lang="en-US" altLang="en-US" sz="2000" b="0" i="1">
                <a:solidFill>
                  <a:schemeClr val="tx1"/>
                </a:solidFill>
              </a:rPr>
              <a:t>efekt</a:t>
            </a:r>
            <a:r>
              <a:rPr lang="cs-CZ" altLang="en-US" sz="2000" b="0" i="1">
                <a:solidFill>
                  <a:schemeClr val="tx1"/>
                </a:solidFill>
              </a:rPr>
              <a:t>y v ekosystému</a:t>
            </a:r>
            <a:r>
              <a:rPr lang="cs-CZ" altLang="en-US" sz="2000" b="0">
                <a:solidFill>
                  <a:schemeClr val="tx1"/>
                </a:solidFill>
              </a:rPr>
              <a:t>)</a:t>
            </a:r>
            <a:endParaRPr lang="cs-CZ" altLang="en-US" sz="2000" b="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1"/>
                </a:solidFill>
              </a:rPr>
              <a:t>Experimentální uspořádání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1800" b="0" i="1">
                <a:solidFill>
                  <a:schemeClr val="tx1"/>
                </a:solidFill>
              </a:rPr>
              <a:t> podle velikosti (řada překryů / nejednoznačné hranice)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</a:t>
            </a:r>
            <a:r>
              <a:rPr lang="cs-CZ" altLang="en-US" sz="2200" b="0">
                <a:solidFill>
                  <a:srgbClr val="FF0000"/>
                </a:solidFill>
              </a:rPr>
              <a:t>: </a:t>
            </a:r>
            <a:r>
              <a:rPr lang="cs-CZ" altLang="en-US" sz="2200" b="0" u="sng">
                <a:solidFill>
                  <a:srgbClr val="FF0000"/>
                </a:solidFill>
              </a:rPr>
              <a:t>mikrokosmy 	</a:t>
            </a:r>
            <a:r>
              <a:rPr lang="cs-CZ" altLang="en-US" sz="2200" b="0">
                <a:solidFill>
                  <a:schemeClr val="tx1"/>
                </a:solidFill>
              </a:rPr>
              <a:t>	</a:t>
            </a:r>
            <a:r>
              <a:rPr lang="cs-CZ" altLang="en-US" sz="1800" b="0" i="1" u="sng">
                <a:solidFill>
                  <a:schemeClr val="tx1"/>
                </a:solidFill>
              </a:rPr>
              <a:t>voda</a:t>
            </a:r>
            <a:r>
              <a:rPr lang="cs-CZ" altLang="en-US" sz="1800" b="0" i="1">
                <a:solidFill>
                  <a:schemeClr val="tx1"/>
                </a:solidFill>
              </a:rPr>
              <a:t> - do 1 m</a:t>
            </a:r>
            <a:r>
              <a:rPr lang="cs-CZ" altLang="en-US" sz="1800" b="0" i="1" baseline="30000">
                <a:solidFill>
                  <a:schemeClr val="tx1"/>
                </a:solidFill>
              </a:rPr>
              <a:t>3</a:t>
            </a:r>
            <a:r>
              <a:rPr lang="cs-CZ" altLang="en-US" sz="1800" b="0" i="1">
                <a:solidFill>
                  <a:schemeClr val="tx1"/>
                </a:solidFill>
              </a:rPr>
              <a:t> stojaté, nebo 1 m tekoucí </a:t>
            </a:r>
            <a:br>
              <a:rPr lang="cs-CZ" altLang="en-US" sz="1800" b="0" i="1">
                <a:solidFill>
                  <a:schemeClr val="tx1"/>
                </a:solidFill>
              </a:rPr>
            </a:br>
            <a:r>
              <a:rPr lang="cs-CZ" altLang="en-US" sz="1800" b="0" i="1">
                <a:solidFill>
                  <a:schemeClr val="tx1"/>
                </a:solidFill>
              </a:rPr>
              <a:t>				</a:t>
            </a:r>
            <a:r>
              <a:rPr lang="cs-CZ" altLang="en-US" sz="1800" b="0" i="1" u="sng">
                <a:solidFill>
                  <a:schemeClr val="tx1"/>
                </a:solidFill>
              </a:rPr>
              <a:t>půda</a:t>
            </a:r>
            <a:r>
              <a:rPr lang="cs-CZ" altLang="en-US" sz="1800" b="0" i="1">
                <a:solidFill>
                  <a:schemeClr val="tx1"/>
                </a:solidFill>
              </a:rPr>
              <a:t> – experimenty s </a:t>
            </a:r>
            <a:r>
              <a:rPr lang="en-US" altLang="en-US" sz="1800" b="0" i="1">
                <a:solidFill>
                  <a:schemeClr val="tx1"/>
                </a:solidFill>
              </a:rPr>
              <a:t>p</a:t>
            </a:r>
            <a:r>
              <a:rPr lang="cs-CZ" altLang="en-US" sz="1800" b="0" i="1">
                <a:solidFill>
                  <a:schemeClr val="tx1"/>
                </a:solidFill>
              </a:rPr>
              <a:t>ůdním jádrem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</a:t>
            </a:r>
            <a:r>
              <a:rPr lang="cs-CZ" altLang="en-US" sz="2200" b="0">
                <a:solidFill>
                  <a:srgbClr val="FF0000"/>
                </a:solidFill>
              </a:rPr>
              <a:t>: </a:t>
            </a:r>
            <a:r>
              <a:rPr lang="cs-CZ" altLang="en-US" sz="2200" b="0" u="sng">
                <a:solidFill>
                  <a:srgbClr val="FF0000"/>
                </a:solidFill>
              </a:rPr>
              <a:t>mezokosmy</a:t>
            </a:r>
            <a:r>
              <a:rPr lang="cs-CZ" altLang="en-US" sz="1800" b="0" i="1">
                <a:solidFill>
                  <a:srgbClr val="FF0000"/>
                </a:solidFill>
              </a:rPr>
              <a:t>	</a:t>
            </a:r>
            <a:r>
              <a:rPr lang="cs-CZ" altLang="en-US" sz="1800" b="0" i="1">
                <a:solidFill>
                  <a:schemeClr val="tx1"/>
                </a:solidFill>
              </a:rPr>
              <a:t>	„</a:t>
            </a:r>
            <a:r>
              <a:rPr lang="cs-CZ" altLang="en-US" sz="1800" b="0" i="1" u="sng">
                <a:solidFill>
                  <a:schemeClr val="tx1"/>
                </a:solidFill>
              </a:rPr>
              <a:t>větší než“ mikrokosmy</a:t>
            </a:r>
            <a:endParaRPr lang="cs-CZ" altLang="en-US" sz="2400" b="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br>
              <a:rPr lang="cs-CZ" altLang="en-US" sz="2200">
                <a:solidFill>
                  <a:schemeClr val="tx1"/>
                </a:solidFill>
              </a:rPr>
            </a:br>
            <a:r>
              <a:rPr lang="cs-CZ" altLang="en-US" sz="2200">
                <a:solidFill>
                  <a:schemeClr val="tx1"/>
                </a:solidFill>
              </a:rPr>
              <a:t>- rozdělení podle uspořádání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– laboratorní kontrolované podmínky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- přírodní podmínky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 i="1" u="sng">
              <a:solidFill>
                <a:schemeClr val="tx1"/>
              </a:solidFill>
            </a:endParaRPr>
          </a:p>
        </p:txBody>
      </p:sp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Vícedruhové hodnocení ekotoxicity</a:t>
            </a:r>
          </a:p>
        </p:txBody>
      </p:sp>
      <p:pic>
        <p:nvPicPr>
          <p:cNvPr id="110596" name="Picture 2" descr="https://encrypted-tbn1.gstatic.com/images?q=tbn:ANd9GcTB6r8rRIDT9LhUAxWj1Pihq609wnyqGvj6sKo0ZL0sRqmE0SwoR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437063"/>
            <a:ext cx="21145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381000" y="908050"/>
            <a:ext cx="8610600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E</a:t>
            </a:r>
            <a:r>
              <a:rPr lang="en-US" altLang="en-US" sz="2200">
                <a:solidFill>
                  <a:schemeClr val="tx1"/>
                </a:solidFill>
              </a:rPr>
              <a:t>xistuj</a:t>
            </a:r>
            <a:r>
              <a:rPr lang="cs-CZ" altLang="en-US" sz="2200">
                <a:solidFill>
                  <a:schemeClr val="tx1"/>
                </a:solidFill>
              </a:rPr>
              <a:t>í i </a:t>
            </a:r>
            <a:r>
              <a:rPr lang="cs-CZ" altLang="en-US" sz="2200">
                <a:solidFill>
                  <a:srgbClr val="FF0000"/>
                </a:solidFill>
              </a:rPr>
              <a:t>standardizovaná doporučení: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600" b="0" i="1">
                <a:solidFill>
                  <a:schemeClr val="tx1"/>
                </a:solidFill>
              </a:rPr>
              <a:t> mikrokosmy i mezokosmy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600" b="0" i="1">
                <a:solidFill>
                  <a:schemeClr val="tx1"/>
                </a:solidFill>
              </a:rPr>
              <a:t> využívána nejčastěji při hodnocení rizik pesticidů (prostředky na ochranu rostlin)</a:t>
            </a:r>
          </a:p>
          <a:p>
            <a:pPr lvl="2">
              <a:spcBef>
                <a:spcPct val="0"/>
              </a:spcBef>
              <a:buClrTx/>
            </a:pPr>
            <a:r>
              <a:rPr lang="cs-CZ" altLang="en-US" sz="1400" b="0" i="1">
                <a:solidFill>
                  <a:schemeClr val="tx1"/>
                </a:solidFill>
              </a:rPr>
              <a:t> US EPA </a:t>
            </a:r>
            <a:r>
              <a:rPr lang="en-US" altLang="en-US" sz="1400" b="0" i="1">
                <a:solidFill>
                  <a:schemeClr val="tx1"/>
                </a:solidFill>
              </a:rPr>
              <a:t>Test</a:t>
            </a:r>
            <a:r>
              <a:rPr lang="cs-CZ" altLang="en-US" sz="1400" b="0" i="1">
                <a:solidFill>
                  <a:schemeClr val="tx1"/>
                </a:solidFill>
              </a:rPr>
              <a:t> </a:t>
            </a:r>
            <a:r>
              <a:rPr lang="en-US" altLang="en-US" sz="1400" b="0" i="1">
                <a:solidFill>
                  <a:schemeClr val="tx1"/>
                </a:solidFill>
              </a:rPr>
              <a:t>Guidelines</a:t>
            </a:r>
            <a:r>
              <a:rPr lang="cs-CZ" altLang="en-US" sz="1400" b="0" i="1">
                <a:solidFill>
                  <a:schemeClr val="tx1"/>
                </a:solidFill>
              </a:rPr>
              <a:t> </a:t>
            </a:r>
            <a:r>
              <a:rPr lang="en-US" altLang="en-US" sz="1400" b="0" i="1">
                <a:solidFill>
                  <a:schemeClr val="tx1"/>
                </a:solidFill>
              </a:rPr>
              <a:t>OPPTS 850.1900</a:t>
            </a:r>
            <a:r>
              <a:rPr lang="cs-CZ" altLang="en-US" sz="1400" b="0" i="1">
                <a:solidFill>
                  <a:schemeClr val="tx1"/>
                </a:solidFill>
              </a:rPr>
              <a:t> </a:t>
            </a:r>
            <a:r>
              <a:rPr lang="en-US" altLang="en-US" sz="1400" b="0" i="1">
                <a:solidFill>
                  <a:schemeClr val="tx1"/>
                </a:solidFill>
              </a:rPr>
              <a:t>Generic Freshwater</a:t>
            </a:r>
            <a:r>
              <a:rPr lang="cs-CZ" altLang="en-US" sz="1400" b="0" i="1">
                <a:solidFill>
                  <a:schemeClr val="tx1"/>
                </a:solidFill>
              </a:rPr>
              <a:t> </a:t>
            </a:r>
            <a:r>
              <a:rPr lang="en-US" altLang="en-US" sz="1400" b="0" i="1">
                <a:solidFill>
                  <a:schemeClr val="tx1"/>
                </a:solidFill>
              </a:rPr>
              <a:t>Microcosm Test,</a:t>
            </a:r>
            <a:r>
              <a:rPr lang="cs-CZ" altLang="en-US" sz="1400" b="0" i="1">
                <a:solidFill>
                  <a:schemeClr val="tx1"/>
                </a:solidFill>
              </a:rPr>
              <a:t> </a:t>
            </a:r>
            <a:r>
              <a:rPr lang="en-US" altLang="en-US" sz="1400" b="0" i="1">
                <a:solidFill>
                  <a:schemeClr val="tx1"/>
                </a:solidFill>
              </a:rPr>
              <a:t>Laboratory</a:t>
            </a:r>
            <a:endParaRPr lang="cs-CZ" altLang="en-US" sz="1400" b="0" i="1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</a:pPr>
            <a:r>
              <a:rPr lang="cs-CZ" altLang="en-US" sz="1400" b="0" i="1">
                <a:solidFill>
                  <a:schemeClr val="tx1"/>
                </a:solidFill>
              </a:rPr>
              <a:t> OECD – draft dokumenty</a:t>
            </a:r>
            <a:br>
              <a:rPr lang="cs-CZ" altLang="en-US" sz="1400" b="0" i="1">
                <a:solidFill>
                  <a:schemeClr val="tx1"/>
                </a:solidFill>
              </a:rPr>
            </a:br>
            <a:endParaRPr lang="cs-CZ" altLang="en-US" sz="1400" b="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Postupy však obsahují spíše obecné požadavky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</a:t>
            </a:r>
            <a:r>
              <a:rPr lang="cs-CZ" altLang="en-US" sz="1600" b="0">
                <a:solidFill>
                  <a:schemeClr val="tx1"/>
                </a:solidFill>
              </a:rPr>
              <a:t>- </a:t>
            </a:r>
            <a:r>
              <a:rPr lang="cs-CZ" altLang="en-US" sz="1600" b="0" i="1">
                <a:solidFill>
                  <a:schemeClr val="tx1"/>
                </a:solidFill>
              </a:rPr>
              <a:t>aklimatizace a příprava systému </a:t>
            </a:r>
            <a:br>
              <a:rPr lang="cs-CZ" altLang="en-US" sz="1600" b="0" i="1">
                <a:solidFill>
                  <a:schemeClr val="tx1"/>
                </a:solidFill>
              </a:rPr>
            </a:br>
            <a:r>
              <a:rPr lang="cs-CZ" altLang="en-US" sz="1600" b="0" i="1">
                <a:solidFill>
                  <a:schemeClr val="tx1"/>
                </a:solidFill>
              </a:rPr>
              <a:t>	- obecné podmínky pro velikost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0" i="1">
                <a:solidFill>
                  <a:schemeClr val="tx1"/>
                </a:solidFill>
              </a:rPr>
              <a:t>	- složení a počty organismů</a:t>
            </a:r>
            <a:br>
              <a:rPr lang="cs-CZ" altLang="en-US" sz="1600" b="0" i="1">
                <a:solidFill>
                  <a:schemeClr val="tx1"/>
                </a:solidFill>
              </a:rPr>
            </a:br>
            <a:endParaRPr lang="cs-CZ" altLang="en-US" sz="16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Každý výsledek z podobných studií je cenný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600" b="0">
                <a:solidFill>
                  <a:schemeClr val="tx1"/>
                </a:solidFill>
              </a:rPr>
              <a:t>- </a:t>
            </a:r>
            <a:r>
              <a:rPr lang="cs-CZ" altLang="en-US" sz="1600" b="0" i="1">
                <a:solidFill>
                  <a:schemeClr val="tx1"/>
                </a:solidFill>
              </a:rPr>
              <a:t>doposud relativně málo dostupných dat (ve srovnání s "klasickými biotesty")</a:t>
            </a:r>
            <a:endParaRPr lang="cs-CZ" altLang="en-US" sz="16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600" b="0" i="1">
                <a:solidFill>
                  <a:schemeClr val="tx1"/>
                </a:solidFill>
              </a:rPr>
              <a:t> ekonomicky i časově náročnější experimenty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600" b="0" i="1">
                <a:solidFill>
                  <a:schemeClr val="tx1"/>
                </a:solidFill>
              </a:rPr>
              <a:t> realizace a interpretace vyžaduje kvalitní ekologické vzdělání 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600" b="0" i="1">
                <a:solidFill>
                  <a:schemeClr val="tx1"/>
                </a:solidFill>
              </a:rPr>
              <a:t> výsledky často nejsou veřejně dostupné (vlastnictví firem, které registrují pesticidy)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Stále jen „model“ – řada nedostatků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600" b="0" i="1">
                <a:solidFill>
                  <a:schemeClr val="tx1"/>
                </a:solidFill>
              </a:rPr>
              <a:t> Izolace od okolí (zamezení případné „rekolonizaci“)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600" b="0" i="1">
                <a:solidFill>
                  <a:schemeClr val="tx1"/>
                </a:solidFill>
              </a:rPr>
              <a:t> Vnější stěny (mikrokosmy) – rychlé střídání teplot (vs. Přírodní nádrže: stabilní) atd.</a:t>
            </a:r>
            <a:endParaRPr lang="cs-CZ" altLang="en-US" sz="1800">
              <a:solidFill>
                <a:schemeClr val="tx1"/>
              </a:solidFill>
            </a:endParaRP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Standardizace mikro- a mezokosmových studií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0" t="14400" r="28679" b="17201"/>
          <a:stretch>
            <a:fillRect/>
          </a:stretch>
        </p:blipFill>
        <p:spPr bwMode="auto">
          <a:xfrm>
            <a:off x="179388" y="17463"/>
            <a:ext cx="6985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extovéPole 4"/>
          <p:cNvSpPr txBox="1">
            <a:spLocks noChangeArrowheads="1"/>
          </p:cNvSpPr>
          <p:nvPr/>
        </p:nvSpPr>
        <p:spPr bwMode="auto">
          <a:xfrm>
            <a:off x="7164388" y="5356225"/>
            <a:ext cx="18351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400" b="0" u="sng">
                <a:solidFill>
                  <a:schemeClr val="tx1"/>
                </a:solidFill>
              </a:rPr>
              <a:t>http://www.oecd.org/fr/securitechimique/essaisdesproduitschimiques/32612239.pdf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381000" y="779463"/>
            <a:ext cx="8610600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1"/>
                </a:solidFill>
              </a:rPr>
              <a:t>Praktická realizace</a:t>
            </a:r>
            <a:r>
              <a:rPr lang="en-US" altLang="en-US" sz="2200" u="sng">
                <a:solidFill>
                  <a:schemeClr val="tx1"/>
                </a:solidFill>
              </a:rPr>
              <a:t> </a:t>
            </a:r>
            <a:r>
              <a:rPr lang="cs-CZ" altLang="en-US" sz="2200" u="sng">
                <a:solidFill>
                  <a:schemeClr val="tx1"/>
                </a:solidFill>
              </a:rPr>
              <a:t>(</a:t>
            </a:r>
            <a:r>
              <a:rPr lang="cs-CZ" altLang="en-US" sz="2200" i="1" u="sng">
                <a:solidFill>
                  <a:schemeClr val="tx1"/>
                </a:solidFill>
              </a:rPr>
              <a:t>principy stejné s biotesty</a:t>
            </a:r>
            <a:r>
              <a:rPr lang="cs-CZ" altLang="en-US" sz="2200" u="sng">
                <a:solidFill>
                  <a:schemeClr val="tx1"/>
                </a:solidFill>
              </a:rPr>
              <a:t>)</a:t>
            </a:r>
            <a:endParaRPr lang="cs-CZ" altLang="en-US" sz="2200" i="1" u="sng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(1) Biologický systém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</a:rPr>
              <a:t>	</a:t>
            </a:r>
            <a:r>
              <a:rPr lang="cs-CZ" altLang="en-US" sz="2000" b="0">
                <a:solidFill>
                  <a:schemeClr val="tx1"/>
                </a:solidFill>
              </a:rPr>
              <a:t>- </a:t>
            </a:r>
            <a:r>
              <a:rPr lang="cs-CZ" altLang="en-US" sz="1800" b="0">
                <a:solidFill>
                  <a:schemeClr val="tx1"/>
                </a:solidFill>
              </a:rPr>
              <a:t>Příprava, osazení, aklimatizace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- Kontrolní varianta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- Jedna nebo více (více koncentrací) exponovaných variant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- Definovaný počet opakování (</a:t>
            </a:r>
            <a:r>
              <a:rPr lang="cs-CZ" altLang="en-US" sz="1800" b="0" i="1">
                <a:solidFill>
                  <a:schemeClr val="tx1"/>
                </a:solidFill>
              </a:rPr>
              <a:t>replicates</a:t>
            </a:r>
            <a:r>
              <a:rPr lang="cs-CZ" altLang="en-US" sz="1800" b="0">
                <a:solidFill>
                  <a:schemeClr val="tx1"/>
                </a:solidFill>
              </a:rPr>
              <a:t>) </a:t>
            </a:r>
            <a:br>
              <a:rPr lang="cs-CZ" altLang="en-US" sz="1800" b="0">
                <a:solidFill>
                  <a:schemeClr val="tx1"/>
                </a:solidFill>
              </a:rPr>
            </a:br>
            <a:r>
              <a:rPr lang="cs-CZ" altLang="en-US" sz="2000" b="0">
                <a:solidFill>
                  <a:schemeClr val="tx1"/>
                </a:solidFill>
              </a:rPr>
              <a:t>	</a:t>
            </a:r>
            <a:r>
              <a:rPr lang="cs-CZ" altLang="en-US" sz="1600" b="0">
                <a:solidFill>
                  <a:schemeClr val="tx1"/>
                </a:solidFill>
              </a:rPr>
              <a:t>	- </a:t>
            </a:r>
            <a:r>
              <a:rPr lang="cs-CZ" altLang="en-US" sz="1600" b="0" i="1">
                <a:solidFill>
                  <a:schemeClr val="tx1"/>
                </a:solidFill>
              </a:rPr>
              <a:t>nutné – složitější systémy – větší variabilita (! i u kontrol)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(2) Expozice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</a:t>
            </a:r>
            <a:r>
              <a:rPr lang="cs-CZ" altLang="en-US" sz="1800" b="0">
                <a:solidFill>
                  <a:schemeClr val="tx1"/>
                </a:solidFill>
              </a:rPr>
              <a:t>- Dávkování</a:t>
            </a:r>
          </a:p>
          <a:p>
            <a:pPr lvl="3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- přímo do vodní fáze (</a:t>
            </a:r>
            <a:r>
              <a:rPr lang="cs-CZ" altLang="en-US" sz="1800" b="0" i="1">
                <a:solidFill>
                  <a:schemeClr val="tx1"/>
                </a:solidFill>
              </a:rPr>
              <a:t>vodní mikrokosmy</a:t>
            </a:r>
            <a:r>
              <a:rPr lang="cs-CZ" altLang="en-US" sz="1800" b="0">
                <a:solidFill>
                  <a:schemeClr val="tx1"/>
                </a:solidFill>
              </a:rPr>
              <a:t>),  postřikem na povrch (</a:t>
            </a:r>
            <a:r>
              <a:rPr lang="cs-CZ" altLang="en-US" sz="1800" b="0" i="1">
                <a:solidFill>
                  <a:schemeClr val="tx1"/>
                </a:solidFill>
              </a:rPr>
              <a:t>simulace přirozené aplikace pesticidů),  </a:t>
            </a:r>
            <a:r>
              <a:rPr lang="cs-CZ" altLang="en-US" sz="1800" b="0">
                <a:solidFill>
                  <a:schemeClr val="tx1"/>
                </a:solidFill>
              </a:rPr>
              <a:t>řada dalších možností, jednorázové opakované ...)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- </a:t>
            </a:r>
            <a:r>
              <a:rPr lang="en-US" altLang="en-US" sz="1800" b="0">
                <a:solidFill>
                  <a:schemeClr val="tx1"/>
                </a:solidFill>
              </a:rPr>
              <a:t>D</a:t>
            </a:r>
            <a:r>
              <a:rPr lang="cs-CZ" altLang="en-US" sz="1800" b="0">
                <a:solidFill>
                  <a:schemeClr val="tx1"/>
                </a:solidFill>
              </a:rPr>
              <a:t>oba expozice </a:t>
            </a:r>
          </a:p>
          <a:p>
            <a:pPr lvl="3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: podle typu mikro</a:t>
            </a:r>
            <a:r>
              <a:rPr lang="en-US" altLang="en-US" sz="1800" b="0">
                <a:solidFill>
                  <a:schemeClr val="tx1"/>
                </a:solidFill>
              </a:rPr>
              <a:t>/</a:t>
            </a:r>
            <a:r>
              <a:rPr lang="cs-CZ" altLang="en-US" sz="1800" b="0">
                <a:solidFill>
                  <a:schemeClr val="tx1"/>
                </a:solidFill>
              </a:rPr>
              <a:t>mezokosmu – týdny až roky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br>
              <a:rPr lang="cs-CZ" altLang="en-US" sz="2200">
                <a:solidFill>
                  <a:schemeClr val="tx1"/>
                </a:solidFill>
              </a:rPr>
            </a:br>
            <a:r>
              <a:rPr lang="cs-CZ" altLang="en-US" sz="2200">
                <a:solidFill>
                  <a:schemeClr val="tx1"/>
                </a:solidFill>
              </a:rPr>
              <a:t>(3) Hodnocení parametrů / srovnání kontroly vs. expozice</a:t>
            </a:r>
            <a:endParaRPr lang="cs-CZ" altLang="en-US" sz="1800">
              <a:solidFill>
                <a:schemeClr val="tx1"/>
              </a:solidFill>
            </a:endParaRPr>
          </a:p>
        </p:txBody>
      </p:sp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Vícedruhové hodnocení ekotoxicity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Příklad – laboratorní akvatický mikrokosmos</a:t>
            </a:r>
          </a:p>
        </p:txBody>
      </p:sp>
      <p:pic>
        <p:nvPicPr>
          <p:cNvPr id="118787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08050"/>
            <a:ext cx="5572125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Picture 4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4114800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94"/>
          <a:stretch>
            <a:fillRect/>
          </a:stretch>
        </p:blipFill>
        <p:spPr bwMode="auto">
          <a:xfrm>
            <a:off x="2044700" y="476250"/>
            <a:ext cx="70993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304800" y="404813"/>
            <a:ext cx="217011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u="sng">
                <a:solidFill>
                  <a:schemeClr val="tx1"/>
                </a:solidFill>
                <a:latin typeface="Times New Roman" panose="02020603050405020304" pitchFamily="18" charset="0"/>
              </a:rPr>
              <a:t>Příklad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1600" u="sng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 požadavky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na laboratorní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mikrokosmos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6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 model stojatého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(lotického) ekosystému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84"/>
          <a:stretch>
            <a:fillRect/>
          </a:stretch>
        </p:blipFill>
        <p:spPr bwMode="auto">
          <a:xfrm>
            <a:off x="1979613" y="1196975"/>
            <a:ext cx="7007225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250825" y="476250"/>
            <a:ext cx="217011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u="sng">
                <a:solidFill>
                  <a:schemeClr val="tx1"/>
                </a:solidFill>
                <a:latin typeface="Times New Roman" panose="02020603050405020304" pitchFamily="18" charset="0"/>
              </a:rPr>
              <a:t>Příklad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1600" u="sng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 požadavky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na laboratorní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mikrokosmos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6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 model stojatého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(lotického) ekosystému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15888"/>
            <a:ext cx="7586663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57200" y="2362200"/>
            <a:ext cx="838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rgbClr val="FF3300"/>
                </a:solidFill>
              </a:rPr>
              <a:t>Účinky látek vs. POPULACE</a:t>
            </a:r>
            <a:endParaRPr lang="cs-CZ" altLang="en-US" sz="40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669925" y="1128713"/>
            <a:ext cx="260191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u="sng">
                <a:solidFill>
                  <a:schemeClr val="tx1"/>
                </a:solidFill>
                <a:latin typeface="Times New Roman" panose="02020603050405020304" pitchFamily="18" charset="0"/>
              </a:rPr>
              <a:t>Příklad 2 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18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  <a:latin typeface="Times New Roman" panose="02020603050405020304" pitchFamily="18" charset="0"/>
              </a:rPr>
              <a:t> jednoduchý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  <a:latin typeface="Times New Roman" panose="02020603050405020304" pitchFamily="18" charset="0"/>
              </a:rPr>
              <a:t>laboratorní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  <a:latin typeface="Times New Roman" panose="02020603050405020304" pitchFamily="18" charset="0"/>
              </a:rPr>
              <a:t>akvatický mikrokosmos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rgbClr val="FF0000"/>
                </a:solidFill>
                <a:latin typeface="Times New Roman" panose="02020603050405020304" pitchFamily="18" charset="0"/>
              </a:rPr>
              <a:t>- simulace tekoucích vod</a:t>
            </a:r>
          </a:p>
        </p:txBody>
      </p:sp>
      <p:pic>
        <p:nvPicPr>
          <p:cNvPr id="126979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"/>
            <a:ext cx="52768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0" name="Picture 4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4" t="29831"/>
          <a:stretch>
            <a:fillRect/>
          </a:stretch>
        </p:blipFill>
        <p:spPr bwMode="auto">
          <a:xfrm>
            <a:off x="304800" y="3844925"/>
            <a:ext cx="3192463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http://www.umich.edu/Images/Features/2011_12_22-features-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741680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TextovéPole 5"/>
          <p:cNvSpPr txBox="1">
            <a:spLocks noChangeArrowheads="1"/>
          </p:cNvSpPr>
          <p:nvPr/>
        </p:nvSpPr>
        <p:spPr bwMode="auto">
          <a:xfrm>
            <a:off x="611188" y="333375"/>
            <a:ext cx="4762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Simulované potoky (experimental stream)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 b="0">
                <a:solidFill>
                  <a:schemeClr val="tx1"/>
                </a:solidFill>
              </a:rPr>
              <a:t>U of Michigan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304800" y="5334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Příklad – laboratorní terestrický mikrokosmos</a:t>
            </a:r>
          </a:p>
        </p:txBody>
      </p:sp>
      <p:pic>
        <p:nvPicPr>
          <p:cNvPr id="131075" name="Picture 2" descr="http://njwrri.rutgers.edu/images/microcosmex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484313"/>
            <a:ext cx="5651500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/>
          <p:cNvSpPr txBox="1">
            <a:spLocks noChangeArrowheads="1"/>
          </p:cNvSpPr>
          <p:nvPr/>
        </p:nvSpPr>
        <p:spPr bwMode="auto">
          <a:xfrm>
            <a:off x="457200" y="1128713"/>
            <a:ext cx="1528763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Příklad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16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 požadavky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na terestrický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mikrokosmos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v půdním jádře</a:t>
            </a:r>
          </a:p>
        </p:txBody>
      </p:sp>
      <p:pic>
        <p:nvPicPr>
          <p:cNvPr id="133123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4000"/>
            <a:ext cx="685800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73914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304800" y="260350"/>
            <a:ext cx="8610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Venkovní  (outdoor)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akvatický mikrokosmos s makrofyty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323850" y="404813"/>
            <a:ext cx="1371600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Příklad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16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 požadavky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na venkovní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mikrokosmos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pro registraci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pesticidů</a:t>
            </a:r>
          </a:p>
        </p:txBody>
      </p:sp>
      <p:pic>
        <p:nvPicPr>
          <p:cNvPr id="137219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41"/>
          <a:stretch>
            <a:fillRect/>
          </a:stretch>
        </p:blipFill>
        <p:spPr bwMode="auto">
          <a:xfrm>
            <a:off x="1619250" y="1052513"/>
            <a:ext cx="7446963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765175"/>
            <a:ext cx="811688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Text Box 2"/>
          <p:cNvSpPr txBox="1">
            <a:spLocks noChangeArrowheads="1"/>
          </p:cNvSpPr>
          <p:nvPr/>
        </p:nvSpPr>
        <p:spPr bwMode="auto">
          <a:xfrm>
            <a:off x="323850" y="188913"/>
            <a:ext cx="8064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Příklad (pokračování):  požadavky na venkovní mikrokosmos pro registraci pesticidů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3"/>
          <p:cNvSpPr>
            <a:spLocks noChangeArrowheads="1"/>
          </p:cNvSpPr>
          <p:nvPr/>
        </p:nvSpPr>
        <p:spPr bwMode="auto">
          <a:xfrm>
            <a:off x="304800" y="4572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Příklad – akvatické mikrokosmy</a:t>
            </a:r>
          </a:p>
        </p:txBody>
      </p:sp>
      <p:pic>
        <p:nvPicPr>
          <p:cNvPr id="141315" name="Picture 5" descr="Výsledek obrázku pro outdoor microcosm stud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804545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Příklady – venkovní mikrokosmy (zanořené ve vodě)</a:t>
            </a:r>
          </a:p>
        </p:txBody>
      </p:sp>
      <p:pic>
        <p:nvPicPr>
          <p:cNvPr id="143363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467600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ChangeArrowheads="1"/>
          </p:cNvSpPr>
          <p:nvPr/>
        </p:nvSpPr>
        <p:spPr bwMode="auto">
          <a:xfrm>
            <a:off x="304800" y="304800"/>
            <a:ext cx="3962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Příklady –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venkovní plovoucí mikrokosmy</a:t>
            </a:r>
          </a:p>
        </p:txBody>
      </p:sp>
      <p:pic>
        <p:nvPicPr>
          <p:cNvPr id="145411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65325"/>
            <a:ext cx="41148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2" name="Picture 4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4089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4876800" y="152400"/>
            <a:ext cx="396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Příklady – litorální  (příbřežní) mikrokosmos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04800" y="1390650"/>
            <a:ext cx="86106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chemeClr val="tx1"/>
                </a:solidFill>
              </a:rPr>
              <a:t>Efekty na biochemické a organismální úrovni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dirty="0">
                <a:solidFill>
                  <a:schemeClr val="tx1"/>
                </a:solidFill>
              </a:rPr>
              <a:t>	- relativně snadno popsatelné a stanovitelné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dirty="0">
                <a:solidFill>
                  <a:schemeClr val="tx1"/>
                </a:solidFill>
              </a:rPr>
              <a:t>	- dobrá kvantifikace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dirty="0">
                <a:solidFill>
                  <a:schemeClr val="tx1"/>
                </a:solidFill>
              </a:rPr>
              <a:t>	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chemeClr val="tx1"/>
                </a:solidFill>
              </a:rPr>
              <a:t>Efekty na úrovni populací a společenstev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dirty="0">
                <a:solidFill>
                  <a:schemeClr val="tx1"/>
                </a:solidFill>
              </a:rPr>
              <a:t>	- </a:t>
            </a:r>
            <a:r>
              <a:rPr lang="cs-CZ" altLang="en-US" sz="2200" b="0" dirty="0">
                <a:solidFill>
                  <a:schemeClr val="tx2"/>
                </a:solidFill>
              </a:rPr>
              <a:t>obtížně studovatelné a kvantifikovatelné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dirty="0">
                <a:solidFill>
                  <a:schemeClr val="tx1"/>
                </a:solidFill>
              </a:rPr>
              <a:t>		</a:t>
            </a:r>
            <a:r>
              <a:rPr lang="cs-CZ" altLang="en-US" sz="1700" b="0" dirty="0">
                <a:solidFill>
                  <a:schemeClr val="tx1"/>
                </a:solidFill>
              </a:rPr>
              <a:t>- komplexnost a variabilita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700" b="0" dirty="0">
                <a:solidFill>
                  <a:schemeClr val="tx1"/>
                </a:solidFill>
              </a:rPr>
              <a:t>		- dobře prokazatelné až velké změny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700" b="0" dirty="0">
                <a:solidFill>
                  <a:schemeClr val="tx1"/>
                </a:solidFill>
              </a:rPr>
              <a:t>		- pomalé projevy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700" b="0" dirty="0">
                <a:solidFill>
                  <a:schemeClr val="tx1"/>
                </a:solidFill>
              </a:rPr>
              <a:t>		- organismální </a:t>
            </a:r>
            <a:r>
              <a:rPr lang="en-US" altLang="en-US" sz="1700" b="0" dirty="0" err="1">
                <a:solidFill>
                  <a:schemeClr val="tx1"/>
                </a:solidFill>
              </a:rPr>
              <a:t>efekt</a:t>
            </a:r>
            <a:r>
              <a:rPr lang="cs-CZ" altLang="en-US" sz="1700" b="0" dirty="0">
                <a:solidFill>
                  <a:schemeClr val="tx1"/>
                </a:solidFill>
              </a:rPr>
              <a:t>y nejsou vždy interpretovatelné 			</a:t>
            </a:r>
            <a:r>
              <a:rPr lang="en-US" altLang="en-US" sz="1700" b="0" dirty="0">
                <a:solidFill>
                  <a:schemeClr val="tx1"/>
                </a:solidFill>
              </a:rPr>
              <a:t>	</a:t>
            </a:r>
            <a:r>
              <a:rPr lang="cs-CZ" altLang="en-US" sz="1700" b="0" dirty="0">
                <a:solidFill>
                  <a:schemeClr val="tx1"/>
                </a:solidFill>
              </a:rPr>
              <a:t>- obtížně prokazatelná kauzalita "</a:t>
            </a:r>
            <a:r>
              <a:rPr lang="cs-CZ" altLang="en-US" sz="1700" b="0" i="1" dirty="0">
                <a:solidFill>
                  <a:schemeClr val="tx1"/>
                </a:solidFill>
              </a:rPr>
              <a:t>toxikant </a:t>
            </a:r>
            <a:r>
              <a:rPr lang="en-US" altLang="en-US" sz="1700" b="0" i="1" dirty="0">
                <a:solidFill>
                  <a:schemeClr val="tx1"/>
                </a:solidFill>
              </a:rPr>
              <a:t>&lt;</a:t>
            </a:r>
            <a:r>
              <a:rPr lang="cs-CZ" altLang="en-US" sz="1700" b="0" i="1" dirty="0">
                <a:solidFill>
                  <a:schemeClr val="tx1"/>
                </a:solidFill>
              </a:rPr>
              <a:t>-</a:t>
            </a:r>
            <a:r>
              <a:rPr lang="en-US" altLang="en-US" sz="1700" b="0" i="1" dirty="0">
                <a:solidFill>
                  <a:schemeClr val="tx1"/>
                </a:solidFill>
              </a:rPr>
              <a:t>&gt; </a:t>
            </a:r>
            <a:r>
              <a:rPr lang="en-US" altLang="en-US" sz="1700" b="0" i="1" dirty="0" err="1">
                <a:solidFill>
                  <a:schemeClr val="tx1"/>
                </a:solidFill>
              </a:rPr>
              <a:t>efekt</a:t>
            </a:r>
            <a:r>
              <a:rPr lang="cs-CZ" altLang="en-US" sz="1700" b="0" i="1" dirty="0">
                <a:solidFill>
                  <a:schemeClr val="tx1"/>
                </a:solidFill>
              </a:rPr>
              <a:t>"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700" b="0" i="1" dirty="0">
                <a:solidFill>
                  <a:schemeClr val="tx1"/>
                </a:solidFill>
              </a:rPr>
              <a:t>		- </a:t>
            </a:r>
            <a:r>
              <a:rPr lang="cs-CZ" altLang="en-US" sz="1700" b="0" dirty="0">
                <a:solidFill>
                  <a:schemeClr val="tx1"/>
                </a:solidFill>
              </a:rPr>
              <a:t>obtížně predikovatelné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50825" y="365125"/>
            <a:ext cx="8610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0000"/>
                </a:solidFill>
              </a:rPr>
              <a:t>Fundamentální cíl ekotoxikologie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0">
                <a:solidFill>
                  <a:srgbClr val="FF0000"/>
                </a:solidFill>
              </a:rPr>
              <a:t>studovat a chránit populace a společenstva</a:t>
            </a:r>
            <a:endParaRPr lang="cs-CZ" altLang="en-US" sz="2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AutoShape 2" descr="data:image/jpeg;base64,/9j/4AAQSkZJRgABAQAAAQABAAD/2wCEAAkGBhQSERUUExMWFRUWFxsYGBcYGBoYHBkaGBgdFxoaGhkYHCYfGBsjGRgeHy8gIycpLCwsGB4xNTAqNSYrLCkBCQoKDgwOGg8PGiwkHyQsLCwtLCwtLCwsLCwsLCwsLCwsLCosLCwsLCwsLCwsLCwsLCwsLCwsLCwsLCwsLCwsLP/AABEIAMIBAwMBIgACEQEDEQH/xAAbAAACAwEBAQAAAAAAAAAAAAADBAACBQEGB//EAEYQAAECBAQEAwUHAgQEBAcAAAECEQADITEEEkFRBSJhcYGRoQYTMrHwFEJSwdHh8SNiM3KCkhVDorIHc4PCJFNjs9Li8v/EABkBAAMBAQEAAAAAAAAAAAAAAAECAwQABf/EAC4RAAICAQMCBAQHAQEAAAAAAAABAhEDEiExQVEEEyJhMnGB8BRCkaGxwdEzUv/aAAwDAQACEQMRAD8A0OELn/DiFJWoglkpAYaFwA+tI0QoJLZS3aAS5ND6V/KsXGUXD+L/AJR5z8XLrRHzBtMwAihZnH14xb3qdXB2hPMSHygbfQiS0sbp3Pb84D8VLoHzX2GpmMHKz0O0V/4gj+4dSmBLUNCejCnlHULB0+u0c/EyO81jasen4WUT0DfO0ElcQQac1OlITRMp23844rEdB4AQn4qS5B5rNA4lJJ5qZfWE+IcQCTQ0dJfU5VOQAK2ELihNQdo5MLlgkGu3paO/FyfAHmY0njoNhU7wY45eyf8AcISCixZDeAb53i8tRSGCQH7QV4iXWwxyPqMpnkWp2mNsdOsJ5UJUEsHOgKXb/aaQT3ynqw8tO0VM4KLslmah0/msCea99/2A5orMUlCSycuUOoJSA7BzfWl/lAJeJExIVzAF70+WnjpeGwUt8Afp+7NF3CyAoOwo5t0gLNfPJyysvgeFpmO6QpIoorVmCf8AKCLwyfY+VX3eQagFIHM7gki7dvERnGckPRha/wDEMy8YpA5VEbNb0d/KHj4jaikMyS3QljeHJlky1pQ6WokOA46DY9Ikv3KaCWnLszeTu2kFmS0qOZwSqpL1JP19NA5WDlhRLl+iifSJvM+L2Izlq2LfaJSVApQAW6auLtC8lUnLzEl6nmUkONWfrDeVO1NaAv5RAQ3KMvh+ogrxMlumLD0XpFjOQVOFG+pJ66x6BXtiofcll/7iIxpchP8AaW6M1I6qQNEJP1eG/FT7lI5GuiNge2JN5Sf9/npHUe1p0kg9l/8A6xiow4+9lPgzdSIsmUgH4QfP84b8VPuP5vXSv3/02D7T2/oKFQfjGhB26RaV7UDWSuwsRoAPrvGBMmpCh/SLEmo0N6616dYv7hKqNStK/LeD+KmHzov8q/c3k+1SB/ypvof/AHRJntZKIIKJja0T/wDlHnp2Bl5SylBtiR6PeAI4ak/DMX6nW1TT9of8VIPmJ8R/c2cZx6SpOQIWEKPOMoqNQwOtoy5XEZIKlhJCxPVMSyAOVsuVxujTcwvieGFIfOveEzwxZtNy9PDtDR8XJ9hdXsemPtXI3X/sMSPFHDqH/MJ6xI78W/YTzI9jXlpOpSKbfo/0IKZgSGFdgA3zMUzBvgSTcUOn+ZSq/tApcsAuQLaBu/h4R57ojQdONHbtXvaOe8eyVN/lOvU2gU7HIvmpRq/rFTxUFnev9pLfW8Lz3OtDfvAktTeLB1W1FGFL9YWZJY0BrWh+du0WKgaZyRoGAoNLxxwx7thVXcU/KKJYUd/OjmBBaGYpBDakmnh5P1jpmLdsvKbkN4uD+8dXVBCTJo/CbPZwfmNbQaTOpUt0JrfbSEJgWzZgfMNpsfKBr4eVIGaaAv8AEEt4trXRx8o7nqduPFeym7JpbuIHKmptmJ3H6tC+D4SE3M6YA9Rypfqa2HUfroS8CmuXIkqHxZjUDSgJaukPp9/v6hSfJYywASNNHBp0+vyiqal6AizAG4HlFpkurGYpXRCLb1WU0sLH9OJAH3SRutXejJCfnrAa+n37BO5K1U40DB/MxESyTypUdKlx6CODEhALMgakD8zW8cnLXlF8rUd6+fb0gL2v6I7YLkO6E7kqD/Ik/vFQoWU6uqSw13B+UUCizqOWrXB663/aOFSWIYnqC3rVq/KOey/050WWlLjTx170HpFJqA9QSX31bp3iS8S1k0PXTv8AvB5alqdmA1owHc94VO/n8gbMr7xVrNa5/iKlZuVW2EHmSMhGZWbpLTmtd1OEihtU0jqp6E/DLST+JZzV6JoPOHeNreWwdPcGhWYcodnc6dSSaC0cGNHMy0lmDIOdjsMvL6xSdOzF1KJLU28BYeDQOXihb0Af5PDKUem/7B2QVeIqBlUrcqISAOiWJJ8QzeEG97qAkdv1NYHMCk1cK6DQ/XWKqCWNL2Du3mSHg/ov5OLGZXLY1van8xXKR8QD7XbbxikxZewpp9GLiSrKVHlRV1GthVgHKldAICVuoq2D2OmZd7m5epPU3J6xxU5jUsrROrbkaB9LlzGeZiyrkKkg2JGVVKuxfLWnjvB5aSLqJNy9XOpPe8dSW8ueweAomrZlF/ACALc3MXzav50iS2cO7at9PCLd0K22zPXwwkuEK8lfkIkekkS5S0hRLE7kp9NIkbliiNoR55WLI5XLmvkCXbS1+kcK1DmrbM4IFhXqaaX0vSMzD4laiQlJLEEECwsC4o2jxqynBZWVwzvW+oIev6+EYqrmye5TASApJVkISN30swVXtTeDHDEmgS2r1dtNNt4c/ooqta5hBYBCcr1e/Np2gcjHgAn7OhL/AA5iVl+oUwLg0pDuKW7f9juNcgVKLgZh2ADk1a1Wf5doZTwiY3MginxTAEpYXqrveOK4tMIYLyj8KCEBm/8Apt5ee0KYaT7sHKtZVoVLJJDvVRqPq8BeX7/wD0h5xRJYAoBskIAIFQLpp63EXXNQQ4mTJh2SEor3WT8oTVMJSX1sTzV8or9tNAfQ/DsOwML5kW+Aah8znH+Ex/vWpVB/5eQbQWXjSl2EsdQgeBcufMxnTVLHT1odd/5jhw4mVKiwIzABLNcguLML0a8drlfY63ew8vGvdcxR1dZL9G8LBoFKxIJoXNjckHelrvCaMOhCsyVKBtzNo3lf0g4KyXIbv9b7GOlKP5m2BvuGCTdSsg3PMQ52dvX0gEiWpKv8TMlXNlIIIr0sNdbjrEq3TWutRQCw/eK4VZmrCZcsqU9gDbwtteBGSe0Y/wBhVDWJyuCA7V6mjeA+usUVigkAkFqbm9r1Jf5wb/h+QPOmolh/gQPerrYNLUwNBcisROKCKSZOZ/v4g5yBt7pHLrqTFNM3tJ0vvoPv8imGlKmj+knPoTQAEbk0AfeGEypQcrnJoKplczly4z0QGL76wti582b8Uw0sKDpQCjdt4pLkhP5kAfKzQmvHHpYqkhs45nySwi4StRTPU51yhkAWoRHE4hRbPMUpWqmDE9QKDwYfKEZ+MZLhL02D+LPBZSlLlhSmljUqNSdgm5LdPHSOuWR1BbB1N8BlTUgOVVfVP718oVxvE0SwCaJV96zH8+8Dky1lmloUTUKmFaQA7D4SOl/KHp0pF15JitAUJIQM1nUHNOwrFfLgt5v9Dq7sQStajyE2d1CmjjfcfTBtEkhny5t2Ndd6xVKK0v8ATBo6HF3+n84g8v8A5VCthSovzOfOOIGZQSACTan5v+kNcP4UudWiZYvMVYDo9zCU/iMpYKMLmALpMzI0xVXqSrlBBYBgSO7Q+PDKfqey/kaMW9xufJRLFV55hfldWVJb7yhVVdBShrGavDqd5i85SGCdBbw30EGErdRpukU8jsItLQA+YP1r9CkUlLRskkGW2yBSZosAzd2eIpblqeH1T94tNyizt4frF5aR/MQuxFsUUWF/UwxLwIICxMLglk0A2IL3pCq5oBtmGwav0xhnDsCCJaUhnNdjS5YuafOL4Y16h49yY2YjOWzFgEu9ylISTUvcRIz1GvxekSJvxE7JuTBIWEj4BXYCnRvzgfviPhSBXS4/W/pCCsRlcklVTWve0MyQpQqA3f8AQ6HSElfU5jKZyztXZvWv01477tQrmUL0BZ/B639IB7sBRPkNmufrSOy8OpTOoFzW2tdT9VhG0Lb6B8ilfFQiznzcaDWKy0gnMXbqGH6fzBFMNXGrVPhtHffNTM4evb6MG74GoIpAY0FagEsC9OwdukBdLAjXQCofQh3P8iAnFpSHJ7Dt21hc4p1CoDkAGgue/XtvApv4QeyNHOE6i2xIY9CekLrxiUkDKHIs3Qn8osvgiyDMXNRJlsCVKPhRIdxUVLCGcHwrICUpTPA1WUFJBFGShRcPv4xaPh5csp5cuXsJyfeTKSkLml3JSkq1ZqWqNWh2fg1SgDiJqMMDUJKs8ygr/TQ5P8R37djFGs4SpP8A8mXLSkAEbgfF4kQCdw9CicwUVO7l1HR8p+78NhDOOGL7nVBe5ZPtJLBUnDYaZOUE/HOOWX0ZABUQ+5t6kkcXxawn3k4pb/lSkBCEEE/hDml38IktrCjCjDa3VosWcOWp9bwrzUqgqQdT6bESku5NTU0YE2qBcwVU0syQN30F618oXmzkvym1dCL/AM+UAGKmOCBQno2tSxoHYV/KM6uXG5P5BVTl/wDMAs7sN/LsY6sqUgqQklIqWBZqkn+Pzh7C41MpL+499MJIHvS0uWEjlJDFS6lqCj3DRziPFJk1JCiCGcJFEAAg/CDYMGvFXHHDebt9kHZcmbwWZLXnyrOYJFkZkpJN3Cw5Y6WvpDn2QoGUrQtQJYhOUJS9BepvVrGF/tqk5ZaUhKSTQDLW70DamsdDihc9rC0GeZuOmCpBctqRf3pJzGhYihJv0i6Mw7NpRvWATC1xXQAtatx2t1g+LlTUpCpgTKJSWSaEgByWNfOvpEY45TW3QRJvg4Zr0BYs9ahhu/aDH3ctSc7zFnRClJAOxOtrB7iPNTuMHlqkZnYcwcgBhQWtXrGpwufNUgroUg0dMtSidQQtJL1Ln1pGvDi6seEe4dZxOPmJM0lMoFSUgcqQTygBIOiXrU1vDyUIlhQzHMKBrGzlz9UgUzHrUyQWv8ISn0AHpeAEMKt4iGy+ITew0snRFlByxqdstanUWFvOLJQDeg1Nfk8UTNpSv16wNIBJJBHel9WjLa5JhASBYN0Lx1KqgNtenyoQ5+cDVL2Pg9vKATpuQhZrtbQ7PVvLxrHJJsOxrzcLLSnMuWC9HBao8TXMPiA2s8BxskpTmdgtylJOYsKCrNcGnz0y8HMM+cJcskCYwFAQA5JbYJDnrl8m+ITUe8IQnKgHKkEvbvatY25HUOPYpPaIgviLHXwtEhtBSwtEjJTIiMiUxdIZy9XJf5VJB84f4hIy5GDKKAVA0AdRKaXDoZXi8ClTAhQKSJqwQQ45bfhUOZi3R3vSGcfhJ7FZSpWY1VRRc3dquYdx1Re1lK27iqQNVMWHmw/SKYjFpQQAL16U12jM9zNWoOnlNKEBmN3Py17sYd+wpJdZJIJLCoJ7vZzCqDa3FVi2JxaywCWKklTgMCxLn8/qhZHDsSsJzJ5WDkqCWdyHepPn6wwnFVIQKsOtr9bfVYPNWpYOh0qSH13+vKGSj1VnJXyZc7hMgBOZS5pz5cstgkUBIUVaNVwHrR4bRhCMwQESqtTmUUhrqJfcG35wzLSc1KV0tSxrcP8ALTTq016Ad3AuXI0Mc8sqqKobU+io6qW1mDsKhydgTe5BiJSXynLS7OA+1gHYinypFcRxFKCUg1cVGv1WMvEcbyk5auD0D7WqwLOdaQmlP3Yu3zNnKwclPa/kPqkVWqoFL+pOVxqTUFgbdow8ROUtIUl6VuGrqdvq0X/4qUgpGUlwSQS4VQBQyhiz0LuH82WGT3Z2ls0jjCKAD4cxJIoQCwJP3nFncwxnJAJJAJ5lh7MKB9v8viaRh8PTOW591QnIQsqcpIUVsBoCwrdzZnjalSADzKzH+1IFNLOGpprBcI4+Tqot9iSEpKJ4Ux1cFm+G1GZnfe0dUgEpISHAalgaksN8yjXVw9YrMQQKJA1IA8TbU/mY4mXlq9z0PTSxf8om8rey2RzbOz1M5sKNV9fRw/nHF4dSgMxLVYOxFamnxWa0QkM2XNTcUF/N4FMxbBq7AByD5WrEuHshRiXypZO+r72c6wbBYGZPUUykFRFFL+6O6rDteG+E8HSXXiZglISAVJLhRG9RRibR3He2MlKTIl+8TKUHdGQkigLkswOZ2d42Y/D6lqnwVjjvdhTMk4Qignz3Yapl9Wpsa9RGLxha8QozSR7wJYFzRmU2ga4el9KweR9lXzS56k6kLkq1AF0FTPv1g5QkhhNlqFSalIL1ZlgbxaalFUtkVfpRiyOHIURmZQJJY9t++YfpaHZkpKmyhKGNcqQCbs5A7eUUGFy0TlAf7pCr+evpF5aAl7G7sBWn6xhnkkk1ZmlJssVAUe251H16RMosQS9f4gC7l7XtvW1YhlkfAX7lj4efzia33QqIUhzZja/W/wC0Flq0Zz3B+do6jM9Upbc6NFXCSxRRyTcg6/l8oF2E7OSz+Gr3fbb6MWlYjMFHQlsqpYUlJB0zA5bMBYv0hebxKSkrEwgFIcC9SWDhrubWoekGTOSpiRmcPYZgLE5asHIFKu/juwxa3LRXU1eDhcpCp4lySQ6QoS0y2e45QD8LUreMKcHL6kvteprG5xiRMRKTJAZSbh6Fy+Y9nb/T4R55VCx5as970rlsCadh5nxGT1KPb+RckndFfsT1YeKj+QiQwQK8qTU194BrtEiFiU+wvOwyUZgZgKiLJBUQSCAC7BT7RSTjFj4SpI/CFOCX2B6CscE9NwBVvQMOrUHlBJYSEBuUKsBp0Z6F/wB4aOTpHYbX2KBanVqXp4CnjfyiGqs1hQgAakd2HjsYupNyCz37hm7UekVSUBjT5eB/W0LCVfMCaRMPhcylGoIAbY1+dD6CDqSXGqdasH86nVu9oVOOAsWy2jS4cjD4hGVc/wB2olgp0gG+56OziKwbm6Q8W5OkJrxuQHWhvp1+t+0BXxJa6IBNa+DCu1BG4r2URKU86cmYg1SkOFFq6G2jg1jp4vKqlCUskkZUfCkhnSogX7PtrFl4aleR0Hy3+Y88nhswkOk8pDsN6senRi7xPs/vFmWl5aAkFCuUlzzZQ9Kprm3AFYfl4lSjnmuaH+kKoDs5pVVdToawvicehFUhjYvqxA0vEpZ8cHpxq6BrjHZFMV7Me8JCErXzKNVZ0JSxYkqfKUgUDnXvBE8DlyznCitQIGUOkNuSK+Tb9Isji5WliSA1g2os6b2+nhjD4dGWz1e7a6b28z3cPNq2YryWUlLWVAhICVfCDpV2Lc1HZ2jqlLZNQ5IbbYZfn4iDSyEBgkk7mtttIqmcRRRb0v0EZpON7AtIClCxUhIzXXZ2pQG1NvnDEzKUhRVRVwAFOaUACXNxq8KTypRYKBJHd3oG9PWNXC+zy1oKsQRLSGYKTzKoAWapNPoRSMJT+FBWqW0UZ2RNjN1IFA1TsDRrbcrxJWKlSSEpOZSqEUJd2LOrKGerm3kUPaGSmSiaJTlIQ4KzZ6MpSB8RFgG0rUP4dMmYsp94JxALDLRNa9gSAPBPeNOPBStjeWfSVY8YiWEke8BBDGoy9gRlL1pqTDs3h0pSQKpUWDi4JsAXdrU694wPZhbTfdlQIpQuzC4BI5i5YtT8/SY2QmUQxegpsRr+taRXTtY69K3M6dhvs45ZhUCS4BeoSxre6vGIFEsQwfqw3A9HijElyfp2+fWCy8MHYgbglWXzzftGKUtbIt6mdlqoxIHmAPpoHNm7s1wWU3i2x0rF8VLV90OOlQdH3NPnAJa1p+IdGBNWH6RBwa5BpaJLKbpIIDEeNda7d4YTiFABgk9vrUfOApWlqJyC7M3c0/mIXPw3oTlvStKb/OFcb2A0NsC9b2GmrX8H7Rxab/dDXNaC1vJvCFZeGAVe9ulaAARpYDGFHLNlSiCmmYnmBNXoCDcAPsaRbBhUpW+BoQt7mFP4akoMxSnmqmAlnZKUg5Q4DkMQaEORqzRs+yGDEyeMyTlw3OVAKAOVOVAYU+IlTs7JjRljDLzf/DgEUOSapuYsAHzBT/lG/IwaMHg1qSggr5iFqBVWgBUBVh/3GPXjHr0RpSPNcYxAxClCpaxf4suhehqH0tGSqYxYgBravtU618IMMpc3KjW/qYXnoy2cl9atT9xSPInPU7Zml3Oy1qYNlZqUb0ESOSsUUgDbrEhaFPOHFsAXtfQu7/P84JK4nRiaaH+O0K4jEhbEMhIG4rW1Dq8BTKATcklJWBQVdg50DVtrpGlYR3DsPI4hl1cfPZu5bziJxRXypqT+EVPo/wBCM5mAKRmZIUwowIo5rS9esVX7WHDl0qMubQZJaiQ2uYmxfQud2i8fCurY8cfc2cRwOchKlqlTBT8CqOGukGz3Y6Rk4KQFTQkFyQQMyeVyOWoYoOZnBZw7CN32e/8AFKctYSqYS9A6UE16g5nj0ON9qpi8pBSlSXqEAu5DEiY/UUOr3aGkoYhpKMTF4dwOaJeXEZkyydCxLlwDR6026E1MOzZoT/hhk3Djq9dP5jpV71GVRJo7P1FDuGpb5wpPlUHOoFNK8xNQajUnM38xkyS83l7EpScjmN5lAqUMzAJ0bKGu/UeULKwylAkt3s92BABfqN+8Pe7AJq4Aemx8WP8ALQeVOq4GUli5Laa7QqcVyLS6mXhZS00KXDEuASkn9+8HRJmGtGoHBdgbU0P6Q6oV2AuBSng+8ClSVTsiEKqTR7Ppbx9Nok5KbpIDp8FcTicqHdmGjsRc0jX4B7PJxMslc7KsiktrB3q7ZqNa0auC9nZGEl+9xK86mogWBsyUu996R4rE+1avtS88pSJZU6VBiUUKuYpNtRra9I3YfDKO8zRjxRXxntMURw6X7uWkqUpBPvVo5dvi/E5DB9bF4wsZiFTQ6lqCmCgqtCGU3YChHlD0v2rmTZJQkIn5k0LZyRaqR8TOK6axjYfF1yqBChoxFWq9HBA0Nbw+e4U4lp1FbDC5gUkJUhKw9UgBgSHDBrUFenjDKwmYAVJDJILEbPWl76/lCvvwBQN39B4adusclTgXBOYi7fs9vXpGHznZneXsOqxCJeYIrmAASAwZs1SAwGYm1T2AjNxGLUtRuW16DbQDp0hgLYsE5iTRg7M9C35bwJU0BwkkHrVr0I6G8Vllc1QrdlDIWHIJYM7d4IJSgKrBBtQih0NYs6731LEfQMBmcxPzJ/XqWjM3S2QKGzMyhwBtygADR26nrqYGcYTZj3FfonWBLwrnkUBWrk9SbfLpFJ2EAHxsr6t5x0m5btnPuXQkroqouenj4/OBnBZbaF3q1BWv1pWle4hakFihRIZywsRdtaMRF04tIAqSkg1pYDU96ePWHjFrahLoPg05kuQCgFqsoF2FiXs/mNo0ZklCSopIzJTlyhqC7uogJUA4uDpWFpBlgJZquom4NOUBLgORetSeghaZPGZA5kkOMwTQuplKJ+6GUA7XuI141pVGiOyNDhHDVLxkuSQBLSPfLKTcBXK460QxAoTtTY9uuM1TKBpRRGvS2l/IRreyuCErD+8VdaXcs4lJJKASL0JV/qjwHFsT76auYw5lOwuAzBPkB4xfPLRirqwzdRBqmsPug6a6m/QgP5xRLlJDsLDQNUUNSTaATBbKopDDM7F1Al2oGFmeOpUPxFx0GlX+useYo72ZnsHKUbkdv2iQicSo1EoK6sK+kSH1SO1nlzg1IQSt81QE0oRUjlowt4wbhyPepmOXFUvuG+X6R6CZ7OpIIWVEO+UUFWegqzjfzjzUrErTMRIyCSFzAlQrqsAkFRNCKvHsRx1vI0LLGVqJkz+JTStUrP7uWpbAhmGXkZ7igHjHoeC+yuDyZZ0w+9O+YI3TVOjXNo8ivFqVmTldJJIoTQl9P83rDWAE4ke8JTJR8RmOE00s5PRLmKtqtx+D1XBUJkrySshJOjVa5zKALAV7aVhs0USF0qS9XpmN0h7G246RlIm5AZssLCSG5klJZ3tlbJY3q1WpF8FPzrdajzEAEnUkNS2kY8y1sm46jTlYtSMsxyZbOBSo+EjQk1dwPukawX/iiQpVBQ5nPc2rX9z0hKZjUrK0oTlCS2Z2UQVEBSlPmIpbUk9AEpuKBV8bChD0STrc1FSH6Rmlj3EcTbPEhld6G19bBwDR+njCsvHCYWeg2FK6OT9dgWzjVWVRDaZeopVgPKvXWGPsSlBgoBH3tL7MC7J6uSHezBYYvdneW3uHxGL+FyQajMCw2Pl+kCw/HDKIJzM4qFMoF2bMm1bCrnWLYjhyeQKUUgjlJAKUlQFCKOGAuWcRn4/gS5csrVMzZPgIYAkqcCj0DE+WwbZDwagrHjFI+k8E9s8JNSApKSohwVF3B7ih6AQ3i+A8PxAOaWpLkl5ZNCauAgqy1/tTc7x4PgXsdLmSypU05k3TVDKuQ13dRoWL6Wh77HiJakuJjfClISos1QVNypPVRpTSGcnHarNG3UfxPsth5ZV7nELJFguWhea3wrSoKHiNLUi6cRmllKlFTKoSVFQAoocynZ6jSh1hGdilhzMJckUckOzNmIrQByHteM9GOJCphWArMyUdiCokVpXXvGHLklJ0kZpSd0bCiKg2P1rs4jqJaAC3MSzH0a+uvcbRiqxpUKA61qw/IfxDEqZfLaj38dDqPpoxq1sS5H8xSLsauO/bo3rCs/iSEqyqvmAFSDU3GbSmpOsMyp5a1Q97g+ANfJqQT7KicmjBVXZixrfxf5RfGk16ikI3yBUUEM7G539NX9IvNlp+DPuC2/d3vChwC0sCAwZiCWNSai7swrpuzxxGG3rVuapYgkEknYQr24Oexo4Tl6pq5q5oPP6tDU7BylKAAULPmNTV3SR1DU2fURl4dASkGqc6iAFfCFJBp0LX2ik3iIdlKZurl3AbxJvCqSWwLVBpnDllaipVHpUkkENZr0JY7izQXhmFS6lEKZKg6Wygi/Nqz6dy4gnDsUsKHu0iZRua3M4I89aRrYnHlRCZ+CMpKrqlJoG3UCbh9LK7toxw1+oeMdW4hily0ha+QKzAoypsACkJFBm6Uuno0d4T7NfaZstCpnK+ZbayhzGocElRZy3xHZoak8Lw85JlysYhCqvLmABVXoSSk0fQbjWNf2YxEjCpXL+0yFzwrKoZ2ICaAJSWck1puLtGvHjldsoosZ9v+JqRh/dSiyphCHFMqXGct2p4x4QSEkFzVWxu1vAbQ9xLiS5qlZyBlJTmUA4Szlt0mtBAF4dIcBySSDaiqVD1Bo/aMviMmuXyIZJW9hecEJcA6Wv5bVgcqSK6A/i6U8N3gZUUFgkltWe5DbOWO+lYtJlh3WJgJpUEhIuPhAY94jGMm7oRRb3LHh71AQRu7egS0dhoCWmjgeetYkaVZWjbVLTmAIClaEAgDoSSa9vSF8ZlUkoVLCg5uHqNQ4vsRDH2hn6H6tFFLFaAukt3Y/mB5xtfiYkJY2jx+L9i5KtVoQm6AcwIBoFHlUUpNg/jF+H+xqAoLM+apknUSkpApQD4W7sGe9Y3OMYvlKEZU8pUVqBIBqTRxQMTfUbxkS582iVKl5VEZTlOZT6pADFiCee2xIjo5ccr34O9dcmNx7CS0BSUk86kklalKICS4UVKdQJrS7C2hTw8kUXVgzHKTmZgDleh6fzD88lUxbJcJCh1zjKpyTro5uRpF5+G/pqSTlSgDKDYLLBiBUkvYu713CTyRdUasK0xt9TBOKUqYQpwgAEhySollOTpylmDAbQRKSpRAJfOwqzgKCSxFncHw6Q3O4e6FFmzrJJJY8ktTXuCcimtzdoyFzlhShlYpINnq+o6u+lBHKpPYoqaH5uNTmZIDZgAdWYuX8B5nvGxIVnSAKOwYdafz+0efkYTNNOUMm6f7SGBSSbljrcgdY3cFyqcczAMK1KqBvWDGKckh1SjZt4xCchzB02b0vGdhPavD4ObLROQVpCSphpmdI8WfzjHm8RXNmDN/hglXdv0t4iMHi2FM9SpucZiWykgUTRqt+lY3zdrYgkfbcD7QcPxSAhExKEJqUnk08n7F/GMPiXtTKT/AE5PJLdkoSTzEnWvMSdNSfE/I+E4hUuch3HMHFQ9f3jawk9lufiCXB2Uq2XYgFRfQppGVqMU3Q7tnq5s0Tioc4KSm7klwoa0sncXFYCcPuyixc9/w+Nf5jOVOAlUDuWAvUjmJFjSld+8WRicqQ7Zr1velhSru1I81xvgSWKhmVhkt8ZOR3Fmq9mJF7NQDq0OS1feABTV8qnswvbX5+CktWT4jqQUggkEhyCRoHr+0FTxEqA0a+gIIsw7B+mbcxyjUlaJ1TNZBIUndgco6uKEsBa2kUmcRYkJZAqqoDUcm25/PtCUnEnKMocBgz0ag1AOlX9dGJc4ZsuQAgEJBUCRR2d3LsH9ISUNhq2A/b1pUoquFEKSNGS6hS7U8+sOjFhSHVVx2Y661cfW4BjUsSUA6b1pQtsGHhFJslBDg0bRz4F7X2/QScNrSoGgdM8LSQGuFNR36g0FozZmCTQguoJBJ0cEMSdGanUE9IAvDrHMhVQSXUWps/jDMiaVD4QxqKuFNuPq8DS3uiNMtJxipSz7oqAFc5pVy4BBBAfWojVw3triJYzKUlSHyupJFds1CTTXaMeVgiUkJBlg6DKrKXFgQQ36iEPaLgWMQU/0Js2T8XKkqYjcywRrd/0G3w13SLYpNPY9JxzErxZQsSsw92QyQSHUUfeDF2F9HGkKTuCSgEpUnmZy+h6OHapHlGRwfispLIMtSFZmd2I82LecbU2cS2YqVQPmLkAnQmp89qtFPES0rbqUySYSXXR/Q+nWBy5jF2FLPVtT5NrFJ80EEOAQQ/Y1+QjpwoITZ2ckWNhr0AEeYn3M9DqMQKO56dLO/SCCcXPvKhTliW1pawfxr2hBAKQanp18qmx0uRHDinAzVNSNaJLFiwOwgrI1fsdbRpJNKU8v0iRh85rnSHqxLHvRBvfxjsVWZh1M9DLnHKfEiux/QRSfiwH0CrnoEnrQsPTzZSlILAVcHY9O1vQ2IgRwzkgOK8zWKak9quS0RuRW3wwUooUZiFAGpCnsoNtqGVbrAp3DU/dQzFRsWcuHFWep216wyAFEtbyLEVPcfrHcldTyhvPV+vyhoUdFXyZ8rgN+bmcrelXSE79PIeMFmcN/pVGcAghxq4ffMQKh6EsGjR90TYkKBLv0uC9opUA9aJpYJdz5gDzjpTd0wvsZeI4QVSlOcqqOTzOHzAmnMWGUkM7mEpvsjUAgKUoDOVGlycqgBShZ60039BhkklQZixPaxp9bQRZFWHwkVtXWneOhmaiJqdGbgvZWW+Y86nKgTQBzm+EauGq5OWM72s4QqVK99KS4QQShKQMgBqsAX8epsKeiTOKdWUo0PQUJ7sIIMQ6VMQSzt4OR6EMdu8a8Pio7Lj7+/wBRKknZ8y4jOFFS0n+ogTAlrAuop/3gimiUwrwuQmTKC575iWCC1HOar6+gfePdYz2dT73PLpyEJQatTOCCTQHOQ2mlA0eNx/D0rmKlnMBLRmzJBJAQEhV7k1PjGyHiVensikZLgw0YkTZqVJlBDNQE61ev1Qaxq8K4YZnOACQEhhf4QCW1DNazwyjhZeWABVYSybA+856/hCgqvnaNnA8CmCY4SUgKCkqNGJFgBVqB/B4DzRlsGWSlaM1cos4BOVT0BIcdR0MZ87FZjyvy/COrhr7n6aPWcbwLjMB8KeYMMupWoDShcjvHl+I4AqqzMAVMW6EMBQ1ERjDTKjTHIskLQbAYkL1ISkc1Et+GhLlyB1dzSLzsZdwQGolLguSwDEs/M7HX1zeFOpaBlID11DBSn7nKK/w1sTLUpC1kHMX0+Hmqp98o+UUcFZNQGkcQEsFlF0KIcGigXIyg+FX1sIawOPORVE53qQwfMzEbVudnjyqzTy+Qb67RoBJCWJfMkb2zOB5fMbQ84oKij0OKxxQAQAKhw+hZVgxqHpQ+sBwnElM9hoCSb2B3Ovg0Za3Kp2wVT/cU+VvTaG8LgcyUDMoKBc61I20P6xB41W52i+DUPFGauUE6aPU+tO0JY7FKROl55mQcpCmUUqzMUjMmnWukLYPhy1TkJLFBU56M5NDXo9i8B47KmhK0LPMFIUAbN8JNbghj0y6RSPh9tSEkt6G/t3upgfEJUl3KQkkglrkdBZqeMekwX/iLMwgT/TExBIqaGuhylvQ94+Y8W4fMkLKVJIeru4PZWvjWutzucF9opYSlMwJdyx56HRwElg2x8IpDFTTsCTi7R9SxXt5h50sGdhWpmBOVYbcFWUp/KPPYjGyVVlE9DQs1K7/XjlcUn+/lpTLTRR5jVjkL0JYHxG0K4dKUJyIQCo1NwPE2tXTvSO8RjvYEnZrLnC6iDdqPqOugPr0ikvFaMQGNzamh1FYzpctzUsRQAOXqCAxtoHNB4RbFysqjWulXBO7v1sz3DCMDxJiUqH5OOZLOA5rSz0Hy+cNicAzB+Wj+FG0qPQxhypqgK10soOL+Om8Dl8SJDF3csxD9KbsOkTlhYjXY2F4lDl28j+kSMuXnUHGYjssegDA9okX8tIp6T3eGBOR2oXPi/wCZi32hlKIBDE/9Rr6D5xzCynUlSkgVLAKJGtzru14rLJSkBwbkvq9nr19IytVEaUWWQSksAB4DTT1tBFoqagMdOxcv0aOKxKQA4YkAV0dPoXJG/KDrA5+JQSybJJD0VRy2z3N94V4+jOUO4ZUkhDi6i5d9jUg2JISWtzRVemWpCgQGe+nm3rvF5U9kNQ2Jbpa9dB594VTiyD+Fyzt2NtwCPGBkjFSTTBKNOwqJ+Uk0d7XqkuQ+v55YXXNzcrtmsCNCTX/pbxhvEp5iq9VEC2ynJFh62tCxlJmLzVzscugZ/hGg6H9TEtO/6k2qLqkJNagPdzQU23cU/iAonKDMQlLhiD3ttUQQhmCnDEU3t5G3lExiQ+Qmr9AzDpQAn7pre1oSPC6NbHcbnMNPqsP/AGi5oEBIZtaNtBEzHoEjLl8w4qRY0B8+lVE4ZlcuhYmpudSaA0hiWoJSXLNYdDU+DD+NapyhKu9h2CTFWSLG9KU1awpFiATzXfdvF9q3hZU0gUIchmHgHPgfnHJer0cXO6UkinhCrM1JSYlBpiQcyjZv+4N+cZEzBhYIlpLrIAo7tRNDc13uRW0PiSfvFqWP4SaGp7+DwfhpQgEsSZaGAP4ikIS1Xst/KLyzNtP75Hj6DzC+AFMwMUhCUkgukuVAJZwRcBw9yetMzifD1JSwBKiAAQQGUCGoS9CpvDrHvZKwJBQkJAcWuDXUUapoGv3fP4upkABBVc5k8qgA6SHAcUL01jXHKpM2wknwfPZfBpoKlKRQqbKxSohrpBYs7AOBUpZrw2rh6kr5kpKNKlykBkkDrQb3j1uC4IpaQAspAJyiaCVEMwSaF6uf9Ii44e1AgOkBiymJ5krbmox6OW6pMVeW9zlVGBhuBpmAuFIS7LW6WvVTLbMxCSwYkKpUU01cPCRQPe5DGgykKTQgvfod43MNgFKP9UCo5RuGymh+EczUqdSQYdHCU6+lLRpxYnk5M+XxGh1FWzwnEMeZBKlBlqBANKh3KqUc08jvCPA+IIWpYWVLQo/fc3BzCun7R7/ifs7JnSlS1ggGyhdJ0UOo/aPmyeGLwUwy5oqlecHRaUgqBHQ5W6VGkaWvLW3BOOTXzyejkCTMQmTPZaUsCdUsNcv5De8D4n7K8Oly1TQVkMABnBDktRmLsXro8fOTjpjBLkuASN3D1a9DEl45ZYFRI+v1ifpLUz2y+PywkIQBlSAAFHMW6JFBAF8XZSlKAYAAJsLO5awtQVLaCMfhwS4DgkkAdH1PaLnhc3EMoKFSWBDBma4/SFyepUxNN7DaMaqay1nUqSmiUpTaiRR1F6nYbkwCZjDMUMxoLAU/h7n6AUxOGmSUstB2e4sw5hRoDhccAcx6DfXrEtPYOk9DQZVVoh8ocAAvlCmszsO5gOExZSzrDkMPvMaF6D1dq6xl47FKWSSSEhyw62LChLa9I5NmZU1vlVbdSGbwL+sJovk7Ta3GMR7RnMWWpno728FRyDYDh0tctKlKykh2yv2q2or4xINREuKPpcpavdoOQy1EuQxoHJcUY0237QFCnFQQFkOABV3TcihGUfKGV43OCXdJOUM9BXM/i1emzQqcQupVlypc9iWqSHu4regJaMSq2ak7bbHp0whJBDpdyQe3V7uK2YQtmShQEsgnNU7t16uPWFjjnziWXKkBTPclvBV7OflDgkSzm565WKWPRianmJszX0cw0opobZoJiEg8zBgGKrgMulBep2etLNAVyvd2NSc9rClAbpS3jQwUB0FJKSSpKQk0Dq52/wCmp7wPGTGRUqUou2mYi9OtejHrGVR0xXsQaoKJhTLNyFD8yfEuD9MwlLyUOqWBqAQqz9GYdHiiEGtc2UEAXcs4am58/CKYgPLVLerVJ0LhmLaByTvZqwiSb5OSXDHUqzpAKjm0PiGdr1b1isuQVFSlXdtKhyd6EM/+ntC0ucUAGpIAFjYlywrXtY3tDGNUpUtZQQsgCmjkA6WJHelTrAit3YkIvgkqSKuahgXs70oBUPdj10is7cUysp6l2ZW3RUUwizk/qMCS7N0DOOn5axMRPBqaqNAQa5gSdP7U23OsO4qk+xOjshJVUFLO1bEVJ6//ANbPFpgDBkkBy/ezNowp4QkrGEEj8SdNTVi1qtruNoqvHlQOY7KazkADT+1/pojSa346CORr4hDkEAMUBR7mnk5B8YAlNNMxAudw9dzZoXlYvlGYgnKobGpBHoo+RjmGmEzCxukivRwG1qB9NFXBN7dxk1wNFgzEFyD0DMwvSnqezimJ5khgAEgCt2YAsLFgeheCy1MTV0hySRTm2Opof9xiqZpUndWYHQEgp9BUjyhFcW19seLpMrOxGRWgLaaKJZJAbcv0pHJEksdOfNQ0YFTM9iUkEnUBI0isyakuLkE1ua1PlBVpBBYu4BbYvuPqh2jlLnsFSdHcDi1jmUK5QOrA9dXv/lEP4jFEuw1H/tCu4cnyjNnoNAAcpKT5P5jTwPSKgqCaEkJCQo15Wbapc3NzlaNePNJehMbSp7M2ZYdhRzp4t9eMZ/EuBSsRLKJlUscqh8UsqSysqtmNiPRmUk4pSFVINgxLOQMpAawJNCaVMW96pBYm9EuQ5cu+lLBo2LxcqjavuI8Fbo8JxD2TRhVLKypUtQCBMSKoQQAonZVW7BX4qeaxfApsheVQBLkUN2o9dH16GPtyMSkpylAVd9rOXhWfwPDzC65KV6ZvhUzlhRqJB+W0UhkjJ2mFOS3Z8k4NJ5lkvmShTBmqppY8veZvCPV4b+iJcsglLEEfeBCnKh1JVaxDR6lPBZEr/DQEqJSzPd3Fz/aD4CATcMlLAJ6U+XkPSJZZuOTbhf4Qyy1cGHjUAUPMCKKGoL/loYwuI8MlFlMBqTawuQL/AJ2j1eIwjqCd2HkNT3JjxvF5qicqAVOaABywtQdWiq3Sa6mjFk1xp8ozpqHDAkgKYP8A3crHxL/6oUSvMUhv1a7Qzh1UVLP3ljwNcpHXNTxMCQXUQNTzH+25HQNFEUNnBIk+7T7xSQpg7nT7v/S0SMOfPK1FR1L/AKDyiR2n3E0n2TCJ/pjoZh8ciK+vrEUgNYVKX/2/ufOJEjy38X6f0XXJl+z6Q6y1QEgHYFQBA2DRo4AXOpoTuAQwPZokSHydfl/oe5rzpQyKoLp0/s/c+cYaFGn+r/tiRIz5SL5DYcMnDtT+sgUpT3kJYhZAJBIPT/XHYkDFz9X/AEFfF9RiUs+6ll6lwevM1d4kw8x/uUsnqzM+8SJD5Pgf1/sp0f1/sGpZ/pFy+VHyECnnlB1yAv1ZNfX1jsSA/i+jM+Xlkxay7uXrXwf51jkv4x9XQ59YkSE6r76md8Alq/pp7H/tTBsKP6p7D5AfKJEjnz+n8IU0kfEjqUv1rNv5DyEAxYaXL/8AUPiJVD3iRIrLn6FOhnzTVR1e/hGvgLn60R+vrEiRlfDG7g8Ip0ynq7fl+p84ZSkZEFqkZSdSGdidnALdBHYkXw/9F99ww5BqrMQ9eV/Fl/pCPE0D7VKDDfxz37xIkVjyzUgvDZpdVTQq1/8AM/QeUGxCj7mXXX81j8o5Ejlx9+wJcMLLS4rVkgjpzoFPAwJf3f8AMr5GJEiuLj77owZfiFk/Er/Ir/2D5E+ceZwaBQsH98A/TM7dnrEiRpn/AMx8PU8fNUc0wvUKFeygB6RdQ5sT/wCp/wDcA+USJFTSwmB/w0/WsSJEigT/2Q=="/>
          <p:cNvSpPr>
            <a:spLocks noChangeAspect="1" noChangeArrowheads="1"/>
          </p:cNvSpPr>
          <p:nvPr/>
        </p:nvSpPr>
        <p:spPr bwMode="auto">
          <a:xfrm>
            <a:off x="155575" y="-884238"/>
            <a:ext cx="2466975" cy="18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374808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0" name="Rectangle 2"/>
          <p:cNvSpPr>
            <a:spLocks noChangeArrowheads="1"/>
          </p:cNvSpPr>
          <p:nvPr/>
        </p:nvSpPr>
        <p:spPr bwMode="auto">
          <a:xfrm>
            <a:off x="304800" y="304800"/>
            <a:ext cx="8370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Venkovní experimentální mikrokosmy </a:t>
            </a:r>
            <a:br>
              <a:rPr lang="cs-CZ" altLang="en-US" sz="2400">
                <a:solidFill>
                  <a:srgbClr val="FF3300"/>
                </a:solidFill>
              </a:rPr>
            </a:br>
            <a:r>
              <a:rPr lang="cs-CZ" altLang="en-US" sz="2400">
                <a:solidFill>
                  <a:srgbClr val="FF3300"/>
                </a:solidFill>
              </a:rPr>
              <a:t>UFZ Leipzig</a:t>
            </a:r>
          </a:p>
        </p:txBody>
      </p:sp>
      <p:pic>
        <p:nvPicPr>
          <p:cNvPr id="147461" name="Picture 5" descr="http://www.ufz.de/export/data/1/24978_CMS_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3500438"/>
            <a:ext cx="4789487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ChangeArrowheads="1"/>
          </p:cNvSpPr>
          <p:nvPr/>
        </p:nvSpPr>
        <p:spPr bwMode="auto">
          <a:xfrm>
            <a:off x="533400" y="304800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Příklady – venkovní mikro(mezo) kosmy – tekoucí voda</a:t>
            </a:r>
            <a:br>
              <a:rPr lang="cs-CZ" altLang="en-US" sz="2400">
                <a:solidFill>
                  <a:srgbClr val="FF3300"/>
                </a:solidFill>
              </a:rPr>
            </a:br>
            <a:r>
              <a:rPr lang="cs-CZ" altLang="en-US" sz="2400" b="0">
                <a:solidFill>
                  <a:srgbClr val="FF3300"/>
                </a:solidFill>
              </a:rPr>
              <a:t>UBA Německo</a:t>
            </a:r>
          </a:p>
        </p:txBody>
      </p:sp>
      <p:pic>
        <p:nvPicPr>
          <p:cNvPr id="149507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4" b="53259"/>
          <a:stretch>
            <a:fillRect/>
          </a:stretch>
        </p:blipFill>
        <p:spPr bwMode="auto">
          <a:xfrm>
            <a:off x="179388" y="1268413"/>
            <a:ext cx="4560887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2" descr="http://www.umweltbundesamt.de/wasser-und-gewaesserschutz/fsa/medien/fotos/aussen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581525"/>
            <a:ext cx="3338513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9" name="Picture 4" descr="Streams in the outdoor mesocosm © Umweltbundesam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41438"/>
            <a:ext cx="23812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0" name="Picture 6" descr="Streams with integrated pools © Umweltbundesam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924175"/>
            <a:ext cx="23812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ChangeArrowheads="1"/>
          </p:cNvSpPr>
          <p:nvPr/>
        </p:nvSpPr>
        <p:spPr bwMode="auto">
          <a:xfrm>
            <a:off x="533400" y="304800"/>
            <a:ext cx="830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Příklady – venkovní mikro(mezo) kosmy – tekoucí voda</a:t>
            </a:r>
          </a:p>
        </p:txBody>
      </p:sp>
      <p:pic>
        <p:nvPicPr>
          <p:cNvPr id="151555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1" t="50406" b="7608"/>
          <a:stretch>
            <a:fillRect/>
          </a:stretch>
        </p:blipFill>
        <p:spPr bwMode="auto">
          <a:xfrm>
            <a:off x="1763713" y="1412875"/>
            <a:ext cx="627697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533400" y="260350"/>
            <a:ext cx="8305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Příklady – venkovní mezokosmy: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U of North Texas</a:t>
            </a:r>
          </a:p>
        </p:txBody>
      </p:sp>
      <p:pic>
        <p:nvPicPr>
          <p:cNvPr id="153603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4"/>
          <a:stretch>
            <a:fillRect/>
          </a:stretch>
        </p:blipFill>
        <p:spPr bwMode="auto">
          <a:xfrm>
            <a:off x="5130800" y="1125538"/>
            <a:ext cx="36322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4" name="Picture 5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4021137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304800" y="1219200"/>
            <a:ext cx="86106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HODNOCENÉ PARAMETRY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</a:t>
            </a:r>
            <a:r>
              <a:rPr lang="cs-CZ" altLang="en-US" sz="2200">
                <a:solidFill>
                  <a:schemeClr val="tx2"/>
                </a:solidFill>
              </a:rPr>
              <a:t>- hodnocení v rámci jednotlivých druhů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		</a:t>
            </a:r>
            <a:r>
              <a:rPr lang="cs-CZ" altLang="en-US" sz="1800" b="0" i="1">
                <a:solidFill>
                  <a:schemeClr val="tx1"/>
                </a:solidFill>
              </a:rPr>
              <a:t>- </a:t>
            </a:r>
            <a:r>
              <a:rPr lang="en-US" altLang="en-US" sz="1800" b="0" i="1">
                <a:solidFill>
                  <a:schemeClr val="tx1"/>
                </a:solidFill>
              </a:rPr>
              <a:t>mortalita</a:t>
            </a:r>
            <a:r>
              <a:rPr lang="cs-CZ" altLang="en-US" sz="1800" b="0" i="1">
                <a:solidFill>
                  <a:schemeClr val="tx1"/>
                </a:solidFill>
              </a:rPr>
              <a:t>, růst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	- </a:t>
            </a:r>
            <a:r>
              <a:rPr lang="en-US" altLang="en-US" sz="1800" b="0" i="1">
                <a:solidFill>
                  <a:schemeClr val="tx1"/>
                </a:solidFill>
              </a:rPr>
              <a:t>reprodukce</a:t>
            </a:r>
            <a:endParaRPr lang="cs-CZ" altLang="en-US" sz="1800" b="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	- populační charakteristiky</a:t>
            </a:r>
            <a:endParaRPr lang="en-US" altLang="en-US" sz="1800" b="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	- </a:t>
            </a:r>
            <a:r>
              <a:rPr lang="cs-CZ" altLang="en-US" sz="2200">
                <a:solidFill>
                  <a:schemeClr val="tx2"/>
                </a:solidFill>
              </a:rPr>
              <a:t>hodnocení společenstva </a:t>
            </a:r>
            <a:r>
              <a:rPr lang="cs-CZ" altLang="en-US" sz="2200">
                <a:solidFill>
                  <a:schemeClr val="tx1"/>
                </a:solidFill>
              </a:rPr>
              <a:t>– ekologické efekty </a:t>
            </a:r>
            <a:br>
              <a:rPr lang="cs-CZ" altLang="en-US" sz="2200">
                <a:solidFill>
                  <a:schemeClr val="tx1"/>
                </a:solidFill>
              </a:rPr>
            </a:br>
            <a:r>
              <a:rPr lang="cs-CZ" altLang="en-US" sz="2200">
                <a:solidFill>
                  <a:schemeClr val="tx1"/>
                </a:solidFill>
              </a:rPr>
              <a:t>	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</a:t>
            </a:r>
            <a:r>
              <a:rPr lang="cs-CZ" altLang="en-US" sz="1800" b="0" i="1">
                <a:solidFill>
                  <a:srgbClr val="FF0000"/>
                </a:solidFill>
              </a:rPr>
              <a:t>	</a:t>
            </a:r>
            <a:r>
              <a:rPr lang="cs-CZ" altLang="en-US" sz="1800" b="0" i="1" u="sng">
                <a:solidFill>
                  <a:srgbClr val="FF0000"/>
                </a:solidFill>
              </a:rPr>
              <a:t>- strukturní parametry:</a:t>
            </a:r>
            <a:r>
              <a:rPr lang="cs-CZ" altLang="en-US" sz="1800" b="0" i="1">
                <a:solidFill>
                  <a:srgbClr val="FF0000"/>
                </a:solidFill>
              </a:rPr>
              <a:t> 	taxonomie, indexy atd. </a:t>
            </a:r>
            <a:br>
              <a:rPr lang="cs-CZ" altLang="en-US" sz="1800" b="0" i="1">
                <a:solidFill>
                  <a:srgbClr val="FF0000"/>
                </a:solidFill>
              </a:rPr>
            </a:br>
            <a:r>
              <a:rPr lang="cs-CZ" altLang="en-US" sz="1400" b="0" i="1">
                <a:solidFill>
                  <a:srgbClr val="FF0000"/>
                </a:solidFill>
              </a:rPr>
              <a:t>					(v praxi jsou hodnoceny častěji než funkční p.)</a:t>
            </a:r>
            <a:r>
              <a:rPr lang="cs-CZ" altLang="en-US" sz="1800" b="0" i="1">
                <a:solidFill>
                  <a:srgbClr val="FF0000"/>
                </a:solidFill>
              </a:rPr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	</a:t>
            </a:r>
            <a:r>
              <a:rPr lang="cs-CZ" altLang="en-US" sz="1800" b="0" i="1" u="sng">
                <a:solidFill>
                  <a:schemeClr val="tx1"/>
                </a:solidFill>
              </a:rPr>
              <a:t>- funkční parametry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		zásoby – živiny, energie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		procesy – produkce, respirace ...</a:t>
            </a:r>
          </a:p>
        </p:txBody>
      </p:sp>
      <p:sp>
        <p:nvSpPr>
          <p:cNvPr id="155651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Vyhodnocení výsledků mikro / mesokosmů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7"/>
          <a:stretch>
            <a:fillRect/>
          </a:stretch>
        </p:blipFill>
        <p:spPr bwMode="auto">
          <a:xfrm>
            <a:off x="3038475" y="152400"/>
            <a:ext cx="58547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TextovéPole 2"/>
          <p:cNvSpPr txBox="1">
            <a:spLocks noChangeArrowheads="1"/>
          </p:cNvSpPr>
          <p:nvPr/>
        </p:nvSpPr>
        <p:spPr bwMode="auto">
          <a:xfrm>
            <a:off x="176213" y="549275"/>
            <a:ext cx="259556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Příklad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Sledování změn</a:t>
            </a:r>
            <a:br>
              <a:rPr lang="cs-CZ" altLang="en-US" sz="1800" b="0" dirty="0">
                <a:solidFill>
                  <a:schemeClr val="tx1"/>
                </a:solidFill>
              </a:rPr>
            </a:br>
            <a:r>
              <a:rPr lang="cs-CZ" altLang="en-US" sz="1800" b="0" dirty="0">
                <a:solidFill>
                  <a:schemeClr val="tx1"/>
                </a:solidFill>
              </a:rPr>
              <a:t>ve společenstvu </a:t>
            </a:r>
            <a:br>
              <a:rPr lang="cs-CZ" altLang="en-US" sz="1800" b="0" dirty="0">
                <a:solidFill>
                  <a:schemeClr val="tx1"/>
                </a:solidFill>
              </a:rPr>
            </a:br>
            <a:r>
              <a:rPr lang="cs-CZ" altLang="en-US" sz="1800" b="0" dirty="0">
                <a:solidFill>
                  <a:schemeClr val="tx1"/>
                </a:solidFill>
              </a:rPr>
              <a:t>ovlivněném 3 dávkami</a:t>
            </a:r>
            <a:br>
              <a:rPr lang="cs-CZ" altLang="en-US" sz="1800" b="0" dirty="0">
                <a:solidFill>
                  <a:schemeClr val="tx1"/>
                </a:solidFill>
              </a:rPr>
            </a:br>
            <a:r>
              <a:rPr lang="cs-CZ" altLang="en-US" sz="1800" b="0" dirty="0">
                <a:solidFill>
                  <a:schemeClr val="tx1"/>
                </a:solidFill>
              </a:rPr>
              <a:t>pesticidu </a:t>
            </a:r>
            <a:br>
              <a:rPr lang="cs-CZ" altLang="en-US" sz="1800" b="0" dirty="0">
                <a:solidFill>
                  <a:schemeClr val="tx1"/>
                </a:solidFill>
              </a:rPr>
            </a:br>
            <a:endParaRPr lang="cs-CZ" altLang="en-US" sz="18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dirty="0">
                <a:solidFill>
                  <a:schemeClr val="tx1"/>
                </a:solidFill>
              </a:rPr>
              <a:t>(L-low, M-medium, </a:t>
            </a:r>
            <a:br>
              <a:rPr lang="cs-CZ" altLang="en-US" sz="1800" b="0" dirty="0">
                <a:solidFill>
                  <a:schemeClr val="tx1"/>
                </a:solidFill>
              </a:rPr>
            </a:br>
            <a:r>
              <a:rPr lang="cs-CZ" altLang="en-US" sz="1800" b="0" dirty="0">
                <a:solidFill>
                  <a:schemeClr val="tx1"/>
                </a:solidFill>
              </a:rPr>
              <a:t>H-high, VH = vehicle</a:t>
            </a:r>
            <a:r>
              <a:rPr lang="en-US" altLang="en-US" sz="1800" b="0" dirty="0">
                <a:solidFill>
                  <a:schemeClr val="tx1"/>
                </a:solidFill>
              </a:rPr>
              <a:t> / </a:t>
            </a:r>
            <a:br>
              <a:rPr lang="en-US" altLang="en-US" sz="1800" b="0" dirty="0">
                <a:solidFill>
                  <a:schemeClr val="tx1"/>
                </a:solidFill>
              </a:rPr>
            </a:br>
            <a:r>
              <a:rPr lang="en-US" altLang="en-US" sz="1800" b="0" dirty="0" err="1">
                <a:solidFill>
                  <a:schemeClr val="tx1"/>
                </a:solidFill>
              </a:rPr>
              <a:t>kontrola</a:t>
            </a:r>
            <a:r>
              <a:rPr lang="en-US" altLang="en-US" sz="1800" b="0" dirty="0">
                <a:solidFill>
                  <a:schemeClr val="tx1"/>
                </a:solidFill>
              </a:rPr>
              <a:t> </a:t>
            </a:r>
            <a:r>
              <a:rPr lang="en-US" altLang="en-US" sz="1800" b="0" dirty="0" err="1">
                <a:solidFill>
                  <a:schemeClr val="tx1"/>
                </a:solidFill>
              </a:rPr>
              <a:t>ro</a:t>
            </a:r>
            <a:r>
              <a:rPr lang="cs-CZ" altLang="en-US" sz="1800" b="0" dirty="0">
                <a:solidFill>
                  <a:schemeClr val="tx1"/>
                </a:solidFill>
              </a:rPr>
              <a:t>zpouštědla)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dirty="0">
                <a:solidFill>
                  <a:schemeClr val="tx1"/>
                </a:solidFill>
              </a:rPr>
              <a:t>Dvě různá uspořádání: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dirty="0">
                <a:solidFill>
                  <a:schemeClr val="tx1"/>
                </a:solidFill>
              </a:rPr>
              <a:t>Mikro vs. mezokosmos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dirty="0">
                <a:solidFill>
                  <a:schemeClr val="tx1"/>
                </a:solidFill>
              </a:rPr>
              <a:t>(malá nádrž vs. Jezero)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en-US" sz="2400">
                <a:solidFill>
                  <a:schemeClr val="tx1"/>
                </a:solidFill>
              </a:rPr>
              <a:t>FUNKČNÍ PARAMETRY EKOSYSTÉM</a:t>
            </a:r>
            <a:r>
              <a:rPr lang="en-US" altLang="en-US" sz="2400">
                <a:solidFill>
                  <a:schemeClr val="tx1"/>
                </a:solidFill>
              </a:rPr>
              <a:t>Ů</a:t>
            </a:r>
            <a:endParaRPr lang="cs-CZ" altLang="en-US" sz="2400">
              <a:solidFill>
                <a:schemeClr val="tx1"/>
              </a:solidFill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533400" y="836613"/>
            <a:ext cx="8077200" cy="546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800100" lvl="1" indent="-342900">
              <a:spcBef>
                <a:spcPct val="20000"/>
              </a:spcBef>
              <a:defRPr/>
            </a:pPr>
            <a:r>
              <a:rPr lang="cs-CZ" sz="2000">
                <a:solidFill>
                  <a:srgbClr val="FF0000"/>
                </a:solidFill>
                <a:latin typeface="Arial" charset="0"/>
                <a:cs typeface="Arial" charset="0"/>
              </a:rPr>
              <a:t>1) Zdroje </a:t>
            </a:r>
            <a:r>
              <a:rPr lang="cs-CZ" sz="2000" dirty="0">
                <a:solidFill>
                  <a:srgbClr val="FF0000"/>
                </a:solidFill>
                <a:latin typeface="Arial" charset="0"/>
                <a:cs typeface="Arial" charset="0"/>
              </a:rPr>
              <a:t>a pohyb </a:t>
            </a:r>
            <a:r>
              <a:rPr lang="cs-CZ" sz="2000">
                <a:solidFill>
                  <a:srgbClr val="FF0000"/>
                </a:solidFill>
                <a:latin typeface="Arial" charset="0"/>
                <a:cs typeface="Arial" charset="0"/>
              </a:rPr>
              <a:t>živin / energie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b="0" dirty="0">
                <a:latin typeface="Arial" charset="0"/>
                <a:cs typeface="Arial" charset="0"/>
              </a:rPr>
              <a:t>(autochtonní – vnitřní / </a:t>
            </a:r>
            <a:r>
              <a:rPr lang="cs-CZ" sz="2000" b="0" dirty="0" err="1">
                <a:latin typeface="Arial" charset="0"/>
                <a:cs typeface="Arial" charset="0"/>
              </a:rPr>
              <a:t>allochtonní</a:t>
            </a:r>
            <a:r>
              <a:rPr lang="cs-CZ" sz="2000" b="0" dirty="0">
                <a:latin typeface="Arial" charset="0"/>
                <a:cs typeface="Arial" charset="0"/>
              </a:rPr>
              <a:t> – externí)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r>
              <a:rPr lang="cs-CZ" sz="1400" i="1" dirty="0">
                <a:solidFill>
                  <a:schemeClr val="tx2"/>
                </a:solidFill>
                <a:latin typeface="Arial" charset="0"/>
                <a:cs typeface="Arial" charset="0"/>
              </a:rPr>
              <a:t>přenos energie = potravní sítě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  <a:defRPr/>
            </a:pPr>
            <a:r>
              <a:rPr lang="cs-CZ" sz="1400" b="0" i="1" dirty="0">
                <a:latin typeface="Arial" charset="0"/>
                <a:cs typeface="Arial" charset="0"/>
              </a:rPr>
              <a:t>pastevně kořistnický / parazitický / dekompoziční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  <a:defRPr/>
            </a:pPr>
            <a:r>
              <a:rPr lang="cs-CZ" sz="1400" b="0" i="1">
                <a:latin typeface="Arial" charset="0"/>
                <a:cs typeface="Arial" charset="0"/>
              </a:rPr>
              <a:t>producenti </a:t>
            </a:r>
            <a:r>
              <a:rPr lang="cs-CZ" sz="1400" b="0" i="1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1400" b="0" i="1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cs-CZ" sz="1400" b="0" i="1">
                <a:latin typeface="Arial" charset="0"/>
                <a:cs typeface="Arial" charset="0"/>
              </a:rPr>
              <a:t>konzumenti </a:t>
            </a:r>
            <a:r>
              <a:rPr lang="cs-CZ" sz="1400" b="0" i="1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1400" b="0" i="1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cs-CZ" sz="1400" b="0" i="1">
                <a:latin typeface="Arial" charset="0"/>
                <a:cs typeface="Arial" charset="0"/>
              </a:rPr>
              <a:t>destruenti</a:t>
            </a:r>
            <a:r>
              <a:rPr lang="en-US" sz="1400" b="0" i="1">
                <a:latin typeface="Arial" charset="0"/>
                <a:cs typeface="Arial" charset="0"/>
              </a:rPr>
              <a:t>/dekompo</a:t>
            </a:r>
            <a:r>
              <a:rPr lang="cs-CZ" sz="1400" b="0" i="1">
                <a:latin typeface="Arial" charset="0"/>
                <a:cs typeface="Arial" charset="0"/>
              </a:rPr>
              <a:t>zitoři</a:t>
            </a:r>
            <a:endParaRPr lang="cs-CZ" sz="1400" b="0" i="1" dirty="0">
              <a:latin typeface="Arial" charset="0"/>
              <a:cs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endParaRPr lang="cs-CZ" sz="1600" b="0" i="1" dirty="0">
              <a:latin typeface="Arial" charset="0"/>
              <a:cs typeface="Arial" charset="0"/>
            </a:endParaRPr>
          </a:p>
          <a:p>
            <a:pPr marL="742950" lvl="1" indent="-285750">
              <a:spcBef>
                <a:spcPct val="20000"/>
              </a:spcBef>
              <a:defRPr/>
            </a:pPr>
            <a:r>
              <a:rPr lang="cs-CZ" sz="2000" dirty="0">
                <a:solidFill>
                  <a:srgbClr val="FF0000"/>
                </a:solidFill>
                <a:latin typeface="Arial" charset="0"/>
                <a:cs typeface="Arial" charset="0"/>
              </a:rPr>
              <a:t>2</a:t>
            </a:r>
            <a:r>
              <a:rPr lang="cs-CZ" sz="2000">
                <a:solidFill>
                  <a:srgbClr val="FF0000"/>
                </a:solidFill>
                <a:latin typeface="Arial" charset="0"/>
                <a:cs typeface="Arial" charset="0"/>
              </a:rPr>
              <a:t>) Procesy v ekosystémech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>
                <a:latin typeface="Arial" charset="0"/>
                <a:cs typeface="Arial" charset="0"/>
              </a:rPr>
              <a:t>Produkce		</a:t>
            </a:r>
            <a:r>
              <a:rPr lang="cs-CZ" sz="1400" b="0">
                <a:latin typeface="Arial" charset="0"/>
                <a:cs typeface="Arial" charset="0"/>
              </a:rPr>
              <a:t>Primární</a:t>
            </a:r>
            <a:r>
              <a:rPr lang="cs-CZ" sz="1400" b="0" dirty="0">
                <a:latin typeface="Arial" charset="0"/>
                <a:cs typeface="Arial" charset="0"/>
              </a:rPr>
              <a:t>: </a:t>
            </a:r>
            <a:r>
              <a:rPr lang="cs-CZ" sz="1400" b="0" dirty="0" err="1">
                <a:latin typeface="Times New Roman" pitchFamily="18" charset="0"/>
                <a:cs typeface="Arial" charset="0"/>
              </a:rPr>
              <a:t>CO</a:t>
            </a:r>
            <a:r>
              <a:rPr lang="cs-CZ" sz="1400" b="0" baseline="-25000" dirty="0" err="1">
                <a:latin typeface="Times New Roman" pitchFamily="18" charset="0"/>
                <a:cs typeface="Arial" charset="0"/>
              </a:rPr>
              <a:t>2</a:t>
            </a:r>
            <a:r>
              <a:rPr lang="cs-CZ" sz="1400" b="0" dirty="0">
                <a:latin typeface="Times New Roman" pitchFamily="18" charset="0"/>
                <a:cs typeface="Arial" charset="0"/>
              </a:rPr>
              <a:t> + </a:t>
            </a:r>
            <a:r>
              <a:rPr lang="cs-CZ" sz="1400" b="0" dirty="0" err="1">
                <a:latin typeface="Times New Roman" pitchFamily="18" charset="0"/>
                <a:cs typeface="Arial" charset="0"/>
              </a:rPr>
              <a:t>H</a:t>
            </a:r>
            <a:r>
              <a:rPr lang="cs-CZ" sz="1400" b="0" baseline="-25000" dirty="0" err="1">
                <a:latin typeface="Times New Roman" pitchFamily="18" charset="0"/>
                <a:cs typeface="Arial" charset="0"/>
              </a:rPr>
              <a:t>2</a:t>
            </a:r>
            <a:r>
              <a:rPr lang="cs-CZ" sz="1400" b="0" dirty="0" err="1">
                <a:latin typeface="Times New Roman" pitchFamily="18" charset="0"/>
                <a:cs typeface="Arial" charset="0"/>
              </a:rPr>
              <a:t>O</a:t>
            </a:r>
            <a:r>
              <a:rPr lang="cs-CZ" sz="1400" b="0" dirty="0">
                <a:latin typeface="Times New Roman" pitchFamily="18" charset="0"/>
                <a:cs typeface="Arial" charset="0"/>
              </a:rPr>
              <a:t> + </a:t>
            </a:r>
            <a:r>
              <a:rPr lang="cs-CZ" sz="1400" b="0" dirty="0" err="1">
                <a:latin typeface="Times New Roman" pitchFamily="18" charset="0"/>
                <a:cs typeface="Arial" charset="0"/>
              </a:rPr>
              <a:t>hv</a:t>
            </a:r>
            <a:r>
              <a:rPr lang="cs-CZ" sz="1400" b="0" dirty="0">
                <a:latin typeface="Times New Roman" pitchFamily="18" charset="0"/>
                <a:cs typeface="Arial" charset="0"/>
              </a:rPr>
              <a:t> </a:t>
            </a:r>
            <a:r>
              <a:rPr lang="cs-CZ" sz="1400" b="0" dirty="0">
                <a:latin typeface="Symbol" pitchFamily="18" charset="2"/>
                <a:cs typeface="Arial" charset="0"/>
              </a:rPr>
              <a:t></a:t>
            </a:r>
            <a:r>
              <a:rPr lang="cs-CZ" sz="1400" b="0" dirty="0">
                <a:latin typeface="Times New Roman" pitchFamily="18" charset="0"/>
                <a:cs typeface="Arial" charset="0"/>
              </a:rPr>
              <a:t> (</a:t>
            </a:r>
            <a:r>
              <a:rPr lang="cs-CZ" sz="1400" b="0" dirty="0" err="1">
                <a:latin typeface="Times New Roman" pitchFamily="18" charset="0"/>
                <a:cs typeface="Arial" charset="0"/>
              </a:rPr>
              <a:t>CH</a:t>
            </a:r>
            <a:r>
              <a:rPr lang="cs-CZ" sz="1400" b="0" baseline="-25000" dirty="0" err="1">
                <a:latin typeface="Times New Roman" pitchFamily="18" charset="0"/>
                <a:cs typeface="Arial" charset="0"/>
              </a:rPr>
              <a:t>2</a:t>
            </a:r>
            <a:r>
              <a:rPr lang="cs-CZ" sz="1400" b="0" dirty="0" err="1">
                <a:latin typeface="Times New Roman" pitchFamily="18" charset="0"/>
                <a:cs typeface="Arial" charset="0"/>
              </a:rPr>
              <a:t>O</a:t>
            </a:r>
            <a:r>
              <a:rPr lang="cs-CZ" sz="1400" b="0" dirty="0">
                <a:latin typeface="Times New Roman" pitchFamily="18" charset="0"/>
                <a:cs typeface="Arial" charset="0"/>
              </a:rPr>
              <a:t>) </a:t>
            </a:r>
            <a:r>
              <a:rPr lang="cs-CZ" sz="1400" b="0">
                <a:latin typeface="Times New Roman" pitchFamily="18" charset="0"/>
                <a:cs typeface="Arial" charset="0"/>
              </a:rPr>
              <a:t>+ O</a:t>
            </a:r>
            <a:r>
              <a:rPr lang="cs-CZ" sz="1400" b="0" baseline="-25000">
                <a:latin typeface="Times New Roman" pitchFamily="18" charset="0"/>
                <a:cs typeface="Arial" charset="0"/>
              </a:rPr>
              <a:t>2				</a:t>
            </a:r>
            <a:r>
              <a:rPr lang="cs-CZ" sz="1400" b="0">
                <a:latin typeface="Arial" charset="0"/>
                <a:cs typeface="Arial" charset="0"/>
              </a:rPr>
              <a:t>Sekundární produkce (v potravním řetězci</a:t>
            </a:r>
            <a:endParaRPr lang="cs-CZ" sz="1400" b="0" dirty="0"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r>
              <a:rPr lang="cs-CZ">
                <a:latin typeface="Arial" charset="0"/>
                <a:cs typeface="Arial" charset="0"/>
              </a:rPr>
              <a:t>Respirace / dekompozice</a:t>
            </a:r>
          </a:p>
          <a:p>
            <a:pPr marL="685800" lvl="1" indent="-228600">
              <a:spcBef>
                <a:spcPct val="20000"/>
              </a:spcBef>
              <a:defRPr/>
            </a:pPr>
            <a:r>
              <a:rPr lang="cs-CZ" b="0" i="1">
                <a:latin typeface="Arial" charset="0"/>
                <a:cs typeface="Arial" charset="0"/>
              </a:rPr>
              <a:t>Metriky sledování procesů: </a:t>
            </a:r>
            <a:br>
              <a:rPr lang="cs-CZ" b="0" i="1">
                <a:latin typeface="Arial" charset="0"/>
                <a:cs typeface="Arial" charset="0"/>
              </a:rPr>
            </a:br>
            <a:r>
              <a:rPr lang="cs-CZ" b="0" i="1">
                <a:latin typeface="Arial" charset="0"/>
                <a:cs typeface="Arial" charset="0"/>
              </a:rPr>
              <a:t>balance / výměny koncentrací plynů - O2, CO2, NOy atd.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endParaRPr lang="cs-CZ">
              <a:latin typeface="Arial" charset="0"/>
              <a:cs typeface="Arial" charset="0"/>
            </a:endParaRPr>
          </a:p>
          <a:p>
            <a:pPr marL="742950" lvl="1" indent="-285750">
              <a:spcBef>
                <a:spcPct val="20000"/>
              </a:spcBef>
              <a:defRPr/>
            </a:pPr>
            <a:r>
              <a:rPr lang="cs-CZ" sz="2000">
                <a:solidFill>
                  <a:srgbClr val="FF0000"/>
                </a:solidFill>
                <a:latin typeface="Arial" charset="0"/>
                <a:cs typeface="Arial" charset="0"/>
              </a:rPr>
              <a:t>3) Resilience / Elasticita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r>
              <a:rPr lang="cs-CZ" b="0">
                <a:latin typeface="Arial" charset="0"/>
                <a:cs typeface="Arial" charset="0"/>
              </a:rPr>
              <a:t>jednotka </a:t>
            </a:r>
            <a:r>
              <a:rPr lang="en-US" b="0">
                <a:latin typeface="Arial" charset="0"/>
                <a:cs typeface="Arial" charset="0"/>
              </a:rPr>
              <a:t>[1/</a:t>
            </a:r>
            <a:r>
              <a:rPr lang="cs-CZ" b="0">
                <a:latin typeface="Arial" charset="0"/>
                <a:cs typeface="Arial" charset="0"/>
              </a:rPr>
              <a:t> </a:t>
            </a:r>
            <a:r>
              <a:rPr lang="en-US" b="0">
                <a:latin typeface="Arial" charset="0"/>
                <a:cs typeface="Arial" charset="0"/>
              </a:rPr>
              <a:t>t</a:t>
            </a:r>
            <a:r>
              <a:rPr lang="cs-CZ" b="0">
                <a:latin typeface="Arial" charset="0"/>
                <a:cs typeface="Arial" charset="0"/>
              </a:rPr>
              <a:t>ime unit</a:t>
            </a:r>
            <a:r>
              <a:rPr lang="en-US" b="0">
                <a:latin typeface="Arial" charset="0"/>
                <a:cs typeface="Arial" charset="0"/>
              </a:rPr>
              <a:t>]</a:t>
            </a:r>
            <a:r>
              <a:rPr lang="cs-CZ" b="0">
                <a:latin typeface="Arial" charset="0"/>
                <a:cs typeface="Arial" charset="0"/>
              </a:rPr>
              <a:t> 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r>
              <a:rPr lang="cs-CZ" b="0">
                <a:latin typeface="Arial" charset="0"/>
                <a:cs typeface="Arial" charset="0"/>
              </a:rPr>
              <a:t>kapacita překonat stres </a:t>
            </a:r>
            <a:r>
              <a:rPr lang="en-US" b="0">
                <a:latin typeface="Arial" charset="0"/>
                <a:cs typeface="Arial" charset="0"/>
              </a:rPr>
              <a:t>&amp;</a:t>
            </a:r>
            <a:r>
              <a:rPr lang="cs-CZ" b="0">
                <a:latin typeface="Arial" charset="0"/>
                <a:cs typeface="Arial" charset="0"/>
              </a:rPr>
              <a:t> </a:t>
            </a:r>
            <a:r>
              <a:rPr lang="cs-CZ">
                <a:solidFill>
                  <a:schemeClr val="tx2"/>
                </a:solidFill>
                <a:latin typeface="Arial" charset="0"/>
                <a:cs typeface="Arial" charset="0"/>
              </a:rPr>
              <a:t>čas nutný k překonání</a:t>
            </a:r>
            <a:r>
              <a:rPr lang="en-US">
                <a:solidFill>
                  <a:schemeClr val="tx2"/>
                </a:solidFill>
                <a:latin typeface="Arial" charset="0"/>
                <a:cs typeface="Arial" charset="0"/>
              </a:rPr>
              <a:t> stresu</a:t>
            </a:r>
            <a:endParaRPr lang="cs-CZ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1600200" lvl="3" indent="-228600">
              <a:spcBef>
                <a:spcPct val="20000"/>
              </a:spcBef>
              <a:buFontTx/>
              <a:buChar char="–"/>
              <a:defRPr/>
            </a:pPr>
            <a:r>
              <a:rPr lang="cs-CZ" sz="1400" b="0">
                <a:latin typeface="Arial" charset="0"/>
                <a:cs typeface="Arial" charset="0"/>
              </a:rPr>
              <a:t>vyšší: rychle rostoucí a rozmnožující se druhy (</a:t>
            </a:r>
            <a:r>
              <a:rPr lang="cs-CZ" sz="1400" b="0" i="1">
                <a:latin typeface="Arial" charset="0"/>
                <a:cs typeface="Arial" charset="0"/>
              </a:rPr>
              <a:t>phytoplankton)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  <a:defRPr/>
            </a:pPr>
            <a:r>
              <a:rPr lang="cs-CZ" sz="1400" b="0">
                <a:latin typeface="Arial" charset="0"/>
                <a:cs typeface="Arial" charset="0"/>
              </a:rPr>
              <a:t>nižší: delší generační doba (</a:t>
            </a:r>
            <a:r>
              <a:rPr lang="cs-CZ" sz="1400" b="0" i="1">
                <a:latin typeface="Arial" charset="0"/>
                <a:cs typeface="Arial" charset="0"/>
              </a:rPr>
              <a:t>bentické organismy, ryby)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endParaRPr lang="cs-CZ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ChangeArrowheads="1"/>
          </p:cNvSpPr>
          <p:nvPr/>
        </p:nvSpPr>
        <p:spPr bwMode="auto">
          <a:xfrm>
            <a:off x="304800" y="381000"/>
            <a:ext cx="8610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500" b="0">
                <a:solidFill>
                  <a:srgbClr val="FF3300"/>
                </a:solidFill>
              </a:rPr>
              <a:t>Další příklady: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500" b="0">
                <a:solidFill>
                  <a:srgbClr val="FF3300"/>
                </a:solidFill>
              </a:rPr>
              <a:t>Vícedruhové „</a:t>
            </a:r>
            <a:r>
              <a:rPr lang="cs-CZ" altLang="en-US" sz="3500" b="0" i="1">
                <a:solidFill>
                  <a:srgbClr val="FF3300"/>
                </a:solidFill>
              </a:rPr>
              <a:t>testy</a:t>
            </a:r>
            <a:r>
              <a:rPr lang="cs-CZ" altLang="en-US" sz="3500" b="0">
                <a:solidFill>
                  <a:srgbClr val="FF3300"/>
                </a:solidFill>
              </a:rPr>
              <a:t>“ s mikroorganismy</a:t>
            </a:r>
          </a:p>
        </p:txBody>
      </p:sp>
      <p:pic>
        <p:nvPicPr>
          <p:cNvPr id="161795" name="Picture 3" descr="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6" name="Picture 4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572000"/>
            <a:ext cx="3048000" cy="2286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7" name="Picture 5" descr="1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90800"/>
            <a:ext cx="2895600" cy="21717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2438400" y="6521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6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1799" name="Text Box 7"/>
          <p:cNvSpPr txBox="1">
            <a:spLocks noChangeArrowheads="1"/>
          </p:cNvSpPr>
          <p:nvPr/>
        </p:nvSpPr>
        <p:spPr bwMode="auto">
          <a:xfrm>
            <a:off x="2422525" y="6386513"/>
            <a:ext cx="1905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MICROBIAL ZOO</a:t>
            </a:r>
          </a:p>
        </p:txBody>
      </p:sp>
      <p:sp>
        <p:nvSpPr>
          <p:cNvPr id="161800" name="Text Box 8"/>
          <p:cNvSpPr txBox="1">
            <a:spLocks noChangeArrowheads="1"/>
          </p:cNvSpPr>
          <p:nvPr/>
        </p:nvSpPr>
        <p:spPr bwMode="auto">
          <a:xfrm>
            <a:off x="488950" y="4876800"/>
            <a:ext cx="1263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DIRTLAND</a:t>
            </a:r>
          </a:p>
        </p:txBody>
      </p:sp>
      <p:sp>
        <p:nvSpPr>
          <p:cNvPr id="161801" name="Text Box 9"/>
          <p:cNvSpPr txBox="1">
            <a:spLocks noChangeArrowheads="1"/>
          </p:cNvSpPr>
          <p:nvPr/>
        </p:nvSpPr>
        <p:spPr bwMode="auto">
          <a:xfrm>
            <a:off x="7315200" y="4038600"/>
            <a:ext cx="1738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WATERWORLD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ChangeArrowheads="1"/>
          </p:cNvSpPr>
          <p:nvPr/>
        </p:nvSpPr>
        <p:spPr bwMode="auto">
          <a:xfrm>
            <a:off x="152400" y="836613"/>
            <a:ext cx="861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1"/>
                </a:solidFill>
              </a:rPr>
              <a:t>B) testy s komplexními společenstvy bakterií</a:t>
            </a: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rgbClr val="FF0000"/>
                </a:solidFill>
              </a:rPr>
              <a:t>(1) Inhibice respirace aktivovaného kalu</a:t>
            </a:r>
            <a:endParaRPr lang="cs-CZ" altLang="en-US" sz="1800">
              <a:solidFill>
                <a:srgbClr val="FF0000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</a:t>
            </a:r>
            <a:r>
              <a:rPr lang="cs-CZ" altLang="en-US" sz="1800" b="0">
                <a:solidFill>
                  <a:schemeClr val="tx1"/>
                </a:solidFill>
              </a:rPr>
              <a:t>stanovení efektu toxické látky na respirací bakterií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en-US" sz="1800" b="0">
                <a:solidFill>
                  <a:schemeClr val="tx1"/>
                </a:solidFill>
              </a:rPr>
              <a:t> komplexní (nedefinované) společenstvo</a:t>
            </a:r>
          </a:p>
          <a:p>
            <a:pPr lvl="3">
              <a:spcBef>
                <a:spcPct val="0"/>
              </a:spcBef>
              <a:buClrTx/>
              <a:buFontTx/>
              <a:buChar char="-"/>
            </a:pPr>
            <a:r>
              <a:rPr lang="cs-CZ" altLang="en-US" sz="1800" b="0">
                <a:solidFill>
                  <a:schemeClr val="tx1"/>
                </a:solidFill>
              </a:rPr>
              <a:t> zdroj – laboratorní kultivace, </a:t>
            </a:r>
            <a:r>
              <a:rPr lang="cs-CZ" altLang="en-US" sz="1800">
                <a:solidFill>
                  <a:schemeClr val="tx1"/>
                </a:solidFill>
              </a:rPr>
              <a:t>čistírny odpadních vod 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	</a:t>
            </a:r>
            <a:r>
              <a:rPr lang="cs-CZ" altLang="en-US" sz="1800" b="0">
                <a:solidFill>
                  <a:schemeClr val="tx1"/>
                </a:solidFill>
              </a:rPr>
              <a:t>(</a:t>
            </a:r>
            <a:r>
              <a:rPr lang="cs-CZ" altLang="en-US" sz="1800" b="0" i="1">
                <a:solidFill>
                  <a:schemeClr val="tx1"/>
                </a:solidFill>
              </a:rPr>
              <a:t>biologické čištění</a:t>
            </a:r>
            <a:r>
              <a:rPr lang="cs-CZ" altLang="en-US" sz="1800" b="0">
                <a:solidFill>
                  <a:schemeClr val="tx1"/>
                </a:solidFill>
              </a:rPr>
              <a:t>)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en-US" sz="1800" b="0">
                <a:solidFill>
                  <a:schemeClr val="tx1"/>
                </a:solidFill>
              </a:rPr>
              <a:t> expozice - Erlenmayerovy nádoby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en-US" sz="1800" b="0">
                <a:solidFill>
                  <a:schemeClr val="tx1"/>
                </a:solidFill>
              </a:rPr>
              <a:t> vyhodnocení – stanovení spotřeby kyslíku </a:t>
            </a:r>
            <a:br>
              <a:rPr lang="cs-CZ" altLang="en-US" sz="1800" b="0">
                <a:solidFill>
                  <a:schemeClr val="tx1"/>
                </a:solidFill>
              </a:rPr>
            </a:br>
            <a:r>
              <a:rPr lang="cs-CZ" altLang="en-US" sz="1800" b="0">
                <a:solidFill>
                  <a:schemeClr val="tx1"/>
                </a:solidFill>
              </a:rPr>
              <a:t>	(</a:t>
            </a:r>
            <a:r>
              <a:rPr lang="cs-CZ" altLang="en-US" sz="1800" b="0" i="1">
                <a:solidFill>
                  <a:schemeClr val="tx1"/>
                </a:solidFill>
              </a:rPr>
              <a:t>oxymetr, DO – dissolved oxygen</a:t>
            </a:r>
            <a:r>
              <a:rPr lang="cs-CZ" altLang="en-US" sz="1800" b="0">
                <a:solidFill>
                  <a:schemeClr val="tx1"/>
                </a:solidFill>
              </a:rPr>
              <a:t>)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en-US" sz="1800" b="0">
                <a:solidFill>
                  <a:schemeClr val="tx1"/>
                </a:solidFill>
              </a:rPr>
              <a:t> modifikace – stanovení dalších parametrů – nitrifikace ....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 b="0" i="1">
              <a:solidFill>
                <a:schemeClr val="tx1"/>
              </a:solidFill>
            </a:endParaRPr>
          </a:p>
        </p:txBody>
      </p:sp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FF3300"/>
                </a:solidFill>
              </a:rPr>
              <a:t>Mikrobi</a:t>
            </a:r>
            <a:r>
              <a:rPr lang="cs-CZ" altLang="en-US" sz="2400">
                <a:solidFill>
                  <a:srgbClr val="FF3300"/>
                </a:solidFill>
              </a:rPr>
              <a:t>ální ekotoxikologické biotesty</a:t>
            </a:r>
          </a:p>
        </p:txBody>
      </p:sp>
      <p:pic>
        <p:nvPicPr>
          <p:cNvPr id="163844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343400"/>
            <a:ext cx="4378325" cy="2332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ChangeArrowheads="1"/>
          </p:cNvSpPr>
          <p:nvPr/>
        </p:nvSpPr>
        <p:spPr bwMode="auto">
          <a:xfrm>
            <a:off x="152400" y="914400"/>
            <a:ext cx="861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1"/>
                </a:solidFill>
              </a:rPr>
              <a:t>B) testy s komplexními společenstvy bakterií</a:t>
            </a: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rgbClr val="FF0000"/>
                </a:solidFill>
              </a:rPr>
              <a:t>(2) testy kvality půdních mikrobiálních společenstev</a:t>
            </a:r>
            <a:endParaRPr lang="cs-CZ" altLang="en-US" sz="1800">
              <a:solidFill>
                <a:srgbClr val="FF0000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en-US" sz="1800" b="0">
                <a:solidFill>
                  <a:schemeClr val="tx1"/>
                </a:solidFill>
              </a:rPr>
              <a:t> uspořádání: </a:t>
            </a:r>
          </a:p>
          <a:p>
            <a:pPr lvl="3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A) srovnání kvality půd z různých lokalit</a:t>
            </a:r>
          </a:p>
          <a:p>
            <a:pPr lvl="3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B) umělá půda s externě přidávanými bakteriemi + testované vzorky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endParaRPr lang="cs-CZ" altLang="en-US" sz="1800" b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en-US" sz="1800" b="0">
                <a:solidFill>
                  <a:schemeClr val="tx1"/>
                </a:solidFill>
              </a:rPr>
              <a:t> komplexní (nedefinované) společenstvo </a:t>
            </a:r>
          </a:p>
          <a:p>
            <a:pPr lvl="3">
              <a:spcBef>
                <a:spcPct val="0"/>
              </a:spcBef>
              <a:buClrTx/>
              <a:buFontTx/>
              <a:buChar char="-"/>
            </a:pPr>
            <a:r>
              <a:rPr lang="cs-CZ" altLang="en-US" sz="1800" b="0">
                <a:solidFill>
                  <a:schemeClr val="tx1"/>
                </a:solidFill>
              </a:rPr>
              <a:t> stanovení 	1) </a:t>
            </a:r>
            <a:r>
              <a:rPr lang="cs-CZ" altLang="en-US" sz="1800" b="0" u="sng">
                <a:solidFill>
                  <a:schemeClr val="tx1"/>
                </a:solidFill>
              </a:rPr>
              <a:t>biomasa </a:t>
            </a:r>
            <a:r>
              <a:rPr lang="cs-CZ" altLang="en-US" sz="1800" b="0">
                <a:solidFill>
                  <a:schemeClr val="tx1"/>
                </a:solidFill>
              </a:rPr>
              <a:t>– celkové množství bakterií</a:t>
            </a:r>
            <a:br>
              <a:rPr lang="cs-CZ" altLang="en-US" sz="1800" b="0">
                <a:solidFill>
                  <a:schemeClr val="tx1"/>
                </a:solidFill>
              </a:rPr>
            </a:br>
            <a:r>
              <a:rPr lang="cs-CZ" altLang="en-US" sz="1800" b="0">
                <a:solidFill>
                  <a:schemeClr val="tx1"/>
                </a:solidFill>
              </a:rPr>
              <a:t>		2) respirace a další </a:t>
            </a:r>
            <a:r>
              <a:rPr lang="cs-CZ" altLang="en-US" sz="1800" b="0" u="sng">
                <a:solidFill>
                  <a:schemeClr val="tx1"/>
                </a:solidFill>
              </a:rPr>
              <a:t>me</a:t>
            </a:r>
            <a:r>
              <a:rPr lang="en-US" altLang="en-US" sz="1800" b="0" u="sng">
                <a:solidFill>
                  <a:schemeClr val="tx1"/>
                </a:solidFill>
              </a:rPr>
              <a:t>tabolick</a:t>
            </a:r>
            <a:r>
              <a:rPr lang="cs-CZ" altLang="en-US" sz="1800" b="0" u="sng">
                <a:solidFill>
                  <a:schemeClr val="tx1"/>
                </a:solidFill>
              </a:rPr>
              <a:t>é parametry</a:t>
            </a:r>
          </a:p>
          <a:p>
            <a:pPr lvl="3">
              <a:spcBef>
                <a:spcPct val="0"/>
              </a:spcBef>
              <a:buClrTx/>
              <a:buFontTx/>
              <a:buChar char="-"/>
            </a:pPr>
            <a:endParaRPr lang="cs-CZ" altLang="en-US" sz="180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endParaRPr lang="cs-CZ" altLang="en-US" sz="1800" i="1">
              <a:solidFill>
                <a:schemeClr val="tx1"/>
              </a:solidFill>
            </a:endParaRPr>
          </a:p>
        </p:txBody>
      </p:sp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FF3300"/>
                </a:solidFill>
              </a:rPr>
              <a:t>Mikrobi</a:t>
            </a:r>
            <a:r>
              <a:rPr lang="cs-CZ" altLang="en-US" sz="2400">
                <a:solidFill>
                  <a:srgbClr val="FF3300"/>
                </a:solidFill>
              </a:rPr>
              <a:t>ální ekotoxikologické biotesty</a:t>
            </a:r>
          </a:p>
        </p:txBody>
      </p:sp>
      <p:pic>
        <p:nvPicPr>
          <p:cNvPr id="165892" name="Picture 4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43400"/>
            <a:ext cx="3505200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3" name="Picture 5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343400"/>
            <a:ext cx="3006725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04800" y="549275"/>
            <a:ext cx="86106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dirty="0">
                <a:solidFill>
                  <a:schemeClr val="tx2"/>
                </a:solidFill>
              </a:rPr>
              <a:t>Populace</a:t>
            </a:r>
            <a:r>
              <a:rPr lang="cs-CZ" altLang="en-US" sz="2200" dirty="0">
                <a:solidFill>
                  <a:schemeClr val="tx1"/>
                </a:solidFill>
              </a:rPr>
              <a:t> </a:t>
            </a:r>
            <a:r>
              <a:rPr lang="cs-CZ" altLang="en-US" sz="2200" b="0" i="1" dirty="0">
                <a:solidFill>
                  <a:schemeClr val="tx1"/>
                </a:solidFill>
              </a:rPr>
              <a:t>- Jedinci téhož druhu, kteří obývají ve stejném čase stejné území (lokalitu) a mohou se mezi sebou rozmnožovat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u="sng" dirty="0" err="1">
                <a:solidFill>
                  <a:schemeClr val="tx2"/>
                </a:solidFill>
              </a:rPr>
              <a:t>Základní</a:t>
            </a:r>
            <a:r>
              <a:rPr lang="en-US" altLang="en-US" sz="2200" u="sng" dirty="0">
                <a:solidFill>
                  <a:schemeClr val="tx2"/>
                </a:solidFill>
              </a:rPr>
              <a:t> </a:t>
            </a:r>
            <a:r>
              <a:rPr lang="cs-CZ" altLang="en-US" sz="2200" u="sng" dirty="0">
                <a:solidFill>
                  <a:schemeClr val="tx2"/>
                </a:solidFill>
              </a:rPr>
              <a:t>„měřitelné“ PARAMETRY populací</a:t>
            </a:r>
            <a:r>
              <a:rPr lang="cs-CZ" altLang="en-US" sz="2200" b="0" i="1" dirty="0">
                <a:solidFill>
                  <a:schemeClr val="tx2"/>
                </a:solidFill>
              </a:rPr>
              <a:t> </a:t>
            </a:r>
            <a:br>
              <a:rPr lang="cs-CZ" altLang="en-US" sz="2200" b="0" i="1" dirty="0">
                <a:solidFill>
                  <a:schemeClr val="tx2"/>
                </a:solidFill>
              </a:rPr>
            </a:br>
            <a:r>
              <a:rPr lang="cs-CZ" altLang="en-US" sz="2200" b="0" i="1" dirty="0">
                <a:solidFill>
                  <a:schemeClr val="tx2"/>
                </a:solidFill>
              </a:rPr>
              <a:t>(demografické parametry)</a:t>
            </a:r>
            <a:endParaRPr lang="en-US" altLang="en-US" sz="2200" b="0" i="1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u="sng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b="0" dirty="0" err="1">
                <a:solidFill>
                  <a:srgbClr val="FF0000"/>
                </a:solidFill>
              </a:rPr>
              <a:t>Primární</a:t>
            </a:r>
            <a:r>
              <a:rPr lang="en-US" altLang="en-US" sz="2200" b="0" dirty="0">
                <a:solidFill>
                  <a:srgbClr val="FF0000"/>
                </a:solidFill>
              </a:rPr>
              <a:t> </a:t>
            </a:r>
            <a:r>
              <a:rPr lang="en-US" altLang="en-US" sz="2200" b="0" dirty="0" err="1">
                <a:solidFill>
                  <a:srgbClr val="FF0000"/>
                </a:solidFill>
              </a:rPr>
              <a:t>parametry</a:t>
            </a:r>
            <a:endParaRPr lang="en-US" altLang="en-US" sz="2200" b="0" dirty="0">
              <a:solidFill>
                <a:srgbClr val="FF0000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en-US" altLang="en-US" sz="1700" b="0" dirty="0">
                <a:solidFill>
                  <a:schemeClr val="tx1"/>
                </a:solidFill>
              </a:rPr>
              <a:t>• </a:t>
            </a:r>
            <a:r>
              <a:rPr lang="en-US" altLang="en-US" sz="1700" dirty="0" err="1">
                <a:solidFill>
                  <a:srgbClr val="0070C0"/>
                </a:solidFill>
              </a:rPr>
              <a:t>natalita</a:t>
            </a:r>
            <a:r>
              <a:rPr lang="en-US" altLang="en-US" sz="1700" b="0" dirty="0">
                <a:solidFill>
                  <a:schemeClr val="tx1"/>
                </a:solidFill>
              </a:rPr>
              <a:t>: </a:t>
            </a:r>
            <a:r>
              <a:rPr lang="en-US" altLang="en-US" sz="1700" b="0" dirty="0" err="1">
                <a:solidFill>
                  <a:schemeClr val="tx1"/>
                </a:solidFill>
              </a:rPr>
              <a:t>počet</a:t>
            </a:r>
            <a:r>
              <a:rPr lang="en-US" altLang="en-US" sz="1700" b="0" dirty="0">
                <a:solidFill>
                  <a:schemeClr val="tx1"/>
                </a:solidFill>
              </a:rPr>
              <a:t> </a:t>
            </a:r>
            <a:r>
              <a:rPr lang="en-US" altLang="en-US" sz="1700" b="0" dirty="0" err="1">
                <a:solidFill>
                  <a:schemeClr val="tx1"/>
                </a:solidFill>
              </a:rPr>
              <a:t>jedinců</a:t>
            </a:r>
            <a:r>
              <a:rPr lang="en-US" altLang="en-US" sz="1700" b="0" dirty="0">
                <a:solidFill>
                  <a:schemeClr val="tx1"/>
                </a:solidFill>
              </a:rPr>
              <a:t> za </a:t>
            </a:r>
            <a:r>
              <a:rPr lang="en-US" altLang="en-US" sz="1700" b="0" dirty="0" err="1">
                <a:solidFill>
                  <a:schemeClr val="tx1"/>
                </a:solidFill>
              </a:rPr>
              <a:t>jednotku</a:t>
            </a:r>
            <a:r>
              <a:rPr lang="en-US" altLang="en-US" sz="1700" b="0" dirty="0">
                <a:solidFill>
                  <a:schemeClr val="tx1"/>
                </a:solidFill>
              </a:rPr>
              <a:t> </a:t>
            </a:r>
            <a:r>
              <a:rPr lang="en-US" altLang="en-US" sz="1700" b="0" dirty="0" err="1">
                <a:solidFill>
                  <a:schemeClr val="tx1"/>
                </a:solidFill>
              </a:rPr>
              <a:t>času</a:t>
            </a:r>
            <a:r>
              <a:rPr lang="en-US" altLang="en-US" sz="1700" b="0" dirty="0">
                <a:solidFill>
                  <a:schemeClr val="tx1"/>
                </a:solidFill>
              </a:rPr>
              <a:t> (a </a:t>
            </a:r>
            <a:r>
              <a:rPr lang="en-US" altLang="en-US" sz="1700" b="0" dirty="0" err="1">
                <a:solidFill>
                  <a:schemeClr val="tx1"/>
                </a:solidFill>
              </a:rPr>
              <a:t>nejčastěji</a:t>
            </a:r>
            <a:r>
              <a:rPr lang="en-US" altLang="en-US" sz="1700" b="0" dirty="0">
                <a:solidFill>
                  <a:schemeClr val="tx1"/>
                </a:solidFill>
              </a:rPr>
              <a:t> </a:t>
            </a:r>
            <a:r>
              <a:rPr lang="en-US" altLang="en-US" sz="1700" b="0" dirty="0" err="1">
                <a:solidFill>
                  <a:schemeClr val="tx1"/>
                </a:solidFill>
              </a:rPr>
              <a:t>jedince</a:t>
            </a:r>
            <a:r>
              <a:rPr lang="en-US" altLang="en-US" sz="1700" b="0" dirty="0">
                <a:solidFill>
                  <a:schemeClr val="tx1"/>
                </a:solidFill>
              </a:rPr>
              <a:t>)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en-US" altLang="en-US" sz="1700" b="0" dirty="0">
                <a:solidFill>
                  <a:schemeClr val="tx1"/>
                </a:solidFill>
              </a:rPr>
              <a:t>• </a:t>
            </a:r>
            <a:r>
              <a:rPr lang="en-US" altLang="en-US" sz="1700" dirty="0" err="1">
                <a:solidFill>
                  <a:srgbClr val="0070C0"/>
                </a:solidFill>
              </a:rPr>
              <a:t>mortalita</a:t>
            </a:r>
            <a:r>
              <a:rPr lang="en-US" altLang="en-US" sz="1700" b="0" dirty="0">
                <a:solidFill>
                  <a:srgbClr val="0070C0"/>
                </a:solidFill>
              </a:rPr>
              <a:t>:</a:t>
            </a:r>
            <a:r>
              <a:rPr lang="en-US" altLang="en-US" sz="1700" b="0" dirty="0">
                <a:solidFill>
                  <a:schemeClr val="tx1"/>
                </a:solidFill>
              </a:rPr>
              <a:t> </a:t>
            </a:r>
            <a:r>
              <a:rPr lang="en-US" altLang="en-US" sz="1700" b="0" dirty="0" err="1">
                <a:solidFill>
                  <a:schemeClr val="tx1"/>
                </a:solidFill>
              </a:rPr>
              <a:t>počet</a:t>
            </a:r>
            <a:r>
              <a:rPr lang="en-US" altLang="en-US" sz="1700" b="0" dirty="0">
                <a:solidFill>
                  <a:schemeClr val="tx1"/>
                </a:solidFill>
              </a:rPr>
              <a:t> </a:t>
            </a:r>
            <a:r>
              <a:rPr lang="en-US" altLang="en-US" sz="1700" b="0" dirty="0" err="1">
                <a:solidFill>
                  <a:schemeClr val="tx1"/>
                </a:solidFill>
              </a:rPr>
              <a:t>jedinců</a:t>
            </a:r>
            <a:r>
              <a:rPr lang="en-US" altLang="en-US" sz="1700" b="0" dirty="0">
                <a:solidFill>
                  <a:schemeClr val="tx1"/>
                </a:solidFill>
              </a:rPr>
              <a:t> </a:t>
            </a:r>
            <a:r>
              <a:rPr lang="en-US" altLang="en-US" sz="1700" b="0" dirty="0" err="1">
                <a:solidFill>
                  <a:schemeClr val="tx1"/>
                </a:solidFill>
              </a:rPr>
              <a:t>kteří</a:t>
            </a:r>
            <a:r>
              <a:rPr lang="en-US" altLang="en-US" sz="1700" b="0" dirty="0">
                <a:solidFill>
                  <a:schemeClr val="tx1"/>
                </a:solidFill>
              </a:rPr>
              <a:t> </a:t>
            </a:r>
            <a:r>
              <a:rPr lang="en-US" altLang="en-US" sz="1700" b="0" dirty="0" err="1">
                <a:solidFill>
                  <a:schemeClr val="tx1"/>
                </a:solidFill>
              </a:rPr>
              <a:t>zemřou</a:t>
            </a:r>
            <a:r>
              <a:rPr lang="en-US" altLang="en-US" sz="1700" b="0" dirty="0">
                <a:solidFill>
                  <a:schemeClr val="tx1"/>
                </a:solidFill>
              </a:rPr>
              <a:t> za </a:t>
            </a:r>
            <a:r>
              <a:rPr lang="en-US" altLang="en-US" sz="1700" b="0" dirty="0" err="1">
                <a:solidFill>
                  <a:schemeClr val="tx1"/>
                </a:solidFill>
              </a:rPr>
              <a:t>jednotku</a:t>
            </a:r>
            <a:r>
              <a:rPr lang="en-US" altLang="en-US" sz="1700" b="0" dirty="0">
                <a:solidFill>
                  <a:schemeClr val="tx1"/>
                </a:solidFill>
              </a:rPr>
              <a:t> </a:t>
            </a:r>
            <a:r>
              <a:rPr lang="en-US" altLang="en-US" sz="1700" b="0" dirty="0" err="1">
                <a:solidFill>
                  <a:schemeClr val="tx1"/>
                </a:solidFill>
              </a:rPr>
              <a:t>času</a:t>
            </a:r>
            <a:r>
              <a:rPr lang="en-US" altLang="en-US" sz="1700" b="0" dirty="0">
                <a:solidFill>
                  <a:schemeClr val="tx1"/>
                </a:solidFill>
              </a:rPr>
              <a:t> (a </a:t>
            </a:r>
            <a:r>
              <a:rPr lang="en-US" altLang="en-US" sz="1700" b="0" dirty="0" err="1">
                <a:solidFill>
                  <a:schemeClr val="tx1"/>
                </a:solidFill>
              </a:rPr>
              <a:t>nejčastěji</a:t>
            </a:r>
            <a:r>
              <a:rPr lang="en-US" altLang="en-US" sz="1700" b="0" dirty="0">
                <a:solidFill>
                  <a:schemeClr val="tx1"/>
                </a:solidFill>
              </a:rPr>
              <a:t> </a:t>
            </a:r>
            <a:r>
              <a:rPr lang="en-US" altLang="en-US" sz="1700" b="0" dirty="0" err="1">
                <a:solidFill>
                  <a:schemeClr val="tx1"/>
                </a:solidFill>
              </a:rPr>
              <a:t>jedince</a:t>
            </a:r>
            <a:r>
              <a:rPr lang="en-US" altLang="en-US" sz="1700" b="0" dirty="0">
                <a:solidFill>
                  <a:schemeClr val="tx1"/>
                </a:solidFill>
              </a:rPr>
              <a:t>) (JINAK: za </a:t>
            </a:r>
            <a:r>
              <a:rPr lang="en-US" altLang="en-US" sz="1700" b="0" dirty="0" err="1">
                <a:solidFill>
                  <a:schemeClr val="tx1"/>
                </a:solidFill>
              </a:rPr>
              <a:t>jak</a:t>
            </a:r>
            <a:r>
              <a:rPr lang="en-US" altLang="en-US" sz="1700" b="0" dirty="0">
                <a:solidFill>
                  <a:schemeClr val="tx1"/>
                </a:solidFill>
              </a:rPr>
              <a:t> </a:t>
            </a:r>
            <a:r>
              <a:rPr lang="en-US" altLang="en-US" sz="1700" b="0" dirty="0" err="1">
                <a:solidFill>
                  <a:schemeClr val="tx1"/>
                </a:solidFill>
              </a:rPr>
              <a:t>dlouho</a:t>
            </a:r>
            <a:r>
              <a:rPr lang="en-US" altLang="en-US" sz="1700" b="0" dirty="0">
                <a:solidFill>
                  <a:schemeClr val="tx1"/>
                </a:solidFill>
              </a:rPr>
              <a:t> </a:t>
            </a:r>
            <a:r>
              <a:rPr lang="en-US" altLang="en-US" sz="1700" b="0" dirty="0" err="1">
                <a:solidFill>
                  <a:schemeClr val="tx1"/>
                </a:solidFill>
              </a:rPr>
              <a:t>zemře</a:t>
            </a:r>
            <a:r>
              <a:rPr lang="en-US" altLang="en-US" sz="1700" b="0" dirty="0">
                <a:solidFill>
                  <a:schemeClr val="tx1"/>
                </a:solidFill>
              </a:rPr>
              <a:t> </a:t>
            </a:r>
            <a:r>
              <a:rPr lang="en-US" altLang="en-US" sz="1700" b="0" dirty="0" err="1">
                <a:solidFill>
                  <a:schemeClr val="tx1"/>
                </a:solidFill>
              </a:rPr>
              <a:t>příslušný</a:t>
            </a:r>
            <a:r>
              <a:rPr lang="en-US" altLang="en-US" sz="1700" b="0" dirty="0">
                <a:solidFill>
                  <a:schemeClr val="tx1"/>
                </a:solidFill>
              </a:rPr>
              <a:t> </a:t>
            </a:r>
            <a:r>
              <a:rPr lang="en-US" altLang="en-US" sz="1700" b="0" dirty="0" err="1">
                <a:solidFill>
                  <a:schemeClr val="tx1"/>
                </a:solidFill>
              </a:rPr>
              <a:t>jedinec</a:t>
            </a:r>
            <a:r>
              <a:rPr lang="en-US" altLang="en-US" sz="1700" b="0" dirty="0">
                <a:solidFill>
                  <a:schemeClr val="tx1"/>
                </a:solidFill>
              </a:rPr>
              <a:t>)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en-US" altLang="en-US" sz="1700" b="0" dirty="0">
                <a:solidFill>
                  <a:schemeClr val="tx1"/>
                </a:solidFill>
              </a:rPr>
              <a:t>• </a:t>
            </a:r>
            <a:r>
              <a:rPr lang="cs-CZ" altLang="en-US" sz="1700" dirty="0">
                <a:solidFill>
                  <a:srgbClr val="0070C0"/>
                </a:solidFill>
              </a:rPr>
              <a:t>měřítko </a:t>
            </a:r>
            <a:r>
              <a:rPr lang="en-US" altLang="en-US" sz="1700" dirty="0" err="1">
                <a:solidFill>
                  <a:srgbClr val="0070C0"/>
                </a:solidFill>
              </a:rPr>
              <a:t>velikosti</a:t>
            </a:r>
            <a:r>
              <a:rPr lang="en-US" altLang="en-US" sz="1700" b="0" dirty="0">
                <a:solidFill>
                  <a:schemeClr val="tx1"/>
                </a:solidFill>
              </a:rPr>
              <a:t> </a:t>
            </a:r>
            <a:r>
              <a:rPr lang="cs-CZ" altLang="en-US" sz="1700" b="0" dirty="0">
                <a:solidFill>
                  <a:schemeClr val="tx1"/>
                </a:solidFill>
              </a:rPr>
              <a:t>(</a:t>
            </a:r>
            <a:r>
              <a:rPr lang="en-US" altLang="en-US" sz="1700" b="0" dirty="0">
                <a:solidFill>
                  <a:schemeClr val="tx1"/>
                </a:solidFill>
              </a:rPr>
              <a:t>performance</a:t>
            </a:r>
            <a:r>
              <a:rPr lang="cs-CZ" altLang="en-US" sz="1700" b="0" dirty="0">
                <a:solidFill>
                  <a:schemeClr val="tx1"/>
                </a:solidFill>
              </a:rPr>
              <a:t>)</a:t>
            </a:r>
            <a:r>
              <a:rPr lang="en-US" altLang="en-US" sz="1700" b="0" dirty="0">
                <a:solidFill>
                  <a:schemeClr val="tx1"/>
                </a:solidFill>
              </a:rPr>
              <a:t> </a:t>
            </a:r>
            <a:r>
              <a:rPr lang="cs-CZ" altLang="en-US" sz="1700" b="0" dirty="0">
                <a:solidFill>
                  <a:schemeClr val="tx1"/>
                </a:solidFill>
              </a:rPr>
              <a:t>– </a:t>
            </a:r>
            <a:r>
              <a:rPr lang="en-US" altLang="en-US" sz="1700" b="0" dirty="0" err="1">
                <a:solidFill>
                  <a:schemeClr val="tx1"/>
                </a:solidFill>
              </a:rPr>
              <a:t>úspěšnost</a:t>
            </a:r>
            <a:r>
              <a:rPr lang="cs-CZ" altLang="en-US" sz="1700" b="0" dirty="0">
                <a:solidFill>
                  <a:schemeClr val="tx1"/>
                </a:solidFill>
              </a:rPr>
              <a:t> – specifický </a:t>
            </a:r>
            <a:r>
              <a:rPr lang="en-US" altLang="en-US" sz="1700" b="0" dirty="0" err="1">
                <a:solidFill>
                  <a:schemeClr val="tx1"/>
                </a:solidFill>
              </a:rPr>
              <a:t>parametr</a:t>
            </a:r>
            <a:r>
              <a:rPr lang="cs-CZ" altLang="en-US" sz="1700" b="0" dirty="0">
                <a:solidFill>
                  <a:schemeClr val="tx1"/>
                </a:solidFill>
              </a:rPr>
              <a:t> pro různé druhy (např. </a:t>
            </a:r>
            <a:r>
              <a:rPr lang="en-US" altLang="en-US" sz="1700" b="0" dirty="0" err="1">
                <a:solidFill>
                  <a:schemeClr val="tx1"/>
                </a:solidFill>
              </a:rPr>
              <a:t>velikost</a:t>
            </a:r>
            <a:r>
              <a:rPr lang="en-US" altLang="en-US" sz="1700" b="0" dirty="0">
                <a:solidFill>
                  <a:schemeClr val="tx1"/>
                </a:solidFill>
              </a:rPr>
              <a:t>, </a:t>
            </a:r>
            <a:r>
              <a:rPr lang="en-US" altLang="en-US" sz="1700" b="0" dirty="0" err="1">
                <a:solidFill>
                  <a:schemeClr val="tx1"/>
                </a:solidFill>
              </a:rPr>
              <a:t>počet</a:t>
            </a:r>
            <a:r>
              <a:rPr lang="en-US" altLang="en-US" sz="1700" b="0" dirty="0">
                <a:solidFill>
                  <a:schemeClr val="tx1"/>
                </a:solidFill>
              </a:rPr>
              <a:t> </a:t>
            </a:r>
            <a:r>
              <a:rPr lang="cs-CZ" altLang="en-US" sz="1700" b="0" dirty="0">
                <a:solidFill>
                  <a:schemeClr val="tx1"/>
                </a:solidFill>
              </a:rPr>
              <a:t>jedinců, počet </a:t>
            </a:r>
            <a:r>
              <a:rPr lang="en-US" altLang="en-US" sz="1700" b="0" dirty="0">
                <a:solidFill>
                  <a:schemeClr val="tx1"/>
                </a:solidFill>
              </a:rPr>
              <a:t>semen, </a:t>
            </a:r>
            <a:r>
              <a:rPr lang="en-US" altLang="en-US" sz="1700" b="0" dirty="0" err="1">
                <a:solidFill>
                  <a:schemeClr val="tx1"/>
                </a:solidFill>
              </a:rPr>
              <a:t>květů</a:t>
            </a:r>
            <a:r>
              <a:rPr lang="cs-CZ" altLang="en-US" sz="1700" b="0" dirty="0">
                <a:solidFill>
                  <a:schemeClr val="tx1"/>
                </a:solidFill>
              </a:rPr>
              <a:t>, množství biomasy</a:t>
            </a:r>
            <a:r>
              <a:rPr lang="en-US" altLang="en-US" sz="1700" b="0" dirty="0">
                <a:solidFill>
                  <a:schemeClr val="tx1"/>
                </a:solidFill>
              </a:rPr>
              <a:t> </a:t>
            </a:r>
            <a:r>
              <a:rPr lang="en-US" altLang="en-US" sz="1700" b="0" dirty="0" err="1">
                <a:solidFill>
                  <a:schemeClr val="tx1"/>
                </a:solidFill>
              </a:rPr>
              <a:t>aj</a:t>
            </a:r>
            <a:r>
              <a:rPr lang="en-US" altLang="en-US" sz="1700" b="0" dirty="0">
                <a:solidFill>
                  <a:schemeClr val="tx1"/>
                </a:solidFill>
              </a:rPr>
              <a:t>.)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b="0" dirty="0" err="1">
                <a:solidFill>
                  <a:srgbClr val="FF0000"/>
                </a:solidFill>
              </a:rPr>
              <a:t>Sekundární</a:t>
            </a:r>
            <a:r>
              <a:rPr lang="en-US" altLang="en-US" sz="2200" b="0" dirty="0">
                <a:solidFill>
                  <a:srgbClr val="FF0000"/>
                </a:solidFill>
              </a:rPr>
              <a:t> </a:t>
            </a:r>
            <a:r>
              <a:rPr lang="en-US" altLang="en-US" sz="2200" b="0" dirty="0" err="1">
                <a:solidFill>
                  <a:srgbClr val="FF0000"/>
                </a:solidFill>
              </a:rPr>
              <a:t>parametry</a:t>
            </a:r>
            <a:r>
              <a:rPr lang="cs-CZ" altLang="en-US" sz="2200" b="0" dirty="0">
                <a:solidFill>
                  <a:srgbClr val="FF0000"/>
                </a:solidFill>
              </a:rPr>
              <a:t> </a:t>
            </a:r>
            <a:r>
              <a:rPr lang="en-US" altLang="en-US" sz="2200" b="0" dirty="0">
                <a:solidFill>
                  <a:srgbClr val="FF0000"/>
                </a:solidFill>
              </a:rPr>
              <a:t>- </a:t>
            </a:r>
            <a:r>
              <a:rPr lang="en-US" altLang="en-US" sz="2200" b="0" dirty="0" err="1">
                <a:solidFill>
                  <a:srgbClr val="FF0000"/>
                </a:solidFill>
              </a:rPr>
              <a:t>odvozené</a:t>
            </a:r>
            <a:r>
              <a:rPr lang="en-US" altLang="en-US" sz="2200" b="0" dirty="0">
                <a:solidFill>
                  <a:srgbClr val="FF0000"/>
                </a:solidFill>
              </a:rPr>
              <a:t> z </a:t>
            </a:r>
            <a:r>
              <a:rPr lang="en-US" altLang="en-US" sz="2200" b="0" dirty="0" err="1">
                <a:solidFill>
                  <a:srgbClr val="FF0000"/>
                </a:solidFill>
              </a:rPr>
              <a:t>primárních</a:t>
            </a:r>
            <a:endParaRPr lang="en-US" altLang="en-US" sz="2200" b="0" dirty="0">
              <a:solidFill>
                <a:srgbClr val="FF0000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en-US" altLang="en-US" sz="1700" b="0" dirty="0">
                <a:solidFill>
                  <a:schemeClr val="tx1"/>
                </a:solidFill>
              </a:rPr>
              <a:t>• </a:t>
            </a:r>
            <a:r>
              <a:rPr lang="en-US" altLang="en-US" sz="1700" b="0" dirty="0" err="1">
                <a:solidFill>
                  <a:schemeClr val="tx1"/>
                </a:solidFill>
              </a:rPr>
              <a:t>závislost</a:t>
            </a:r>
            <a:r>
              <a:rPr lang="en-US" altLang="en-US" sz="1700" b="0" dirty="0">
                <a:solidFill>
                  <a:schemeClr val="tx1"/>
                </a:solidFill>
              </a:rPr>
              <a:t> natality, mortality, performance </a:t>
            </a:r>
            <a:r>
              <a:rPr lang="en-US" altLang="en-US" sz="1700" b="0" i="1" dirty="0" err="1">
                <a:solidFill>
                  <a:schemeClr val="tx1"/>
                </a:solidFill>
              </a:rPr>
              <a:t>na</a:t>
            </a:r>
            <a:r>
              <a:rPr lang="en-US" altLang="en-US" sz="1700" b="0" i="1" dirty="0">
                <a:solidFill>
                  <a:schemeClr val="tx1"/>
                </a:solidFill>
              </a:rPr>
              <a:t> </a:t>
            </a:r>
            <a:r>
              <a:rPr lang="en-US" altLang="en-US" sz="1700" b="0" i="1" dirty="0" err="1">
                <a:solidFill>
                  <a:schemeClr val="tx1"/>
                </a:solidFill>
              </a:rPr>
              <a:t>výchozí</a:t>
            </a:r>
            <a:r>
              <a:rPr lang="en-US" altLang="en-US" sz="1700" b="0" i="1" dirty="0">
                <a:solidFill>
                  <a:schemeClr val="tx1"/>
                </a:solidFill>
              </a:rPr>
              <a:t> </a:t>
            </a:r>
            <a:r>
              <a:rPr lang="en-US" altLang="en-US" sz="1700" b="0" i="1" dirty="0" err="1">
                <a:solidFill>
                  <a:schemeClr val="tx1"/>
                </a:solidFill>
              </a:rPr>
              <a:t>velikosti</a:t>
            </a:r>
            <a:r>
              <a:rPr lang="cs-CZ" altLang="en-US" sz="1700" b="0" i="1" dirty="0">
                <a:solidFill>
                  <a:schemeClr val="tx1"/>
                </a:solidFill>
              </a:rPr>
              <a:t> </a:t>
            </a:r>
            <a:endParaRPr lang="en-US" altLang="en-US" sz="1700" b="0" i="1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en-US" altLang="en-US" sz="1700" b="0" dirty="0">
                <a:solidFill>
                  <a:schemeClr val="tx1"/>
                </a:solidFill>
              </a:rPr>
              <a:t>• </a:t>
            </a:r>
            <a:r>
              <a:rPr lang="en-US" altLang="en-US" sz="1700" b="0" dirty="0" err="1">
                <a:solidFill>
                  <a:schemeClr val="tx1"/>
                </a:solidFill>
              </a:rPr>
              <a:t>frekvence</a:t>
            </a:r>
            <a:r>
              <a:rPr lang="en-US" altLang="en-US" sz="1700" b="0" dirty="0">
                <a:solidFill>
                  <a:schemeClr val="tx1"/>
                </a:solidFill>
              </a:rPr>
              <a:t> </a:t>
            </a:r>
            <a:r>
              <a:rPr lang="cs-CZ" altLang="en-US" sz="1700" b="0" dirty="0">
                <a:solidFill>
                  <a:schemeClr val="tx1"/>
                </a:solidFill>
              </a:rPr>
              <a:t>(četnost / jak často?) </a:t>
            </a:r>
            <a:r>
              <a:rPr lang="en-US" altLang="en-US" sz="1700" b="0" dirty="0" err="1">
                <a:solidFill>
                  <a:schemeClr val="tx1"/>
                </a:solidFill>
              </a:rPr>
              <a:t>přechodu</a:t>
            </a:r>
            <a:r>
              <a:rPr lang="en-US" altLang="en-US" sz="1700" b="0" dirty="0">
                <a:solidFill>
                  <a:schemeClr val="tx1"/>
                </a:solidFill>
              </a:rPr>
              <a:t> z </a:t>
            </a:r>
            <a:r>
              <a:rPr lang="en-US" altLang="en-US" sz="1700" b="0" dirty="0" err="1">
                <a:solidFill>
                  <a:schemeClr val="tx1"/>
                </a:solidFill>
              </a:rPr>
              <a:t>jedné</a:t>
            </a:r>
            <a:r>
              <a:rPr lang="en-US" altLang="en-US" sz="1700" b="0" dirty="0">
                <a:solidFill>
                  <a:schemeClr val="tx1"/>
                </a:solidFill>
              </a:rPr>
              <a:t> </a:t>
            </a:r>
            <a:r>
              <a:rPr lang="en-US" altLang="en-US" sz="1700" b="0" dirty="0" err="1">
                <a:solidFill>
                  <a:schemeClr val="tx1"/>
                </a:solidFill>
              </a:rPr>
              <a:t>velikostní</a:t>
            </a:r>
            <a:r>
              <a:rPr lang="en-US" altLang="en-US" sz="1700" b="0" dirty="0">
                <a:solidFill>
                  <a:schemeClr val="tx1"/>
                </a:solidFill>
              </a:rPr>
              <a:t> </a:t>
            </a:r>
            <a:r>
              <a:rPr lang="en-US" altLang="en-US" sz="1700" b="0" dirty="0" err="1">
                <a:solidFill>
                  <a:schemeClr val="tx1"/>
                </a:solidFill>
              </a:rPr>
              <a:t>třídy</a:t>
            </a:r>
            <a:r>
              <a:rPr lang="en-US" altLang="en-US" sz="1700" b="0" dirty="0">
                <a:solidFill>
                  <a:schemeClr val="tx1"/>
                </a:solidFill>
              </a:rPr>
              <a:t> do </a:t>
            </a:r>
            <a:r>
              <a:rPr lang="en-US" altLang="en-US" sz="1700" b="0" dirty="0" err="1">
                <a:solidFill>
                  <a:schemeClr val="tx1"/>
                </a:solidFill>
              </a:rPr>
              <a:t>druhé</a:t>
            </a:r>
            <a:r>
              <a:rPr lang="en-US" altLang="en-US" sz="1700" b="0" dirty="0">
                <a:solidFill>
                  <a:schemeClr val="tx1"/>
                </a:solidFill>
              </a:rPr>
              <a:t> </a:t>
            </a:r>
            <a:endParaRPr lang="cs-CZ" altLang="en-US" sz="1700" b="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endParaRPr lang="cs-CZ" altLang="en-US" sz="1400" b="0" i="1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en-US" altLang="en-US" sz="1400" b="0" i="1" dirty="0">
                <a:solidFill>
                  <a:schemeClr val="tx1"/>
                </a:solidFill>
              </a:rPr>
              <a:t>(~ </a:t>
            </a:r>
            <a:r>
              <a:rPr lang="cs-CZ" altLang="en-US" sz="1400" b="0" i="1" dirty="0">
                <a:solidFill>
                  <a:schemeClr val="tx1"/>
                </a:solidFill>
              </a:rPr>
              <a:t>rychlost růstu </a:t>
            </a:r>
            <a:r>
              <a:rPr lang="en-US" altLang="en-US" sz="1400" b="0" i="1" dirty="0">
                <a:solidFill>
                  <a:schemeClr val="tx1"/>
                </a:solidFill>
              </a:rPr>
              <a:t>populace</a:t>
            </a:r>
            <a:r>
              <a:rPr lang="cs-CZ" altLang="en-US" sz="1400" b="0" i="1" dirty="0">
                <a:solidFill>
                  <a:schemeClr val="tx1"/>
                </a:solidFill>
              </a:rPr>
              <a:t>: </a:t>
            </a:r>
            <a:r>
              <a:rPr lang="en-US" altLang="en-US" sz="1400" b="0" i="1" dirty="0" err="1">
                <a:solidFill>
                  <a:schemeClr val="tx1"/>
                </a:solidFill>
              </a:rPr>
              <a:t>oba</a:t>
            </a:r>
            <a:r>
              <a:rPr lang="en-US" altLang="en-US" sz="1400" b="0" i="1" dirty="0">
                <a:solidFill>
                  <a:schemeClr val="tx1"/>
                </a:solidFill>
              </a:rPr>
              <a:t> </a:t>
            </a:r>
            <a:r>
              <a:rPr lang="cs-CZ" altLang="en-US" sz="1400" b="0" i="1" dirty="0">
                <a:solidFill>
                  <a:schemeClr val="tx1"/>
                </a:solidFill>
              </a:rPr>
              <a:t>uvedené body </a:t>
            </a:r>
            <a:r>
              <a:rPr lang="en-US" altLang="en-US" sz="1400" b="0" i="1" dirty="0" err="1">
                <a:solidFill>
                  <a:schemeClr val="tx1"/>
                </a:solidFill>
              </a:rPr>
              <a:t>vyjadřují</a:t>
            </a:r>
            <a:r>
              <a:rPr lang="en-US" altLang="en-US" sz="1400" b="0" i="1" dirty="0">
                <a:solidFill>
                  <a:schemeClr val="tx1"/>
                </a:solidFill>
              </a:rPr>
              <a:t> </a:t>
            </a:r>
            <a:r>
              <a:rPr lang="en-US" altLang="en-US" sz="1400" b="0" i="1" dirty="0" err="1">
                <a:solidFill>
                  <a:schemeClr val="tx1"/>
                </a:solidFill>
              </a:rPr>
              <a:t>totéž</a:t>
            </a:r>
            <a:r>
              <a:rPr lang="en-US" altLang="en-US" sz="1400" b="0" i="1" dirty="0">
                <a:solidFill>
                  <a:schemeClr val="tx1"/>
                </a:solidFill>
              </a:rPr>
              <a:t>, </a:t>
            </a:r>
            <a:r>
              <a:rPr lang="en-US" altLang="en-US" sz="1400" b="0" i="1" dirty="0" err="1">
                <a:solidFill>
                  <a:schemeClr val="tx1"/>
                </a:solidFill>
              </a:rPr>
              <a:t>jen</a:t>
            </a:r>
            <a:r>
              <a:rPr lang="en-US" altLang="en-US" sz="1400" b="0" i="1" dirty="0">
                <a:solidFill>
                  <a:schemeClr val="tx1"/>
                </a:solidFill>
              </a:rPr>
              <a:t> v </a:t>
            </a:r>
            <a:r>
              <a:rPr lang="en-US" altLang="en-US" sz="1400" b="0" i="1" dirty="0" err="1">
                <a:solidFill>
                  <a:schemeClr val="tx1"/>
                </a:solidFill>
              </a:rPr>
              <a:t>pojetí</a:t>
            </a:r>
            <a:r>
              <a:rPr lang="en-US" altLang="en-US" sz="1400" b="0" i="1" dirty="0">
                <a:solidFill>
                  <a:schemeClr val="tx1"/>
                </a:solidFill>
              </a:rPr>
              <a:t> </a:t>
            </a:r>
            <a:r>
              <a:rPr lang="en-US" altLang="en-US" sz="1400" b="0" i="1" dirty="0" err="1">
                <a:solidFill>
                  <a:schemeClr val="tx1"/>
                </a:solidFill>
              </a:rPr>
              <a:t>kvantitativním</a:t>
            </a:r>
            <a:r>
              <a:rPr lang="en-US" altLang="en-US" sz="1400" b="0" i="1" dirty="0">
                <a:solidFill>
                  <a:schemeClr val="tx1"/>
                </a:solidFill>
              </a:rPr>
              <a:t> a </a:t>
            </a:r>
            <a:r>
              <a:rPr lang="en-US" altLang="en-US" sz="1400" b="0" i="1" dirty="0" err="1">
                <a:solidFill>
                  <a:schemeClr val="tx1"/>
                </a:solidFill>
              </a:rPr>
              <a:t>kvalitativním</a:t>
            </a:r>
            <a:r>
              <a:rPr lang="en-US" altLang="en-US" sz="1400" b="0" i="1" dirty="0">
                <a:solidFill>
                  <a:schemeClr val="tx1"/>
                </a:solidFill>
              </a:rPr>
              <a:t>)</a:t>
            </a:r>
            <a:endParaRPr lang="en-US" altLang="en-US" sz="1700" b="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6"/>
          <p:cNvSpPr>
            <a:spLocks noChangeArrowheads="1"/>
          </p:cNvSpPr>
          <p:nvPr/>
        </p:nvSpPr>
        <p:spPr bwMode="auto">
          <a:xfrm>
            <a:off x="468313" y="2311400"/>
            <a:ext cx="8382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000">
                <a:solidFill>
                  <a:srgbClr val="FF3300"/>
                </a:solidFill>
              </a:rPr>
              <a:t>Možnosti studia účinků látek v ekosystémech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3000">
              <a:solidFill>
                <a:srgbClr val="FF33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000" b="0">
                <a:solidFill>
                  <a:srgbClr val="FF3300"/>
                </a:solidFill>
              </a:rPr>
              <a:t>* Retrospektivní </a:t>
            </a:r>
            <a:r>
              <a:rPr lang="cs-CZ" altLang="en-US" sz="3000" b="0" i="1">
                <a:solidFill>
                  <a:srgbClr val="FF3300"/>
                </a:solidFill>
              </a:rPr>
              <a:t>in situ </a:t>
            </a:r>
            <a:r>
              <a:rPr lang="cs-CZ" altLang="en-US" sz="3000" b="0">
                <a:solidFill>
                  <a:srgbClr val="FF3300"/>
                </a:solidFill>
              </a:rPr>
              <a:t>pozorování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000" b="0">
                <a:solidFill>
                  <a:srgbClr val="FF3300"/>
                </a:solidFill>
              </a:rPr>
              <a:t>* Modelování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ChangeArrowheads="1"/>
          </p:cNvSpPr>
          <p:nvPr/>
        </p:nvSpPr>
        <p:spPr bwMode="auto">
          <a:xfrm>
            <a:off x="381000" y="1222375"/>
            <a:ext cx="86106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u="sng">
                <a:solidFill>
                  <a:schemeClr val="tx1"/>
                </a:solidFill>
              </a:rPr>
              <a:t>Hodnocení ekosystému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	- </a:t>
            </a:r>
            <a:r>
              <a:rPr lang="cs-CZ" altLang="en-US" sz="2000" b="0">
                <a:solidFill>
                  <a:schemeClr val="tx2"/>
                </a:solidFill>
              </a:rPr>
              <a:t>charakterizace</a:t>
            </a:r>
            <a:r>
              <a:rPr lang="cs-CZ" altLang="en-US" sz="2000" b="0">
                <a:solidFill>
                  <a:schemeClr val="tx1"/>
                </a:solidFill>
              </a:rPr>
              <a:t> </a:t>
            </a:r>
            <a:r>
              <a:rPr lang="cs-CZ" altLang="en-US" sz="2000" b="0" u="sng">
                <a:solidFill>
                  <a:schemeClr val="tx1"/>
                </a:solidFill>
              </a:rPr>
              <a:t>abiotických</a:t>
            </a:r>
            <a:r>
              <a:rPr lang="cs-CZ" altLang="en-US" sz="2000" b="0">
                <a:solidFill>
                  <a:schemeClr val="tx1"/>
                </a:solidFill>
              </a:rPr>
              <a:t> a </a:t>
            </a:r>
            <a:r>
              <a:rPr lang="cs-CZ" altLang="en-US" sz="2000" b="0" u="sng">
                <a:solidFill>
                  <a:schemeClr val="tx1"/>
                </a:solidFill>
              </a:rPr>
              <a:t>biotických</a:t>
            </a:r>
            <a:r>
              <a:rPr lang="cs-CZ" altLang="en-US" sz="2000" b="0">
                <a:solidFill>
                  <a:schemeClr val="tx1"/>
                </a:solidFill>
              </a:rPr>
              <a:t> složek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	- specifika akvatických a terestrických ekosystémů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br>
              <a:rPr lang="cs-CZ" altLang="en-US" sz="2000">
                <a:solidFill>
                  <a:schemeClr val="tx1"/>
                </a:solidFill>
              </a:rPr>
            </a:br>
            <a:endParaRPr lang="cs-CZ" altLang="en-US" sz="2000">
              <a:solidFill>
                <a:schemeClr val="tx1"/>
              </a:solidFill>
            </a:endParaRP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Možnosti studia účinků v ekosystémech</a:t>
            </a:r>
            <a:br>
              <a:rPr lang="cs-CZ" altLang="en-US" sz="2400">
                <a:solidFill>
                  <a:srgbClr val="FF3300"/>
                </a:solidFill>
              </a:rPr>
            </a:br>
            <a:r>
              <a:rPr lang="cs-CZ" altLang="en-US" sz="2400" b="0">
                <a:solidFill>
                  <a:srgbClr val="FF3300"/>
                </a:solidFill>
              </a:rPr>
              <a:t>- polní studie, biomonitoring - </a:t>
            </a:r>
          </a:p>
        </p:txBody>
      </p:sp>
      <p:pic>
        <p:nvPicPr>
          <p:cNvPr id="169988" name="Picture 4" descr="WHALE0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933825"/>
            <a:ext cx="3952875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9" name="Picture 5" descr="AKELK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86200"/>
            <a:ext cx="419100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90" name="Text Box 6"/>
          <p:cNvSpPr txBox="1">
            <a:spLocks noChangeArrowheads="1"/>
          </p:cNvSpPr>
          <p:nvPr/>
        </p:nvSpPr>
        <p:spPr bwMode="auto">
          <a:xfrm>
            <a:off x="1270000" y="3500438"/>
            <a:ext cx="2111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Akvatické ekosystémy</a:t>
            </a:r>
          </a:p>
        </p:txBody>
      </p:sp>
      <p:sp>
        <p:nvSpPr>
          <p:cNvPr id="169991" name="Text Box 7"/>
          <p:cNvSpPr txBox="1">
            <a:spLocks noChangeArrowheads="1"/>
          </p:cNvSpPr>
          <p:nvPr/>
        </p:nvSpPr>
        <p:spPr bwMode="auto">
          <a:xfrm>
            <a:off x="5486400" y="3452813"/>
            <a:ext cx="2225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Terestrick</a:t>
            </a: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é ekosystémy</a:t>
            </a:r>
          </a:p>
        </p:txBody>
      </p:sp>
      <p:sp>
        <p:nvSpPr>
          <p:cNvPr id="169992" name="Rectangle 3"/>
          <p:cNvSpPr>
            <a:spLocks noChangeArrowheads="1"/>
          </p:cNvSpPr>
          <p:nvPr/>
        </p:nvSpPr>
        <p:spPr bwMode="auto">
          <a:xfrm>
            <a:off x="366713" y="2362200"/>
            <a:ext cx="8382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2"/>
                </a:solidFill>
              </a:rPr>
              <a:t>Charakteristiky (parametry)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</a:rPr>
              <a:t>	</a:t>
            </a:r>
            <a:r>
              <a:rPr lang="cs-CZ" altLang="en-US" sz="1600">
                <a:solidFill>
                  <a:srgbClr val="FF0000"/>
                </a:solidFill>
              </a:rPr>
              <a:t>strukturní</a:t>
            </a:r>
            <a:r>
              <a:rPr lang="cs-CZ" altLang="en-US" sz="1600">
                <a:solidFill>
                  <a:schemeClr val="tx1"/>
                </a:solidFill>
              </a:rPr>
              <a:t> parametry 		</a:t>
            </a:r>
            <a:r>
              <a:rPr lang="cs-CZ" altLang="en-US" sz="1600" b="0">
                <a:solidFill>
                  <a:schemeClr val="tx1"/>
                </a:solidFill>
              </a:rPr>
              <a:t>- druhové složení, počty, abundance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</a:rPr>
              <a:t>	</a:t>
            </a:r>
            <a:r>
              <a:rPr lang="cs-CZ" altLang="en-US" sz="1600">
                <a:solidFill>
                  <a:srgbClr val="FF0000"/>
                </a:solidFill>
              </a:rPr>
              <a:t>funkční</a:t>
            </a:r>
            <a:r>
              <a:rPr lang="cs-CZ" altLang="en-US" sz="1600">
                <a:solidFill>
                  <a:schemeClr val="tx1"/>
                </a:solidFill>
              </a:rPr>
              <a:t> parametry	</a:t>
            </a:r>
            <a:r>
              <a:rPr lang="cs-CZ" altLang="en-US" sz="1600" b="0">
                <a:solidFill>
                  <a:schemeClr val="tx1"/>
                </a:solidFill>
              </a:rPr>
              <a:t>		- toky energií a látek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381000" y="908050"/>
            <a:ext cx="86106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1"/>
                </a:solidFill>
              </a:rPr>
              <a:t>Možnosti hodnocení</a:t>
            </a:r>
            <a:r>
              <a:rPr lang="en-US" altLang="en-US" sz="2200" u="sng">
                <a:solidFill>
                  <a:schemeClr val="tx1"/>
                </a:solidFill>
              </a:rPr>
              <a:t> p</a:t>
            </a:r>
            <a:r>
              <a:rPr lang="cs-CZ" altLang="en-US" sz="2200" u="sng">
                <a:solidFill>
                  <a:schemeClr val="tx1"/>
                </a:solidFill>
              </a:rPr>
              <a:t>ůsobení stresu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i="1">
                <a:solidFill>
                  <a:schemeClr val="tx1"/>
                </a:solidFill>
              </a:rPr>
              <a:t>	! Pro posouzení stresu je </a:t>
            </a:r>
            <a:r>
              <a:rPr lang="cs-CZ" altLang="en-US" sz="2200" i="1">
                <a:solidFill>
                  <a:srgbClr val="FF0000"/>
                </a:solidFill>
              </a:rPr>
              <a:t>nutné srovnání s "kontrolou"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i="1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AutoNum type="arabicParenBoth"/>
            </a:pPr>
            <a:r>
              <a:rPr lang="cs-CZ" altLang="en-US" sz="2200">
                <a:solidFill>
                  <a:schemeClr val="tx2"/>
                </a:solidFill>
              </a:rPr>
              <a:t>srovnání "před a po" působení stresu</a:t>
            </a:r>
            <a:br>
              <a:rPr lang="cs-CZ" altLang="en-US" sz="2200">
                <a:solidFill>
                  <a:schemeClr val="tx1"/>
                </a:solidFill>
              </a:rPr>
            </a:br>
            <a:r>
              <a:rPr lang="cs-CZ" altLang="en-US" sz="1800" b="0" i="1">
                <a:solidFill>
                  <a:schemeClr val="tx1"/>
                </a:solidFill>
              </a:rPr>
              <a:t>kontrola = stav ekosystému před působením</a:t>
            </a:r>
            <a:endParaRPr lang="cs-CZ" altLang="en-US" sz="1800" b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en-US" sz="1800" b="0">
                <a:solidFill>
                  <a:schemeClr val="tx1"/>
                </a:solidFill>
              </a:rPr>
              <a:t>předpokládá monitoring před působením stresu (</a:t>
            </a:r>
            <a:r>
              <a:rPr lang="cs-CZ" altLang="en-US" sz="1800" b="0" i="1">
                <a:solidFill>
                  <a:schemeClr val="tx1"/>
                </a:solidFill>
              </a:rPr>
              <a:t>sledování stavu abiotické a biotické složky ekosystému)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en-US" sz="1800" b="0">
                <a:solidFill>
                  <a:schemeClr val="tx1"/>
                </a:solidFill>
              </a:rPr>
              <a:t>známe pozaďové hodnoty a "přirozený" stav</a:t>
            </a:r>
          </a:p>
          <a:p>
            <a:pPr lvl="1">
              <a:spcBef>
                <a:spcPct val="0"/>
              </a:spcBef>
              <a:buClrTx/>
              <a:buFontTx/>
              <a:buAutoNum type="arabicParenBoth"/>
            </a:pPr>
            <a:endParaRPr lang="cs-CZ" altLang="en-US" sz="220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(2) </a:t>
            </a:r>
            <a:r>
              <a:rPr lang="cs-CZ" altLang="en-US" sz="2200">
                <a:solidFill>
                  <a:schemeClr val="tx2"/>
                </a:solidFill>
              </a:rPr>
              <a:t>srovnání exponovaného ekosystému s jiným nezasaženým ("kontrolním") ekosystémem </a:t>
            </a:r>
            <a:br>
              <a:rPr lang="cs-CZ" altLang="en-US" sz="2200">
                <a:solidFill>
                  <a:schemeClr val="tx2"/>
                </a:solidFill>
              </a:rPr>
            </a:br>
            <a:r>
              <a:rPr lang="cs-CZ" altLang="en-US" sz="2200" b="0">
                <a:solidFill>
                  <a:schemeClr val="tx1"/>
                </a:solidFill>
              </a:rPr>
              <a:t>klíčový je výběr kontrolního ekosystému: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en-US" sz="1600" b="0" i="1">
                <a:solidFill>
                  <a:schemeClr val="tx1"/>
                </a:solidFill>
              </a:rPr>
              <a:t>oba ekosystémy mají srovnatelné </a:t>
            </a:r>
            <a:r>
              <a:rPr lang="cs-CZ" altLang="en-US" sz="1600" b="0" i="1" u="sng">
                <a:solidFill>
                  <a:schemeClr val="tx1"/>
                </a:solidFill>
              </a:rPr>
              <a:t>vlastnosti abiotické</a:t>
            </a:r>
            <a:r>
              <a:rPr lang="cs-CZ" altLang="en-US" sz="1600" b="0" i="1">
                <a:solidFill>
                  <a:schemeClr val="tx1"/>
                </a:solidFill>
              </a:rPr>
              <a:t> (terén, geologie, nadmořská výška ...) 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en-US" sz="1600" b="0" i="1" u="sng">
                <a:solidFill>
                  <a:schemeClr val="tx1"/>
                </a:solidFill>
              </a:rPr>
              <a:t>za normálního stavu</a:t>
            </a:r>
            <a:r>
              <a:rPr lang="cs-CZ" altLang="en-US" sz="1600" b="0" i="1">
                <a:solidFill>
                  <a:schemeClr val="tx1"/>
                </a:solidFill>
              </a:rPr>
              <a:t> se předpokládají </a:t>
            </a:r>
            <a:r>
              <a:rPr lang="cs-CZ" altLang="en-US" sz="1600" b="0" i="1" u="sng">
                <a:solidFill>
                  <a:schemeClr val="tx1"/>
                </a:solidFill>
              </a:rPr>
              <a:t>podobné biologické vlastnosti </a:t>
            </a:r>
            <a:r>
              <a:rPr lang="cs-CZ" altLang="en-US" sz="1600" b="0" i="1">
                <a:solidFill>
                  <a:schemeClr val="tx1"/>
                </a:solidFill>
              </a:rPr>
              <a:t>(tj. shodná společenstva, potravní vztahy ...) 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en-US" sz="1600" b="0" i="1">
                <a:solidFill>
                  <a:schemeClr val="tx1"/>
                </a:solidFill>
              </a:rPr>
              <a:t>Odvození závěrů je v tomto případě vždy </a:t>
            </a:r>
            <a:r>
              <a:rPr lang="cs-CZ" altLang="en-US" sz="1600" i="1">
                <a:solidFill>
                  <a:schemeClr val="tx1"/>
                </a:solidFill>
              </a:rPr>
              <a:t>složité </a:t>
            </a:r>
            <a:r>
              <a:rPr lang="cs-CZ" altLang="en-US" sz="1600" b="0" i="1">
                <a:solidFill>
                  <a:schemeClr val="tx1"/>
                </a:solidFill>
              </a:rPr>
              <a:t>(neexistují dva stejné / stejně se vyvíjející ekosystémy)</a:t>
            </a:r>
            <a:endParaRPr lang="cs-CZ" altLang="en-US" sz="2200" b="0">
              <a:solidFill>
                <a:schemeClr val="tx1"/>
              </a:solidFill>
            </a:endParaRP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Polní studie, biomonitoring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Polní studie, biomonitoring</a:t>
            </a: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138113" y="1147763"/>
            <a:ext cx="86106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</a:rPr>
              <a:t>Praktický postup při polní studii / biomonitoringu</a:t>
            </a:r>
            <a:endParaRPr lang="cs-CZ" altLang="en-US" sz="200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AutoNum type="arabicParenBoth"/>
            </a:pPr>
            <a:endParaRPr lang="cs-CZ" altLang="en-US" sz="200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AutoNum type="arabicParenBoth"/>
            </a:pPr>
            <a:r>
              <a:rPr lang="cs-CZ" altLang="en-US" sz="1800">
                <a:solidFill>
                  <a:schemeClr val="tx1"/>
                </a:solidFill>
              </a:rPr>
              <a:t>charakterizace lokality</a:t>
            </a:r>
            <a:r>
              <a:rPr lang="cs-CZ" altLang="en-US" sz="1800" b="0">
                <a:solidFill>
                  <a:schemeClr val="tx1"/>
                </a:solidFill>
              </a:rPr>
              <a:t>, průzkum přímo v terénu</a:t>
            </a:r>
          </a:p>
          <a:p>
            <a:pPr lvl="1">
              <a:spcBef>
                <a:spcPct val="0"/>
              </a:spcBef>
              <a:buClrTx/>
              <a:buFontTx/>
              <a:buAutoNum type="arabicParenBoth"/>
            </a:pPr>
            <a:endParaRPr lang="cs-CZ" altLang="en-US" sz="18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AutoNum type="arabicParenBoth"/>
            </a:pPr>
            <a:r>
              <a:rPr lang="cs-CZ" altLang="en-US" sz="1800">
                <a:solidFill>
                  <a:schemeClr val="tx1"/>
                </a:solidFill>
              </a:rPr>
              <a:t>definice hodnocených parametrů </a:t>
            </a:r>
            <a:r>
              <a:rPr lang="cs-CZ" altLang="en-US" sz="1800" b="0">
                <a:solidFill>
                  <a:schemeClr val="tx1"/>
                </a:solidFill>
              </a:rPr>
              <a:t>příslušného ekosystému ve vztahu k působení stresu</a:t>
            </a:r>
          </a:p>
          <a:p>
            <a:pPr lvl="3">
              <a:spcBef>
                <a:spcPct val="0"/>
              </a:spcBef>
              <a:buClrTx/>
              <a:buFontTx/>
              <a:buChar char="-"/>
            </a:pPr>
            <a:r>
              <a:rPr lang="cs-CZ" altLang="en-US" sz="1800" b="0">
                <a:solidFill>
                  <a:schemeClr val="tx1"/>
                </a:solidFill>
              </a:rPr>
              <a:t>abiotické složky</a:t>
            </a:r>
          </a:p>
          <a:p>
            <a:pPr lvl="3">
              <a:spcBef>
                <a:spcPct val="0"/>
              </a:spcBef>
              <a:buClrTx/>
              <a:buFontTx/>
              <a:buChar char="-"/>
            </a:pPr>
            <a:r>
              <a:rPr lang="cs-CZ" altLang="en-US" sz="1800" b="0">
                <a:solidFill>
                  <a:schemeClr val="tx1"/>
                </a:solidFill>
              </a:rPr>
              <a:t>biotické složky – strukturní a funkční parametry</a:t>
            </a:r>
          </a:p>
          <a:p>
            <a:pPr lvl="1">
              <a:spcBef>
                <a:spcPct val="0"/>
              </a:spcBef>
              <a:buClrTx/>
              <a:buFontTx/>
              <a:buAutoNum type="arabicParenBoth"/>
            </a:pPr>
            <a:endParaRPr lang="cs-CZ" altLang="en-US" sz="18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AutoNum type="arabicParenBoth"/>
            </a:pPr>
            <a:r>
              <a:rPr lang="cs-CZ" altLang="en-US" sz="1800">
                <a:solidFill>
                  <a:schemeClr val="tx1"/>
                </a:solidFill>
              </a:rPr>
              <a:t>definice odběrů </a:t>
            </a:r>
            <a:r>
              <a:rPr lang="cs-CZ" altLang="en-US" sz="1800" b="0">
                <a:solidFill>
                  <a:schemeClr val="tx1"/>
                </a:solidFill>
              </a:rPr>
              <a:t>(</a:t>
            </a:r>
            <a:r>
              <a:rPr lang="cs-CZ" altLang="en-US" sz="1800" b="0" i="1">
                <a:solidFill>
                  <a:schemeClr val="tx1"/>
                </a:solidFill>
              </a:rPr>
              <a:t>vzorkování, četnost, počty</a:t>
            </a:r>
            <a:r>
              <a:rPr lang="cs-CZ" altLang="en-US" sz="1800" b="0">
                <a:solidFill>
                  <a:schemeClr val="tx1"/>
                </a:solidFill>
              </a:rPr>
              <a:t>)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en-US" sz="1800" b="0">
                <a:solidFill>
                  <a:schemeClr val="tx1"/>
                </a:solidFill>
              </a:rPr>
              <a:t>abiotických složek (</a:t>
            </a:r>
            <a:r>
              <a:rPr lang="cs-CZ" altLang="en-US" sz="1800" b="0" i="1">
                <a:solidFill>
                  <a:schemeClr val="tx1"/>
                </a:solidFill>
              </a:rPr>
              <a:t>voda, sedimenty, půda, vzduch)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en-US" sz="1800" b="0">
                <a:solidFill>
                  <a:schemeClr val="tx1"/>
                </a:solidFill>
              </a:rPr>
              <a:t>biotických složek (</a:t>
            </a:r>
            <a:r>
              <a:rPr lang="cs-CZ" altLang="en-US" sz="1800" b="0" i="1">
                <a:solidFill>
                  <a:schemeClr val="tx1"/>
                </a:solidFill>
              </a:rPr>
              <a:t>producenti – konzumenti – destruenti</a:t>
            </a:r>
            <a:r>
              <a:rPr lang="cs-CZ" altLang="en-US" sz="1800" b="0">
                <a:solidFill>
                  <a:schemeClr val="tx1"/>
                </a:solidFill>
              </a:rPr>
              <a:t>)</a:t>
            </a:r>
          </a:p>
          <a:p>
            <a:pPr lvl="1">
              <a:spcBef>
                <a:spcPct val="0"/>
              </a:spcBef>
              <a:buClrTx/>
              <a:buFontTx/>
              <a:buAutoNum type="arabicParenBoth"/>
            </a:pPr>
            <a:endParaRPr lang="cs-CZ" altLang="en-US" sz="18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AutoNum type="arabicParenBoth"/>
            </a:pPr>
            <a:r>
              <a:rPr lang="cs-CZ" altLang="en-US" sz="1800">
                <a:solidFill>
                  <a:schemeClr val="tx1"/>
                </a:solidFill>
              </a:rPr>
              <a:t>realizace odběrů / analýzy / hodnocení </a:t>
            </a:r>
          </a:p>
          <a:p>
            <a:pPr lvl="1">
              <a:spcBef>
                <a:spcPct val="0"/>
              </a:spcBef>
              <a:buClrTx/>
              <a:buFontTx/>
              <a:buAutoNum type="arabicParenBoth"/>
            </a:pPr>
            <a:endParaRPr lang="cs-CZ" altLang="en-US" sz="18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AutoNum type="arabicParenBoth"/>
            </a:pPr>
            <a:r>
              <a:rPr lang="cs-CZ" altLang="en-US" sz="1800">
                <a:solidFill>
                  <a:schemeClr val="tx1"/>
                </a:solidFill>
              </a:rPr>
              <a:t>srovnání </a:t>
            </a:r>
            <a:r>
              <a:rPr lang="cs-CZ" altLang="en-US" sz="1800" b="0">
                <a:solidFill>
                  <a:schemeClr val="tx1"/>
                </a:solidFill>
              </a:rPr>
              <a:t>EXPOZICE vs. KONTROLA, závěry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Polní studie, biomonitoring</a:t>
            </a:r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304800" y="1066800"/>
            <a:ext cx="86106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AutoNum type="arabicParenBoth"/>
            </a:pPr>
            <a:r>
              <a:rPr lang="cs-CZ" altLang="en-US" sz="2200">
                <a:solidFill>
                  <a:schemeClr val="tx2"/>
                </a:solidFill>
              </a:rPr>
              <a:t>charakterizace lokality, rekognoskace terénu</a:t>
            </a:r>
          </a:p>
          <a:p>
            <a:pPr>
              <a:spcBef>
                <a:spcPct val="0"/>
              </a:spcBef>
              <a:buClrTx/>
              <a:buFontTx/>
              <a:buAutoNum type="arabicParenBoth"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- rozdílná charakterizace v závislosti na typu</a:t>
            </a:r>
            <a:br>
              <a:rPr lang="cs-CZ" altLang="en-US" sz="2200">
                <a:solidFill>
                  <a:schemeClr val="tx1"/>
                </a:solidFill>
              </a:rPr>
            </a:br>
            <a:r>
              <a:rPr lang="cs-CZ" altLang="en-US" sz="2200" b="0">
                <a:solidFill>
                  <a:schemeClr val="tx1"/>
                </a:solidFill>
              </a:rPr>
              <a:t>- terestrický ekosystém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	</a:t>
            </a:r>
            <a:r>
              <a:rPr lang="cs-CZ" altLang="en-US" sz="1800" b="0" i="1">
                <a:solidFill>
                  <a:schemeClr val="tx1"/>
                </a:solidFill>
              </a:rPr>
              <a:t>terénní vlivy - svažitost, vegetace ...</a:t>
            </a:r>
            <a:r>
              <a:rPr lang="cs-CZ" altLang="en-US" sz="2200" b="0">
                <a:solidFill>
                  <a:schemeClr val="tx1"/>
                </a:solidFill>
              </a:rPr>
              <a:t> </a:t>
            </a:r>
            <a:br>
              <a:rPr lang="cs-CZ" altLang="en-US" sz="2200" b="0">
                <a:solidFill>
                  <a:schemeClr val="tx1"/>
                </a:solidFill>
              </a:rPr>
            </a:br>
            <a:r>
              <a:rPr lang="cs-CZ" altLang="en-US" sz="2200" b="0">
                <a:solidFill>
                  <a:schemeClr val="tx1"/>
                </a:solidFill>
              </a:rPr>
              <a:t>- akvatický ekosystém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	</a:t>
            </a:r>
            <a:r>
              <a:rPr lang="cs-CZ" altLang="en-US" sz="1800" b="0" i="1">
                <a:solidFill>
                  <a:schemeClr val="tx1"/>
                </a:solidFill>
              </a:rPr>
              <a:t>tekoucí – stojatý, hloubka - plocha, rychlost toku, členitost (makrofyta ...)</a:t>
            </a: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- další charakteristiky, které je třeba zaznamenat: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	</a:t>
            </a:r>
            <a:r>
              <a:rPr lang="cs-CZ" altLang="en-US" sz="1800" b="0">
                <a:solidFill>
                  <a:schemeClr val="tx1"/>
                </a:solidFill>
              </a:rPr>
              <a:t>- převládající počasí, směry větru, intenzita světla ...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- specifické parametry (</a:t>
            </a:r>
            <a:r>
              <a:rPr lang="cs-CZ" altLang="en-US" sz="1800" b="0" i="1">
                <a:solidFill>
                  <a:schemeClr val="tx1"/>
                </a:solidFill>
              </a:rPr>
              <a:t>přítomnost antropogenních aktivit, zdroje znečištění ...)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- </a:t>
            </a:r>
            <a:r>
              <a:rPr lang="cs-CZ" altLang="en-US" sz="1800" b="0">
                <a:solidFill>
                  <a:schemeClr val="tx1"/>
                </a:solidFill>
              </a:rPr>
              <a:t>mapový záznam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451961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9" name="TextovéPole 10"/>
          <p:cNvSpPr txBox="1">
            <a:spLocks noChangeArrowheads="1"/>
          </p:cNvSpPr>
          <p:nvPr/>
        </p:nvSpPr>
        <p:spPr bwMode="auto">
          <a:xfrm>
            <a:off x="6156325" y="333375"/>
            <a:ext cx="24034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Příklad 1: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Terestrické prostředí: </a:t>
            </a:r>
            <a:br>
              <a:rPr lang="cs-CZ" altLang="en-US" sz="1800" b="0">
                <a:solidFill>
                  <a:schemeClr val="tx1"/>
                </a:solidFill>
              </a:rPr>
            </a:br>
            <a:r>
              <a:rPr lang="cs-CZ" altLang="en-US" sz="1800" b="0">
                <a:solidFill>
                  <a:schemeClr val="tx1"/>
                </a:solidFill>
              </a:rPr>
              <a:t>vliv skládky</a:t>
            </a:r>
          </a:p>
        </p:txBody>
      </p:sp>
      <p:pic>
        <p:nvPicPr>
          <p:cNvPr id="178180" name="Picture 3" descr="http://i.idnes.cz/10/042/gal/TOM327093_MoravkaKanon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644900"/>
            <a:ext cx="43815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1" name="TextovéPole 12"/>
          <p:cNvSpPr txBox="1">
            <a:spLocks noChangeArrowheads="1"/>
          </p:cNvSpPr>
          <p:nvPr/>
        </p:nvSpPr>
        <p:spPr bwMode="auto">
          <a:xfrm>
            <a:off x="1403350" y="4006850"/>
            <a:ext cx="2552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Příklad 2: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Vodní prostředí </a:t>
            </a:r>
            <a:r>
              <a:rPr lang="cs-CZ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řeka</a:t>
            </a:r>
            <a:endParaRPr lang="cs-CZ" altLang="en-US" sz="1800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Polní studie, biomonitoring</a:t>
            </a:r>
          </a:p>
        </p:txBody>
      </p:sp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304800" y="981075"/>
            <a:ext cx="86106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2"/>
                </a:solidFill>
              </a:rPr>
              <a:t>(2) definice parametrů ve vztahu k působení stresu</a:t>
            </a:r>
          </a:p>
          <a:p>
            <a:pPr>
              <a:spcBef>
                <a:spcPct val="0"/>
              </a:spcBef>
              <a:buClrTx/>
              <a:buFontTx/>
              <a:buAutoNum type="arabicParenBoth"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- abiotické složky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- ve kterých složkách (</a:t>
            </a:r>
            <a:r>
              <a:rPr lang="cs-CZ" altLang="en-US" sz="1800" b="0" i="1">
                <a:solidFill>
                  <a:schemeClr val="tx1"/>
                </a:solidFill>
              </a:rPr>
              <a:t>voda, sediment, půda, vzduch) </a:t>
            </a:r>
            <a:r>
              <a:rPr lang="cs-CZ" altLang="en-US" sz="1800" b="0">
                <a:solidFill>
                  <a:schemeClr val="tx1"/>
                </a:solidFill>
              </a:rPr>
              <a:t>působí/il  stresor ?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- kde lze předpokládat rezidua toxických látek 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- biotické složky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 definice organismů, které budou sledovány pro posouzení působení stresu: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- </a:t>
            </a:r>
            <a:r>
              <a:rPr lang="cs-CZ" altLang="en-US" sz="1800" b="0" i="1" u="sng">
                <a:solidFill>
                  <a:schemeClr val="tx1"/>
                </a:solidFill>
              </a:rPr>
              <a:t>vztah k působení stresu</a:t>
            </a:r>
            <a:r>
              <a:rPr lang="cs-CZ" altLang="en-US" sz="1800" b="0" i="1">
                <a:solidFill>
                  <a:schemeClr val="tx1"/>
                </a:solidFill>
              </a:rPr>
              <a:t> (př. planktonní organismy – látky s tendencí zůstávat ve vodním sloupci, tj. hydrofilní vs. sedimenty-hydrofobní)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- </a:t>
            </a:r>
            <a:r>
              <a:rPr lang="cs-CZ" altLang="en-US" sz="1800" b="0" i="1" u="sng">
                <a:solidFill>
                  <a:schemeClr val="tx1"/>
                </a:solidFill>
              </a:rPr>
              <a:t>hodnocené skupiny</a:t>
            </a:r>
            <a:r>
              <a:rPr lang="cs-CZ" altLang="en-US" sz="1800" b="0" i="1">
                <a:solidFill>
                  <a:schemeClr val="tx1"/>
                </a:solidFill>
              </a:rPr>
              <a:t> (př. producenti – řasy</a:t>
            </a:r>
            <a:r>
              <a:rPr lang="en-US" altLang="en-US" sz="1800" b="0" i="1">
                <a:solidFill>
                  <a:schemeClr val="tx1"/>
                </a:solidFill>
              </a:rPr>
              <a:t>;</a:t>
            </a:r>
            <a:r>
              <a:rPr lang="cs-CZ" altLang="en-US" sz="1800" b="0" i="1">
                <a:solidFill>
                  <a:schemeClr val="tx1"/>
                </a:solidFill>
              </a:rPr>
              <a:t> konzumenti – zooplankton, ryby</a:t>
            </a:r>
            <a:r>
              <a:rPr lang="en-US" altLang="en-US" sz="1800" b="0" i="1">
                <a:solidFill>
                  <a:schemeClr val="tx1"/>
                </a:solidFill>
              </a:rPr>
              <a:t>; destruenti </a:t>
            </a:r>
            <a:r>
              <a:rPr lang="cs-CZ" altLang="en-US" sz="1800" b="0" i="1">
                <a:solidFill>
                  <a:schemeClr val="tx1"/>
                </a:solidFill>
              </a:rPr>
              <a:t>– planktonní bakterie)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- </a:t>
            </a:r>
            <a:r>
              <a:rPr lang="cs-CZ" altLang="en-US" sz="1800" b="0" i="1" u="sng">
                <a:solidFill>
                  <a:schemeClr val="tx1"/>
                </a:solidFill>
              </a:rPr>
              <a:t>klíčové druhy, bioindikátory ...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br>
              <a:rPr lang="cs-CZ" altLang="en-US" sz="1800" b="0" i="1">
                <a:solidFill>
                  <a:schemeClr val="tx1"/>
                </a:solidFill>
              </a:rPr>
            </a:br>
            <a:r>
              <a:rPr lang="cs-CZ" altLang="en-US" sz="1800" b="0" i="1">
                <a:solidFill>
                  <a:schemeClr val="tx1"/>
                </a:solidFill>
              </a:rPr>
              <a:t>- </a:t>
            </a:r>
            <a:r>
              <a:rPr lang="cs-CZ" altLang="en-US" sz="1800" b="0" i="1" u="sng">
                <a:solidFill>
                  <a:srgbClr val="FF0000"/>
                </a:solidFill>
              </a:rPr>
              <a:t>parametry hodnocení</a:t>
            </a:r>
            <a:r>
              <a:rPr lang="cs-CZ" altLang="en-US" sz="1800" b="0" i="1">
                <a:solidFill>
                  <a:srgbClr val="FF0000"/>
                </a:solidFill>
              </a:rPr>
              <a:t> 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	</a:t>
            </a:r>
            <a:r>
              <a:rPr lang="cs-CZ" altLang="en-US" sz="1800" i="1">
                <a:solidFill>
                  <a:schemeClr val="tx1"/>
                </a:solidFill>
              </a:rPr>
              <a:t>- strukturní (</a:t>
            </a:r>
            <a:r>
              <a:rPr lang="cs-CZ" altLang="en-US" sz="1600" i="1">
                <a:solidFill>
                  <a:schemeClr val="tx1"/>
                </a:solidFill>
              </a:rPr>
              <a:t>taxonomické parametry, biomasa, abundance ...)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		- funkční (</a:t>
            </a:r>
            <a:r>
              <a:rPr lang="cs-CZ" altLang="en-US" sz="1600" i="1">
                <a:solidFill>
                  <a:schemeClr val="tx1"/>
                </a:solidFill>
              </a:rPr>
              <a:t>produkce</a:t>
            </a:r>
            <a:r>
              <a:rPr lang="en-US" altLang="en-US" sz="1600" i="1">
                <a:solidFill>
                  <a:schemeClr val="tx1"/>
                </a:solidFill>
              </a:rPr>
              <a:t>/</a:t>
            </a:r>
            <a:r>
              <a:rPr lang="cs-CZ" altLang="en-US" sz="1600" i="1">
                <a:solidFill>
                  <a:schemeClr val="tx1"/>
                </a:solidFill>
              </a:rPr>
              <a:t>respirace, potravní řetězce ...)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endParaRPr lang="cs-CZ" altLang="en-US" sz="1800" b="0" i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Parametrizace ekosystémů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533400" y="1281113"/>
            <a:ext cx="8077200" cy="546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cs-CZ" sz="2200" dirty="0">
                <a:latin typeface="Arial" charset="0"/>
                <a:cs typeface="Arial" charset="0"/>
              </a:rPr>
              <a:t>Strukturní parametry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cs-CZ" sz="2200" b="0" dirty="0">
                <a:latin typeface="Arial" charset="0"/>
                <a:cs typeface="Arial" charset="0"/>
              </a:rPr>
              <a:t>Složení a charakterizace abiotických částí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cs-CZ" sz="2200" b="0" dirty="0">
                <a:latin typeface="Arial" charset="0"/>
                <a:cs typeface="Arial" charset="0"/>
              </a:rPr>
              <a:t>Složení a abundance </a:t>
            </a:r>
            <a:r>
              <a:rPr lang="cs-CZ" sz="2200" b="0" dirty="0" err="1">
                <a:latin typeface="Arial" charset="0"/>
                <a:cs typeface="Arial" charset="0"/>
              </a:rPr>
              <a:t>biocenoz</a:t>
            </a:r>
            <a:r>
              <a:rPr lang="cs-CZ" sz="2200" b="0" dirty="0">
                <a:latin typeface="Arial" charset="0"/>
                <a:cs typeface="Arial" charset="0"/>
              </a:rPr>
              <a:t> 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cs-CZ" sz="2000" b="0" i="1" dirty="0">
                <a:latin typeface="Arial" charset="0"/>
                <a:cs typeface="Arial" charset="0"/>
              </a:rPr>
              <a:t>Floristické a faunistické záznamy (viz jinde)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cs-CZ" sz="2200" dirty="0"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cs-CZ" sz="2200" dirty="0">
                <a:latin typeface="Arial" charset="0"/>
                <a:cs typeface="Arial" charset="0"/>
              </a:rPr>
              <a:t>Funkční parametry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cs-CZ" sz="2000" b="0" dirty="0">
                <a:latin typeface="Arial" charset="0"/>
                <a:cs typeface="Arial" charset="0"/>
              </a:rPr>
              <a:t>Obecně </a:t>
            </a:r>
            <a:r>
              <a:rPr lang="cs-CZ" sz="2000" dirty="0">
                <a:solidFill>
                  <a:schemeClr val="tx2"/>
                </a:solidFill>
                <a:latin typeface="Arial" charset="0"/>
                <a:cs typeface="Arial" charset="0"/>
              </a:rPr>
              <a:t>významnější </a:t>
            </a:r>
            <a:r>
              <a:rPr lang="cs-CZ" sz="2000" b="0" i="1" dirty="0">
                <a:solidFill>
                  <a:schemeClr val="tx2"/>
                </a:solidFill>
                <a:latin typeface="Arial" charset="0"/>
                <a:cs typeface="Arial" charset="0"/>
              </a:rPr>
              <a:t>(komplexněji reflektují strukturu)</a:t>
            </a:r>
            <a:r>
              <a:rPr lang="cs-CZ" sz="2000" b="0" dirty="0">
                <a:solidFill>
                  <a:schemeClr val="tx2"/>
                </a:solidFill>
                <a:latin typeface="Arial" charset="0"/>
                <a:cs typeface="Arial" charset="0"/>
              </a:rPr>
              <a:t>, ale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  <a:defRPr/>
            </a:pPr>
            <a:r>
              <a:rPr lang="cs-CZ" b="0" dirty="0">
                <a:solidFill>
                  <a:schemeClr val="tx2"/>
                </a:solidFill>
                <a:latin typeface="Arial" charset="0"/>
                <a:cs typeface="Arial" charset="0"/>
              </a:rPr>
              <a:t>Komplikovanější </a:t>
            </a:r>
            <a:r>
              <a:rPr lang="cs-CZ" b="0" dirty="0">
                <a:latin typeface="Arial" charset="0"/>
                <a:cs typeface="Arial" charset="0"/>
              </a:rPr>
              <a:t>stanovení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  <a:defRPr/>
            </a:pPr>
            <a:r>
              <a:rPr lang="cs-CZ" b="0" dirty="0">
                <a:latin typeface="Arial" charset="0"/>
                <a:cs typeface="Arial" charset="0"/>
              </a:rPr>
              <a:t>Méně prostudované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cs-CZ" sz="2000" b="0" dirty="0">
                <a:latin typeface="Arial" charset="0"/>
                <a:cs typeface="Arial" charset="0"/>
              </a:rPr>
              <a:t>Základní funkční charakteristiky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  <a:defRPr/>
            </a:pPr>
            <a:r>
              <a:rPr lang="cs-CZ" sz="1600" b="0" dirty="0">
                <a:solidFill>
                  <a:srgbClr val="FF3300"/>
                </a:solidFill>
                <a:latin typeface="Arial" charset="0"/>
                <a:cs typeface="Arial" charset="0"/>
              </a:rPr>
              <a:t>velikost zásob látek a E (pool </a:t>
            </a:r>
            <a:r>
              <a:rPr lang="cs-CZ" sz="1600" b="0" dirty="0" err="1">
                <a:solidFill>
                  <a:srgbClr val="FF3300"/>
                </a:solidFill>
                <a:latin typeface="Arial" charset="0"/>
                <a:cs typeface="Arial" charset="0"/>
              </a:rPr>
              <a:t>sizes</a:t>
            </a:r>
            <a:r>
              <a:rPr lang="cs-CZ" sz="1600" b="0" dirty="0">
                <a:solidFill>
                  <a:srgbClr val="FF3300"/>
                </a:solidFill>
                <a:latin typeface="Arial" charset="0"/>
                <a:cs typeface="Arial" charset="0"/>
              </a:rPr>
              <a:t>) 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  <a:defRPr/>
            </a:pPr>
            <a:r>
              <a:rPr lang="cs-CZ" sz="1600" b="0" dirty="0">
                <a:solidFill>
                  <a:srgbClr val="FF3300"/>
                </a:solidFill>
                <a:latin typeface="Arial" charset="0"/>
                <a:cs typeface="Arial" charset="0"/>
              </a:rPr>
              <a:t>procesy (pool </a:t>
            </a:r>
            <a:r>
              <a:rPr lang="cs-CZ" sz="1600" b="0" dirty="0" err="1">
                <a:solidFill>
                  <a:srgbClr val="FF3300"/>
                </a:solidFill>
                <a:latin typeface="Arial" charset="0"/>
                <a:cs typeface="Arial" charset="0"/>
              </a:rPr>
              <a:t>processes</a:t>
            </a:r>
            <a:r>
              <a:rPr lang="cs-CZ" sz="1600" b="0" dirty="0">
                <a:solidFill>
                  <a:srgbClr val="FF3300"/>
                </a:solidFill>
                <a:latin typeface="Arial" charset="0"/>
                <a:cs typeface="Arial" charset="0"/>
              </a:rPr>
              <a:t>)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  <a:defRPr/>
            </a:pPr>
            <a:r>
              <a:rPr lang="cs-CZ" sz="1600" b="0" dirty="0">
                <a:solidFill>
                  <a:srgbClr val="FF3300"/>
                </a:solidFill>
                <a:latin typeface="Arial" charset="0"/>
                <a:cs typeface="Arial" charset="0"/>
              </a:rPr>
              <a:t>elasticita / </a:t>
            </a:r>
            <a:r>
              <a:rPr lang="cs-CZ" sz="1600" b="0" dirty="0" err="1">
                <a:solidFill>
                  <a:srgbClr val="FF3300"/>
                </a:solidFill>
                <a:latin typeface="Arial" charset="0"/>
                <a:cs typeface="Arial" charset="0"/>
              </a:rPr>
              <a:t>resilience</a:t>
            </a:r>
            <a:endParaRPr lang="cs-CZ" sz="1600" b="0" dirty="0">
              <a:solidFill>
                <a:srgbClr val="FF33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Polní studie, biomonitoring</a:t>
            </a:r>
          </a:p>
        </p:txBody>
      </p:sp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457200" y="765175"/>
            <a:ext cx="8305800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2"/>
                </a:solidFill>
              </a:rPr>
              <a:t>(3, 4) definice a realizace odběrů (</a:t>
            </a:r>
            <a:r>
              <a:rPr lang="cs-CZ" altLang="en-US" sz="2200" i="1">
                <a:solidFill>
                  <a:schemeClr val="tx2"/>
                </a:solidFill>
              </a:rPr>
              <a:t>vzorkování</a:t>
            </a:r>
            <a:r>
              <a:rPr lang="cs-CZ" altLang="en-US" sz="2200">
                <a:solidFill>
                  <a:schemeClr val="tx2"/>
                </a:solidFill>
              </a:rPr>
              <a:t>), </a:t>
            </a:r>
            <a:br>
              <a:rPr lang="cs-CZ" altLang="en-US" sz="2200">
                <a:solidFill>
                  <a:schemeClr val="tx2"/>
                </a:solidFill>
              </a:rPr>
            </a:br>
            <a:r>
              <a:rPr lang="cs-CZ" altLang="en-US" sz="2200">
                <a:solidFill>
                  <a:schemeClr val="tx2"/>
                </a:solidFill>
              </a:rPr>
              <a:t>analýzy definovaných parametrů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- odběry a analýzy abiotické složky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- návrh a rozložení vzorkovacích míst </a:t>
            </a:r>
            <a:br>
              <a:rPr lang="cs-CZ" altLang="en-US" sz="1800" b="0">
                <a:solidFill>
                  <a:schemeClr val="tx1"/>
                </a:solidFill>
              </a:rPr>
            </a:br>
            <a:r>
              <a:rPr lang="cs-CZ" altLang="en-US" sz="1800" b="0">
                <a:solidFill>
                  <a:schemeClr val="tx1"/>
                </a:solidFill>
              </a:rPr>
              <a:t>	</a:t>
            </a:r>
            <a:r>
              <a:rPr lang="cs-CZ" altLang="en-US" sz="1800" b="0" i="1">
                <a:solidFill>
                  <a:schemeClr val="tx1"/>
                </a:solidFill>
              </a:rPr>
              <a:t>plošné, vertikální – hloubka, odběry vzduchu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- spojování a vytváření směsných vzorků ("</a:t>
            </a:r>
            <a:r>
              <a:rPr lang="cs-CZ" altLang="en-US" sz="1800" b="0" i="1">
                <a:solidFill>
                  <a:schemeClr val="tx1"/>
                </a:solidFill>
              </a:rPr>
              <a:t>průměrný" vzorek z lokality)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</a:t>
            </a:r>
            <a:r>
              <a:rPr lang="cs-CZ" altLang="en-US" sz="1800" b="0">
                <a:solidFill>
                  <a:schemeClr val="tx1"/>
                </a:solidFill>
              </a:rPr>
              <a:t>- hodnocení základních chemických parametrů (obsah uhlíku, pH …)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- charakterizace a stanovení kontaminace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	- </a:t>
            </a:r>
            <a:r>
              <a:rPr lang="cs-CZ" altLang="en-US" sz="1800" b="0" i="1" u="sng">
                <a:solidFill>
                  <a:schemeClr val="tx1"/>
                </a:solidFill>
              </a:rPr>
              <a:t>techniky</a:t>
            </a:r>
            <a:r>
              <a:rPr lang="cs-CZ" altLang="en-US" sz="1800" b="0" i="1">
                <a:solidFill>
                  <a:schemeClr val="tx1"/>
                </a:solidFill>
              </a:rPr>
              <a:t> analytické chemie a chemie životního prostředí</a:t>
            </a:r>
            <a:br>
              <a:rPr lang="cs-CZ" altLang="en-US" sz="1800" b="0" i="1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	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- odběry a analýzy bioty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	</a:t>
            </a:r>
            <a:r>
              <a:rPr lang="cs-CZ" altLang="en-US" sz="1800" b="0">
                <a:solidFill>
                  <a:schemeClr val="tx1"/>
                </a:solidFill>
              </a:rPr>
              <a:t>- návrh a rozložení vzorkovacích </a:t>
            </a:r>
            <a:r>
              <a:rPr lang="en-US" altLang="en-US" sz="1800" b="0">
                <a:solidFill>
                  <a:schemeClr val="tx1"/>
                </a:solidFill>
              </a:rPr>
              <a:t>m</a:t>
            </a:r>
            <a:r>
              <a:rPr lang="cs-CZ" altLang="en-US" sz="1800" b="0">
                <a:solidFill>
                  <a:schemeClr val="tx1"/>
                </a:solidFill>
              </a:rPr>
              <a:t>íst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- vzorkování – podle typů organismů ....</a:t>
            </a:r>
            <a:br>
              <a:rPr lang="cs-CZ" altLang="en-US" sz="1800" b="0">
                <a:solidFill>
                  <a:schemeClr val="tx1"/>
                </a:solidFill>
              </a:rPr>
            </a:br>
            <a:r>
              <a:rPr lang="cs-CZ" altLang="en-US" sz="1800" b="0">
                <a:solidFill>
                  <a:schemeClr val="tx1"/>
                </a:solidFill>
              </a:rPr>
              <a:t>- charakterizace a stanovení definovaných biotických parametrů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0" i="1">
                <a:solidFill>
                  <a:schemeClr val="tx1"/>
                </a:solidFill>
              </a:rPr>
              <a:t>		- </a:t>
            </a:r>
            <a:r>
              <a:rPr lang="cs-CZ" altLang="en-US" sz="1600" b="0" i="1" u="sng">
                <a:solidFill>
                  <a:schemeClr val="tx1"/>
                </a:solidFill>
              </a:rPr>
              <a:t>techniky</a:t>
            </a:r>
            <a:r>
              <a:rPr lang="cs-CZ" altLang="en-US" sz="1600" b="0" i="1">
                <a:solidFill>
                  <a:schemeClr val="tx1"/>
                </a:solidFill>
              </a:rPr>
              <a:t> </a:t>
            </a:r>
            <a:r>
              <a:rPr lang="en-US" altLang="en-US" sz="1600" b="0" i="1">
                <a:solidFill>
                  <a:schemeClr val="tx1"/>
                </a:solidFill>
              </a:rPr>
              <a:t>botanick</a:t>
            </a:r>
            <a:r>
              <a:rPr lang="cs-CZ" altLang="en-US" sz="1600" b="0" i="1">
                <a:solidFill>
                  <a:schemeClr val="tx1"/>
                </a:solidFill>
              </a:rPr>
              <a:t>ých, zoologických, mikrobiologických a ekologických disciplin</a:t>
            </a:r>
            <a:br>
              <a:rPr lang="cs-CZ" altLang="en-US" sz="1600" b="0" i="1">
                <a:solidFill>
                  <a:schemeClr val="tx1"/>
                </a:solidFill>
              </a:rPr>
            </a:br>
            <a:r>
              <a:rPr lang="cs-CZ" altLang="en-US" sz="1800" b="0">
                <a:solidFill>
                  <a:schemeClr val="tx1"/>
                </a:solidFill>
              </a:rPr>
              <a:t>- charakterizace a stanovení kontaminace bioty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0" i="1">
                <a:solidFill>
                  <a:schemeClr val="tx1"/>
                </a:solidFill>
              </a:rPr>
              <a:t>		- </a:t>
            </a:r>
            <a:r>
              <a:rPr lang="cs-CZ" altLang="en-US" sz="1600" b="0" i="1" u="sng">
                <a:solidFill>
                  <a:schemeClr val="tx1"/>
                </a:solidFill>
              </a:rPr>
              <a:t>techniky</a:t>
            </a:r>
            <a:r>
              <a:rPr lang="cs-CZ" altLang="en-US" sz="1600" b="0" i="1">
                <a:solidFill>
                  <a:schemeClr val="tx1"/>
                </a:solidFill>
              </a:rPr>
              <a:t> analytické chemie a chemie životního prostředí</a:t>
            </a:r>
            <a:br>
              <a:rPr lang="cs-CZ" altLang="en-US" sz="1600" b="0" i="1">
                <a:solidFill>
                  <a:schemeClr val="tx1"/>
                </a:solidFill>
              </a:rPr>
            </a:br>
            <a:endParaRPr lang="cs-CZ" altLang="en-US" sz="1600" b="0" i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3233738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Polní studie, biomonitoring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40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Př: vzorkování – návrh rozložení vzorkovacích míst</a:t>
            </a:r>
          </a:p>
        </p:txBody>
      </p:sp>
      <p:pic>
        <p:nvPicPr>
          <p:cNvPr id="18637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2276475"/>
            <a:ext cx="5424487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7" b="42667"/>
          <a:stretch>
            <a:fillRect/>
          </a:stretch>
        </p:blipFill>
        <p:spPr bwMode="auto">
          <a:xfrm>
            <a:off x="228600" y="801688"/>
            <a:ext cx="87630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ovéPole 1"/>
          <p:cNvSpPr txBox="1">
            <a:spLocks noChangeArrowheads="1"/>
          </p:cNvSpPr>
          <p:nvPr/>
        </p:nvSpPr>
        <p:spPr bwMode="auto">
          <a:xfrm>
            <a:off x="1562100" y="260350"/>
            <a:ext cx="5889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0000"/>
                </a:solidFill>
              </a:rPr>
              <a:t>Variabilita v populacích … je přirozená </a:t>
            </a:r>
            <a:endParaRPr lang="en-US" altLang="en-US" sz="2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Polní studie, biomonitoring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40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Př. vzorkování – odběry abiotických vzorků</a:t>
            </a:r>
          </a:p>
        </p:txBody>
      </p:sp>
      <p:pic>
        <p:nvPicPr>
          <p:cNvPr id="188419" name="Picture 3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3"/>
          <a:stretch>
            <a:fillRect/>
          </a:stretch>
        </p:blipFill>
        <p:spPr bwMode="auto">
          <a:xfrm>
            <a:off x="457200" y="2133600"/>
            <a:ext cx="19050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974725" y="1662113"/>
            <a:ext cx="646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Voda</a:t>
            </a:r>
          </a:p>
        </p:txBody>
      </p:sp>
      <p:pic>
        <p:nvPicPr>
          <p:cNvPr id="188421" name="Picture 5" descr="fig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14600"/>
            <a:ext cx="2249488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2" name="Picture 6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43400"/>
            <a:ext cx="1089025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3" name="Text Box 7"/>
          <p:cNvSpPr txBox="1">
            <a:spLocks noChangeArrowheads="1"/>
          </p:cNvSpPr>
          <p:nvPr/>
        </p:nvSpPr>
        <p:spPr bwMode="auto">
          <a:xfrm>
            <a:off x="5562600" y="1676400"/>
            <a:ext cx="9985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Sediment</a:t>
            </a:r>
          </a:p>
        </p:txBody>
      </p:sp>
      <p:pic>
        <p:nvPicPr>
          <p:cNvPr id="188424" name="Picture 8" descr="figure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36576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5" name="Picture 9" descr="figure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62400"/>
            <a:ext cx="1611313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6" name="Text Box 10"/>
          <p:cNvSpPr txBox="1">
            <a:spLocks noChangeArrowheads="1"/>
          </p:cNvSpPr>
          <p:nvPr/>
        </p:nvSpPr>
        <p:spPr bwMode="auto">
          <a:xfrm>
            <a:off x="7315200" y="5029200"/>
            <a:ext cx="1063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0" i="1">
                <a:solidFill>
                  <a:schemeClr val="tx1"/>
                </a:solidFill>
                <a:latin typeface="Times New Roman" panose="02020603050405020304" pitchFamily="18" charset="0"/>
              </a:rPr>
              <a:t>Eckmanův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0" i="1">
                <a:solidFill>
                  <a:schemeClr val="tx1"/>
                </a:solidFill>
                <a:latin typeface="Times New Roman" panose="02020603050405020304" pitchFamily="18" charset="0"/>
              </a:rPr>
              <a:t>drapák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Polní studie, biomonitoring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40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Př. vzorkování – odběry abiotických vzorků</a:t>
            </a:r>
          </a:p>
        </p:txBody>
      </p:sp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4332288" y="1797050"/>
            <a:ext cx="849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Vzduch</a:t>
            </a:r>
          </a:p>
        </p:txBody>
      </p:sp>
      <p:pic>
        <p:nvPicPr>
          <p:cNvPr id="190468" name="Picture 4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038600"/>
            <a:ext cx="25908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9" name="Picture 5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33600"/>
            <a:ext cx="3249613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0" name="Text Box 6"/>
          <p:cNvSpPr txBox="1">
            <a:spLocks noChangeArrowheads="1"/>
          </p:cNvSpPr>
          <p:nvPr/>
        </p:nvSpPr>
        <p:spPr bwMode="auto">
          <a:xfrm>
            <a:off x="2743200" y="2209800"/>
            <a:ext cx="635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Půda</a:t>
            </a:r>
          </a:p>
        </p:txBody>
      </p:sp>
      <p:pic>
        <p:nvPicPr>
          <p:cNvPr id="190471" name="Picture 7" descr="figur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18970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2" name="Picture 8" descr="figure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95600"/>
            <a:ext cx="28194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3" name="Picture 9" descr="figure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30273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4" name="Text Box 10"/>
          <p:cNvSpPr txBox="1">
            <a:spLocks noChangeArrowheads="1"/>
          </p:cNvSpPr>
          <p:nvPr/>
        </p:nvSpPr>
        <p:spPr bwMode="auto">
          <a:xfrm>
            <a:off x="3581400" y="5029200"/>
            <a:ext cx="1262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0" i="1">
                <a:solidFill>
                  <a:schemeClr val="tx1"/>
                </a:solidFill>
                <a:latin typeface="Times New Roman" panose="02020603050405020304" pitchFamily="18" charset="0"/>
              </a:rPr>
              <a:t>Půdní sonda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0" i="1">
                <a:solidFill>
                  <a:schemeClr val="tx1"/>
                </a:solidFill>
                <a:latin typeface="Times New Roman" panose="02020603050405020304" pitchFamily="18" charset="0"/>
              </a:rPr>
              <a:t>- půdní jádro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7"/>
          <a:stretch>
            <a:fillRect/>
          </a:stretch>
        </p:blipFill>
        <p:spPr bwMode="auto">
          <a:xfrm>
            <a:off x="5791200" y="5105400"/>
            <a:ext cx="31686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Polní studie, biomonitoring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40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AKVATICKÉ PROSTŘEDÍ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– odběry biotických vzorků - </a:t>
            </a:r>
          </a:p>
        </p:txBody>
      </p:sp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1676400" y="2057400"/>
            <a:ext cx="16525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Planktonní síťky</a:t>
            </a:r>
          </a:p>
        </p:txBody>
      </p:sp>
      <p:pic>
        <p:nvPicPr>
          <p:cNvPr id="192517" name="Picture 5" descr="fig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17351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8" name="Picture 6" descr="figur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590800"/>
            <a:ext cx="1965325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9" name="Picture 7" descr="figure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343400"/>
            <a:ext cx="16557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20" name="Text Box 8"/>
          <p:cNvSpPr txBox="1">
            <a:spLocks noChangeArrowheads="1"/>
          </p:cNvSpPr>
          <p:nvPr/>
        </p:nvSpPr>
        <p:spPr bwMode="auto">
          <a:xfrm>
            <a:off x="5562600" y="2057400"/>
            <a:ext cx="2841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Periphyton – nárosty, biofilmy</a:t>
            </a:r>
          </a:p>
        </p:txBody>
      </p:sp>
      <p:pic>
        <p:nvPicPr>
          <p:cNvPr id="192521" name="Picture 9" descr="figure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67000"/>
            <a:ext cx="34290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Polní studie, biomonitoring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40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AKVATICKÉ PROSTŘEDÍ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– odběry biotických vzorků - </a:t>
            </a:r>
          </a:p>
        </p:txBody>
      </p:sp>
      <p:sp>
        <p:nvSpPr>
          <p:cNvPr id="194563" name="Text Box 3"/>
          <p:cNvSpPr txBox="1">
            <a:spLocks noChangeArrowheads="1"/>
          </p:cNvSpPr>
          <p:nvPr/>
        </p:nvSpPr>
        <p:spPr bwMode="auto">
          <a:xfrm>
            <a:off x="1524000" y="2057400"/>
            <a:ext cx="1797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Bentičtí bezobratlí</a:t>
            </a:r>
          </a:p>
        </p:txBody>
      </p:sp>
      <p:pic>
        <p:nvPicPr>
          <p:cNvPr id="194564" name="Picture 4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3494088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5" name="Picture 5" descr="fig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4419600"/>
            <a:ext cx="15176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6" name="Picture 6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53000"/>
            <a:ext cx="2633663" cy="1371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7" name="Text Box 7"/>
          <p:cNvSpPr txBox="1">
            <a:spLocks noChangeArrowheads="1"/>
          </p:cNvSpPr>
          <p:nvPr/>
        </p:nvSpPr>
        <p:spPr bwMode="auto">
          <a:xfrm>
            <a:off x="5867400" y="2057400"/>
            <a:ext cx="646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Ryby</a:t>
            </a:r>
          </a:p>
        </p:txBody>
      </p:sp>
      <p:pic>
        <p:nvPicPr>
          <p:cNvPr id="194568" name="Picture 8" descr="figure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14600"/>
            <a:ext cx="1790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9" name="Picture 9" descr="figure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14600"/>
            <a:ext cx="2078038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0" name="Picture 10" descr="figure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72000"/>
            <a:ext cx="320040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Polní studie, biomonitoring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40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TERESTRICKÉ PROSTŘEDÍ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– odběry biotických vzorků - </a:t>
            </a:r>
          </a:p>
        </p:txBody>
      </p:sp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1524000" y="2057400"/>
            <a:ext cx="1243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ROSTLINY</a:t>
            </a:r>
          </a:p>
        </p:txBody>
      </p:sp>
      <p:sp>
        <p:nvSpPr>
          <p:cNvPr id="196612" name="Text Box 4"/>
          <p:cNvSpPr txBox="1">
            <a:spLocks noChangeArrowheads="1"/>
          </p:cNvSpPr>
          <p:nvPr/>
        </p:nvSpPr>
        <p:spPr bwMode="auto">
          <a:xfrm>
            <a:off x="5867400" y="2057400"/>
            <a:ext cx="1089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Bezobratlí</a:t>
            </a:r>
          </a:p>
        </p:txBody>
      </p:sp>
      <p:pic>
        <p:nvPicPr>
          <p:cNvPr id="196613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320040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4" name="Picture 6" descr="fig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724400"/>
            <a:ext cx="2565400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5" name="Picture 7" descr="figur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90800"/>
            <a:ext cx="28194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6" name="Picture 8" descr="figure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76600"/>
            <a:ext cx="23129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Polní studie, biomonitoring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40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TERESTRICKÉ PROSTŘEDÍ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– odběry biotických vzorků - </a:t>
            </a:r>
          </a:p>
        </p:txBody>
      </p:sp>
      <p:sp>
        <p:nvSpPr>
          <p:cNvPr id="198659" name="Text Box 3"/>
          <p:cNvSpPr txBox="1">
            <a:spLocks noChangeArrowheads="1"/>
          </p:cNvSpPr>
          <p:nvPr/>
        </p:nvSpPr>
        <p:spPr bwMode="auto">
          <a:xfrm>
            <a:off x="1524000" y="2286000"/>
            <a:ext cx="1503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malí obratlovci</a:t>
            </a:r>
          </a:p>
        </p:txBody>
      </p:sp>
      <p:pic>
        <p:nvPicPr>
          <p:cNvPr id="198660" name="Picture 4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924175"/>
            <a:ext cx="3270250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1" name="Picture 5" descr="fig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708275"/>
            <a:ext cx="233838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Polní studie, biomonitoring</a:t>
            </a:r>
          </a:p>
        </p:txBody>
      </p:sp>
      <p:sp>
        <p:nvSpPr>
          <p:cNvPr id="200707" name="Rectangle 3"/>
          <p:cNvSpPr>
            <a:spLocks noChangeArrowheads="1"/>
          </p:cNvSpPr>
          <p:nvPr/>
        </p:nvSpPr>
        <p:spPr bwMode="auto">
          <a:xfrm>
            <a:off x="381000" y="1214438"/>
            <a:ext cx="85344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2"/>
                </a:solidFill>
              </a:rPr>
              <a:t>(5) srovnání exponovaného a kontrolního ekosystému, </a:t>
            </a:r>
            <a:br>
              <a:rPr lang="cs-CZ" altLang="en-US" sz="2200">
                <a:solidFill>
                  <a:schemeClr val="tx2"/>
                </a:solidFill>
              </a:rPr>
            </a:br>
            <a:r>
              <a:rPr lang="cs-CZ" altLang="en-US" sz="2200">
                <a:solidFill>
                  <a:schemeClr val="tx2"/>
                </a:solidFill>
              </a:rPr>
              <a:t>vyhodnocení výsledků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</a:rPr>
              <a:t>a) základní parametry srovnávaných systémů by měly být blízké </a:t>
            </a:r>
            <a:br>
              <a:rPr lang="cs-CZ" altLang="en-US" sz="2000">
                <a:solidFill>
                  <a:schemeClr val="tx1"/>
                </a:solidFill>
              </a:rPr>
            </a:br>
            <a:r>
              <a:rPr lang="cs-CZ" altLang="en-US" sz="1600" b="0">
                <a:solidFill>
                  <a:schemeClr val="tx1"/>
                </a:solidFill>
              </a:rPr>
              <a:t>(</a:t>
            </a:r>
            <a:r>
              <a:rPr lang="cs-CZ" altLang="en-US" sz="1600" b="0" i="1">
                <a:solidFill>
                  <a:schemeClr val="tx1"/>
                </a:solidFill>
              </a:rPr>
              <a:t>např. hodnoty pH, tvrdost vody, shodné geochemické parametry – podloží ...</a:t>
            </a:r>
            <a:r>
              <a:rPr lang="cs-CZ" altLang="en-US" sz="1600" b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20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</a:rPr>
              <a:t>b) chemická kontaminace PROSTŘEDÍ </a:t>
            </a:r>
            <a:r>
              <a:rPr lang="en-US" altLang="en-US" sz="2000">
                <a:solidFill>
                  <a:schemeClr val="tx1"/>
                </a:solidFill>
              </a:rPr>
              <a:t>/</a:t>
            </a:r>
            <a:r>
              <a:rPr lang="cs-CZ" altLang="en-US" sz="2000">
                <a:solidFill>
                  <a:schemeClr val="tx1"/>
                </a:solidFill>
              </a:rPr>
              <a:t> BIOTY v obou systémech </a:t>
            </a:r>
            <a:br>
              <a:rPr lang="cs-CZ" altLang="en-US" sz="2000">
                <a:solidFill>
                  <a:schemeClr val="tx1"/>
                </a:solidFill>
              </a:rPr>
            </a:br>
            <a:r>
              <a:rPr lang="cs-CZ" altLang="en-US" sz="1600" b="0" i="1">
                <a:solidFill>
                  <a:schemeClr val="tx1"/>
                </a:solidFill>
              </a:rPr>
              <a:t>? existují rozdíly v koncentracích toxických látek</a:t>
            </a:r>
            <a:br>
              <a:rPr lang="cs-CZ" altLang="en-US" sz="1600" b="0" i="1">
                <a:solidFill>
                  <a:schemeClr val="tx1"/>
                </a:solidFill>
              </a:rPr>
            </a:br>
            <a:r>
              <a:rPr lang="cs-CZ" altLang="en-US" sz="1600" b="0" i="1">
                <a:solidFill>
                  <a:schemeClr val="tx1"/>
                </a:solidFill>
              </a:rPr>
              <a:t>? existuje vztah mezi koncentrací v prostředí a v biotě (? bioakumulace)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20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</a:rPr>
              <a:t>c) srovnání biotických parametrů v obou ekosystémech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0" i="1">
                <a:solidFill>
                  <a:schemeClr val="tx1"/>
                </a:solidFill>
              </a:rPr>
              <a:t>	? existují rozdíly v taxonomickém složení společenstev</a:t>
            </a:r>
            <a:br>
              <a:rPr lang="cs-CZ" altLang="en-US" sz="1600" b="0" i="1">
                <a:solidFill>
                  <a:schemeClr val="tx1"/>
                </a:solidFill>
              </a:rPr>
            </a:br>
            <a:r>
              <a:rPr lang="cs-CZ" altLang="en-US" sz="1600" b="0" i="1">
                <a:solidFill>
                  <a:schemeClr val="tx1"/>
                </a:solidFill>
              </a:rPr>
              <a:t>? existují rozdíly v pokryvnosti-abundanci-biomase </a:t>
            </a:r>
            <a:br>
              <a:rPr lang="cs-CZ" altLang="en-US" sz="1600" b="0" i="1">
                <a:solidFill>
                  <a:schemeClr val="tx1"/>
                </a:solidFill>
              </a:rPr>
            </a:br>
            <a:r>
              <a:rPr lang="cs-CZ" altLang="en-US" sz="1600" b="0" i="1">
                <a:solidFill>
                  <a:schemeClr val="tx1"/>
                </a:solidFill>
              </a:rPr>
              <a:t>? srovnání potravních vztahů </a:t>
            </a:r>
            <a:br>
              <a:rPr lang="cs-CZ" altLang="en-US" sz="1600" b="0" i="1">
                <a:solidFill>
                  <a:schemeClr val="tx1"/>
                </a:solidFill>
              </a:rPr>
            </a:br>
            <a:r>
              <a:rPr lang="cs-CZ" altLang="en-US" sz="1600" b="0" i="1">
                <a:solidFill>
                  <a:schemeClr val="tx1"/>
                </a:solidFill>
              </a:rPr>
              <a:t>? posouzení rezistence a resilince (jak dlouho stres působil a jak dlouho již nepůsobí)</a:t>
            </a:r>
            <a:br>
              <a:rPr lang="cs-CZ" altLang="en-US" sz="1600" b="0" i="1">
                <a:solidFill>
                  <a:schemeClr val="tx1"/>
                </a:solidFill>
              </a:rPr>
            </a:br>
            <a:endParaRPr lang="cs-CZ" altLang="en-US" sz="1600" b="0" i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5515</TotalTime>
  <Words>4595</Words>
  <Application>Microsoft Office PowerPoint</Application>
  <PresentationFormat>On-screen Show (4:3)</PresentationFormat>
  <Paragraphs>697</Paragraphs>
  <Slides>96</Slides>
  <Notes>96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4" baseType="lpstr">
      <vt:lpstr>Arial</vt:lpstr>
      <vt:lpstr>Calibri</vt:lpstr>
      <vt:lpstr>Symbol</vt:lpstr>
      <vt:lpstr>Tahoma</vt:lpstr>
      <vt:lpstr>Times New Roman</vt:lpstr>
      <vt:lpstr>Wingdings</vt:lpstr>
      <vt:lpstr>Motiv sady Office</vt:lpstr>
      <vt:lpstr>Klip</vt:lpstr>
      <vt:lpstr>PowerPoint Presentation</vt:lpstr>
      <vt:lpstr>Připomenutní - hodnocení ekotoxicity - biotesty</vt:lpstr>
      <vt:lpstr>PowerPoint Presentation</vt:lpstr>
      <vt:lpstr>PowerPoint Presentation</vt:lpstr>
      <vt:lpstr>Přednáška by měla objasnit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Definice „Normálního stavu ekosystému“ není jednoduchá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Ludek Blaha</cp:lastModifiedBy>
  <cp:revision>151</cp:revision>
  <dcterms:created xsi:type="dcterms:W3CDTF">2010-05-17T15:27:49Z</dcterms:created>
  <dcterms:modified xsi:type="dcterms:W3CDTF">2020-04-03T09:04:13Z</dcterms:modified>
</cp:coreProperties>
</file>