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9" r:id="rId4"/>
    <p:sldId id="294" r:id="rId5"/>
    <p:sldId id="293" r:id="rId6"/>
    <p:sldId id="258" r:id="rId7"/>
    <p:sldId id="282" r:id="rId8"/>
    <p:sldId id="275" r:id="rId9"/>
    <p:sldId id="260" r:id="rId10"/>
    <p:sldId id="261" r:id="rId11"/>
    <p:sldId id="262" r:id="rId12"/>
    <p:sldId id="265" r:id="rId13"/>
    <p:sldId id="264" r:id="rId14"/>
    <p:sldId id="263" r:id="rId15"/>
    <p:sldId id="266" r:id="rId16"/>
    <p:sldId id="267" r:id="rId17"/>
    <p:sldId id="268" r:id="rId18"/>
    <p:sldId id="271" r:id="rId19"/>
    <p:sldId id="272" r:id="rId20"/>
    <p:sldId id="284" r:id="rId21"/>
    <p:sldId id="283" r:id="rId22"/>
    <p:sldId id="307" r:id="rId23"/>
    <p:sldId id="276" r:id="rId24"/>
    <p:sldId id="309" r:id="rId25"/>
    <p:sldId id="281" r:id="rId26"/>
    <p:sldId id="308" r:id="rId27"/>
    <p:sldId id="280" r:id="rId28"/>
    <p:sldId id="285" r:id="rId29"/>
    <p:sldId id="273" r:id="rId30"/>
    <p:sldId id="278" r:id="rId31"/>
    <p:sldId id="290" r:id="rId32"/>
    <p:sldId id="292" r:id="rId33"/>
    <p:sldId id="287" r:id="rId34"/>
    <p:sldId id="306" r:id="rId35"/>
    <p:sldId id="286" r:id="rId36"/>
    <p:sldId id="291" r:id="rId37"/>
    <p:sldId id="288" r:id="rId38"/>
    <p:sldId id="274" r:id="rId39"/>
    <p:sldId id="269" r:id="rId40"/>
    <p:sldId id="300" r:id="rId41"/>
    <p:sldId id="301" r:id="rId42"/>
    <p:sldId id="305" r:id="rId43"/>
    <p:sldId id="299" r:id="rId44"/>
    <p:sldId id="302" r:id="rId45"/>
    <p:sldId id="303" r:id="rId46"/>
    <p:sldId id="304" r:id="rId47"/>
    <p:sldId id="270" r:id="rId48"/>
    <p:sldId id="297" r:id="rId49"/>
    <p:sldId id="295" r:id="rId50"/>
    <p:sldId id="296" r:id="rId51"/>
    <p:sldId id="298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00"/>
    <p:restoredTop sz="79940"/>
  </p:normalViewPr>
  <p:slideViewPr>
    <p:cSldViewPr snapToGrid="0" snapToObjects="1">
      <p:cViewPr varScale="1">
        <p:scale>
          <a:sx n="92" d="100"/>
          <a:sy n="92" d="100"/>
        </p:scale>
        <p:origin x="26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B099C-2334-9F4A-ACA7-68CFDD390247}" type="datetimeFigureOut">
              <a:rPr lang="cs-CZ" smtClean="0"/>
              <a:t>07.01.19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B4C86-5430-F949-8782-1B337ED838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9603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EEDF </a:t>
            </a:r>
            <a:r>
              <a:rPr lang="cs-CZ" dirty="0" err="1"/>
              <a:t>relaxation</a:t>
            </a:r>
            <a:r>
              <a:rPr lang="cs-CZ" dirty="0"/>
              <a:t> </a:t>
            </a:r>
            <a:r>
              <a:rPr lang="cs-CZ" dirty="0" err="1"/>
              <a:t>ps</a:t>
            </a:r>
            <a:r>
              <a:rPr lang="cs-CZ" dirty="0"/>
              <a:t> … </a:t>
            </a:r>
            <a:r>
              <a:rPr lang="cs-CZ" dirty="0" err="1"/>
              <a:t>radiative</a:t>
            </a:r>
            <a:r>
              <a:rPr lang="cs-CZ" dirty="0"/>
              <a:t> </a:t>
            </a:r>
            <a:r>
              <a:rPr lang="cs-CZ" dirty="0" err="1"/>
              <a:t>lifetimes</a:t>
            </a:r>
            <a:r>
              <a:rPr lang="cs-CZ" dirty="0"/>
              <a:t> 10ns … </a:t>
            </a:r>
            <a:r>
              <a:rPr lang="cs-CZ" dirty="0" err="1"/>
              <a:t>effective</a:t>
            </a:r>
            <a:r>
              <a:rPr lang="cs-CZ" dirty="0"/>
              <a:t> </a:t>
            </a:r>
            <a:r>
              <a:rPr lang="cs-CZ" dirty="0" err="1"/>
              <a:t>quenching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1atm </a:t>
            </a:r>
            <a:r>
              <a:rPr lang="cs-CZ" dirty="0" err="1"/>
              <a:t>ns</a:t>
            </a:r>
            <a:r>
              <a:rPr lang="cs-CZ" dirty="0"/>
              <a:t> … </a:t>
            </a:r>
            <a:r>
              <a:rPr lang="cs-CZ" dirty="0" err="1"/>
              <a:t>relaxation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chemical</a:t>
            </a:r>
            <a:r>
              <a:rPr lang="cs-CZ" dirty="0"/>
              <a:t> </a:t>
            </a:r>
            <a:r>
              <a:rPr lang="cs-CZ" dirty="0" err="1"/>
              <a:t>kinetics</a:t>
            </a:r>
            <a:r>
              <a:rPr lang="cs-CZ" dirty="0"/>
              <a:t> </a:t>
            </a:r>
            <a:r>
              <a:rPr lang="cs-CZ" dirty="0" err="1"/>
              <a:t>ns</a:t>
            </a:r>
            <a:r>
              <a:rPr lang="cs-CZ" dirty="0"/>
              <a:t> … </a:t>
            </a:r>
            <a:r>
              <a:rPr lang="cs-CZ" dirty="0" err="1"/>
              <a:t>streamer</a:t>
            </a:r>
            <a:r>
              <a:rPr lang="cs-CZ" dirty="0"/>
              <a:t> </a:t>
            </a:r>
            <a:r>
              <a:rPr lang="cs-CZ" dirty="0" err="1"/>
              <a:t>structure</a:t>
            </a:r>
            <a:r>
              <a:rPr lang="cs-CZ"/>
              <a:t> 10ps …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B4C86-5430-F949-8782-1B337ED838B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5495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reason</a:t>
            </a:r>
            <a:r>
              <a:rPr lang="cs-CZ" dirty="0"/>
              <a:t> and use </a:t>
            </a:r>
            <a:r>
              <a:rPr lang="cs-CZ" dirty="0" err="1"/>
              <a:t>of</a:t>
            </a:r>
            <a:r>
              <a:rPr lang="cs-CZ" dirty="0"/>
              <a:t> TCSPC </a:t>
            </a:r>
            <a:r>
              <a:rPr lang="cs-CZ" dirty="0" err="1"/>
              <a:t>is</a:t>
            </a:r>
            <a:r>
              <a:rPr lang="cs-CZ" dirty="0"/>
              <a:t> in fluorescence </a:t>
            </a:r>
            <a:r>
              <a:rPr lang="cs-CZ" dirty="0" err="1"/>
              <a:t>lifetime</a:t>
            </a:r>
            <a:r>
              <a:rPr lang="cs-CZ" dirty="0"/>
              <a:t> </a:t>
            </a:r>
            <a:r>
              <a:rPr lang="cs-CZ" dirty="0" err="1"/>
              <a:t>imaging</a:t>
            </a:r>
            <a:r>
              <a:rPr lang="cs-CZ" dirty="0"/>
              <a:t> </a:t>
            </a:r>
            <a:r>
              <a:rPr lang="cs-CZ" dirty="0" err="1"/>
              <a:t>microscopy</a:t>
            </a:r>
            <a:r>
              <a:rPr lang="cs-CZ" dirty="0"/>
              <a:t> &gt;&gt;&gt; proto </a:t>
            </a:r>
            <a:r>
              <a:rPr lang="cs-CZ" dirty="0" err="1"/>
              <a:t>ted</a:t>
            </a:r>
            <a:r>
              <a:rPr lang="cs-CZ" dirty="0"/>
              <a:t> </a:t>
            </a:r>
            <a:r>
              <a:rPr lang="cs-CZ" dirty="0" err="1"/>
              <a:t>lifetime</a:t>
            </a:r>
            <a:r>
              <a:rPr lang="cs-CZ" dirty="0"/>
              <a:t>, je to potřeba i ve fyzice plazmatu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B4C86-5430-F949-8782-1B337ED838B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68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03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2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3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1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1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43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6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1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9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637A2-294F-964B-ADD0-19424491449D}" type="datetimeFigureOut">
              <a:rPr lang="en-US" smtClean="0"/>
              <a:t>1/7/19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C501A-82C2-FC4C-92C7-5A866CAF5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1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332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dirty="0"/>
              <a:t>F9180: </a:t>
            </a:r>
            <a:r>
              <a:rPr lang="en-US" sz="2800" dirty="0" err="1"/>
              <a:t>Diagnostické</a:t>
            </a:r>
            <a:r>
              <a:rPr lang="en-US" sz="2800" dirty="0"/>
              <a:t> </a:t>
            </a:r>
            <a:r>
              <a:rPr lang="en-US" sz="2800" dirty="0" err="1"/>
              <a:t>metody</a:t>
            </a:r>
            <a:r>
              <a:rPr lang="en-US" sz="2800" dirty="0"/>
              <a:t>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67544"/>
            <a:ext cx="6400800" cy="137378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3366FF"/>
                </a:solidFill>
              </a:rPr>
              <a:t>Time-Correlated Single Photon Counting Methods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6435" y="2705245"/>
            <a:ext cx="2135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Tomáš</a:t>
            </a:r>
            <a:r>
              <a:rPr lang="en-US" sz="2800" dirty="0"/>
              <a:t> </a:t>
            </a:r>
            <a:r>
              <a:rPr lang="en-US" sz="2800" dirty="0" err="1"/>
              <a:t>Hoder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3594155"/>
            <a:ext cx="796886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Doporučená</a:t>
            </a:r>
            <a:r>
              <a:rPr lang="en-US" u="sng" dirty="0"/>
              <a:t> </a:t>
            </a:r>
            <a:r>
              <a:rPr lang="en-US" u="sng" dirty="0" err="1"/>
              <a:t>literatura</a:t>
            </a:r>
            <a:r>
              <a:rPr lang="en-US" u="sng" dirty="0"/>
              <a:t>:</a:t>
            </a:r>
          </a:p>
          <a:p>
            <a:r>
              <a:rPr lang="en-US" dirty="0"/>
              <a:t>[1] </a:t>
            </a:r>
            <a:r>
              <a:rPr lang="en-US" b="1" dirty="0" err="1"/>
              <a:t>D.V.O’Connor</a:t>
            </a:r>
            <a:r>
              <a:rPr lang="en-US" b="1" dirty="0"/>
              <a:t> and </a:t>
            </a:r>
            <a:r>
              <a:rPr lang="en-US" b="1" dirty="0" err="1"/>
              <a:t>D.Phillips</a:t>
            </a:r>
            <a:r>
              <a:rPr lang="en-US" b="1" dirty="0"/>
              <a:t> </a:t>
            </a:r>
            <a:r>
              <a:rPr lang="en-US" dirty="0"/>
              <a:t>- Time-correlated Single Photon Counting, 1984</a:t>
            </a:r>
          </a:p>
          <a:p>
            <a:r>
              <a:rPr lang="en-US" dirty="0"/>
              <a:t>[2] </a:t>
            </a:r>
            <a:r>
              <a:rPr lang="en-US" b="1" dirty="0" err="1"/>
              <a:t>W.Demtroeder</a:t>
            </a:r>
            <a:r>
              <a:rPr lang="en-US" dirty="0"/>
              <a:t> - Atoms, Molecules and Photons, 2006</a:t>
            </a:r>
          </a:p>
          <a:p>
            <a:r>
              <a:rPr lang="en-US" dirty="0"/>
              <a:t>[3] </a:t>
            </a:r>
            <a:r>
              <a:rPr lang="en-US" b="1" dirty="0" err="1"/>
              <a:t>W.R.Ware</a:t>
            </a:r>
            <a:r>
              <a:rPr lang="en-US" dirty="0"/>
              <a:t> – Techniques of pulse </a:t>
            </a:r>
            <a:r>
              <a:rPr lang="en-US" dirty="0" err="1"/>
              <a:t>fluorometry</a:t>
            </a:r>
            <a:r>
              <a:rPr lang="en-US" dirty="0"/>
              <a:t> </a:t>
            </a:r>
            <a:r>
              <a:rPr lang="en-US" i="1" dirty="0"/>
              <a:t>Time-Resolved Fluorescence </a:t>
            </a:r>
          </a:p>
          <a:p>
            <a:r>
              <a:rPr lang="en-US" i="1" dirty="0"/>
              <a:t>Spectroscopy in Biochemistry and Biology (NATO ASI Series A: Life Sciences) </a:t>
            </a:r>
          </a:p>
          <a:p>
            <a:r>
              <a:rPr lang="en-US" dirty="0" err="1"/>
              <a:t>vol</a:t>
            </a:r>
            <a:r>
              <a:rPr lang="en-US" dirty="0"/>
              <a:t> 69, </a:t>
            </a:r>
            <a:r>
              <a:rPr lang="en-US" dirty="0" err="1"/>
              <a:t>ed</a:t>
            </a:r>
            <a:r>
              <a:rPr lang="en-US" dirty="0"/>
              <a:t> </a:t>
            </a:r>
            <a:r>
              <a:rPr lang="en-US" dirty="0" err="1"/>
              <a:t>R.B.Cundall</a:t>
            </a:r>
            <a:r>
              <a:rPr lang="en-US" dirty="0"/>
              <a:t> and </a:t>
            </a:r>
            <a:r>
              <a:rPr lang="en-US" dirty="0" err="1"/>
              <a:t>R.E.Dale</a:t>
            </a:r>
            <a:r>
              <a:rPr lang="en-US" dirty="0"/>
              <a:t> (New York: Plenum), 1983</a:t>
            </a:r>
          </a:p>
          <a:p>
            <a:r>
              <a:rPr lang="en-US" dirty="0"/>
              <a:t>[4] </a:t>
            </a:r>
            <a:r>
              <a:rPr lang="en-US" b="1" dirty="0" err="1"/>
              <a:t>K.V.Kozlov</a:t>
            </a:r>
            <a:r>
              <a:rPr lang="en-US" b="1" dirty="0"/>
              <a:t> et al. </a:t>
            </a:r>
            <a:r>
              <a:rPr lang="en-US" dirty="0"/>
              <a:t>2001 </a:t>
            </a:r>
            <a:r>
              <a:rPr lang="en-US" dirty="0" err="1"/>
              <a:t>Spatio</a:t>
            </a:r>
            <a:r>
              <a:rPr lang="en-US" dirty="0"/>
              <a:t>-temporally resolved spectroscopic diagnostics </a:t>
            </a:r>
          </a:p>
          <a:p>
            <a:r>
              <a:rPr lang="en-US" dirty="0"/>
              <a:t>of the barrier discharge in air at atmospheric pressure, </a:t>
            </a:r>
            <a:r>
              <a:rPr lang="en-US" i="1" dirty="0" err="1"/>
              <a:t>J.Phys.D:Appl.Phys</a:t>
            </a:r>
            <a:r>
              <a:rPr lang="en-US" i="1" dirty="0"/>
              <a:t>.</a:t>
            </a:r>
            <a:r>
              <a:rPr lang="en-US" dirty="0"/>
              <a:t> </a:t>
            </a:r>
            <a:r>
              <a:rPr lang="is-IS" dirty="0"/>
              <a:t>34</a:t>
            </a:r>
            <a:r>
              <a:rPr lang="is-IS" b="1" dirty="0"/>
              <a:t> </a:t>
            </a:r>
            <a:r>
              <a:rPr lang="is-IS" dirty="0"/>
              <a:t>3164 </a:t>
            </a:r>
          </a:p>
          <a:p>
            <a:r>
              <a:rPr lang="is-IS" dirty="0"/>
              <a:t>[5] </a:t>
            </a:r>
            <a:r>
              <a:rPr lang="is-IS" b="1" dirty="0"/>
              <a:t>W.Becker </a:t>
            </a:r>
            <a:r>
              <a:rPr lang="is-IS" dirty="0"/>
              <a:t>2007 </a:t>
            </a:r>
            <a:r>
              <a:rPr lang="x-none" dirty="0"/>
              <a:t>Advanced Time-correlated Single Photon Counting Techniques</a:t>
            </a:r>
          </a:p>
          <a:p>
            <a:r>
              <a:rPr lang="x-none" dirty="0"/>
              <a:t>[6] </a:t>
            </a:r>
            <a:r>
              <a:rPr lang="x-none" b="1" dirty="0"/>
              <a:t>W.Becker</a:t>
            </a:r>
            <a:r>
              <a:rPr lang="x-none" dirty="0"/>
              <a:t> 2014 TCSPC Handbook</a:t>
            </a:r>
            <a:endParaRPr lang="is-IS" dirty="0"/>
          </a:p>
          <a:p>
            <a:endParaRPr lang="is-I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948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4370" y="5919831"/>
            <a:ext cx="4611621" cy="646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time scales and appropriate light detection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76485" y="2045788"/>
            <a:ext cx="40172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Start-stop TCSPC: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Time resolution from hundreds of nanoseconds to 10ps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Possible to synchronize to time-irregular emission events with the same high resolution in time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Sensitivity of the recording is given by the </a:t>
            </a:r>
            <a:r>
              <a:rPr lang="en-US" dirty="0" err="1"/>
              <a:t>StNR</a:t>
            </a:r>
            <a:r>
              <a:rPr lang="en-US" dirty="0"/>
              <a:t> of given synchronization arrangement. Poisson statistics is the limiting mechanism.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Limited for high-frequency repetition emission events. Limited by the speed of electronics of the counter dealing with high-frequency input.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8" y="2252874"/>
            <a:ext cx="4028329" cy="3368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4370" y="5919831"/>
            <a:ext cx="4611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Time-to-amplitude converter </a:t>
            </a:r>
          </a:p>
          <a:p>
            <a:pPr algn="ctr"/>
            <a:r>
              <a:rPr lang="is-IS" dirty="0"/>
              <a:t>… first time 1961 by Koechlin (Thesis, Uni Paris)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798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time scales and appropriate light detection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4413450"/>
            <a:ext cx="84745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Reversed start-stop TCSPC: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Time resolution from hundreds of nanoseconds to 10ps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Possible to synchronize to time-irregular emission events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Sensitivity of the recording is given by the </a:t>
            </a:r>
            <a:r>
              <a:rPr lang="en-US" dirty="0" err="1"/>
              <a:t>StNR</a:t>
            </a:r>
            <a:r>
              <a:rPr lang="en-US" dirty="0"/>
              <a:t> of given synchronization arrangement. Poisson statistics is the limiting mechanism.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No limitation for high-frequency repetition emission events. Input processing only for the “main” signal.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6" name="Text Box 52"/>
          <p:cNvSpPr txBox="1">
            <a:spLocks noChangeArrowheads="1"/>
          </p:cNvSpPr>
          <p:nvPr/>
        </p:nvSpPr>
        <p:spPr bwMode="auto">
          <a:xfrm>
            <a:off x="6253727" y="1760941"/>
            <a:ext cx="2171700" cy="135995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85738" indent="-185738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b="1" dirty="0">
                <a:solidFill>
                  <a:schemeClr val="tx1"/>
                </a:solidFill>
                <a:latin typeface="Times New Roman"/>
                <a:cs typeface="Times New Roman"/>
              </a:rPr>
              <a:t>SYNC-Signal:</a:t>
            </a:r>
            <a:endParaRPr lang="en-GB" sz="18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represents shape of the full light pulse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giving a time reference</a:t>
            </a:r>
            <a:r>
              <a:rPr lang="en-GB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</p:txBody>
      </p:sp>
      <p:graphicFrame>
        <p:nvGraphicFramePr>
          <p:cNvPr id="7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603472"/>
              </p:ext>
            </p:extLst>
          </p:nvPr>
        </p:nvGraphicFramePr>
        <p:xfrm>
          <a:off x="662552" y="2988507"/>
          <a:ext cx="2382838" cy="14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Photo Editor Photo" r:id="rId3" imgW="3809524" imgH="380852" progId="MSPhotoEd.3">
                  <p:embed/>
                </p:oleObj>
              </mc:Choice>
              <mc:Fallback>
                <p:oleObj name="Photo Editor Photo" r:id="rId3" imgW="3809524" imgH="3808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45" t="9453" r="945" b="9453"/>
                      <a:stretch>
                        <a:fillRect/>
                      </a:stretch>
                    </p:blipFill>
                    <p:spPr bwMode="auto">
                      <a:xfrm>
                        <a:off x="662552" y="2988507"/>
                        <a:ext cx="2382838" cy="14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3053327" y="1921707"/>
            <a:ext cx="193675" cy="1198562"/>
            <a:chOff x="1426" y="1151"/>
            <a:chExt cx="122" cy="639"/>
          </a:xfrm>
        </p:grpSpPr>
        <p:sp>
          <p:nvSpPr>
            <p:cNvPr id="9" name="Line 55"/>
            <p:cNvSpPr>
              <a:spLocks noChangeShapeType="1"/>
            </p:cNvSpPr>
            <p:nvPr/>
          </p:nvSpPr>
          <p:spPr bwMode="auto">
            <a:xfrm>
              <a:off x="1426" y="1151"/>
              <a:ext cx="0" cy="6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56"/>
            <p:cNvSpPr>
              <a:spLocks noChangeShapeType="1"/>
            </p:cNvSpPr>
            <p:nvPr/>
          </p:nvSpPr>
          <p:spPr bwMode="auto">
            <a:xfrm>
              <a:off x="1426" y="1151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57"/>
            <p:cNvSpPr>
              <a:spLocks noChangeShapeType="1"/>
            </p:cNvSpPr>
            <p:nvPr/>
          </p:nvSpPr>
          <p:spPr bwMode="auto">
            <a:xfrm>
              <a:off x="1426" y="1789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58"/>
            <p:cNvSpPr>
              <a:spLocks noChangeShapeType="1"/>
            </p:cNvSpPr>
            <p:nvPr/>
          </p:nvSpPr>
          <p:spPr bwMode="auto">
            <a:xfrm>
              <a:off x="1426" y="1533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59"/>
            <p:cNvSpPr>
              <a:spLocks noChangeShapeType="1"/>
            </p:cNvSpPr>
            <p:nvPr/>
          </p:nvSpPr>
          <p:spPr bwMode="auto">
            <a:xfrm>
              <a:off x="1426" y="1406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60"/>
            <p:cNvSpPr>
              <a:spLocks noChangeShapeType="1"/>
            </p:cNvSpPr>
            <p:nvPr/>
          </p:nvSpPr>
          <p:spPr bwMode="auto">
            <a:xfrm>
              <a:off x="1426" y="1278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61"/>
            <p:cNvSpPr>
              <a:spLocks noChangeShapeType="1"/>
            </p:cNvSpPr>
            <p:nvPr/>
          </p:nvSpPr>
          <p:spPr bwMode="auto">
            <a:xfrm>
              <a:off x="1426" y="1214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62"/>
            <p:cNvSpPr>
              <a:spLocks noChangeShapeType="1"/>
            </p:cNvSpPr>
            <p:nvPr/>
          </p:nvSpPr>
          <p:spPr bwMode="auto">
            <a:xfrm>
              <a:off x="1426" y="1342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63"/>
            <p:cNvSpPr>
              <a:spLocks noChangeShapeType="1"/>
            </p:cNvSpPr>
            <p:nvPr/>
          </p:nvSpPr>
          <p:spPr bwMode="auto">
            <a:xfrm>
              <a:off x="1426" y="1470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64"/>
            <p:cNvSpPr>
              <a:spLocks noChangeShapeType="1"/>
            </p:cNvSpPr>
            <p:nvPr/>
          </p:nvSpPr>
          <p:spPr bwMode="auto">
            <a:xfrm>
              <a:off x="1426" y="1725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5"/>
            <p:cNvSpPr>
              <a:spLocks noChangeShapeType="1"/>
            </p:cNvSpPr>
            <p:nvPr/>
          </p:nvSpPr>
          <p:spPr bwMode="auto">
            <a:xfrm>
              <a:off x="1426" y="1597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66"/>
            <p:cNvSpPr>
              <a:spLocks noChangeShapeType="1"/>
            </p:cNvSpPr>
            <p:nvPr/>
          </p:nvSpPr>
          <p:spPr bwMode="auto">
            <a:xfrm>
              <a:off x="1426" y="1661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" name="AutoShape 67"/>
          <p:cNvSpPr>
            <a:spLocks noChangeArrowheads="1"/>
          </p:cNvSpPr>
          <p:nvPr/>
        </p:nvSpPr>
        <p:spPr bwMode="auto">
          <a:xfrm>
            <a:off x="5210740" y="2009019"/>
            <a:ext cx="979487" cy="1012825"/>
          </a:xfrm>
          <a:custGeom>
            <a:avLst/>
            <a:gdLst>
              <a:gd name="T0" fmla="*/ 27760249 w 21600"/>
              <a:gd name="T1" fmla="*/ 0 h 21600"/>
              <a:gd name="T2" fmla="*/ 0 w 21600"/>
              <a:gd name="T3" fmla="*/ 23745729 h 21600"/>
              <a:gd name="T4" fmla="*/ 27760249 w 21600"/>
              <a:gd name="T5" fmla="*/ 47491411 h 21600"/>
              <a:gd name="T6" fmla="*/ 44416425 w 21600"/>
              <a:gd name="T7" fmla="*/ 237457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78 h 21600"/>
              <a:gd name="T14" fmla="*/ 17309 w 21600"/>
              <a:gd name="T15" fmla="*/ 1652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500" y="0"/>
                </a:moveTo>
                <a:lnTo>
                  <a:pt x="13500" y="5078"/>
                </a:lnTo>
                <a:lnTo>
                  <a:pt x="3375" y="5078"/>
                </a:lnTo>
                <a:lnTo>
                  <a:pt x="3375" y="16522"/>
                </a:lnTo>
                <a:lnTo>
                  <a:pt x="13500" y="16522"/>
                </a:lnTo>
                <a:lnTo>
                  <a:pt x="13500" y="21600"/>
                </a:lnTo>
                <a:lnTo>
                  <a:pt x="21600" y="10800"/>
                </a:lnTo>
                <a:lnTo>
                  <a:pt x="13500" y="0"/>
                </a:lnTo>
                <a:close/>
              </a:path>
              <a:path w="21600" h="21600">
                <a:moveTo>
                  <a:pt x="1350" y="5078"/>
                </a:moveTo>
                <a:lnTo>
                  <a:pt x="1350" y="16522"/>
                </a:lnTo>
                <a:lnTo>
                  <a:pt x="2700" y="16522"/>
                </a:lnTo>
                <a:lnTo>
                  <a:pt x="2700" y="5078"/>
                </a:lnTo>
                <a:lnTo>
                  <a:pt x="1350" y="5078"/>
                </a:lnTo>
                <a:close/>
              </a:path>
              <a:path w="21600" h="21600">
                <a:moveTo>
                  <a:pt x="0" y="5078"/>
                </a:moveTo>
                <a:lnTo>
                  <a:pt x="0" y="16522"/>
                </a:lnTo>
                <a:lnTo>
                  <a:pt x="675" y="16522"/>
                </a:lnTo>
                <a:lnTo>
                  <a:pt x="675" y="5078"/>
                </a:lnTo>
                <a:lnTo>
                  <a:pt x="0" y="5078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AutoShape 68"/>
          <p:cNvSpPr>
            <a:spLocks noChangeArrowheads="1"/>
          </p:cNvSpPr>
          <p:nvPr/>
        </p:nvSpPr>
        <p:spPr bwMode="auto">
          <a:xfrm flipH="1">
            <a:off x="3266052" y="2413832"/>
            <a:ext cx="628650" cy="165100"/>
          </a:xfrm>
          <a:custGeom>
            <a:avLst/>
            <a:gdLst>
              <a:gd name="T0" fmla="*/ 14370241 w 21600"/>
              <a:gd name="T1" fmla="*/ 0 h 21600"/>
              <a:gd name="T2" fmla="*/ 0 w 21600"/>
              <a:gd name="T3" fmla="*/ 630972 h 21600"/>
              <a:gd name="T4" fmla="*/ 14370241 w 21600"/>
              <a:gd name="T5" fmla="*/ 1261945 h 21600"/>
              <a:gd name="T6" fmla="*/ 18296334 w 21600"/>
              <a:gd name="T7" fmla="*/ 63097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78 h 21600"/>
              <a:gd name="T14" fmla="*/ 19144 w 21600"/>
              <a:gd name="T15" fmla="*/ 1652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965" y="0"/>
                </a:moveTo>
                <a:lnTo>
                  <a:pt x="16965" y="5078"/>
                </a:lnTo>
                <a:lnTo>
                  <a:pt x="3375" y="5078"/>
                </a:lnTo>
                <a:lnTo>
                  <a:pt x="3375" y="16522"/>
                </a:lnTo>
                <a:lnTo>
                  <a:pt x="16965" y="16522"/>
                </a:lnTo>
                <a:lnTo>
                  <a:pt x="16965" y="21600"/>
                </a:lnTo>
                <a:lnTo>
                  <a:pt x="21600" y="10800"/>
                </a:lnTo>
                <a:lnTo>
                  <a:pt x="16965" y="0"/>
                </a:lnTo>
                <a:close/>
              </a:path>
              <a:path w="21600" h="21600">
                <a:moveTo>
                  <a:pt x="1350" y="5078"/>
                </a:moveTo>
                <a:lnTo>
                  <a:pt x="1350" y="16522"/>
                </a:lnTo>
                <a:lnTo>
                  <a:pt x="2700" y="16522"/>
                </a:lnTo>
                <a:lnTo>
                  <a:pt x="2700" y="5078"/>
                </a:lnTo>
                <a:lnTo>
                  <a:pt x="1350" y="5078"/>
                </a:lnTo>
                <a:close/>
              </a:path>
              <a:path w="21600" h="21600">
                <a:moveTo>
                  <a:pt x="0" y="5078"/>
                </a:moveTo>
                <a:lnTo>
                  <a:pt x="0" y="16522"/>
                </a:lnTo>
                <a:lnTo>
                  <a:pt x="675" y="16522"/>
                </a:lnTo>
                <a:lnTo>
                  <a:pt x="675" y="5078"/>
                </a:lnTo>
                <a:lnTo>
                  <a:pt x="0" y="5078"/>
                </a:lnTo>
                <a:close/>
              </a:path>
            </a:pathLst>
          </a:custGeom>
          <a:solidFill>
            <a:srgbClr val="CEDF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3" name="AutoShape 69"/>
          <p:cNvCxnSpPr>
            <a:cxnSpLocks noChangeShapeType="1"/>
            <a:endCxn id="30" idx="2"/>
          </p:cNvCxnSpPr>
          <p:nvPr/>
        </p:nvCxnSpPr>
        <p:spPr bwMode="auto">
          <a:xfrm rot="16200000" flipH="1">
            <a:off x="2140514" y="2844045"/>
            <a:ext cx="582613" cy="1154112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AutoShape 70"/>
          <p:cNvCxnSpPr>
            <a:cxnSpLocks noChangeShapeType="1"/>
            <a:stCxn id="6" idx="2"/>
            <a:endCxn id="43" idx="0"/>
          </p:cNvCxnSpPr>
          <p:nvPr/>
        </p:nvCxnSpPr>
        <p:spPr bwMode="auto">
          <a:xfrm rot="5400000">
            <a:off x="6787439" y="3165030"/>
            <a:ext cx="596277" cy="508000"/>
          </a:xfrm>
          <a:prstGeom prst="bentConnector3">
            <a:avLst>
              <a:gd name="adj1" fmla="val 101417"/>
            </a:avLst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Text Box 71"/>
          <p:cNvSpPr txBox="1">
            <a:spLocks noChangeArrowheads="1"/>
          </p:cNvSpPr>
          <p:nvPr/>
        </p:nvSpPr>
        <p:spPr bwMode="auto">
          <a:xfrm>
            <a:off x="2191315" y="3321882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i="1">
                <a:solidFill>
                  <a:srgbClr val="0066FF"/>
                </a:solidFill>
              </a:rPr>
              <a:t>START</a:t>
            </a:r>
          </a:p>
        </p:txBody>
      </p:sp>
      <p:sp>
        <p:nvSpPr>
          <p:cNvPr id="26" name="Text Box 72"/>
          <p:cNvSpPr txBox="1">
            <a:spLocks noChangeArrowheads="1"/>
          </p:cNvSpPr>
          <p:nvPr/>
        </p:nvSpPr>
        <p:spPr bwMode="auto">
          <a:xfrm>
            <a:off x="3802627" y="3321882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i="1">
                <a:solidFill>
                  <a:srgbClr val="FF3300"/>
                </a:solidFill>
              </a:rPr>
              <a:t>STOP</a:t>
            </a:r>
          </a:p>
        </p:txBody>
      </p:sp>
      <p:sp>
        <p:nvSpPr>
          <p:cNvPr id="27" name="Text Box 74"/>
          <p:cNvSpPr txBox="1">
            <a:spLocks noChangeArrowheads="1"/>
          </p:cNvSpPr>
          <p:nvPr/>
        </p:nvSpPr>
        <p:spPr bwMode="auto">
          <a:xfrm>
            <a:off x="6263252" y="3747332"/>
            <a:ext cx="725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600" b="1" i="1">
                <a:solidFill>
                  <a:schemeClr val="tx1"/>
                </a:solidFill>
              </a:rPr>
              <a:t>Delay</a:t>
            </a:r>
          </a:p>
        </p:txBody>
      </p:sp>
      <p:sp>
        <p:nvSpPr>
          <p:cNvPr id="28" name="Text Box 312"/>
          <p:cNvSpPr txBox="1">
            <a:spLocks noChangeArrowheads="1"/>
          </p:cNvSpPr>
          <p:nvPr/>
        </p:nvSpPr>
        <p:spPr bwMode="auto">
          <a:xfrm>
            <a:off x="662552" y="1912182"/>
            <a:ext cx="2381250" cy="1077912"/>
          </a:xfrm>
          <a:prstGeom prst="rect">
            <a:avLst/>
          </a:prstGeom>
          <a:solidFill>
            <a:srgbClr val="CEDF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85738" indent="-185738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b="1" dirty="0">
                <a:solidFill>
                  <a:schemeClr val="tx1"/>
                </a:solidFill>
                <a:latin typeface="Times New Roman"/>
                <a:cs typeface="Times New Roman"/>
              </a:rPr>
              <a:t>MAIN-Signal:</a:t>
            </a:r>
            <a:endParaRPr lang="en-GB" sz="18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random single photons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spatially resolved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spectrally resolved</a:t>
            </a:r>
          </a:p>
        </p:txBody>
      </p:sp>
      <p:sp>
        <p:nvSpPr>
          <p:cNvPr id="29" name="Oval 314"/>
          <p:cNvSpPr>
            <a:spLocks noChangeArrowheads="1"/>
          </p:cNvSpPr>
          <p:nvPr/>
        </p:nvSpPr>
        <p:spPr bwMode="auto">
          <a:xfrm>
            <a:off x="3597840" y="3637794"/>
            <a:ext cx="147637" cy="147638"/>
          </a:xfrm>
          <a:prstGeom prst="ellipse">
            <a:avLst/>
          </a:pr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 sz="1800"/>
          </a:p>
        </p:txBody>
      </p:sp>
      <p:sp>
        <p:nvSpPr>
          <p:cNvPr id="30" name="Oval 315"/>
          <p:cNvSpPr>
            <a:spLocks noChangeArrowheads="1"/>
          </p:cNvSpPr>
          <p:nvPr/>
        </p:nvSpPr>
        <p:spPr bwMode="auto">
          <a:xfrm>
            <a:off x="3018402" y="3637794"/>
            <a:ext cx="147638" cy="147638"/>
          </a:xfrm>
          <a:prstGeom prst="ellipse">
            <a:avLst/>
          </a:prstGeom>
          <a:solidFill>
            <a:srgbClr val="0066FF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 sz="1800"/>
          </a:p>
        </p:txBody>
      </p:sp>
      <p:sp>
        <p:nvSpPr>
          <p:cNvPr id="31" name="Oval 316"/>
          <p:cNvSpPr>
            <a:spLocks noChangeArrowheads="1"/>
          </p:cNvSpPr>
          <p:nvPr/>
        </p:nvSpPr>
        <p:spPr bwMode="auto">
          <a:xfrm>
            <a:off x="2972365" y="3590169"/>
            <a:ext cx="822325" cy="822325"/>
          </a:xfrm>
          <a:prstGeom prst="ellipse">
            <a:avLst/>
          </a:prstGeom>
          <a:solidFill>
            <a:srgbClr val="CEDFF6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sz="1800"/>
          </a:p>
        </p:txBody>
      </p:sp>
      <p:sp>
        <p:nvSpPr>
          <p:cNvPr id="32" name="Rectangle 317"/>
          <p:cNvSpPr>
            <a:spLocks noChangeArrowheads="1"/>
          </p:cNvSpPr>
          <p:nvPr/>
        </p:nvSpPr>
        <p:spPr bwMode="auto">
          <a:xfrm>
            <a:off x="3367652" y="3642557"/>
            <a:ext cx="33338" cy="16668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33" name="Rectangle 319"/>
          <p:cNvSpPr>
            <a:spLocks noChangeArrowheads="1"/>
          </p:cNvSpPr>
          <p:nvPr/>
        </p:nvSpPr>
        <p:spPr bwMode="auto">
          <a:xfrm rot="16200000">
            <a:off x="3085077" y="3918782"/>
            <a:ext cx="33337" cy="1666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34" name="Rectangle 320"/>
          <p:cNvSpPr>
            <a:spLocks noChangeArrowheads="1"/>
          </p:cNvSpPr>
          <p:nvPr/>
        </p:nvSpPr>
        <p:spPr bwMode="auto">
          <a:xfrm rot="16200000">
            <a:off x="3643083" y="3919576"/>
            <a:ext cx="33337" cy="1651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35" name="Line 321"/>
          <p:cNvSpPr>
            <a:spLocks noChangeShapeType="1"/>
          </p:cNvSpPr>
          <p:nvPr/>
        </p:nvSpPr>
        <p:spPr bwMode="auto">
          <a:xfrm flipV="1">
            <a:off x="3386702" y="3731457"/>
            <a:ext cx="174625" cy="276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" name="AutoShape 332"/>
          <p:cNvSpPr>
            <a:spLocks noChangeArrowheads="1"/>
          </p:cNvSpPr>
          <p:nvPr/>
        </p:nvSpPr>
        <p:spPr bwMode="auto">
          <a:xfrm>
            <a:off x="4053452" y="2024894"/>
            <a:ext cx="979488" cy="1077913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001E4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37" name="Text Box 333"/>
          <p:cNvSpPr txBox="1">
            <a:spLocks noChangeArrowheads="1"/>
          </p:cNvSpPr>
          <p:nvPr/>
        </p:nvSpPr>
        <p:spPr bwMode="auto">
          <a:xfrm>
            <a:off x="3694677" y="1572457"/>
            <a:ext cx="1857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micro-discharge</a:t>
            </a:r>
          </a:p>
        </p:txBody>
      </p:sp>
      <p:sp>
        <p:nvSpPr>
          <p:cNvPr id="38" name="Rectangle 335"/>
          <p:cNvSpPr>
            <a:spLocks noChangeArrowheads="1"/>
          </p:cNvSpPr>
          <p:nvPr/>
        </p:nvSpPr>
        <p:spPr bwMode="auto">
          <a:xfrm>
            <a:off x="3367652" y="4172782"/>
            <a:ext cx="33338" cy="16668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39" name="Line 674"/>
          <p:cNvSpPr>
            <a:spLocks noChangeShapeType="1"/>
          </p:cNvSpPr>
          <p:nvPr/>
        </p:nvSpPr>
        <p:spPr bwMode="auto">
          <a:xfrm flipV="1">
            <a:off x="6482327" y="327584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675"/>
          <p:cNvSpPr>
            <a:spLocks noChangeShapeType="1"/>
          </p:cNvSpPr>
          <p:nvPr/>
        </p:nvSpPr>
        <p:spPr bwMode="auto">
          <a:xfrm flipV="1">
            <a:off x="6133077" y="327584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Line 676"/>
          <p:cNvSpPr>
            <a:spLocks noChangeShapeType="1"/>
          </p:cNvSpPr>
          <p:nvPr/>
        </p:nvSpPr>
        <p:spPr bwMode="auto">
          <a:xfrm flipV="1">
            <a:off x="5783827" y="327584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Line 677"/>
          <p:cNvSpPr>
            <a:spLocks noChangeShapeType="1"/>
          </p:cNvSpPr>
          <p:nvPr/>
        </p:nvSpPr>
        <p:spPr bwMode="auto">
          <a:xfrm flipV="1">
            <a:off x="5434577" y="327584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678"/>
          <p:cNvSpPr>
            <a:spLocks noChangeShapeType="1"/>
          </p:cNvSpPr>
          <p:nvPr/>
        </p:nvSpPr>
        <p:spPr bwMode="auto">
          <a:xfrm flipV="1">
            <a:off x="6831577" y="327584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Line 679"/>
          <p:cNvSpPr>
            <a:spLocks noChangeShapeType="1"/>
          </p:cNvSpPr>
          <p:nvPr/>
        </p:nvSpPr>
        <p:spPr bwMode="auto">
          <a:xfrm flipV="1">
            <a:off x="6453752" y="3282194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680"/>
          <p:cNvSpPr>
            <a:spLocks noChangeShapeType="1"/>
          </p:cNvSpPr>
          <p:nvPr/>
        </p:nvSpPr>
        <p:spPr bwMode="auto">
          <a:xfrm flipV="1">
            <a:off x="6104502" y="3709232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681"/>
          <p:cNvSpPr>
            <a:spLocks noChangeShapeType="1"/>
          </p:cNvSpPr>
          <p:nvPr/>
        </p:nvSpPr>
        <p:spPr bwMode="auto">
          <a:xfrm flipV="1">
            <a:off x="5756840" y="3282194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682"/>
          <p:cNvSpPr>
            <a:spLocks noChangeShapeType="1"/>
          </p:cNvSpPr>
          <p:nvPr/>
        </p:nvSpPr>
        <p:spPr bwMode="auto">
          <a:xfrm flipV="1">
            <a:off x="5406002" y="3709232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683"/>
          <p:cNvSpPr>
            <a:spLocks noChangeShapeType="1"/>
          </p:cNvSpPr>
          <p:nvPr/>
        </p:nvSpPr>
        <p:spPr bwMode="auto">
          <a:xfrm flipV="1">
            <a:off x="5082152" y="327584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684"/>
          <p:cNvSpPr>
            <a:spLocks noChangeShapeType="1"/>
          </p:cNvSpPr>
          <p:nvPr/>
        </p:nvSpPr>
        <p:spPr bwMode="auto">
          <a:xfrm flipV="1">
            <a:off x="5055165" y="3282194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0" name="AutoShape 685"/>
          <p:cNvCxnSpPr>
            <a:cxnSpLocks noChangeShapeType="1"/>
          </p:cNvCxnSpPr>
          <p:nvPr/>
        </p:nvCxnSpPr>
        <p:spPr bwMode="auto">
          <a:xfrm rot="16200000" flipV="1">
            <a:off x="4401908" y="3065501"/>
            <a:ext cx="33337" cy="1327150"/>
          </a:xfrm>
          <a:prstGeom prst="bentConnector4">
            <a:avLst>
              <a:gd name="adj1" fmla="val 100000"/>
              <a:gd name="adj2" fmla="val 50361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73742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time scales and appropriate light detection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7877" y="4672786"/>
            <a:ext cx="40172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Streak cameras: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Time resolution down to units of picoseconds (some new models down to hundreds of femtoseconds)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Sensitivity of the recording comparable to the TC-SPC</a:t>
            </a:r>
          </a:p>
          <a:p>
            <a:endParaRPr lang="en-US" dirty="0"/>
          </a:p>
        </p:txBody>
      </p:sp>
      <p:pic>
        <p:nvPicPr>
          <p:cNvPr id="4" name="Picture 3" descr="3775Fig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8" y="2019103"/>
            <a:ext cx="8848921" cy="239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1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time scales and appropriate light detection techniques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6120" y="2508291"/>
            <a:ext cx="3630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Pump-and-probe technique: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Time resolution down to femtoseconds using femtosecond laser pulses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Possible to synchronize due to the synchronous generation of the fluorescence by the pumping laser pulse.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0917"/>
            <a:ext cx="4457512" cy="48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1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807625" y="5867433"/>
            <a:ext cx="4135401" cy="6350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66728" y="1417638"/>
            <a:ext cx="2678145" cy="24479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emission, fluorescence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417637"/>
            <a:ext cx="4249604" cy="20199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444" y="4001226"/>
            <a:ext cx="3170303" cy="1866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237" y="3652166"/>
            <a:ext cx="3240333" cy="2436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034" y="1548671"/>
            <a:ext cx="1854668" cy="494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4034" y="2375797"/>
            <a:ext cx="1919288" cy="439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786" y="3230224"/>
            <a:ext cx="1176618" cy="3730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1501" y="5936460"/>
            <a:ext cx="4135401" cy="45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39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emission, fluorescence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56" y="1546243"/>
            <a:ext cx="4277554" cy="39760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328" y="1845615"/>
            <a:ext cx="3794472" cy="304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0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789911" y="5853633"/>
            <a:ext cx="2029694" cy="84215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emission, fluorescence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4" y="1267220"/>
            <a:ext cx="3905139" cy="51956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465" y="1267219"/>
            <a:ext cx="4222592" cy="21566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87465" y="3506657"/>
            <a:ext cx="4236302" cy="3039077"/>
            <a:chOff x="4687465" y="3423821"/>
            <a:chExt cx="4236302" cy="30390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7465" y="3423821"/>
              <a:ext cx="4236302" cy="122871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89911" y="4510331"/>
              <a:ext cx="4051122" cy="195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010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021533" y="5253739"/>
            <a:ext cx="2665267" cy="7599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21533" y="3824188"/>
            <a:ext cx="2665267" cy="7599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Radiative</a:t>
            </a:r>
            <a:r>
              <a:rPr lang="en-US" dirty="0"/>
              <a:t> lifetime measurement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533" y="3824188"/>
            <a:ext cx="2302803" cy="759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12" y="2691327"/>
            <a:ext cx="4001713" cy="28861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2224" y="1780935"/>
            <a:ext cx="4135401" cy="63506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00" y="1849962"/>
            <a:ext cx="4135401" cy="455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96" y="1326244"/>
            <a:ext cx="3035530" cy="21740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263" y="3345167"/>
            <a:ext cx="76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(j = n)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099" y="5141371"/>
            <a:ext cx="2495727" cy="8722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85263" y="4804366"/>
            <a:ext cx="81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(k = n)</a:t>
            </a:r>
          </a:p>
        </p:txBody>
      </p:sp>
    </p:spTree>
    <p:extLst>
      <p:ext uri="{BB962C8B-B14F-4D97-AF65-F5344CB8AC3E}">
        <p14:creationId xmlns:p14="http://schemas.microsoft.com/office/powerpoint/2010/main" val="3400101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lifetime and quenching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37" y="1417638"/>
            <a:ext cx="3305561" cy="2558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36" y="4352342"/>
            <a:ext cx="3067431" cy="631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820" y="4186673"/>
            <a:ext cx="3499735" cy="1362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418" y="1569500"/>
            <a:ext cx="4497490" cy="240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53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lifetime and quenching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417637"/>
            <a:ext cx="4168979" cy="4201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867" y="1417636"/>
            <a:ext cx="4282403" cy="4201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985" y="5852744"/>
            <a:ext cx="2552970" cy="4702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81705" y="648866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Dilecce</a:t>
            </a:r>
            <a:r>
              <a:rPr lang="en-US" dirty="0"/>
              <a:t> et al. 2010 </a:t>
            </a:r>
            <a:r>
              <a:rPr lang="en-US" dirty="0" err="1"/>
              <a:t>J.Phys.D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7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TC-SPC technique/idea</a:t>
            </a:r>
          </a:p>
          <a:p>
            <a:r>
              <a:rPr lang="en-US" dirty="0"/>
              <a:t>Time scales, where we can use it, where not</a:t>
            </a:r>
          </a:p>
          <a:p>
            <a:r>
              <a:rPr lang="en-US" dirty="0"/>
              <a:t>Light emission, fluorescence, quenching</a:t>
            </a:r>
          </a:p>
          <a:p>
            <a:r>
              <a:rPr lang="en-US" dirty="0"/>
              <a:t>Sensitivity, </a:t>
            </a:r>
            <a:r>
              <a:rPr lang="en-US" dirty="0" err="1"/>
              <a:t>StNR</a:t>
            </a:r>
            <a:r>
              <a:rPr lang="en-US" dirty="0"/>
              <a:t>, time resolution, PMT transit </a:t>
            </a:r>
          </a:p>
          <a:p>
            <a:r>
              <a:rPr lang="en-US" dirty="0"/>
              <a:t>Use in plasma-physics and synchronization</a:t>
            </a:r>
          </a:p>
          <a:p>
            <a:r>
              <a:rPr lang="en-US" dirty="0"/>
              <a:t>Selected examples for gas discharge quantitative spectroscopy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76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TC-SPC technique</a:t>
            </a: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6373504" y="1516671"/>
            <a:ext cx="2171700" cy="135995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85738" indent="-185738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b="1" dirty="0">
                <a:solidFill>
                  <a:schemeClr val="tx1"/>
                </a:solidFill>
                <a:latin typeface="Times New Roman"/>
                <a:cs typeface="Times New Roman"/>
              </a:rPr>
              <a:t>SYNC-Signal:</a:t>
            </a:r>
            <a:endParaRPr lang="en-GB" sz="18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represents shape of the full light pulse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giving a time reference</a:t>
            </a:r>
            <a:r>
              <a:rPr lang="en-GB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</p:txBody>
      </p:sp>
      <p:graphicFrame>
        <p:nvGraphicFramePr>
          <p:cNvPr id="1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597052"/>
              </p:ext>
            </p:extLst>
          </p:nvPr>
        </p:nvGraphicFramePr>
        <p:xfrm>
          <a:off x="782329" y="2744237"/>
          <a:ext cx="2382838" cy="14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4" name="Photo Editor Photo" r:id="rId3" imgW="3809524" imgH="380852" progId="MSPhotoEd.3">
                  <p:embed/>
                </p:oleObj>
              </mc:Choice>
              <mc:Fallback>
                <p:oleObj name="Photo Editor Photo" r:id="rId3" imgW="3809524" imgH="3808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45" t="9453" r="945" b="9453"/>
                      <a:stretch>
                        <a:fillRect/>
                      </a:stretch>
                    </p:blipFill>
                    <p:spPr bwMode="auto">
                      <a:xfrm>
                        <a:off x="782329" y="2744237"/>
                        <a:ext cx="2382838" cy="14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3173104" y="1677437"/>
            <a:ext cx="193675" cy="1198562"/>
            <a:chOff x="1426" y="1151"/>
            <a:chExt cx="122" cy="639"/>
          </a:xfrm>
        </p:grpSpPr>
        <p:sp>
          <p:nvSpPr>
            <p:cNvPr id="13" name="Line 55"/>
            <p:cNvSpPr>
              <a:spLocks noChangeShapeType="1"/>
            </p:cNvSpPr>
            <p:nvPr/>
          </p:nvSpPr>
          <p:spPr bwMode="auto">
            <a:xfrm>
              <a:off x="1426" y="1151"/>
              <a:ext cx="0" cy="6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56"/>
            <p:cNvSpPr>
              <a:spLocks noChangeShapeType="1"/>
            </p:cNvSpPr>
            <p:nvPr/>
          </p:nvSpPr>
          <p:spPr bwMode="auto">
            <a:xfrm>
              <a:off x="1426" y="1151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57"/>
            <p:cNvSpPr>
              <a:spLocks noChangeShapeType="1"/>
            </p:cNvSpPr>
            <p:nvPr/>
          </p:nvSpPr>
          <p:spPr bwMode="auto">
            <a:xfrm>
              <a:off x="1426" y="1789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58"/>
            <p:cNvSpPr>
              <a:spLocks noChangeShapeType="1"/>
            </p:cNvSpPr>
            <p:nvPr/>
          </p:nvSpPr>
          <p:spPr bwMode="auto">
            <a:xfrm>
              <a:off x="1426" y="1533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59"/>
            <p:cNvSpPr>
              <a:spLocks noChangeShapeType="1"/>
            </p:cNvSpPr>
            <p:nvPr/>
          </p:nvSpPr>
          <p:spPr bwMode="auto">
            <a:xfrm>
              <a:off x="1426" y="1406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60"/>
            <p:cNvSpPr>
              <a:spLocks noChangeShapeType="1"/>
            </p:cNvSpPr>
            <p:nvPr/>
          </p:nvSpPr>
          <p:spPr bwMode="auto">
            <a:xfrm>
              <a:off x="1426" y="1278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1"/>
            <p:cNvSpPr>
              <a:spLocks noChangeShapeType="1"/>
            </p:cNvSpPr>
            <p:nvPr/>
          </p:nvSpPr>
          <p:spPr bwMode="auto">
            <a:xfrm>
              <a:off x="1426" y="1214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62"/>
            <p:cNvSpPr>
              <a:spLocks noChangeShapeType="1"/>
            </p:cNvSpPr>
            <p:nvPr/>
          </p:nvSpPr>
          <p:spPr bwMode="auto">
            <a:xfrm>
              <a:off x="1426" y="1342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63"/>
            <p:cNvSpPr>
              <a:spLocks noChangeShapeType="1"/>
            </p:cNvSpPr>
            <p:nvPr/>
          </p:nvSpPr>
          <p:spPr bwMode="auto">
            <a:xfrm>
              <a:off x="1426" y="1470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64"/>
            <p:cNvSpPr>
              <a:spLocks noChangeShapeType="1"/>
            </p:cNvSpPr>
            <p:nvPr/>
          </p:nvSpPr>
          <p:spPr bwMode="auto">
            <a:xfrm>
              <a:off x="1426" y="1725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65"/>
            <p:cNvSpPr>
              <a:spLocks noChangeShapeType="1"/>
            </p:cNvSpPr>
            <p:nvPr/>
          </p:nvSpPr>
          <p:spPr bwMode="auto">
            <a:xfrm>
              <a:off x="1426" y="1597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66"/>
            <p:cNvSpPr>
              <a:spLocks noChangeShapeType="1"/>
            </p:cNvSpPr>
            <p:nvPr/>
          </p:nvSpPr>
          <p:spPr bwMode="auto">
            <a:xfrm>
              <a:off x="1426" y="1661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AutoShape 67"/>
          <p:cNvSpPr>
            <a:spLocks noChangeArrowheads="1"/>
          </p:cNvSpPr>
          <p:nvPr/>
        </p:nvSpPr>
        <p:spPr bwMode="auto">
          <a:xfrm>
            <a:off x="5330517" y="1764749"/>
            <a:ext cx="979487" cy="1012825"/>
          </a:xfrm>
          <a:custGeom>
            <a:avLst/>
            <a:gdLst>
              <a:gd name="T0" fmla="*/ 27760249 w 21600"/>
              <a:gd name="T1" fmla="*/ 0 h 21600"/>
              <a:gd name="T2" fmla="*/ 0 w 21600"/>
              <a:gd name="T3" fmla="*/ 23745729 h 21600"/>
              <a:gd name="T4" fmla="*/ 27760249 w 21600"/>
              <a:gd name="T5" fmla="*/ 47491411 h 21600"/>
              <a:gd name="T6" fmla="*/ 44416425 w 21600"/>
              <a:gd name="T7" fmla="*/ 237457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78 h 21600"/>
              <a:gd name="T14" fmla="*/ 17309 w 21600"/>
              <a:gd name="T15" fmla="*/ 1652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500" y="0"/>
                </a:moveTo>
                <a:lnTo>
                  <a:pt x="13500" y="5078"/>
                </a:lnTo>
                <a:lnTo>
                  <a:pt x="3375" y="5078"/>
                </a:lnTo>
                <a:lnTo>
                  <a:pt x="3375" y="16522"/>
                </a:lnTo>
                <a:lnTo>
                  <a:pt x="13500" y="16522"/>
                </a:lnTo>
                <a:lnTo>
                  <a:pt x="13500" y="21600"/>
                </a:lnTo>
                <a:lnTo>
                  <a:pt x="21600" y="10800"/>
                </a:lnTo>
                <a:lnTo>
                  <a:pt x="13500" y="0"/>
                </a:lnTo>
                <a:close/>
              </a:path>
              <a:path w="21600" h="21600">
                <a:moveTo>
                  <a:pt x="1350" y="5078"/>
                </a:moveTo>
                <a:lnTo>
                  <a:pt x="1350" y="16522"/>
                </a:lnTo>
                <a:lnTo>
                  <a:pt x="2700" y="16522"/>
                </a:lnTo>
                <a:lnTo>
                  <a:pt x="2700" y="5078"/>
                </a:lnTo>
                <a:lnTo>
                  <a:pt x="1350" y="5078"/>
                </a:lnTo>
                <a:close/>
              </a:path>
              <a:path w="21600" h="21600">
                <a:moveTo>
                  <a:pt x="0" y="5078"/>
                </a:moveTo>
                <a:lnTo>
                  <a:pt x="0" y="16522"/>
                </a:lnTo>
                <a:lnTo>
                  <a:pt x="675" y="16522"/>
                </a:lnTo>
                <a:lnTo>
                  <a:pt x="675" y="5078"/>
                </a:lnTo>
                <a:lnTo>
                  <a:pt x="0" y="5078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AutoShape 68"/>
          <p:cNvSpPr>
            <a:spLocks noChangeArrowheads="1"/>
          </p:cNvSpPr>
          <p:nvPr/>
        </p:nvSpPr>
        <p:spPr bwMode="auto">
          <a:xfrm flipH="1">
            <a:off x="3385829" y="2169562"/>
            <a:ext cx="628650" cy="165100"/>
          </a:xfrm>
          <a:custGeom>
            <a:avLst/>
            <a:gdLst>
              <a:gd name="T0" fmla="*/ 14370241 w 21600"/>
              <a:gd name="T1" fmla="*/ 0 h 21600"/>
              <a:gd name="T2" fmla="*/ 0 w 21600"/>
              <a:gd name="T3" fmla="*/ 630972 h 21600"/>
              <a:gd name="T4" fmla="*/ 14370241 w 21600"/>
              <a:gd name="T5" fmla="*/ 1261945 h 21600"/>
              <a:gd name="T6" fmla="*/ 18296334 w 21600"/>
              <a:gd name="T7" fmla="*/ 63097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78 h 21600"/>
              <a:gd name="T14" fmla="*/ 19144 w 21600"/>
              <a:gd name="T15" fmla="*/ 1652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965" y="0"/>
                </a:moveTo>
                <a:lnTo>
                  <a:pt x="16965" y="5078"/>
                </a:lnTo>
                <a:lnTo>
                  <a:pt x="3375" y="5078"/>
                </a:lnTo>
                <a:lnTo>
                  <a:pt x="3375" y="16522"/>
                </a:lnTo>
                <a:lnTo>
                  <a:pt x="16965" y="16522"/>
                </a:lnTo>
                <a:lnTo>
                  <a:pt x="16965" y="21600"/>
                </a:lnTo>
                <a:lnTo>
                  <a:pt x="21600" y="10800"/>
                </a:lnTo>
                <a:lnTo>
                  <a:pt x="16965" y="0"/>
                </a:lnTo>
                <a:close/>
              </a:path>
              <a:path w="21600" h="21600">
                <a:moveTo>
                  <a:pt x="1350" y="5078"/>
                </a:moveTo>
                <a:lnTo>
                  <a:pt x="1350" y="16522"/>
                </a:lnTo>
                <a:lnTo>
                  <a:pt x="2700" y="16522"/>
                </a:lnTo>
                <a:lnTo>
                  <a:pt x="2700" y="5078"/>
                </a:lnTo>
                <a:lnTo>
                  <a:pt x="1350" y="5078"/>
                </a:lnTo>
                <a:close/>
              </a:path>
              <a:path w="21600" h="21600">
                <a:moveTo>
                  <a:pt x="0" y="5078"/>
                </a:moveTo>
                <a:lnTo>
                  <a:pt x="0" y="16522"/>
                </a:lnTo>
                <a:lnTo>
                  <a:pt x="675" y="16522"/>
                </a:lnTo>
                <a:lnTo>
                  <a:pt x="675" y="5078"/>
                </a:lnTo>
                <a:lnTo>
                  <a:pt x="0" y="5078"/>
                </a:lnTo>
                <a:close/>
              </a:path>
            </a:pathLst>
          </a:custGeom>
          <a:solidFill>
            <a:srgbClr val="CEDF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7" name="AutoShape 69"/>
          <p:cNvCxnSpPr>
            <a:cxnSpLocks noChangeShapeType="1"/>
            <a:endCxn id="35" idx="2"/>
          </p:cNvCxnSpPr>
          <p:nvPr/>
        </p:nvCxnSpPr>
        <p:spPr bwMode="auto">
          <a:xfrm rot="16200000" flipH="1">
            <a:off x="2260291" y="2599775"/>
            <a:ext cx="582613" cy="1154112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AutoShape 70"/>
          <p:cNvCxnSpPr>
            <a:cxnSpLocks noChangeShapeType="1"/>
            <a:stCxn id="10" idx="2"/>
            <a:endCxn id="99" idx="0"/>
          </p:cNvCxnSpPr>
          <p:nvPr/>
        </p:nvCxnSpPr>
        <p:spPr bwMode="auto">
          <a:xfrm rot="5400000">
            <a:off x="6907216" y="2920760"/>
            <a:ext cx="596277" cy="508000"/>
          </a:xfrm>
          <a:prstGeom prst="bentConnector3">
            <a:avLst>
              <a:gd name="adj1" fmla="val 101417"/>
            </a:avLst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 Box 71"/>
          <p:cNvSpPr txBox="1">
            <a:spLocks noChangeArrowheads="1"/>
          </p:cNvSpPr>
          <p:nvPr/>
        </p:nvSpPr>
        <p:spPr bwMode="auto">
          <a:xfrm>
            <a:off x="2311092" y="3077612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i="1">
                <a:solidFill>
                  <a:srgbClr val="0066FF"/>
                </a:solidFill>
              </a:rPr>
              <a:t>START</a:t>
            </a:r>
          </a:p>
        </p:txBody>
      </p:sp>
      <p:sp>
        <p:nvSpPr>
          <p:cNvPr id="30" name="Text Box 72"/>
          <p:cNvSpPr txBox="1">
            <a:spLocks noChangeArrowheads="1"/>
          </p:cNvSpPr>
          <p:nvPr/>
        </p:nvSpPr>
        <p:spPr bwMode="auto">
          <a:xfrm>
            <a:off x="3922404" y="3077612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i="1">
                <a:solidFill>
                  <a:srgbClr val="FF3300"/>
                </a:solidFill>
              </a:rPr>
              <a:t>STOP</a:t>
            </a:r>
          </a:p>
        </p:txBody>
      </p:sp>
      <p:sp>
        <p:nvSpPr>
          <p:cNvPr id="31" name="Text Box 74"/>
          <p:cNvSpPr txBox="1">
            <a:spLocks noChangeArrowheads="1"/>
          </p:cNvSpPr>
          <p:nvPr/>
        </p:nvSpPr>
        <p:spPr bwMode="auto">
          <a:xfrm>
            <a:off x="6383029" y="3503062"/>
            <a:ext cx="725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600" b="1" i="1">
                <a:solidFill>
                  <a:schemeClr val="tx1"/>
                </a:solidFill>
              </a:rPr>
              <a:t>Delay</a:t>
            </a:r>
          </a:p>
        </p:txBody>
      </p:sp>
      <p:sp>
        <p:nvSpPr>
          <p:cNvPr id="32" name="Text Box 124"/>
          <p:cNvSpPr txBox="1">
            <a:spLocks noChangeArrowheads="1"/>
          </p:cNvSpPr>
          <p:nvPr/>
        </p:nvSpPr>
        <p:spPr bwMode="auto">
          <a:xfrm>
            <a:off x="4567794" y="4233382"/>
            <a:ext cx="15790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single photon </a:t>
            </a:r>
          </a:p>
          <a:p>
            <a:pPr algn="r"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accumulation</a:t>
            </a:r>
          </a:p>
        </p:txBody>
      </p:sp>
      <p:sp>
        <p:nvSpPr>
          <p:cNvPr id="33" name="Text Box 312"/>
          <p:cNvSpPr txBox="1">
            <a:spLocks noChangeArrowheads="1"/>
          </p:cNvSpPr>
          <p:nvPr/>
        </p:nvSpPr>
        <p:spPr bwMode="auto">
          <a:xfrm>
            <a:off x="782329" y="1667912"/>
            <a:ext cx="2381250" cy="1077912"/>
          </a:xfrm>
          <a:prstGeom prst="rect">
            <a:avLst/>
          </a:prstGeom>
          <a:solidFill>
            <a:srgbClr val="CEDF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85738" indent="-185738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b="1" dirty="0">
                <a:solidFill>
                  <a:schemeClr val="tx1"/>
                </a:solidFill>
                <a:latin typeface="Times New Roman"/>
                <a:cs typeface="Times New Roman"/>
              </a:rPr>
              <a:t>MAIN-Signal:</a:t>
            </a:r>
            <a:endParaRPr lang="en-GB" sz="18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random single photons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spatially resolved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spectrally resolved</a:t>
            </a:r>
          </a:p>
        </p:txBody>
      </p:sp>
      <p:sp>
        <p:nvSpPr>
          <p:cNvPr id="34" name="Oval 314"/>
          <p:cNvSpPr>
            <a:spLocks noChangeArrowheads="1"/>
          </p:cNvSpPr>
          <p:nvPr/>
        </p:nvSpPr>
        <p:spPr bwMode="auto">
          <a:xfrm>
            <a:off x="3717617" y="3393524"/>
            <a:ext cx="147637" cy="147638"/>
          </a:xfrm>
          <a:prstGeom prst="ellipse">
            <a:avLst/>
          </a:pr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 sz="1800"/>
          </a:p>
        </p:txBody>
      </p:sp>
      <p:sp>
        <p:nvSpPr>
          <p:cNvPr id="35" name="Oval 315"/>
          <p:cNvSpPr>
            <a:spLocks noChangeArrowheads="1"/>
          </p:cNvSpPr>
          <p:nvPr/>
        </p:nvSpPr>
        <p:spPr bwMode="auto">
          <a:xfrm>
            <a:off x="3138179" y="3393524"/>
            <a:ext cx="147638" cy="147638"/>
          </a:xfrm>
          <a:prstGeom prst="ellipse">
            <a:avLst/>
          </a:prstGeom>
          <a:solidFill>
            <a:srgbClr val="0066FF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 sz="1800"/>
          </a:p>
        </p:txBody>
      </p:sp>
      <p:sp>
        <p:nvSpPr>
          <p:cNvPr id="36" name="Oval 316"/>
          <p:cNvSpPr>
            <a:spLocks noChangeArrowheads="1"/>
          </p:cNvSpPr>
          <p:nvPr/>
        </p:nvSpPr>
        <p:spPr bwMode="auto">
          <a:xfrm>
            <a:off x="3092142" y="3345899"/>
            <a:ext cx="822325" cy="822325"/>
          </a:xfrm>
          <a:prstGeom prst="ellipse">
            <a:avLst/>
          </a:prstGeom>
          <a:solidFill>
            <a:srgbClr val="CEDFF6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sz="1800"/>
          </a:p>
        </p:txBody>
      </p:sp>
      <p:sp>
        <p:nvSpPr>
          <p:cNvPr id="37" name="Rectangle 317"/>
          <p:cNvSpPr>
            <a:spLocks noChangeArrowheads="1"/>
          </p:cNvSpPr>
          <p:nvPr/>
        </p:nvSpPr>
        <p:spPr bwMode="auto">
          <a:xfrm>
            <a:off x="3487429" y="3398287"/>
            <a:ext cx="33338" cy="16668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38" name="Rectangle 319"/>
          <p:cNvSpPr>
            <a:spLocks noChangeArrowheads="1"/>
          </p:cNvSpPr>
          <p:nvPr/>
        </p:nvSpPr>
        <p:spPr bwMode="auto">
          <a:xfrm rot="16200000">
            <a:off x="3204854" y="3674512"/>
            <a:ext cx="33337" cy="1666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39" name="Rectangle 320"/>
          <p:cNvSpPr>
            <a:spLocks noChangeArrowheads="1"/>
          </p:cNvSpPr>
          <p:nvPr/>
        </p:nvSpPr>
        <p:spPr bwMode="auto">
          <a:xfrm rot="16200000">
            <a:off x="3762860" y="3675306"/>
            <a:ext cx="33337" cy="1651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40" name="Line 321"/>
          <p:cNvSpPr>
            <a:spLocks noChangeShapeType="1"/>
          </p:cNvSpPr>
          <p:nvPr/>
        </p:nvSpPr>
        <p:spPr bwMode="auto">
          <a:xfrm flipV="1">
            <a:off x="3506479" y="3487187"/>
            <a:ext cx="174625" cy="276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" name="AutoShape 332"/>
          <p:cNvSpPr>
            <a:spLocks noChangeArrowheads="1"/>
          </p:cNvSpPr>
          <p:nvPr/>
        </p:nvSpPr>
        <p:spPr bwMode="auto">
          <a:xfrm>
            <a:off x="4173229" y="1780624"/>
            <a:ext cx="979488" cy="1077913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001E4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42" name="Text Box 333"/>
          <p:cNvSpPr txBox="1">
            <a:spLocks noChangeArrowheads="1"/>
          </p:cNvSpPr>
          <p:nvPr/>
        </p:nvSpPr>
        <p:spPr bwMode="auto">
          <a:xfrm>
            <a:off x="3814454" y="1328187"/>
            <a:ext cx="1857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micro-discharge</a:t>
            </a:r>
          </a:p>
        </p:txBody>
      </p:sp>
      <p:sp>
        <p:nvSpPr>
          <p:cNvPr id="43" name="Rectangle 335"/>
          <p:cNvSpPr>
            <a:spLocks noChangeArrowheads="1"/>
          </p:cNvSpPr>
          <p:nvPr/>
        </p:nvSpPr>
        <p:spPr bwMode="auto">
          <a:xfrm>
            <a:off x="3487429" y="3928512"/>
            <a:ext cx="33338" cy="16668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44" name="Rectangle 520"/>
          <p:cNvSpPr>
            <a:spLocks noChangeArrowheads="1"/>
          </p:cNvSpPr>
          <p:nvPr/>
        </p:nvSpPr>
        <p:spPr bwMode="auto">
          <a:xfrm flipH="1">
            <a:off x="6821179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5" name="Text Box 521"/>
          <p:cNvSpPr txBox="1">
            <a:spLocks noChangeArrowheads="1"/>
          </p:cNvSpPr>
          <p:nvPr/>
        </p:nvSpPr>
        <p:spPr bwMode="auto">
          <a:xfrm flipH="1">
            <a:off x="6776178" y="4214543"/>
            <a:ext cx="22585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000" tIns="0" rIns="54000" bIns="0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first counted photon</a:t>
            </a:r>
          </a:p>
        </p:txBody>
      </p:sp>
      <p:sp>
        <p:nvSpPr>
          <p:cNvPr id="46" name="Rectangle 523"/>
          <p:cNvSpPr>
            <a:spLocks noChangeArrowheads="1"/>
          </p:cNvSpPr>
          <p:nvPr/>
        </p:nvSpPr>
        <p:spPr bwMode="auto">
          <a:xfrm flipH="1">
            <a:off x="6821179" y="47413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7" name="Line 524"/>
          <p:cNvSpPr>
            <a:spLocks noChangeShapeType="1"/>
          </p:cNvSpPr>
          <p:nvPr/>
        </p:nvSpPr>
        <p:spPr bwMode="auto">
          <a:xfrm>
            <a:off x="6371917" y="4833387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Rectangle 525"/>
          <p:cNvSpPr>
            <a:spLocks noChangeArrowheads="1"/>
          </p:cNvSpPr>
          <p:nvPr/>
        </p:nvSpPr>
        <p:spPr bwMode="auto">
          <a:xfrm flipH="1">
            <a:off x="6821179" y="5323924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9" name="Rectangle 526"/>
          <p:cNvSpPr>
            <a:spLocks noChangeArrowheads="1"/>
          </p:cNvSpPr>
          <p:nvPr/>
        </p:nvSpPr>
        <p:spPr bwMode="auto">
          <a:xfrm flipH="1">
            <a:off x="6821179" y="52366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0" name="Rectangle 527"/>
          <p:cNvSpPr>
            <a:spLocks noChangeArrowheads="1"/>
          </p:cNvSpPr>
          <p:nvPr/>
        </p:nvSpPr>
        <p:spPr bwMode="auto">
          <a:xfrm flipH="1">
            <a:off x="6821179" y="514929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1" name="Rectangle 528"/>
          <p:cNvSpPr>
            <a:spLocks noChangeArrowheads="1"/>
          </p:cNvSpPr>
          <p:nvPr/>
        </p:nvSpPr>
        <p:spPr bwMode="auto">
          <a:xfrm flipH="1">
            <a:off x="6906904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2" name="Rectangle 529"/>
          <p:cNvSpPr>
            <a:spLocks noChangeArrowheads="1"/>
          </p:cNvSpPr>
          <p:nvPr/>
        </p:nvSpPr>
        <p:spPr bwMode="auto">
          <a:xfrm flipH="1">
            <a:off x="6906904" y="5323924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3" name="Rectangle 530"/>
          <p:cNvSpPr>
            <a:spLocks noChangeArrowheads="1"/>
          </p:cNvSpPr>
          <p:nvPr/>
        </p:nvSpPr>
        <p:spPr bwMode="auto">
          <a:xfrm flipH="1">
            <a:off x="6906904" y="52366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4" name="Rectangle 531"/>
          <p:cNvSpPr>
            <a:spLocks noChangeArrowheads="1"/>
          </p:cNvSpPr>
          <p:nvPr/>
        </p:nvSpPr>
        <p:spPr bwMode="auto">
          <a:xfrm flipH="1">
            <a:off x="6994217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5" name="Rectangle 532"/>
          <p:cNvSpPr>
            <a:spLocks noChangeArrowheads="1"/>
          </p:cNvSpPr>
          <p:nvPr/>
        </p:nvSpPr>
        <p:spPr bwMode="auto">
          <a:xfrm flipH="1">
            <a:off x="6994217" y="5323924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6" name="Rectangle 534"/>
          <p:cNvSpPr>
            <a:spLocks noChangeArrowheads="1"/>
          </p:cNvSpPr>
          <p:nvPr/>
        </p:nvSpPr>
        <p:spPr bwMode="auto">
          <a:xfrm flipH="1">
            <a:off x="7075179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7" name="Rectangle 535"/>
          <p:cNvSpPr>
            <a:spLocks noChangeArrowheads="1"/>
          </p:cNvSpPr>
          <p:nvPr/>
        </p:nvSpPr>
        <p:spPr bwMode="auto">
          <a:xfrm flipH="1">
            <a:off x="7075179" y="5323924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8" name="Rectangle 537"/>
          <p:cNvSpPr>
            <a:spLocks noChangeArrowheads="1"/>
          </p:cNvSpPr>
          <p:nvPr/>
        </p:nvSpPr>
        <p:spPr bwMode="auto">
          <a:xfrm flipH="1">
            <a:off x="7156142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9" name="Rectangle 540"/>
          <p:cNvSpPr>
            <a:spLocks noChangeArrowheads="1"/>
          </p:cNvSpPr>
          <p:nvPr/>
        </p:nvSpPr>
        <p:spPr bwMode="auto">
          <a:xfrm flipH="1">
            <a:off x="7238692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0" name="Rectangle 543"/>
          <p:cNvSpPr>
            <a:spLocks noChangeArrowheads="1"/>
          </p:cNvSpPr>
          <p:nvPr/>
        </p:nvSpPr>
        <p:spPr bwMode="auto">
          <a:xfrm flipH="1">
            <a:off x="7313304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1" name="Rectangle 546"/>
          <p:cNvSpPr>
            <a:spLocks noChangeArrowheads="1"/>
          </p:cNvSpPr>
          <p:nvPr/>
        </p:nvSpPr>
        <p:spPr bwMode="auto">
          <a:xfrm flipH="1">
            <a:off x="7389504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2" name="Rectangle 553"/>
          <p:cNvSpPr>
            <a:spLocks noChangeArrowheads="1"/>
          </p:cNvSpPr>
          <p:nvPr/>
        </p:nvSpPr>
        <p:spPr bwMode="auto">
          <a:xfrm flipH="1">
            <a:off x="6733867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3" name="Rectangle 554"/>
          <p:cNvSpPr>
            <a:spLocks noChangeArrowheads="1"/>
          </p:cNvSpPr>
          <p:nvPr/>
        </p:nvSpPr>
        <p:spPr bwMode="auto">
          <a:xfrm flipH="1">
            <a:off x="6644967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4" name="Rectangle 555"/>
          <p:cNvSpPr>
            <a:spLocks noChangeArrowheads="1"/>
          </p:cNvSpPr>
          <p:nvPr/>
        </p:nvSpPr>
        <p:spPr bwMode="auto">
          <a:xfrm flipH="1">
            <a:off x="6735454" y="5323924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5" name="Rectangle 556"/>
          <p:cNvSpPr>
            <a:spLocks noChangeArrowheads="1"/>
          </p:cNvSpPr>
          <p:nvPr/>
        </p:nvSpPr>
        <p:spPr bwMode="auto">
          <a:xfrm flipH="1">
            <a:off x="7572067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6" name="Rectangle 557"/>
          <p:cNvSpPr>
            <a:spLocks noChangeArrowheads="1"/>
          </p:cNvSpPr>
          <p:nvPr/>
        </p:nvSpPr>
        <p:spPr bwMode="auto">
          <a:xfrm flipH="1">
            <a:off x="6821179" y="65828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7" name="Rectangle 559"/>
          <p:cNvSpPr>
            <a:spLocks noChangeArrowheads="1"/>
          </p:cNvSpPr>
          <p:nvPr/>
        </p:nvSpPr>
        <p:spPr bwMode="auto">
          <a:xfrm flipH="1">
            <a:off x="6821179" y="6497087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8" name="Rectangle 560"/>
          <p:cNvSpPr>
            <a:spLocks noChangeArrowheads="1"/>
          </p:cNvSpPr>
          <p:nvPr/>
        </p:nvSpPr>
        <p:spPr bwMode="auto">
          <a:xfrm flipH="1">
            <a:off x="6611629" y="6409774"/>
            <a:ext cx="298450" cy="263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9" name="Rectangle 562"/>
          <p:cNvSpPr>
            <a:spLocks noChangeArrowheads="1"/>
          </p:cNvSpPr>
          <p:nvPr/>
        </p:nvSpPr>
        <p:spPr bwMode="auto">
          <a:xfrm flipH="1">
            <a:off x="6906904" y="65828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0" name="Rectangle 563"/>
          <p:cNvSpPr>
            <a:spLocks noChangeArrowheads="1"/>
          </p:cNvSpPr>
          <p:nvPr/>
        </p:nvSpPr>
        <p:spPr bwMode="auto">
          <a:xfrm flipH="1">
            <a:off x="6906904" y="6497087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1" name="Rectangle 564"/>
          <p:cNvSpPr>
            <a:spLocks noChangeArrowheads="1"/>
          </p:cNvSpPr>
          <p:nvPr/>
        </p:nvSpPr>
        <p:spPr bwMode="auto">
          <a:xfrm flipH="1">
            <a:off x="6906904" y="5916062"/>
            <a:ext cx="88900" cy="5826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2" name="Rectangle 565"/>
          <p:cNvSpPr>
            <a:spLocks noChangeArrowheads="1"/>
          </p:cNvSpPr>
          <p:nvPr/>
        </p:nvSpPr>
        <p:spPr bwMode="auto">
          <a:xfrm flipH="1">
            <a:off x="6994217" y="65828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3" name="Rectangle 566"/>
          <p:cNvSpPr>
            <a:spLocks noChangeArrowheads="1"/>
          </p:cNvSpPr>
          <p:nvPr/>
        </p:nvSpPr>
        <p:spPr bwMode="auto">
          <a:xfrm flipH="1">
            <a:off x="6994217" y="6122437"/>
            <a:ext cx="88900" cy="463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4" name="Rectangle 567"/>
          <p:cNvSpPr>
            <a:spLocks noChangeArrowheads="1"/>
          </p:cNvSpPr>
          <p:nvPr/>
        </p:nvSpPr>
        <p:spPr bwMode="auto">
          <a:xfrm flipH="1">
            <a:off x="7075179" y="65828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5" name="Rectangle 568"/>
          <p:cNvSpPr>
            <a:spLocks noChangeArrowheads="1"/>
          </p:cNvSpPr>
          <p:nvPr/>
        </p:nvSpPr>
        <p:spPr bwMode="auto">
          <a:xfrm flipH="1">
            <a:off x="7075179" y="6122437"/>
            <a:ext cx="88900" cy="463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6" name="Rectangle 569"/>
          <p:cNvSpPr>
            <a:spLocks noChangeArrowheads="1"/>
          </p:cNvSpPr>
          <p:nvPr/>
        </p:nvSpPr>
        <p:spPr bwMode="auto">
          <a:xfrm flipH="1">
            <a:off x="7156142" y="6249437"/>
            <a:ext cx="88900" cy="422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7" name="Rectangle 570"/>
          <p:cNvSpPr>
            <a:spLocks noChangeArrowheads="1"/>
          </p:cNvSpPr>
          <p:nvPr/>
        </p:nvSpPr>
        <p:spPr bwMode="auto">
          <a:xfrm flipH="1">
            <a:off x="7238692" y="6344687"/>
            <a:ext cx="88900" cy="3270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8" name="Rectangle 571"/>
          <p:cNvSpPr>
            <a:spLocks noChangeArrowheads="1"/>
          </p:cNvSpPr>
          <p:nvPr/>
        </p:nvSpPr>
        <p:spPr bwMode="auto">
          <a:xfrm flipH="1">
            <a:off x="7313304" y="6427237"/>
            <a:ext cx="174625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9" name="Rectangle 572"/>
          <p:cNvSpPr>
            <a:spLocks noChangeArrowheads="1"/>
          </p:cNvSpPr>
          <p:nvPr/>
        </p:nvSpPr>
        <p:spPr bwMode="auto">
          <a:xfrm flipH="1">
            <a:off x="7391092" y="6501849"/>
            <a:ext cx="230187" cy="1698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0" name="Rectangle 573"/>
          <p:cNvSpPr>
            <a:spLocks noChangeArrowheads="1"/>
          </p:cNvSpPr>
          <p:nvPr/>
        </p:nvSpPr>
        <p:spPr bwMode="auto">
          <a:xfrm flipH="1">
            <a:off x="6538604" y="6582812"/>
            <a:ext cx="284163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1" name="Rectangle 574"/>
          <p:cNvSpPr>
            <a:spLocks noChangeArrowheads="1"/>
          </p:cNvSpPr>
          <p:nvPr/>
        </p:nvSpPr>
        <p:spPr bwMode="auto">
          <a:xfrm flipH="1">
            <a:off x="6644967" y="65828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2" name="Rectangle 576"/>
          <p:cNvSpPr>
            <a:spLocks noChangeArrowheads="1"/>
          </p:cNvSpPr>
          <p:nvPr/>
        </p:nvSpPr>
        <p:spPr bwMode="auto">
          <a:xfrm flipH="1">
            <a:off x="7472054" y="6582812"/>
            <a:ext cx="40005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3" name="Line 558"/>
          <p:cNvSpPr>
            <a:spLocks noChangeShapeType="1"/>
          </p:cNvSpPr>
          <p:nvPr/>
        </p:nvSpPr>
        <p:spPr bwMode="auto">
          <a:xfrm>
            <a:off x="6371917" y="6674887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4" name="Line 522"/>
          <p:cNvSpPr>
            <a:spLocks noChangeShapeType="1"/>
          </p:cNvSpPr>
          <p:nvPr/>
        </p:nvSpPr>
        <p:spPr bwMode="auto">
          <a:xfrm>
            <a:off x="6371917" y="5501724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5" name="Rectangle 578"/>
          <p:cNvSpPr>
            <a:spLocks noChangeArrowheads="1"/>
          </p:cNvSpPr>
          <p:nvPr/>
        </p:nvSpPr>
        <p:spPr bwMode="auto">
          <a:xfrm flipH="1">
            <a:off x="6714817" y="6239912"/>
            <a:ext cx="195262" cy="1809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6" name="Rectangle 579"/>
          <p:cNvSpPr>
            <a:spLocks noChangeArrowheads="1"/>
          </p:cNvSpPr>
          <p:nvPr/>
        </p:nvSpPr>
        <p:spPr bwMode="auto">
          <a:xfrm flipH="1">
            <a:off x="6808479" y="6152599"/>
            <a:ext cx="1016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7" name="Rectangle 580"/>
          <p:cNvSpPr>
            <a:spLocks noChangeArrowheads="1"/>
          </p:cNvSpPr>
          <p:nvPr/>
        </p:nvSpPr>
        <p:spPr bwMode="auto">
          <a:xfrm flipH="1">
            <a:off x="6808479" y="6066874"/>
            <a:ext cx="1016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8" name="Rectangle 581"/>
          <p:cNvSpPr>
            <a:spLocks noChangeArrowheads="1"/>
          </p:cNvSpPr>
          <p:nvPr/>
        </p:nvSpPr>
        <p:spPr bwMode="auto">
          <a:xfrm flipH="1">
            <a:off x="6808479" y="5668412"/>
            <a:ext cx="101600" cy="7794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9" name="Line 582"/>
          <p:cNvSpPr>
            <a:spLocks noChangeShapeType="1"/>
          </p:cNvSpPr>
          <p:nvPr/>
        </p:nvSpPr>
        <p:spPr bwMode="auto">
          <a:xfrm>
            <a:off x="6260792" y="4538112"/>
            <a:ext cx="0" cy="2116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0" name="Line 583"/>
          <p:cNvSpPr>
            <a:spLocks noChangeShapeType="1"/>
          </p:cNvSpPr>
          <p:nvPr/>
        </p:nvSpPr>
        <p:spPr bwMode="auto">
          <a:xfrm flipH="1">
            <a:off x="6968817" y="4550812"/>
            <a:ext cx="192087" cy="150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91" name="AutoShape 584"/>
          <p:cNvCxnSpPr>
            <a:cxnSpLocks noChangeShapeType="1"/>
            <a:stCxn id="92" idx="2"/>
            <a:endCxn id="32" idx="1"/>
          </p:cNvCxnSpPr>
          <p:nvPr/>
        </p:nvCxnSpPr>
        <p:spPr bwMode="auto">
          <a:xfrm rot="16200000" flipH="1">
            <a:off x="3860130" y="3879661"/>
            <a:ext cx="350838" cy="1064490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2" name="Rectangle 585"/>
          <p:cNvSpPr>
            <a:spLocks noChangeArrowheads="1"/>
          </p:cNvSpPr>
          <p:nvPr/>
        </p:nvSpPr>
        <p:spPr bwMode="auto">
          <a:xfrm>
            <a:off x="3458854" y="4126949"/>
            <a:ext cx="8890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 sz="1800"/>
          </a:p>
        </p:txBody>
      </p:sp>
      <p:sp>
        <p:nvSpPr>
          <p:cNvPr id="93" name="Text Box 586"/>
          <p:cNvSpPr txBox="1">
            <a:spLocks noChangeArrowheads="1"/>
          </p:cNvSpPr>
          <p:nvPr/>
        </p:nvSpPr>
        <p:spPr bwMode="auto">
          <a:xfrm flipH="1">
            <a:off x="7811779" y="4896887"/>
            <a:ext cx="39528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000" tIns="0" rIns="54000" bIns="0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200">
                <a:solidFill>
                  <a:srgbClr val="4D4D4D"/>
                </a:solidFill>
              </a:rPr>
              <a:t>time</a:t>
            </a:r>
          </a:p>
        </p:txBody>
      </p:sp>
      <p:sp>
        <p:nvSpPr>
          <p:cNvPr id="94" name="Text Box 587"/>
          <p:cNvSpPr txBox="1">
            <a:spLocks noChangeArrowheads="1"/>
          </p:cNvSpPr>
          <p:nvPr/>
        </p:nvSpPr>
        <p:spPr bwMode="auto">
          <a:xfrm>
            <a:off x="1495814" y="4014055"/>
            <a:ext cx="19557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relative</a:t>
            </a:r>
          </a:p>
          <a:p>
            <a:pPr algn="ctr"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time information</a:t>
            </a:r>
          </a:p>
        </p:txBody>
      </p:sp>
      <p:sp>
        <p:nvSpPr>
          <p:cNvPr id="95" name="Line 674"/>
          <p:cNvSpPr>
            <a:spLocks noChangeShapeType="1"/>
          </p:cNvSpPr>
          <p:nvPr/>
        </p:nvSpPr>
        <p:spPr bwMode="auto">
          <a:xfrm flipV="1">
            <a:off x="6602104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Line 675"/>
          <p:cNvSpPr>
            <a:spLocks noChangeShapeType="1"/>
          </p:cNvSpPr>
          <p:nvPr/>
        </p:nvSpPr>
        <p:spPr bwMode="auto">
          <a:xfrm flipV="1">
            <a:off x="6252854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Line 676"/>
          <p:cNvSpPr>
            <a:spLocks noChangeShapeType="1"/>
          </p:cNvSpPr>
          <p:nvPr/>
        </p:nvSpPr>
        <p:spPr bwMode="auto">
          <a:xfrm flipV="1">
            <a:off x="5903604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Line 677"/>
          <p:cNvSpPr>
            <a:spLocks noChangeShapeType="1"/>
          </p:cNvSpPr>
          <p:nvPr/>
        </p:nvSpPr>
        <p:spPr bwMode="auto">
          <a:xfrm flipV="1">
            <a:off x="5554354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Line 678"/>
          <p:cNvSpPr>
            <a:spLocks noChangeShapeType="1"/>
          </p:cNvSpPr>
          <p:nvPr/>
        </p:nvSpPr>
        <p:spPr bwMode="auto">
          <a:xfrm flipV="1">
            <a:off x="6951354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Line 679"/>
          <p:cNvSpPr>
            <a:spLocks noChangeShapeType="1"/>
          </p:cNvSpPr>
          <p:nvPr/>
        </p:nvSpPr>
        <p:spPr bwMode="auto">
          <a:xfrm flipV="1">
            <a:off x="6573529" y="3037924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Line 680"/>
          <p:cNvSpPr>
            <a:spLocks noChangeShapeType="1"/>
          </p:cNvSpPr>
          <p:nvPr/>
        </p:nvSpPr>
        <p:spPr bwMode="auto">
          <a:xfrm flipV="1">
            <a:off x="6224279" y="3464962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Line 681"/>
          <p:cNvSpPr>
            <a:spLocks noChangeShapeType="1"/>
          </p:cNvSpPr>
          <p:nvPr/>
        </p:nvSpPr>
        <p:spPr bwMode="auto">
          <a:xfrm flipV="1">
            <a:off x="5876617" y="3037924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Line 682"/>
          <p:cNvSpPr>
            <a:spLocks noChangeShapeType="1"/>
          </p:cNvSpPr>
          <p:nvPr/>
        </p:nvSpPr>
        <p:spPr bwMode="auto">
          <a:xfrm flipV="1">
            <a:off x="5525779" y="3464962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Line 683"/>
          <p:cNvSpPr>
            <a:spLocks noChangeShapeType="1"/>
          </p:cNvSpPr>
          <p:nvPr/>
        </p:nvSpPr>
        <p:spPr bwMode="auto">
          <a:xfrm flipV="1">
            <a:off x="5201929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Line 684"/>
          <p:cNvSpPr>
            <a:spLocks noChangeShapeType="1"/>
          </p:cNvSpPr>
          <p:nvPr/>
        </p:nvSpPr>
        <p:spPr bwMode="auto">
          <a:xfrm flipV="1">
            <a:off x="5174942" y="3037924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06" name="AutoShape 685"/>
          <p:cNvCxnSpPr>
            <a:cxnSpLocks noChangeShapeType="1"/>
          </p:cNvCxnSpPr>
          <p:nvPr/>
        </p:nvCxnSpPr>
        <p:spPr bwMode="auto">
          <a:xfrm rot="16200000" flipV="1">
            <a:off x="4521685" y="2821231"/>
            <a:ext cx="33337" cy="1327150"/>
          </a:xfrm>
          <a:prstGeom prst="bentConnector4">
            <a:avLst>
              <a:gd name="adj1" fmla="val 100000"/>
              <a:gd name="adj2" fmla="val 50361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7" name="Text Box 32"/>
          <p:cNvSpPr txBox="1">
            <a:spLocks noChangeArrowheads="1"/>
          </p:cNvSpPr>
          <p:nvPr/>
        </p:nvSpPr>
        <p:spPr bwMode="auto">
          <a:xfrm>
            <a:off x="107917" y="5362361"/>
            <a:ext cx="59595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triggering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possible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on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stochastically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appearing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events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in time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as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time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reference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is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set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on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discharge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itself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 &gt;&gt;&gt; </a:t>
            </a:r>
            <a:r>
              <a:rPr lang="de-DE" sz="20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cross-correlation</a:t>
            </a:r>
            <a:r>
              <a:rPr lang="de-DE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spectroscopy</a:t>
            </a:r>
            <a:endParaRPr lang="de-DE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9526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092943" y="6089391"/>
            <a:ext cx="769781" cy="4159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21545" y="6187789"/>
            <a:ext cx="916178" cy="517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10929" y="6196734"/>
            <a:ext cx="410615" cy="509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05622" y="5577518"/>
            <a:ext cx="410615" cy="509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&gt;&gt;&gt; cross-correlation</a:t>
            </a:r>
          </a:p>
        </p:txBody>
      </p:sp>
      <p:pic>
        <p:nvPicPr>
          <p:cNvPr id="4" name="Picture 3" descr="Screen Shot 2016-01-06 at 09.23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/>
          <a:stretch/>
        </p:blipFill>
        <p:spPr>
          <a:xfrm>
            <a:off x="155391" y="1293383"/>
            <a:ext cx="8859188" cy="4093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4021" y="1213977"/>
            <a:ext cx="56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24" y="5712124"/>
            <a:ext cx="2878490" cy="704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00" y="5387058"/>
            <a:ext cx="3683362" cy="800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809" y="6084879"/>
            <a:ext cx="3416913" cy="70409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58290" y="5945412"/>
            <a:ext cx="759268" cy="2789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55306" y="6089391"/>
            <a:ext cx="79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(δ</a:t>
            </a:r>
            <a:r>
              <a:rPr lang="en-US" dirty="0"/>
              <a:t>-</a:t>
            </a:r>
            <a:r>
              <a:rPr lang="en-US" dirty="0" err="1"/>
              <a:t>fce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5599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5104" y="2000426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TCSPC statistics scheme</a:t>
            </a:r>
          </a:p>
        </p:txBody>
      </p:sp>
      <p:pic>
        <p:nvPicPr>
          <p:cNvPr id="4" name="Picture 24" descr="PMT_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>
            <a:fillRect/>
          </a:stretch>
        </p:blipFill>
        <p:spPr bwMode="auto">
          <a:xfrm>
            <a:off x="1760921" y="1750423"/>
            <a:ext cx="4887423" cy="21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94105" y="2278073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332"/>
          <p:cNvSpPr>
            <a:spLocks noChangeArrowheads="1"/>
          </p:cNvSpPr>
          <p:nvPr/>
        </p:nvSpPr>
        <p:spPr bwMode="auto">
          <a:xfrm>
            <a:off x="346761" y="2327964"/>
            <a:ext cx="802544" cy="984159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001E4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GB" sz="1800"/>
          </a:p>
        </p:txBody>
      </p:sp>
      <p:sp>
        <p:nvSpPr>
          <p:cNvPr id="8" name="TextBox 7"/>
          <p:cNvSpPr txBox="1"/>
          <p:nvPr/>
        </p:nvSpPr>
        <p:spPr>
          <a:xfrm>
            <a:off x="519884" y="1958632"/>
            <a:ext cx="40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283852" y="2594314"/>
            <a:ext cx="1526001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98688" y="2237052"/>
            <a:ext cx="3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2884451" y="2463512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56841" y="2421718"/>
            <a:ext cx="38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5235407" y="2984585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80187" y="294279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A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715761" y="2635731"/>
            <a:ext cx="1526001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41762" y="2421718"/>
            <a:ext cx="1041159" cy="890405"/>
          </a:xfrm>
          <a:prstGeom prst="rect">
            <a:avLst/>
          </a:prstGeom>
          <a:solidFill>
            <a:schemeClr val="accent3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TAC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303" y="4089194"/>
            <a:ext cx="4501041" cy="379958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2046852" y="5342193"/>
            <a:ext cx="1526001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57"/>
          <p:cNvSpPr>
            <a:spLocks noChangeArrowheads="1"/>
          </p:cNvSpPr>
          <p:nvPr/>
        </p:nvSpPr>
        <p:spPr bwMode="auto">
          <a:xfrm flipH="1">
            <a:off x="4214770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2" name="Rectangle 559"/>
          <p:cNvSpPr>
            <a:spLocks noChangeArrowheads="1"/>
          </p:cNvSpPr>
          <p:nvPr/>
        </p:nvSpPr>
        <p:spPr bwMode="auto">
          <a:xfrm flipH="1">
            <a:off x="4214770" y="5858848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3" name="Rectangle 560"/>
          <p:cNvSpPr>
            <a:spLocks noChangeArrowheads="1"/>
          </p:cNvSpPr>
          <p:nvPr/>
        </p:nvSpPr>
        <p:spPr bwMode="auto">
          <a:xfrm flipH="1">
            <a:off x="4005220" y="5771535"/>
            <a:ext cx="298450" cy="263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4" name="Rectangle 562"/>
          <p:cNvSpPr>
            <a:spLocks noChangeArrowheads="1"/>
          </p:cNvSpPr>
          <p:nvPr/>
        </p:nvSpPr>
        <p:spPr bwMode="auto">
          <a:xfrm flipH="1">
            <a:off x="4300495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5" name="Rectangle 563"/>
          <p:cNvSpPr>
            <a:spLocks noChangeArrowheads="1"/>
          </p:cNvSpPr>
          <p:nvPr/>
        </p:nvSpPr>
        <p:spPr bwMode="auto">
          <a:xfrm flipH="1">
            <a:off x="4300495" y="5858848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6" name="Rectangle 564"/>
          <p:cNvSpPr>
            <a:spLocks noChangeArrowheads="1"/>
          </p:cNvSpPr>
          <p:nvPr/>
        </p:nvSpPr>
        <p:spPr bwMode="auto">
          <a:xfrm flipH="1">
            <a:off x="4300495" y="5277823"/>
            <a:ext cx="88900" cy="5826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7" name="Rectangle 565"/>
          <p:cNvSpPr>
            <a:spLocks noChangeArrowheads="1"/>
          </p:cNvSpPr>
          <p:nvPr/>
        </p:nvSpPr>
        <p:spPr bwMode="auto">
          <a:xfrm flipH="1">
            <a:off x="4387808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8" name="Rectangle 566"/>
          <p:cNvSpPr>
            <a:spLocks noChangeArrowheads="1"/>
          </p:cNvSpPr>
          <p:nvPr/>
        </p:nvSpPr>
        <p:spPr bwMode="auto">
          <a:xfrm flipH="1">
            <a:off x="4387808" y="5484198"/>
            <a:ext cx="88900" cy="463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9" name="Rectangle 567"/>
          <p:cNvSpPr>
            <a:spLocks noChangeArrowheads="1"/>
          </p:cNvSpPr>
          <p:nvPr/>
        </p:nvSpPr>
        <p:spPr bwMode="auto">
          <a:xfrm flipH="1">
            <a:off x="4468770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0" name="Rectangle 568"/>
          <p:cNvSpPr>
            <a:spLocks noChangeArrowheads="1"/>
          </p:cNvSpPr>
          <p:nvPr/>
        </p:nvSpPr>
        <p:spPr bwMode="auto">
          <a:xfrm flipH="1">
            <a:off x="4468770" y="5484198"/>
            <a:ext cx="88900" cy="463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1" name="Rectangle 569"/>
          <p:cNvSpPr>
            <a:spLocks noChangeArrowheads="1"/>
          </p:cNvSpPr>
          <p:nvPr/>
        </p:nvSpPr>
        <p:spPr bwMode="auto">
          <a:xfrm flipH="1">
            <a:off x="4549733" y="5611198"/>
            <a:ext cx="88900" cy="422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2" name="Rectangle 570"/>
          <p:cNvSpPr>
            <a:spLocks noChangeArrowheads="1"/>
          </p:cNvSpPr>
          <p:nvPr/>
        </p:nvSpPr>
        <p:spPr bwMode="auto">
          <a:xfrm flipH="1">
            <a:off x="4632283" y="5706448"/>
            <a:ext cx="88900" cy="3270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3" name="Rectangle 571"/>
          <p:cNvSpPr>
            <a:spLocks noChangeArrowheads="1"/>
          </p:cNvSpPr>
          <p:nvPr/>
        </p:nvSpPr>
        <p:spPr bwMode="auto">
          <a:xfrm flipH="1">
            <a:off x="4706895" y="5788998"/>
            <a:ext cx="174625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4" name="Rectangle 572"/>
          <p:cNvSpPr>
            <a:spLocks noChangeArrowheads="1"/>
          </p:cNvSpPr>
          <p:nvPr/>
        </p:nvSpPr>
        <p:spPr bwMode="auto">
          <a:xfrm flipH="1">
            <a:off x="4784683" y="5863610"/>
            <a:ext cx="230187" cy="1698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5" name="Rectangle 573"/>
          <p:cNvSpPr>
            <a:spLocks noChangeArrowheads="1"/>
          </p:cNvSpPr>
          <p:nvPr/>
        </p:nvSpPr>
        <p:spPr bwMode="auto">
          <a:xfrm flipH="1">
            <a:off x="3932195" y="5944573"/>
            <a:ext cx="284163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6" name="Rectangle 574"/>
          <p:cNvSpPr>
            <a:spLocks noChangeArrowheads="1"/>
          </p:cNvSpPr>
          <p:nvPr/>
        </p:nvSpPr>
        <p:spPr bwMode="auto">
          <a:xfrm flipH="1">
            <a:off x="4038558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7" name="Rectangle 576"/>
          <p:cNvSpPr>
            <a:spLocks noChangeArrowheads="1"/>
          </p:cNvSpPr>
          <p:nvPr/>
        </p:nvSpPr>
        <p:spPr bwMode="auto">
          <a:xfrm flipH="1">
            <a:off x="4865645" y="5944573"/>
            <a:ext cx="40005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8" name="Line 558"/>
          <p:cNvSpPr>
            <a:spLocks noChangeShapeType="1"/>
          </p:cNvSpPr>
          <p:nvPr/>
        </p:nvSpPr>
        <p:spPr bwMode="auto">
          <a:xfrm>
            <a:off x="3765508" y="603664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" name="Rectangle 578"/>
          <p:cNvSpPr>
            <a:spLocks noChangeArrowheads="1"/>
          </p:cNvSpPr>
          <p:nvPr/>
        </p:nvSpPr>
        <p:spPr bwMode="auto">
          <a:xfrm flipH="1">
            <a:off x="4108408" y="5601673"/>
            <a:ext cx="195262" cy="1809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0" name="Rectangle 579"/>
          <p:cNvSpPr>
            <a:spLocks noChangeArrowheads="1"/>
          </p:cNvSpPr>
          <p:nvPr/>
        </p:nvSpPr>
        <p:spPr bwMode="auto">
          <a:xfrm flipH="1">
            <a:off x="4202070" y="5514360"/>
            <a:ext cx="1016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1" name="Rectangle 580"/>
          <p:cNvSpPr>
            <a:spLocks noChangeArrowheads="1"/>
          </p:cNvSpPr>
          <p:nvPr/>
        </p:nvSpPr>
        <p:spPr bwMode="auto">
          <a:xfrm flipH="1">
            <a:off x="4202070" y="5428635"/>
            <a:ext cx="1016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2" name="Rectangle 581"/>
          <p:cNvSpPr>
            <a:spLocks noChangeArrowheads="1"/>
          </p:cNvSpPr>
          <p:nvPr/>
        </p:nvSpPr>
        <p:spPr bwMode="auto">
          <a:xfrm flipH="1">
            <a:off x="4202070" y="5030173"/>
            <a:ext cx="101600" cy="7794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3" name="Rectangle 42"/>
          <p:cNvSpPr/>
          <p:nvPr/>
        </p:nvSpPr>
        <p:spPr>
          <a:xfrm>
            <a:off x="5896431" y="5436243"/>
            <a:ext cx="571842" cy="3558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841211" y="5394449"/>
            <a:ext cx="73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i</a:t>
            </a:r>
            <a:r>
              <a:rPr lang="en-US" dirty="0"/>
              <a:t>=N</a:t>
            </a:r>
            <a:r>
              <a:rPr lang="en-US" baseline="-25000" dirty="0"/>
              <a:t>A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4360198" y="6036648"/>
            <a:ext cx="0" cy="355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408147" y="6162086"/>
            <a:ext cx="12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i-th</a:t>
            </a:r>
            <a:r>
              <a:rPr lang="en-US" dirty="0"/>
              <a:t> channel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293803" y="5258312"/>
            <a:ext cx="114344" cy="7783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444615" y="4887301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389395" y="4845507"/>
            <a:ext cx="36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i</a:t>
            </a:r>
          </a:p>
        </p:txBody>
      </p:sp>
      <p:sp>
        <p:nvSpPr>
          <p:cNvPr id="51" name="Right Arrow 50"/>
          <p:cNvSpPr/>
          <p:nvPr/>
        </p:nvSpPr>
        <p:spPr>
          <a:xfrm>
            <a:off x="8282921" y="2594314"/>
            <a:ext cx="745463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338141" y="2463512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82921" y="2421718"/>
            <a:ext cx="42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572853" y="4712855"/>
            <a:ext cx="2142908" cy="18185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106455" y="1295663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051235" y="1253869"/>
            <a:ext cx="495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A  </a:t>
            </a:r>
            <a:r>
              <a:rPr lang="en-US" dirty="0"/>
              <a:t>number of counts (anode pulses) in </a:t>
            </a:r>
            <a:r>
              <a:rPr lang="en-US" dirty="0" err="1"/>
              <a:t>i-th</a:t>
            </a:r>
            <a:r>
              <a:rPr lang="en-US" dirty="0"/>
              <a:t> interval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A815A-AA77-6846-91E6-4DBA11185D60}"/>
                  </a:ext>
                </a:extLst>
              </p:cNvPr>
              <p:cNvSpPr txBox="1"/>
              <p:nvPr/>
            </p:nvSpPr>
            <p:spPr>
              <a:xfrm>
                <a:off x="6339964" y="3361716"/>
                <a:ext cx="28447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TAC detekuje jen první foton</a:t>
                </a:r>
              </a:p>
              <a:p>
                <a:r>
                  <a:rPr lang="cs-CZ" dirty="0"/>
                  <a:t>a tedy N</a:t>
                </a:r>
                <a:r>
                  <a:rPr lang="cs-CZ" baseline="-25000" dirty="0"/>
                  <a:t>A</a:t>
                </a:r>
                <a:r>
                  <a:rPr lang="cs-CZ" dirty="0"/>
                  <a:t> </a:t>
                </a:r>
                <a14:m>
                  <m:oMath xmlns:m="http://schemas.openxmlformats.org/officeDocument/2006/math">
                    <m:r>
                      <a:rPr lang="cs-CZ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cs-CZ" dirty="0"/>
                  <a:t> N</a:t>
                </a:r>
                <a:r>
                  <a:rPr lang="cs-CZ" baseline="-25000" dirty="0"/>
                  <a:t>i</a:t>
                </a:r>
                <a:r>
                  <a:rPr lang="cs-CZ" dirty="0"/>
                  <a:t> !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8A815A-AA77-6846-91E6-4DBA11185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964" y="3361716"/>
                <a:ext cx="2844753" cy="646331"/>
              </a:xfrm>
              <a:prstGeom prst="rect">
                <a:avLst/>
              </a:prstGeom>
              <a:blipFill>
                <a:blip r:embed="rId4"/>
                <a:stretch>
                  <a:fillRect l="-1333" t="-3846" r="-889" b="-1346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910C113-EC82-1342-8A70-5035625707B4}"/>
                  </a:ext>
                </a:extLst>
              </p:cNvPr>
              <p:cNvSpPr txBox="1"/>
              <p:nvPr/>
            </p:nvSpPr>
            <p:spPr>
              <a:xfrm>
                <a:off x="6648344" y="4694983"/>
                <a:ext cx="2097454" cy="1200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N</a:t>
                </a:r>
                <a:r>
                  <a:rPr lang="cs-CZ" baseline="-25000" dirty="0"/>
                  <a:t>D </a:t>
                </a:r>
                <a:r>
                  <a:rPr lang="cs-CZ" dirty="0"/>
                  <a:t>– </a:t>
                </a:r>
                <a:r>
                  <a:rPr lang="cs-CZ" dirty="0" err="1"/>
                  <a:t>total</a:t>
                </a:r>
                <a:r>
                  <a:rPr lang="cs-CZ" dirty="0"/>
                  <a:t> </a:t>
                </a:r>
                <a:r>
                  <a:rPr lang="cs-CZ" dirty="0" err="1"/>
                  <a:t>number</a:t>
                </a:r>
                <a:r>
                  <a:rPr lang="cs-CZ" dirty="0"/>
                  <a:t> </a:t>
                </a:r>
                <a:r>
                  <a:rPr lang="cs-CZ" dirty="0" err="1"/>
                  <a:t>of</a:t>
                </a:r>
                <a:r>
                  <a:rPr lang="cs-CZ" dirty="0"/>
                  <a:t> </a:t>
                </a:r>
                <a:r>
                  <a:rPr lang="cs-CZ" dirty="0" err="1"/>
                  <a:t>anode</a:t>
                </a:r>
                <a:r>
                  <a:rPr lang="cs-CZ" dirty="0"/>
                  <a:t> </a:t>
                </a:r>
                <a:r>
                  <a:rPr lang="cs-CZ" dirty="0" err="1"/>
                  <a:t>pulses</a:t>
                </a:r>
                <a:r>
                  <a:rPr lang="cs-CZ" dirty="0"/>
                  <a:t> </a:t>
                </a:r>
                <a:r>
                  <a:rPr lang="cs-CZ" dirty="0" err="1"/>
                  <a:t>for</a:t>
                </a:r>
                <a:r>
                  <a:rPr lang="cs-CZ" dirty="0"/>
                  <a:t> </a:t>
                </a:r>
                <a:r>
                  <a:rPr lang="cs-CZ" dirty="0" err="1"/>
                  <a:t>all</a:t>
                </a:r>
                <a:r>
                  <a:rPr lang="cs-CZ" dirty="0"/>
                  <a:t> </a:t>
                </a:r>
                <a:r>
                  <a:rPr lang="cs-CZ" dirty="0" err="1"/>
                  <a:t>channels</a:t>
                </a:r>
                <a:r>
                  <a:rPr lang="cs-CZ" dirty="0"/>
                  <a:t>, </a:t>
                </a:r>
              </a:p>
              <a:p>
                <a:r>
                  <a:rPr lang="cs-CZ" dirty="0" err="1"/>
                  <a:t>i.e</a:t>
                </a:r>
                <a:r>
                  <a:rPr lang="cs-CZ" dirty="0"/>
                  <a:t>.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nary>
                    <m:r>
                      <a:rPr lang="en-US" b="0" i="1" baseline="-2500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baseline="-25000" dirty="0"/>
                  <a:t> </a:t>
                </a:r>
                <a14:m>
                  <m:oMath xmlns:m="http://schemas.openxmlformats.org/officeDocument/2006/math">
                    <m:r>
                      <a:rPr lang="cs-CZ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cs-CZ" baseline="-25000" dirty="0"/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910C113-EC82-1342-8A70-503562570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8344" y="4694983"/>
                <a:ext cx="2097454" cy="1200585"/>
              </a:xfrm>
              <a:prstGeom prst="rect">
                <a:avLst/>
              </a:prstGeom>
              <a:blipFill>
                <a:blip r:embed="rId5"/>
                <a:stretch>
                  <a:fillRect l="-1796" t="-2105" r="-1796" b="-515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483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TC-SPC statistics basics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24128"/>
            <a:ext cx="2329652" cy="11812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852" y="2324128"/>
            <a:ext cx="1790900" cy="11812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3662318"/>
            <a:ext cx="4108587" cy="298203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675" y="1467441"/>
            <a:ext cx="1206475" cy="6195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31169" y="1296214"/>
            <a:ext cx="4298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Photoelectrons generated by impinged </a:t>
            </a:r>
          </a:p>
          <a:p>
            <a:r>
              <a:rPr lang="en-US" dirty="0"/>
              <a:t>photons on the cathode with given quantum efficiency.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1169" y="2454255"/>
            <a:ext cx="35463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probability of emission of </a:t>
            </a:r>
            <a:r>
              <a:rPr lang="en-US" i="1" dirty="0"/>
              <a:t>l</a:t>
            </a:r>
            <a:r>
              <a:rPr lang="en-US" dirty="0"/>
              <a:t> </a:t>
            </a:r>
          </a:p>
          <a:p>
            <a:r>
              <a:rPr lang="en-US" dirty="0"/>
              <a:t>photoelectrons in the </a:t>
            </a:r>
            <a:r>
              <a:rPr lang="en-US" i="1" dirty="0" err="1"/>
              <a:t>i-</a:t>
            </a:r>
            <a:r>
              <a:rPr lang="en-US" dirty="0" err="1"/>
              <a:t>th</a:t>
            </a:r>
            <a:r>
              <a:rPr lang="en-US" dirty="0"/>
              <a:t> interval </a:t>
            </a:r>
          </a:p>
          <a:p>
            <a:r>
              <a:rPr lang="en-US" dirty="0"/>
              <a:t>is given by the </a:t>
            </a:r>
            <a:r>
              <a:rPr lang="en-US" b="1" dirty="0"/>
              <a:t>Poisson distribution</a:t>
            </a:r>
            <a:r>
              <a:rPr lang="en-US" dirty="0"/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1168" y="5807971"/>
            <a:ext cx="4298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Taylor series of the exponential function is </a:t>
            </a:r>
            <a:r>
              <a:rPr lang="en-US" i="1" dirty="0"/>
              <a:t>(1-w</a:t>
            </a:r>
            <a:r>
              <a:rPr lang="en-US" i="1" baseline="-25000" dirty="0"/>
              <a:t>i</a:t>
            </a:r>
            <a:r>
              <a:rPr lang="en-US" i="1" dirty="0"/>
              <a:t>+w</a:t>
            </a:r>
            <a:r>
              <a:rPr lang="en-US" i="1" baseline="-25000" dirty="0"/>
              <a:t>i</a:t>
            </a:r>
            <a:r>
              <a:rPr lang="en-US" i="1" baseline="30000" dirty="0"/>
              <a:t>2</a:t>
            </a:r>
            <a:r>
              <a:rPr lang="en-US" i="1" dirty="0"/>
              <a:t>/2+</a:t>
            </a:r>
            <a:r>
              <a:rPr lang="is-IS" i="1" dirty="0"/>
              <a:t>…)</a:t>
            </a:r>
            <a:r>
              <a:rPr lang="is-IS" dirty="0"/>
              <a:t>, </a:t>
            </a:r>
          </a:p>
          <a:p>
            <a:r>
              <a:rPr lang="is-IS" dirty="0"/>
              <a:t>we take the first two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9684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5104" y="2000426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TCSPC statistics scheme</a:t>
            </a:r>
          </a:p>
        </p:txBody>
      </p:sp>
      <p:pic>
        <p:nvPicPr>
          <p:cNvPr id="4" name="Picture 24" descr="PMT_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>
            <a:fillRect/>
          </a:stretch>
        </p:blipFill>
        <p:spPr bwMode="auto">
          <a:xfrm>
            <a:off x="1760921" y="1750423"/>
            <a:ext cx="4887423" cy="21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94105" y="2278073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332"/>
          <p:cNvSpPr>
            <a:spLocks noChangeArrowheads="1"/>
          </p:cNvSpPr>
          <p:nvPr/>
        </p:nvSpPr>
        <p:spPr bwMode="auto">
          <a:xfrm>
            <a:off x="346761" y="2327964"/>
            <a:ext cx="802544" cy="984159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001E4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GB" sz="1800"/>
          </a:p>
        </p:txBody>
      </p:sp>
      <p:sp>
        <p:nvSpPr>
          <p:cNvPr id="8" name="TextBox 7"/>
          <p:cNvSpPr txBox="1"/>
          <p:nvPr/>
        </p:nvSpPr>
        <p:spPr>
          <a:xfrm>
            <a:off x="519884" y="1958632"/>
            <a:ext cx="40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283852" y="2594314"/>
            <a:ext cx="1526001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98688" y="2237052"/>
            <a:ext cx="3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2884451" y="2463512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56841" y="2421718"/>
            <a:ext cx="38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5235407" y="2984585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80187" y="294279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A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715761" y="2635731"/>
            <a:ext cx="1526001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41762" y="2421718"/>
            <a:ext cx="1041159" cy="890405"/>
          </a:xfrm>
          <a:prstGeom prst="rect">
            <a:avLst/>
          </a:prstGeom>
          <a:solidFill>
            <a:schemeClr val="accent3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TAC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303" y="4089194"/>
            <a:ext cx="4501041" cy="379958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2046852" y="5342193"/>
            <a:ext cx="1526001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57"/>
          <p:cNvSpPr>
            <a:spLocks noChangeArrowheads="1"/>
          </p:cNvSpPr>
          <p:nvPr/>
        </p:nvSpPr>
        <p:spPr bwMode="auto">
          <a:xfrm flipH="1">
            <a:off x="4214770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2" name="Rectangle 559"/>
          <p:cNvSpPr>
            <a:spLocks noChangeArrowheads="1"/>
          </p:cNvSpPr>
          <p:nvPr/>
        </p:nvSpPr>
        <p:spPr bwMode="auto">
          <a:xfrm flipH="1">
            <a:off x="4214770" y="5858848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3" name="Rectangle 560"/>
          <p:cNvSpPr>
            <a:spLocks noChangeArrowheads="1"/>
          </p:cNvSpPr>
          <p:nvPr/>
        </p:nvSpPr>
        <p:spPr bwMode="auto">
          <a:xfrm flipH="1">
            <a:off x="4005220" y="5771535"/>
            <a:ext cx="298450" cy="263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4" name="Rectangle 562"/>
          <p:cNvSpPr>
            <a:spLocks noChangeArrowheads="1"/>
          </p:cNvSpPr>
          <p:nvPr/>
        </p:nvSpPr>
        <p:spPr bwMode="auto">
          <a:xfrm flipH="1">
            <a:off x="4300495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5" name="Rectangle 563"/>
          <p:cNvSpPr>
            <a:spLocks noChangeArrowheads="1"/>
          </p:cNvSpPr>
          <p:nvPr/>
        </p:nvSpPr>
        <p:spPr bwMode="auto">
          <a:xfrm flipH="1">
            <a:off x="4300495" y="5858848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6" name="Rectangle 564"/>
          <p:cNvSpPr>
            <a:spLocks noChangeArrowheads="1"/>
          </p:cNvSpPr>
          <p:nvPr/>
        </p:nvSpPr>
        <p:spPr bwMode="auto">
          <a:xfrm flipH="1">
            <a:off x="4300495" y="5277823"/>
            <a:ext cx="88900" cy="5826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7" name="Rectangle 565"/>
          <p:cNvSpPr>
            <a:spLocks noChangeArrowheads="1"/>
          </p:cNvSpPr>
          <p:nvPr/>
        </p:nvSpPr>
        <p:spPr bwMode="auto">
          <a:xfrm flipH="1">
            <a:off x="4387808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8" name="Rectangle 566"/>
          <p:cNvSpPr>
            <a:spLocks noChangeArrowheads="1"/>
          </p:cNvSpPr>
          <p:nvPr/>
        </p:nvSpPr>
        <p:spPr bwMode="auto">
          <a:xfrm flipH="1">
            <a:off x="4387808" y="5484198"/>
            <a:ext cx="88900" cy="463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9" name="Rectangle 567"/>
          <p:cNvSpPr>
            <a:spLocks noChangeArrowheads="1"/>
          </p:cNvSpPr>
          <p:nvPr/>
        </p:nvSpPr>
        <p:spPr bwMode="auto">
          <a:xfrm flipH="1">
            <a:off x="4468770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0" name="Rectangle 568"/>
          <p:cNvSpPr>
            <a:spLocks noChangeArrowheads="1"/>
          </p:cNvSpPr>
          <p:nvPr/>
        </p:nvSpPr>
        <p:spPr bwMode="auto">
          <a:xfrm flipH="1">
            <a:off x="4468770" y="5484198"/>
            <a:ext cx="88900" cy="463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1" name="Rectangle 569"/>
          <p:cNvSpPr>
            <a:spLocks noChangeArrowheads="1"/>
          </p:cNvSpPr>
          <p:nvPr/>
        </p:nvSpPr>
        <p:spPr bwMode="auto">
          <a:xfrm flipH="1">
            <a:off x="4549733" y="5611198"/>
            <a:ext cx="88900" cy="422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2" name="Rectangle 570"/>
          <p:cNvSpPr>
            <a:spLocks noChangeArrowheads="1"/>
          </p:cNvSpPr>
          <p:nvPr/>
        </p:nvSpPr>
        <p:spPr bwMode="auto">
          <a:xfrm flipH="1">
            <a:off x="4632283" y="5706448"/>
            <a:ext cx="88900" cy="3270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3" name="Rectangle 571"/>
          <p:cNvSpPr>
            <a:spLocks noChangeArrowheads="1"/>
          </p:cNvSpPr>
          <p:nvPr/>
        </p:nvSpPr>
        <p:spPr bwMode="auto">
          <a:xfrm flipH="1">
            <a:off x="4706895" y="5788998"/>
            <a:ext cx="174625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4" name="Rectangle 572"/>
          <p:cNvSpPr>
            <a:spLocks noChangeArrowheads="1"/>
          </p:cNvSpPr>
          <p:nvPr/>
        </p:nvSpPr>
        <p:spPr bwMode="auto">
          <a:xfrm flipH="1">
            <a:off x="4784683" y="5863610"/>
            <a:ext cx="230187" cy="1698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5" name="Rectangle 573"/>
          <p:cNvSpPr>
            <a:spLocks noChangeArrowheads="1"/>
          </p:cNvSpPr>
          <p:nvPr/>
        </p:nvSpPr>
        <p:spPr bwMode="auto">
          <a:xfrm flipH="1">
            <a:off x="3932195" y="5944573"/>
            <a:ext cx="284163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6" name="Rectangle 574"/>
          <p:cNvSpPr>
            <a:spLocks noChangeArrowheads="1"/>
          </p:cNvSpPr>
          <p:nvPr/>
        </p:nvSpPr>
        <p:spPr bwMode="auto">
          <a:xfrm flipH="1">
            <a:off x="4038558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7" name="Rectangle 576"/>
          <p:cNvSpPr>
            <a:spLocks noChangeArrowheads="1"/>
          </p:cNvSpPr>
          <p:nvPr/>
        </p:nvSpPr>
        <p:spPr bwMode="auto">
          <a:xfrm flipH="1">
            <a:off x="4865645" y="5944573"/>
            <a:ext cx="40005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8" name="Line 558"/>
          <p:cNvSpPr>
            <a:spLocks noChangeShapeType="1"/>
          </p:cNvSpPr>
          <p:nvPr/>
        </p:nvSpPr>
        <p:spPr bwMode="auto">
          <a:xfrm>
            <a:off x="3765508" y="603664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" name="Rectangle 578"/>
          <p:cNvSpPr>
            <a:spLocks noChangeArrowheads="1"/>
          </p:cNvSpPr>
          <p:nvPr/>
        </p:nvSpPr>
        <p:spPr bwMode="auto">
          <a:xfrm flipH="1">
            <a:off x="4108408" y="5601673"/>
            <a:ext cx="195262" cy="1809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0" name="Rectangle 579"/>
          <p:cNvSpPr>
            <a:spLocks noChangeArrowheads="1"/>
          </p:cNvSpPr>
          <p:nvPr/>
        </p:nvSpPr>
        <p:spPr bwMode="auto">
          <a:xfrm flipH="1">
            <a:off x="4202070" y="5514360"/>
            <a:ext cx="1016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1" name="Rectangle 580"/>
          <p:cNvSpPr>
            <a:spLocks noChangeArrowheads="1"/>
          </p:cNvSpPr>
          <p:nvPr/>
        </p:nvSpPr>
        <p:spPr bwMode="auto">
          <a:xfrm flipH="1">
            <a:off x="4202070" y="5428635"/>
            <a:ext cx="1016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2" name="Rectangle 581"/>
          <p:cNvSpPr>
            <a:spLocks noChangeArrowheads="1"/>
          </p:cNvSpPr>
          <p:nvPr/>
        </p:nvSpPr>
        <p:spPr bwMode="auto">
          <a:xfrm flipH="1">
            <a:off x="4202070" y="5030173"/>
            <a:ext cx="101600" cy="7794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3" name="Rectangle 42"/>
          <p:cNvSpPr/>
          <p:nvPr/>
        </p:nvSpPr>
        <p:spPr>
          <a:xfrm>
            <a:off x="5896431" y="5436243"/>
            <a:ext cx="571842" cy="3558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841211" y="5394449"/>
            <a:ext cx="73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i</a:t>
            </a:r>
            <a:r>
              <a:rPr lang="en-US" dirty="0"/>
              <a:t>=N</a:t>
            </a:r>
            <a:r>
              <a:rPr lang="en-US" baseline="-25000" dirty="0"/>
              <a:t>A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4360198" y="6036648"/>
            <a:ext cx="0" cy="355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408147" y="6162086"/>
            <a:ext cx="12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i-th</a:t>
            </a:r>
            <a:r>
              <a:rPr lang="en-US" dirty="0"/>
              <a:t> channel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293803" y="5258312"/>
            <a:ext cx="114344" cy="7783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444615" y="4887301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389395" y="4845507"/>
            <a:ext cx="36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i</a:t>
            </a:r>
          </a:p>
        </p:txBody>
      </p:sp>
      <p:sp>
        <p:nvSpPr>
          <p:cNvPr id="51" name="Right Arrow 50"/>
          <p:cNvSpPr/>
          <p:nvPr/>
        </p:nvSpPr>
        <p:spPr>
          <a:xfrm>
            <a:off x="8282921" y="2594314"/>
            <a:ext cx="745463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338141" y="2463512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282921" y="2421718"/>
            <a:ext cx="42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572853" y="4712855"/>
            <a:ext cx="2142908" cy="18185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3106455" y="1295663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051235" y="1253869"/>
            <a:ext cx="352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A  </a:t>
            </a:r>
            <a:r>
              <a:rPr lang="en-US" dirty="0"/>
              <a:t>number of counts in </a:t>
            </a:r>
            <a:r>
              <a:rPr lang="en-US" dirty="0" err="1"/>
              <a:t>i-th</a:t>
            </a:r>
            <a:r>
              <a:rPr lang="en-US" dirty="0"/>
              <a:t> interval</a:t>
            </a:r>
          </a:p>
        </p:txBody>
      </p:sp>
    </p:spTree>
    <p:extLst>
      <p:ext uri="{BB962C8B-B14F-4D97-AF65-F5344CB8AC3E}">
        <p14:creationId xmlns:p14="http://schemas.microsoft.com/office/powerpoint/2010/main" val="4179142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TC-SPC statistics basics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92" y="1730442"/>
            <a:ext cx="3019253" cy="625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1" y="2284707"/>
            <a:ext cx="1482303" cy="4141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7684"/>
          <a:stretch/>
        </p:blipFill>
        <p:spPr>
          <a:xfrm>
            <a:off x="2111567" y="2356053"/>
            <a:ext cx="1196497" cy="3428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931" y="3461876"/>
            <a:ext cx="2321759" cy="7331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4116" y="2793821"/>
            <a:ext cx="3281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developing to Taylor series,</a:t>
            </a:r>
          </a:p>
          <a:p>
            <a:r>
              <a:rPr lang="en-US" dirty="0"/>
              <a:t>as shown before: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31" y="4575059"/>
            <a:ext cx="2338779" cy="150350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90292" y="4205727"/>
            <a:ext cx="1532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it follows: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0795" y="1730442"/>
            <a:ext cx="5083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 a large number of excitation pulses </a:t>
            </a:r>
            <a:r>
              <a:rPr lang="en-US" i="1" dirty="0"/>
              <a:t>N</a:t>
            </a:r>
            <a:r>
              <a:rPr lang="en-US" i="1" baseline="-25000" dirty="0"/>
              <a:t>E</a:t>
            </a:r>
            <a:r>
              <a:rPr lang="en-US" dirty="0"/>
              <a:t>, </a:t>
            </a:r>
          </a:p>
          <a:p>
            <a:r>
              <a:rPr lang="en-US" dirty="0"/>
              <a:t>the number of anode pulses </a:t>
            </a:r>
            <a:r>
              <a:rPr lang="en-US" i="1" dirty="0"/>
              <a:t>N</a:t>
            </a:r>
            <a:r>
              <a:rPr lang="en-US" i="1" baseline="-25000" dirty="0"/>
              <a:t>A</a:t>
            </a:r>
            <a:r>
              <a:rPr lang="en-US" dirty="0"/>
              <a:t> in the </a:t>
            </a:r>
            <a:r>
              <a:rPr lang="en-US" i="1" dirty="0" err="1"/>
              <a:t>i-</a:t>
            </a:r>
            <a:r>
              <a:rPr lang="en-US" dirty="0" err="1"/>
              <a:t>th</a:t>
            </a:r>
            <a:r>
              <a:rPr lang="en-US" dirty="0"/>
              <a:t> interval.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0795" y="5038050"/>
            <a:ext cx="4707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Therefore the number of anode pulses </a:t>
            </a:r>
            <a:r>
              <a:rPr lang="en-US" i="1" dirty="0"/>
              <a:t>N</a:t>
            </a:r>
            <a:r>
              <a:rPr lang="en-US" i="1" baseline="-25000" dirty="0"/>
              <a:t>A</a:t>
            </a:r>
            <a:r>
              <a:rPr lang="en-US" dirty="0"/>
              <a:t> is </a:t>
            </a:r>
          </a:p>
          <a:p>
            <a:r>
              <a:rPr lang="en-US" dirty="0"/>
              <a:t>proportional to the intensity of the fluorescence </a:t>
            </a:r>
          </a:p>
          <a:p>
            <a:r>
              <a:rPr lang="en-US" dirty="0"/>
              <a:t>at time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3077" y="2284767"/>
            <a:ext cx="855897" cy="509054"/>
          </a:xfrm>
          <a:prstGeom prst="rect">
            <a:avLst/>
          </a:prstGeom>
          <a:noFill/>
          <a:ln w="28575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38049" y="2349162"/>
            <a:ext cx="576842" cy="3934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90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5104" y="2000426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TCSPC statistics scheme</a:t>
            </a:r>
          </a:p>
        </p:txBody>
      </p:sp>
      <p:pic>
        <p:nvPicPr>
          <p:cNvPr id="4" name="Picture 24" descr="PMT_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>
            <a:fillRect/>
          </a:stretch>
        </p:blipFill>
        <p:spPr bwMode="auto">
          <a:xfrm>
            <a:off x="1760921" y="1750423"/>
            <a:ext cx="4887423" cy="21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494105" y="2278073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332"/>
          <p:cNvSpPr>
            <a:spLocks noChangeArrowheads="1"/>
          </p:cNvSpPr>
          <p:nvPr/>
        </p:nvSpPr>
        <p:spPr bwMode="auto">
          <a:xfrm>
            <a:off x="346761" y="2327964"/>
            <a:ext cx="802544" cy="984159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001E4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GB" sz="1800"/>
          </a:p>
        </p:txBody>
      </p:sp>
      <p:sp>
        <p:nvSpPr>
          <p:cNvPr id="8" name="TextBox 7"/>
          <p:cNvSpPr txBox="1"/>
          <p:nvPr/>
        </p:nvSpPr>
        <p:spPr>
          <a:xfrm>
            <a:off x="519884" y="1958632"/>
            <a:ext cx="40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283852" y="2594314"/>
            <a:ext cx="1526001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98688" y="2237052"/>
            <a:ext cx="3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12" name="Rectangle 11"/>
          <p:cNvSpPr/>
          <p:nvPr/>
        </p:nvSpPr>
        <p:spPr>
          <a:xfrm>
            <a:off x="2884451" y="2463512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56841" y="2421718"/>
            <a:ext cx="38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5235407" y="2984585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80187" y="294279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A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757177" y="2635731"/>
            <a:ext cx="1421356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41763" y="2421718"/>
            <a:ext cx="861696" cy="890405"/>
          </a:xfrm>
          <a:prstGeom prst="rect">
            <a:avLst/>
          </a:prstGeom>
          <a:solidFill>
            <a:schemeClr val="accent3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TAC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303" y="4089194"/>
            <a:ext cx="4501041" cy="379958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>
            <a:off x="2046852" y="5342193"/>
            <a:ext cx="1390559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57"/>
          <p:cNvSpPr>
            <a:spLocks noChangeArrowheads="1"/>
          </p:cNvSpPr>
          <p:nvPr/>
        </p:nvSpPr>
        <p:spPr bwMode="auto">
          <a:xfrm flipH="1">
            <a:off x="4214770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2" name="Rectangle 559"/>
          <p:cNvSpPr>
            <a:spLocks noChangeArrowheads="1"/>
          </p:cNvSpPr>
          <p:nvPr/>
        </p:nvSpPr>
        <p:spPr bwMode="auto">
          <a:xfrm flipH="1">
            <a:off x="4214770" y="5858848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3" name="Rectangle 560"/>
          <p:cNvSpPr>
            <a:spLocks noChangeArrowheads="1"/>
          </p:cNvSpPr>
          <p:nvPr/>
        </p:nvSpPr>
        <p:spPr bwMode="auto">
          <a:xfrm flipH="1">
            <a:off x="4005220" y="5771535"/>
            <a:ext cx="298450" cy="263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4" name="Rectangle 562"/>
          <p:cNvSpPr>
            <a:spLocks noChangeArrowheads="1"/>
          </p:cNvSpPr>
          <p:nvPr/>
        </p:nvSpPr>
        <p:spPr bwMode="auto">
          <a:xfrm flipH="1">
            <a:off x="4300495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5" name="Rectangle 563"/>
          <p:cNvSpPr>
            <a:spLocks noChangeArrowheads="1"/>
          </p:cNvSpPr>
          <p:nvPr/>
        </p:nvSpPr>
        <p:spPr bwMode="auto">
          <a:xfrm flipH="1">
            <a:off x="4300495" y="5858848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6" name="Rectangle 564"/>
          <p:cNvSpPr>
            <a:spLocks noChangeArrowheads="1"/>
          </p:cNvSpPr>
          <p:nvPr/>
        </p:nvSpPr>
        <p:spPr bwMode="auto">
          <a:xfrm flipH="1">
            <a:off x="4300495" y="5277823"/>
            <a:ext cx="88900" cy="5826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7" name="Rectangle 565"/>
          <p:cNvSpPr>
            <a:spLocks noChangeArrowheads="1"/>
          </p:cNvSpPr>
          <p:nvPr/>
        </p:nvSpPr>
        <p:spPr bwMode="auto">
          <a:xfrm flipH="1">
            <a:off x="4387808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8" name="Rectangle 566"/>
          <p:cNvSpPr>
            <a:spLocks noChangeArrowheads="1"/>
          </p:cNvSpPr>
          <p:nvPr/>
        </p:nvSpPr>
        <p:spPr bwMode="auto">
          <a:xfrm flipH="1">
            <a:off x="4387808" y="5484198"/>
            <a:ext cx="88900" cy="463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9" name="Rectangle 567"/>
          <p:cNvSpPr>
            <a:spLocks noChangeArrowheads="1"/>
          </p:cNvSpPr>
          <p:nvPr/>
        </p:nvSpPr>
        <p:spPr bwMode="auto">
          <a:xfrm flipH="1">
            <a:off x="4468770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0" name="Rectangle 568"/>
          <p:cNvSpPr>
            <a:spLocks noChangeArrowheads="1"/>
          </p:cNvSpPr>
          <p:nvPr/>
        </p:nvSpPr>
        <p:spPr bwMode="auto">
          <a:xfrm flipH="1">
            <a:off x="4468770" y="5484198"/>
            <a:ext cx="88900" cy="463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1" name="Rectangle 569"/>
          <p:cNvSpPr>
            <a:spLocks noChangeArrowheads="1"/>
          </p:cNvSpPr>
          <p:nvPr/>
        </p:nvSpPr>
        <p:spPr bwMode="auto">
          <a:xfrm flipH="1">
            <a:off x="4549733" y="5611198"/>
            <a:ext cx="88900" cy="422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2" name="Rectangle 570"/>
          <p:cNvSpPr>
            <a:spLocks noChangeArrowheads="1"/>
          </p:cNvSpPr>
          <p:nvPr/>
        </p:nvSpPr>
        <p:spPr bwMode="auto">
          <a:xfrm flipH="1">
            <a:off x="4632283" y="5706448"/>
            <a:ext cx="88900" cy="3270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3" name="Rectangle 571"/>
          <p:cNvSpPr>
            <a:spLocks noChangeArrowheads="1"/>
          </p:cNvSpPr>
          <p:nvPr/>
        </p:nvSpPr>
        <p:spPr bwMode="auto">
          <a:xfrm flipH="1">
            <a:off x="4706895" y="5788998"/>
            <a:ext cx="174625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4" name="Rectangle 572"/>
          <p:cNvSpPr>
            <a:spLocks noChangeArrowheads="1"/>
          </p:cNvSpPr>
          <p:nvPr/>
        </p:nvSpPr>
        <p:spPr bwMode="auto">
          <a:xfrm flipH="1">
            <a:off x="4784683" y="5863610"/>
            <a:ext cx="230187" cy="1698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5" name="Rectangle 573"/>
          <p:cNvSpPr>
            <a:spLocks noChangeArrowheads="1"/>
          </p:cNvSpPr>
          <p:nvPr/>
        </p:nvSpPr>
        <p:spPr bwMode="auto">
          <a:xfrm flipH="1">
            <a:off x="3932195" y="5944573"/>
            <a:ext cx="284163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6" name="Rectangle 574"/>
          <p:cNvSpPr>
            <a:spLocks noChangeArrowheads="1"/>
          </p:cNvSpPr>
          <p:nvPr/>
        </p:nvSpPr>
        <p:spPr bwMode="auto">
          <a:xfrm flipH="1">
            <a:off x="4038558" y="5944573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7" name="Rectangle 576"/>
          <p:cNvSpPr>
            <a:spLocks noChangeArrowheads="1"/>
          </p:cNvSpPr>
          <p:nvPr/>
        </p:nvSpPr>
        <p:spPr bwMode="auto">
          <a:xfrm flipH="1">
            <a:off x="4865645" y="5944573"/>
            <a:ext cx="40005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8" name="Line 558"/>
          <p:cNvSpPr>
            <a:spLocks noChangeShapeType="1"/>
          </p:cNvSpPr>
          <p:nvPr/>
        </p:nvSpPr>
        <p:spPr bwMode="auto">
          <a:xfrm>
            <a:off x="3765508" y="603664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" name="Rectangle 578"/>
          <p:cNvSpPr>
            <a:spLocks noChangeArrowheads="1"/>
          </p:cNvSpPr>
          <p:nvPr/>
        </p:nvSpPr>
        <p:spPr bwMode="auto">
          <a:xfrm flipH="1">
            <a:off x="4108408" y="5601673"/>
            <a:ext cx="195262" cy="1809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0" name="Rectangle 579"/>
          <p:cNvSpPr>
            <a:spLocks noChangeArrowheads="1"/>
          </p:cNvSpPr>
          <p:nvPr/>
        </p:nvSpPr>
        <p:spPr bwMode="auto">
          <a:xfrm flipH="1">
            <a:off x="4202070" y="5514360"/>
            <a:ext cx="1016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1" name="Rectangle 580"/>
          <p:cNvSpPr>
            <a:spLocks noChangeArrowheads="1"/>
          </p:cNvSpPr>
          <p:nvPr/>
        </p:nvSpPr>
        <p:spPr bwMode="auto">
          <a:xfrm flipH="1">
            <a:off x="4202070" y="5428635"/>
            <a:ext cx="1016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2" name="Rectangle 581"/>
          <p:cNvSpPr>
            <a:spLocks noChangeArrowheads="1"/>
          </p:cNvSpPr>
          <p:nvPr/>
        </p:nvSpPr>
        <p:spPr bwMode="auto">
          <a:xfrm flipH="1">
            <a:off x="4202070" y="5030173"/>
            <a:ext cx="101600" cy="7794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3" name="Rectangle 42"/>
          <p:cNvSpPr/>
          <p:nvPr/>
        </p:nvSpPr>
        <p:spPr>
          <a:xfrm>
            <a:off x="6176445" y="6190074"/>
            <a:ext cx="571842" cy="3558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121225" y="6148280"/>
            <a:ext cx="73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i</a:t>
            </a:r>
            <a:r>
              <a:rPr lang="en-US" dirty="0"/>
              <a:t>=N</a:t>
            </a:r>
            <a:r>
              <a:rPr lang="en-US" baseline="-25000" dirty="0"/>
              <a:t>A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4360198" y="6036648"/>
            <a:ext cx="0" cy="3554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408147" y="6162086"/>
            <a:ext cx="12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i-th</a:t>
            </a:r>
            <a:r>
              <a:rPr lang="en-US" dirty="0"/>
              <a:t> channel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293803" y="5258312"/>
            <a:ext cx="114344" cy="7783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444615" y="4887301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389395" y="4845507"/>
            <a:ext cx="368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i</a:t>
            </a:r>
          </a:p>
        </p:txBody>
      </p:sp>
      <p:sp>
        <p:nvSpPr>
          <p:cNvPr id="51" name="Right Arrow 50"/>
          <p:cNvSpPr/>
          <p:nvPr/>
        </p:nvSpPr>
        <p:spPr>
          <a:xfrm>
            <a:off x="8217433" y="2635731"/>
            <a:ext cx="745463" cy="5119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34685" y="5399863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679465" y="5358069"/>
            <a:ext cx="42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D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572853" y="4712855"/>
            <a:ext cx="2534959" cy="18185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>
            <a:off x="5452044" y="5046526"/>
            <a:ext cx="198221" cy="10033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106455" y="1295663"/>
            <a:ext cx="315748" cy="3275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051235" y="1253869"/>
            <a:ext cx="352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A  </a:t>
            </a:r>
            <a:r>
              <a:rPr lang="en-US" dirty="0"/>
              <a:t>number of counts in </a:t>
            </a:r>
            <a:r>
              <a:rPr lang="en-US" dirty="0" err="1"/>
              <a:t>i-th</a:t>
            </a:r>
            <a:r>
              <a:rPr lang="en-US" dirty="0"/>
              <a:t> interval</a:t>
            </a:r>
          </a:p>
        </p:txBody>
      </p:sp>
    </p:spTree>
    <p:extLst>
      <p:ext uri="{BB962C8B-B14F-4D97-AF65-F5344CB8AC3E}">
        <p14:creationId xmlns:p14="http://schemas.microsoft.com/office/powerpoint/2010/main" val="3968014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TC-SPC statistics basics 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754" y="1329929"/>
            <a:ext cx="1964211" cy="1262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64" y="3238967"/>
            <a:ext cx="2810604" cy="140530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7639" y="2592636"/>
            <a:ext cx="2914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Relation of </a:t>
            </a:r>
            <a:r>
              <a:rPr lang="en-US" i="1" dirty="0"/>
              <a:t>N</a:t>
            </a:r>
            <a:r>
              <a:rPr lang="en-US" i="1" baseline="-25000" dirty="0"/>
              <a:t>A</a:t>
            </a:r>
            <a:r>
              <a:rPr lang="en-US" dirty="0"/>
              <a:t> to number of</a:t>
            </a:r>
          </a:p>
          <a:p>
            <a:r>
              <a:rPr lang="en-US" dirty="0"/>
              <a:t>Counts in the </a:t>
            </a:r>
            <a:r>
              <a:rPr lang="en-US" i="1" dirty="0" err="1"/>
              <a:t>i-</a:t>
            </a:r>
            <a:r>
              <a:rPr lang="en-US" dirty="0" err="1"/>
              <a:t>th</a:t>
            </a:r>
            <a:r>
              <a:rPr lang="en-US" dirty="0"/>
              <a:t> channel </a:t>
            </a:r>
            <a:r>
              <a:rPr lang="en-US" i="1" dirty="0"/>
              <a:t>N</a:t>
            </a:r>
            <a:r>
              <a:rPr lang="en-US" i="1" baseline="-25000" dirty="0"/>
              <a:t>i</a:t>
            </a:r>
            <a:r>
              <a:rPr lang="en-US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247" y="5218569"/>
            <a:ext cx="1479837" cy="725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24" y="4981877"/>
            <a:ext cx="3120031" cy="236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24" y="6012098"/>
            <a:ext cx="3192681" cy="26951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29344" y="3238967"/>
            <a:ext cx="5249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Because the TAC detects only the first photon </a:t>
            </a:r>
          </a:p>
          <a:p>
            <a:r>
              <a:rPr lang="en-US" dirty="0"/>
              <a:t>in given time interval for a given excitation cycle,</a:t>
            </a:r>
          </a:p>
          <a:p>
            <a:r>
              <a:rPr lang="en-US" b="1" i="1" dirty="0"/>
              <a:t>N</a:t>
            </a:r>
            <a:r>
              <a:rPr lang="en-US" b="1" i="1" baseline="-25000" dirty="0"/>
              <a:t>A</a:t>
            </a:r>
            <a:r>
              <a:rPr lang="en-US" b="1" i="1" dirty="0"/>
              <a:t> </a:t>
            </a:r>
            <a:r>
              <a:rPr lang="en-US" b="1" dirty="0"/>
              <a:t>is not the number of counts in the </a:t>
            </a:r>
            <a:r>
              <a:rPr lang="en-US" b="1" i="1" dirty="0" err="1"/>
              <a:t>i-</a:t>
            </a:r>
            <a:r>
              <a:rPr lang="en-US" b="1" dirty="0" err="1"/>
              <a:t>th</a:t>
            </a:r>
            <a:r>
              <a:rPr lang="en-US" b="1" dirty="0"/>
              <a:t> channel </a:t>
            </a:r>
            <a:r>
              <a:rPr lang="en-US" b="1" i="1" dirty="0"/>
              <a:t>N</a:t>
            </a:r>
            <a:r>
              <a:rPr lang="en-US" b="1" i="1" baseline="-25000" dirty="0"/>
              <a:t>i</a:t>
            </a:r>
            <a:r>
              <a:rPr lang="en-US" dirty="0"/>
              <a:t>.</a:t>
            </a:r>
          </a:p>
          <a:p>
            <a:r>
              <a:rPr lang="en-US" dirty="0"/>
              <a:t>The true relation is given left.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9344" y="5218569"/>
            <a:ext cx="4870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Consequently the count in channel</a:t>
            </a:r>
            <a:r>
              <a:rPr lang="en-US" b="1" i="1" dirty="0"/>
              <a:t> </a:t>
            </a:r>
            <a:r>
              <a:rPr lang="en-US" b="1" i="1" dirty="0" err="1"/>
              <a:t>i</a:t>
            </a:r>
            <a:r>
              <a:rPr lang="en-US" b="1" i="1" dirty="0"/>
              <a:t> </a:t>
            </a:r>
            <a:r>
              <a:rPr lang="en-US" b="1" dirty="0"/>
              <a:t>is a measure</a:t>
            </a:r>
          </a:p>
          <a:p>
            <a:r>
              <a:rPr lang="en-US" b="1" dirty="0"/>
              <a:t>of the fluorescence intensity at time </a:t>
            </a:r>
            <a:r>
              <a:rPr lang="en-US" b="1" i="1" dirty="0" err="1"/>
              <a:t>t</a:t>
            </a:r>
            <a:r>
              <a:rPr lang="en-US" b="1" i="1" baseline="-25000" dirty="0" err="1"/>
              <a:t>i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9908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83511" y="3547435"/>
            <a:ext cx="1505540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TC-SPC statistics basics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30" y="1417638"/>
            <a:ext cx="6730668" cy="1713261"/>
          </a:xfrm>
          <a:prstGeom prst="rect">
            <a:avLst/>
          </a:prstGeom>
        </p:spPr>
      </p:pic>
      <p:pic>
        <p:nvPicPr>
          <p:cNvPr id="12" name="Picture 11" descr="Screen Shot 2016-01-05 at 21.31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11" y="3925385"/>
            <a:ext cx="7675507" cy="27117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511" y="354743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PILE-UP effect</a:t>
            </a:r>
          </a:p>
        </p:txBody>
      </p:sp>
    </p:spTree>
    <p:extLst>
      <p:ext uri="{BB962C8B-B14F-4D97-AF65-F5344CB8AC3E}">
        <p14:creationId xmlns:p14="http://schemas.microsoft.com/office/powerpoint/2010/main" val="2139372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issues to be aware 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699" y="1971192"/>
            <a:ext cx="8229600" cy="4525963"/>
          </a:xfrm>
        </p:spPr>
        <p:txBody>
          <a:bodyPr/>
          <a:lstStyle/>
          <a:p>
            <a:r>
              <a:rPr lang="en-US" dirty="0"/>
              <a:t>Color effect (consequence of </a:t>
            </a:r>
            <a:r>
              <a:rPr lang="en-US" dirty="0" err="1"/>
              <a:t>photoeffect</a:t>
            </a:r>
            <a:r>
              <a:rPr lang="en-US" dirty="0"/>
              <a:t>)</a:t>
            </a:r>
          </a:p>
          <a:p>
            <a:r>
              <a:rPr lang="en-US" dirty="0" err="1"/>
              <a:t>Afterpulsing</a:t>
            </a:r>
            <a:r>
              <a:rPr lang="en-US" dirty="0"/>
              <a:t> (consequence of PMT setup)</a:t>
            </a:r>
          </a:p>
          <a:p>
            <a:r>
              <a:rPr lang="en-US" dirty="0"/>
              <a:t>Ultra-short reflections</a:t>
            </a:r>
          </a:p>
          <a:p>
            <a:r>
              <a:rPr lang="is-IS" dirty="0"/>
              <a:t>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6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TC-SPC technique</a:t>
            </a: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6373504" y="1516671"/>
            <a:ext cx="2171700" cy="135995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85738" indent="-185738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b="1" dirty="0">
                <a:solidFill>
                  <a:schemeClr val="tx1"/>
                </a:solidFill>
                <a:latin typeface="Times New Roman"/>
                <a:cs typeface="Times New Roman"/>
              </a:rPr>
              <a:t>SYNC-Signal:</a:t>
            </a:r>
            <a:endParaRPr lang="en-GB" sz="18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represents shape of the full light pulse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giving a time reference</a:t>
            </a:r>
            <a:r>
              <a:rPr lang="en-GB" sz="1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</p:txBody>
      </p:sp>
      <p:graphicFrame>
        <p:nvGraphicFramePr>
          <p:cNvPr id="11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495043"/>
              </p:ext>
            </p:extLst>
          </p:nvPr>
        </p:nvGraphicFramePr>
        <p:xfrm>
          <a:off x="782329" y="2744237"/>
          <a:ext cx="2382838" cy="14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Photo Editor Photo" r:id="rId3" imgW="3809524" imgH="380852" progId="MSPhotoEd.3">
                  <p:embed/>
                </p:oleObj>
              </mc:Choice>
              <mc:Fallback>
                <p:oleObj name="Photo Editor Photo" r:id="rId3" imgW="3809524" imgH="3808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945" t="9453" r="945" b="9453"/>
                      <a:stretch>
                        <a:fillRect/>
                      </a:stretch>
                    </p:blipFill>
                    <p:spPr bwMode="auto">
                      <a:xfrm>
                        <a:off x="782329" y="2744237"/>
                        <a:ext cx="2382838" cy="14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54"/>
          <p:cNvGrpSpPr>
            <a:grpSpLocks/>
          </p:cNvGrpSpPr>
          <p:nvPr/>
        </p:nvGrpSpPr>
        <p:grpSpPr bwMode="auto">
          <a:xfrm>
            <a:off x="3173104" y="1677437"/>
            <a:ext cx="193675" cy="1198562"/>
            <a:chOff x="1426" y="1151"/>
            <a:chExt cx="122" cy="639"/>
          </a:xfrm>
        </p:grpSpPr>
        <p:sp>
          <p:nvSpPr>
            <p:cNvPr id="13" name="Line 55"/>
            <p:cNvSpPr>
              <a:spLocks noChangeShapeType="1"/>
            </p:cNvSpPr>
            <p:nvPr/>
          </p:nvSpPr>
          <p:spPr bwMode="auto">
            <a:xfrm>
              <a:off x="1426" y="1151"/>
              <a:ext cx="0" cy="6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56"/>
            <p:cNvSpPr>
              <a:spLocks noChangeShapeType="1"/>
            </p:cNvSpPr>
            <p:nvPr/>
          </p:nvSpPr>
          <p:spPr bwMode="auto">
            <a:xfrm>
              <a:off x="1426" y="1151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57"/>
            <p:cNvSpPr>
              <a:spLocks noChangeShapeType="1"/>
            </p:cNvSpPr>
            <p:nvPr/>
          </p:nvSpPr>
          <p:spPr bwMode="auto">
            <a:xfrm>
              <a:off x="1426" y="1789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58"/>
            <p:cNvSpPr>
              <a:spLocks noChangeShapeType="1"/>
            </p:cNvSpPr>
            <p:nvPr/>
          </p:nvSpPr>
          <p:spPr bwMode="auto">
            <a:xfrm>
              <a:off x="1426" y="1533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59"/>
            <p:cNvSpPr>
              <a:spLocks noChangeShapeType="1"/>
            </p:cNvSpPr>
            <p:nvPr/>
          </p:nvSpPr>
          <p:spPr bwMode="auto">
            <a:xfrm>
              <a:off x="1426" y="1406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60"/>
            <p:cNvSpPr>
              <a:spLocks noChangeShapeType="1"/>
            </p:cNvSpPr>
            <p:nvPr/>
          </p:nvSpPr>
          <p:spPr bwMode="auto">
            <a:xfrm>
              <a:off x="1426" y="1278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61"/>
            <p:cNvSpPr>
              <a:spLocks noChangeShapeType="1"/>
            </p:cNvSpPr>
            <p:nvPr/>
          </p:nvSpPr>
          <p:spPr bwMode="auto">
            <a:xfrm>
              <a:off x="1426" y="1214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62"/>
            <p:cNvSpPr>
              <a:spLocks noChangeShapeType="1"/>
            </p:cNvSpPr>
            <p:nvPr/>
          </p:nvSpPr>
          <p:spPr bwMode="auto">
            <a:xfrm>
              <a:off x="1426" y="1342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63"/>
            <p:cNvSpPr>
              <a:spLocks noChangeShapeType="1"/>
            </p:cNvSpPr>
            <p:nvPr/>
          </p:nvSpPr>
          <p:spPr bwMode="auto">
            <a:xfrm>
              <a:off x="1426" y="1470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64"/>
            <p:cNvSpPr>
              <a:spLocks noChangeShapeType="1"/>
            </p:cNvSpPr>
            <p:nvPr/>
          </p:nvSpPr>
          <p:spPr bwMode="auto">
            <a:xfrm>
              <a:off x="1426" y="1725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65"/>
            <p:cNvSpPr>
              <a:spLocks noChangeShapeType="1"/>
            </p:cNvSpPr>
            <p:nvPr/>
          </p:nvSpPr>
          <p:spPr bwMode="auto">
            <a:xfrm>
              <a:off x="1426" y="1597"/>
              <a:ext cx="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66"/>
            <p:cNvSpPr>
              <a:spLocks noChangeShapeType="1"/>
            </p:cNvSpPr>
            <p:nvPr/>
          </p:nvSpPr>
          <p:spPr bwMode="auto">
            <a:xfrm>
              <a:off x="1426" y="1661"/>
              <a:ext cx="12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AutoShape 67"/>
          <p:cNvSpPr>
            <a:spLocks noChangeArrowheads="1"/>
          </p:cNvSpPr>
          <p:nvPr/>
        </p:nvSpPr>
        <p:spPr bwMode="auto">
          <a:xfrm>
            <a:off x="5330517" y="1764749"/>
            <a:ext cx="979487" cy="1012825"/>
          </a:xfrm>
          <a:custGeom>
            <a:avLst/>
            <a:gdLst>
              <a:gd name="T0" fmla="*/ 27760249 w 21600"/>
              <a:gd name="T1" fmla="*/ 0 h 21600"/>
              <a:gd name="T2" fmla="*/ 0 w 21600"/>
              <a:gd name="T3" fmla="*/ 23745729 h 21600"/>
              <a:gd name="T4" fmla="*/ 27760249 w 21600"/>
              <a:gd name="T5" fmla="*/ 47491411 h 21600"/>
              <a:gd name="T6" fmla="*/ 44416425 w 21600"/>
              <a:gd name="T7" fmla="*/ 237457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78 h 21600"/>
              <a:gd name="T14" fmla="*/ 17309 w 21600"/>
              <a:gd name="T15" fmla="*/ 1652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500" y="0"/>
                </a:moveTo>
                <a:lnTo>
                  <a:pt x="13500" y="5078"/>
                </a:lnTo>
                <a:lnTo>
                  <a:pt x="3375" y="5078"/>
                </a:lnTo>
                <a:lnTo>
                  <a:pt x="3375" y="16522"/>
                </a:lnTo>
                <a:lnTo>
                  <a:pt x="13500" y="16522"/>
                </a:lnTo>
                <a:lnTo>
                  <a:pt x="13500" y="21600"/>
                </a:lnTo>
                <a:lnTo>
                  <a:pt x="21600" y="10800"/>
                </a:lnTo>
                <a:lnTo>
                  <a:pt x="13500" y="0"/>
                </a:lnTo>
                <a:close/>
              </a:path>
              <a:path w="21600" h="21600">
                <a:moveTo>
                  <a:pt x="1350" y="5078"/>
                </a:moveTo>
                <a:lnTo>
                  <a:pt x="1350" y="16522"/>
                </a:lnTo>
                <a:lnTo>
                  <a:pt x="2700" y="16522"/>
                </a:lnTo>
                <a:lnTo>
                  <a:pt x="2700" y="5078"/>
                </a:lnTo>
                <a:lnTo>
                  <a:pt x="1350" y="5078"/>
                </a:lnTo>
                <a:close/>
              </a:path>
              <a:path w="21600" h="21600">
                <a:moveTo>
                  <a:pt x="0" y="5078"/>
                </a:moveTo>
                <a:lnTo>
                  <a:pt x="0" y="16522"/>
                </a:lnTo>
                <a:lnTo>
                  <a:pt x="675" y="16522"/>
                </a:lnTo>
                <a:lnTo>
                  <a:pt x="675" y="5078"/>
                </a:lnTo>
                <a:lnTo>
                  <a:pt x="0" y="5078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AutoShape 68"/>
          <p:cNvSpPr>
            <a:spLocks noChangeArrowheads="1"/>
          </p:cNvSpPr>
          <p:nvPr/>
        </p:nvSpPr>
        <p:spPr bwMode="auto">
          <a:xfrm flipH="1">
            <a:off x="3385829" y="2169562"/>
            <a:ext cx="628650" cy="165100"/>
          </a:xfrm>
          <a:custGeom>
            <a:avLst/>
            <a:gdLst>
              <a:gd name="T0" fmla="*/ 14370241 w 21600"/>
              <a:gd name="T1" fmla="*/ 0 h 21600"/>
              <a:gd name="T2" fmla="*/ 0 w 21600"/>
              <a:gd name="T3" fmla="*/ 630972 h 21600"/>
              <a:gd name="T4" fmla="*/ 14370241 w 21600"/>
              <a:gd name="T5" fmla="*/ 1261945 h 21600"/>
              <a:gd name="T6" fmla="*/ 18296334 w 21600"/>
              <a:gd name="T7" fmla="*/ 63097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078 h 21600"/>
              <a:gd name="T14" fmla="*/ 19144 w 21600"/>
              <a:gd name="T15" fmla="*/ 1652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965" y="0"/>
                </a:moveTo>
                <a:lnTo>
                  <a:pt x="16965" y="5078"/>
                </a:lnTo>
                <a:lnTo>
                  <a:pt x="3375" y="5078"/>
                </a:lnTo>
                <a:lnTo>
                  <a:pt x="3375" y="16522"/>
                </a:lnTo>
                <a:lnTo>
                  <a:pt x="16965" y="16522"/>
                </a:lnTo>
                <a:lnTo>
                  <a:pt x="16965" y="21600"/>
                </a:lnTo>
                <a:lnTo>
                  <a:pt x="21600" y="10800"/>
                </a:lnTo>
                <a:lnTo>
                  <a:pt x="16965" y="0"/>
                </a:lnTo>
                <a:close/>
              </a:path>
              <a:path w="21600" h="21600">
                <a:moveTo>
                  <a:pt x="1350" y="5078"/>
                </a:moveTo>
                <a:lnTo>
                  <a:pt x="1350" y="16522"/>
                </a:lnTo>
                <a:lnTo>
                  <a:pt x="2700" y="16522"/>
                </a:lnTo>
                <a:lnTo>
                  <a:pt x="2700" y="5078"/>
                </a:lnTo>
                <a:lnTo>
                  <a:pt x="1350" y="5078"/>
                </a:lnTo>
                <a:close/>
              </a:path>
              <a:path w="21600" h="21600">
                <a:moveTo>
                  <a:pt x="0" y="5078"/>
                </a:moveTo>
                <a:lnTo>
                  <a:pt x="0" y="16522"/>
                </a:lnTo>
                <a:lnTo>
                  <a:pt x="675" y="16522"/>
                </a:lnTo>
                <a:lnTo>
                  <a:pt x="675" y="5078"/>
                </a:lnTo>
                <a:lnTo>
                  <a:pt x="0" y="5078"/>
                </a:lnTo>
                <a:close/>
              </a:path>
            </a:pathLst>
          </a:custGeom>
          <a:solidFill>
            <a:srgbClr val="CEDF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7" name="AutoShape 69"/>
          <p:cNvCxnSpPr>
            <a:cxnSpLocks noChangeShapeType="1"/>
            <a:endCxn id="35" idx="2"/>
          </p:cNvCxnSpPr>
          <p:nvPr/>
        </p:nvCxnSpPr>
        <p:spPr bwMode="auto">
          <a:xfrm rot="16200000" flipH="1">
            <a:off x="2260291" y="2599775"/>
            <a:ext cx="582613" cy="1154112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AutoShape 70"/>
          <p:cNvCxnSpPr>
            <a:cxnSpLocks noChangeShapeType="1"/>
            <a:stCxn id="10" idx="2"/>
            <a:endCxn id="99" idx="0"/>
          </p:cNvCxnSpPr>
          <p:nvPr/>
        </p:nvCxnSpPr>
        <p:spPr bwMode="auto">
          <a:xfrm rot="5400000">
            <a:off x="6907216" y="2920760"/>
            <a:ext cx="596277" cy="508000"/>
          </a:xfrm>
          <a:prstGeom prst="bentConnector3">
            <a:avLst>
              <a:gd name="adj1" fmla="val 101417"/>
            </a:avLst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Text Box 71"/>
          <p:cNvSpPr txBox="1">
            <a:spLocks noChangeArrowheads="1"/>
          </p:cNvSpPr>
          <p:nvPr/>
        </p:nvSpPr>
        <p:spPr bwMode="auto">
          <a:xfrm>
            <a:off x="2311092" y="3077612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i="1">
                <a:solidFill>
                  <a:srgbClr val="0066FF"/>
                </a:solidFill>
              </a:rPr>
              <a:t>START</a:t>
            </a:r>
          </a:p>
        </p:txBody>
      </p:sp>
      <p:sp>
        <p:nvSpPr>
          <p:cNvPr id="30" name="Text Box 72"/>
          <p:cNvSpPr txBox="1">
            <a:spLocks noChangeArrowheads="1"/>
          </p:cNvSpPr>
          <p:nvPr/>
        </p:nvSpPr>
        <p:spPr bwMode="auto">
          <a:xfrm>
            <a:off x="3922404" y="3077612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i="1">
                <a:solidFill>
                  <a:srgbClr val="FF3300"/>
                </a:solidFill>
              </a:rPr>
              <a:t>STOP</a:t>
            </a:r>
          </a:p>
        </p:txBody>
      </p:sp>
      <p:sp>
        <p:nvSpPr>
          <p:cNvPr id="31" name="Text Box 74"/>
          <p:cNvSpPr txBox="1">
            <a:spLocks noChangeArrowheads="1"/>
          </p:cNvSpPr>
          <p:nvPr/>
        </p:nvSpPr>
        <p:spPr bwMode="auto">
          <a:xfrm>
            <a:off x="6383029" y="3503062"/>
            <a:ext cx="725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600" b="1" i="1">
                <a:solidFill>
                  <a:schemeClr val="tx1"/>
                </a:solidFill>
              </a:rPr>
              <a:t>Delay</a:t>
            </a:r>
          </a:p>
        </p:txBody>
      </p:sp>
      <p:sp>
        <p:nvSpPr>
          <p:cNvPr id="32" name="Text Box 124"/>
          <p:cNvSpPr txBox="1">
            <a:spLocks noChangeArrowheads="1"/>
          </p:cNvSpPr>
          <p:nvPr/>
        </p:nvSpPr>
        <p:spPr bwMode="auto">
          <a:xfrm>
            <a:off x="4567794" y="4233382"/>
            <a:ext cx="15790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single photon </a:t>
            </a:r>
          </a:p>
          <a:p>
            <a:pPr algn="r"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accumulation</a:t>
            </a:r>
          </a:p>
        </p:txBody>
      </p:sp>
      <p:sp>
        <p:nvSpPr>
          <p:cNvPr id="33" name="Text Box 312"/>
          <p:cNvSpPr txBox="1">
            <a:spLocks noChangeArrowheads="1"/>
          </p:cNvSpPr>
          <p:nvPr/>
        </p:nvSpPr>
        <p:spPr bwMode="auto">
          <a:xfrm>
            <a:off x="782329" y="1667912"/>
            <a:ext cx="2381250" cy="1077912"/>
          </a:xfrm>
          <a:prstGeom prst="rect">
            <a:avLst/>
          </a:prstGeom>
          <a:solidFill>
            <a:srgbClr val="CEDFF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85738" indent="-185738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800" b="1" dirty="0">
                <a:solidFill>
                  <a:schemeClr val="tx1"/>
                </a:solidFill>
                <a:latin typeface="Times New Roman"/>
                <a:cs typeface="Times New Roman"/>
              </a:rPr>
              <a:t>MAIN-Signal:</a:t>
            </a:r>
            <a:endParaRPr lang="en-GB" sz="18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random single photons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spatially resolved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GB" sz="1600" dirty="0">
                <a:solidFill>
                  <a:schemeClr val="tx1"/>
                </a:solidFill>
                <a:latin typeface="Times New Roman"/>
                <a:cs typeface="Times New Roman"/>
              </a:rPr>
              <a:t>spectrally resolved</a:t>
            </a:r>
          </a:p>
        </p:txBody>
      </p:sp>
      <p:sp>
        <p:nvSpPr>
          <p:cNvPr id="34" name="Oval 314"/>
          <p:cNvSpPr>
            <a:spLocks noChangeArrowheads="1"/>
          </p:cNvSpPr>
          <p:nvPr/>
        </p:nvSpPr>
        <p:spPr bwMode="auto">
          <a:xfrm>
            <a:off x="3717617" y="3393524"/>
            <a:ext cx="147637" cy="147638"/>
          </a:xfrm>
          <a:prstGeom prst="ellipse">
            <a:avLst/>
          </a:prstGeom>
          <a:solidFill>
            <a:srgbClr val="FF33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 sz="1800"/>
          </a:p>
        </p:txBody>
      </p:sp>
      <p:sp>
        <p:nvSpPr>
          <p:cNvPr id="35" name="Oval 315"/>
          <p:cNvSpPr>
            <a:spLocks noChangeArrowheads="1"/>
          </p:cNvSpPr>
          <p:nvPr/>
        </p:nvSpPr>
        <p:spPr bwMode="auto">
          <a:xfrm>
            <a:off x="3138179" y="3393524"/>
            <a:ext cx="147638" cy="147638"/>
          </a:xfrm>
          <a:prstGeom prst="ellipse">
            <a:avLst/>
          </a:prstGeom>
          <a:solidFill>
            <a:srgbClr val="0066FF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 sz="1800"/>
          </a:p>
        </p:txBody>
      </p:sp>
      <p:sp>
        <p:nvSpPr>
          <p:cNvPr id="36" name="Oval 316"/>
          <p:cNvSpPr>
            <a:spLocks noChangeArrowheads="1"/>
          </p:cNvSpPr>
          <p:nvPr/>
        </p:nvSpPr>
        <p:spPr bwMode="auto">
          <a:xfrm>
            <a:off x="3092142" y="3345899"/>
            <a:ext cx="822325" cy="822325"/>
          </a:xfrm>
          <a:prstGeom prst="ellipse">
            <a:avLst/>
          </a:prstGeom>
          <a:solidFill>
            <a:srgbClr val="CEDFF6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sz="1800"/>
          </a:p>
        </p:txBody>
      </p:sp>
      <p:sp>
        <p:nvSpPr>
          <p:cNvPr id="37" name="Rectangle 317"/>
          <p:cNvSpPr>
            <a:spLocks noChangeArrowheads="1"/>
          </p:cNvSpPr>
          <p:nvPr/>
        </p:nvSpPr>
        <p:spPr bwMode="auto">
          <a:xfrm>
            <a:off x="3487429" y="3398287"/>
            <a:ext cx="33338" cy="16668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38" name="Rectangle 319"/>
          <p:cNvSpPr>
            <a:spLocks noChangeArrowheads="1"/>
          </p:cNvSpPr>
          <p:nvPr/>
        </p:nvSpPr>
        <p:spPr bwMode="auto">
          <a:xfrm rot="16200000">
            <a:off x="3204854" y="3674512"/>
            <a:ext cx="33337" cy="166688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39" name="Rectangle 320"/>
          <p:cNvSpPr>
            <a:spLocks noChangeArrowheads="1"/>
          </p:cNvSpPr>
          <p:nvPr/>
        </p:nvSpPr>
        <p:spPr bwMode="auto">
          <a:xfrm rot="16200000">
            <a:off x="3762860" y="3675306"/>
            <a:ext cx="33337" cy="1651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40" name="Line 321"/>
          <p:cNvSpPr>
            <a:spLocks noChangeShapeType="1"/>
          </p:cNvSpPr>
          <p:nvPr/>
        </p:nvSpPr>
        <p:spPr bwMode="auto">
          <a:xfrm flipV="1">
            <a:off x="3506479" y="3487187"/>
            <a:ext cx="174625" cy="276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" name="AutoShape 332"/>
          <p:cNvSpPr>
            <a:spLocks noChangeArrowheads="1"/>
          </p:cNvSpPr>
          <p:nvPr/>
        </p:nvSpPr>
        <p:spPr bwMode="auto">
          <a:xfrm>
            <a:off x="4173229" y="1780624"/>
            <a:ext cx="979488" cy="1077913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001E4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42" name="Text Box 333"/>
          <p:cNvSpPr txBox="1">
            <a:spLocks noChangeArrowheads="1"/>
          </p:cNvSpPr>
          <p:nvPr/>
        </p:nvSpPr>
        <p:spPr bwMode="auto">
          <a:xfrm>
            <a:off x="3814454" y="1328187"/>
            <a:ext cx="1857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micro-discharge</a:t>
            </a:r>
          </a:p>
        </p:txBody>
      </p:sp>
      <p:sp>
        <p:nvSpPr>
          <p:cNvPr id="43" name="Rectangle 335"/>
          <p:cNvSpPr>
            <a:spLocks noChangeArrowheads="1"/>
          </p:cNvSpPr>
          <p:nvPr/>
        </p:nvSpPr>
        <p:spPr bwMode="auto">
          <a:xfrm>
            <a:off x="3487429" y="3928512"/>
            <a:ext cx="33338" cy="166687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GB" sz="1800"/>
          </a:p>
        </p:txBody>
      </p:sp>
      <p:sp>
        <p:nvSpPr>
          <p:cNvPr id="44" name="Rectangle 520"/>
          <p:cNvSpPr>
            <a:spLocks noChangeArrowheads="1"/>
          </p:cNvSpPr>
          <p:nvPr/>
        </p:nvSpPr>
        <p:spPr bwMode="auto">
          <a:xfrm flipH="1">
            <a:off x="6821179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5" name="Text Box 521"/>
          <p:cNvSpPr txBox="1">
            <a:spLocks noChangeArrowheads="1"/>
          </p:cNvSpPr>
          <p:nvPr/>
        </p:nvSpPr>
        <p:spPr bwMode="auto">
          <a:xfrm flipH="1">
            <a:off x="6776178" y="4214543"/>
            <a:ext cx="22585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000" tIns="0" rIns="54000" bIns="0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first counted photon</a:t>
            </a:r>
          </a:p>
        </p:txBody>
      </p:sp>
      <p:sp>
        <p:nvSpPr>
          <p:cNvPr id="46" name="Rectangle 523"/>
          <p:cNvSpPr>
            <a:spLocks noChangeArrowheads="1"/>
          </p:cNvSpPr>
          <p:nvPr/>
        </p:nvSpPr>
        <p:spPr bwMode="auto">
          <a:xfrm flipH="1">
            <a:off x="6821179" y="47413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7" name="Line 524"/>
          <p:cNvSpPr>
            <a:spLocks noChangeShapeType="1"/>
          </p:cNvSpPr>
          <p:nvPr/>
        </p:nvSpPr>
        <p:spPr bwMode="auto">
          <a:xfrm>
            <a:off x="6371917" y="4833387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Rectangle 525"/>
          <p:cNvSpPr>
            <a:spLocks noChangeArrowheads="1"/>
          </p:cNvSpPr>
          <p:nvPr/>
        </p:nvSpPr>
        <p:spPr bwMode="auto">
          <a:xfrm flipH="1">
            <a:off x="6821179" y="5323924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49" name="Rectangle 526"/>
          <p:cNvSpPr>
            <a:spLocks noChangeArrowheads="1"/>
          </p:cNvSpPr>
          <p:nvPr/>
        </p:nvSpPr>
        <p:spPr bwMode="auto">
          <a:xfrm flipH="1">
            <a:off x="6821179" y="52366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0" name="Rectangle 527"/>
          <p:cNvSpPr>
            <a:spLocks noChangeArrowheads="1"/>
          </p:cNvSpPr>
          <p:nvPr/>
        </p:nvSpPr>
        <p:spPr bwMode="auto">
          <a:xfrm flipH="1">
            <a:off x="6821179" y="514929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1" name="Rectangle 528"/>
          <p:cNvSpPr>
            <a:spLocks noChangeArrowheads="1"/>
          </p:cNvSpPr>
          <p:nvPr/>
        </p:nvSpPr>
        <p:spPr bwMode="auto">
          <a:xfrm flipH="1">
            <a:off x="6906904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2" name="Rectangle 529"/>
          <p:cNvSpPr>
            <a:spLocks noChangeArrowheads="1"/>
          </p:cNvSpPr>
          <p:nvPr/>
        </p:nvSpPr>
        <p:spPr bwMode="auto">
          <a:xfrm flipH="1">
            <a:off x="6906904" y="5323924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3" name="Rectangle 530"/>
          <p:cNvSpPr>
            <a:spLocks noChangeArrowheads="1"/>
          </p:cNvSpPr>
          <p:nvPr/>
        </p:nvSpPr>
        <p:spPr bwMode="auto">
          <a:xfrm flipH="1">
            <a:off x="6906904" y="52366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4" name="Rectangle 531"/>
          <p:cNvSpPr>
            <a:spLocks noChangeArrowheads="1"/>
          </p:cNvSpPr>
          <p:nvPr/>
        </p:nvSpPr>
        <p:spPr bwMode="auto">
          <a:xfrm flipH="1">
            <a:off x="6994217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5" name="Rectangle 532"/>
          <p:cNvSpPr>
            <a:spLocks noChangeArrowheads="1"/>
          </p:cNvSpPr>
          <p:nvPr/>
        </p:nvSpPr>
        <p:spPr bwMode="auto">
          <a:xfrm flipH="1">
            <a:off x="6994217" y="5323924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6" name="Rectangle 534"/>
          <p:cNvSpPr>
            <a:spLocks noChangeArrowheads="1"/>
          </p:cNvSpPr>
          <p:nvPr/>
        </p:nvSpPr>
        <p:spPr bwMode="auto">
          <a:xfrm flipH="1">
            <a:off x="7075179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7" name="Rectangle 535"/>
          <p:cNvSpPr>
            <a:spLocks noChangeArrowheads="1"/>
          </p:cNvSpPr>
          <p:nvPr/>
        </p:nvSpPr>
        <p:spPr bwMode="auto">
          <a:xfrm flipH="1">
            <a:off x="7075179" y="5323924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8" name="Rectangle 537"/>
          <p:cNvSpPr>
            <a:spLocks noChangeArrowheads="1"/>
          </p:cNvSpPr>
          <p:nvPr/>
        </p:nvSpPr>
        <p:spPr bwMode="auto">
          <a:xfrm flipH="1">
            <a:off x="7156142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59" name="Rectangle 540"/>
          <p:cNvSpPr>
            <a:spLocks noChangeArrowheads="1"/>
          </p:cNvSpPr>
          <p:nvPr/>
        </p:nvSpPr>
        <p:spPr bwMode="auto">
          <a:xfrm flipH="1">
            <a:off x="7238692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0" name="Rectangle 543"/>
          <p:cNvSpPr>
            <a:spLocks noChangeArrowheads="1"/>
          </p:cNvSpPr>
          <p:nvPr/>
        </p:nvSpPr>
        <p:spPr bwMode="auto">
          <a:xfrm flipH="1">
            <a:off x="7313304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1" name="Rectangle 546"/>
          <p:cNvSpPr>
            <a:spLocks noChangeArrowheads="1"/>
          </p:cNvSpPr>
          <p:nvPr/>
        </p:nvSpPr>
        <p:spPr bwMode="auto">
          <a:xfrm flipH="1">
            <a:off x="7389504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2" name="Rectangle 553"/>
          <p:cNvSpPr>
            <a:spLocks noChangeArrowheads="1"/>
          </p:cNvSpPr>
          <p:nvPr/>
        </p:nvSpPr>
        <p:spPr bwMode="auto">
          <a:xfrm flipH="1">
            <a:off x="6733867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3" name="Rectangle 554"/>
          <p:cNvSpPr>
            <a:spLocks noChangeArrowheads="1"/>
          </p:cNvSpPr>
          <p:nvPr/>
        </p:nvSpPr>
        <p:spPr bwMode="auto">
          <a:xfrm flipH="1">
            <a:off x="6644967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4" name="Rectangle 555"/>
          <p:cNvSpPr>
            <a:spLocks noChangeArrowheads="1"/>
          </p:cNvSpPr>
          <p:nvPr/>
        </p:nvSpPr>
        <p:spPr bwMode="auto">
          <a:xfrm flipH="1">
            <a:off x="6735454" y="5323924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5" name="Rectangle 556"/>
          <p:cNvSpPr>
            <a:spLocks noChangeArrowheads="1"/>
          </p:cNvSpPr>
          <p:nvPr/>
        </p:nvSpPr>
        <p:spPr bwMode="auto">
          <a:xfrm flipH="1">
            <a:off x="7572067" y="5409649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6" name="Rectangle 557"/>
          <p:cNvSpPr>
            <a:spLocks noChangeArrowheads="1"/>
          </p:cNvSpPr>
          <p:nvPr/>
        </p:nvSpPr>
        <p:spPr bwMode="auto">
          <a:xfrm flipH="1">
            <a:off x="6821179" y="65828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7" name="Rectangle 559"/>
          <p:cNvSpPr>
            <a:spLocks noChangeArrowheads="1"/>
          </p:cNvSpPr>
          <p:nvPr/>
        </p:nvSpPr>
        <p:spPr bwMode="auto">
          <a:xfrm flipH="1">
            <a:off x="6821179" y="6497087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8" name="Rectangle 560"/>
          <p:cNvSpPr>
            <a:spLocks noChangeArrowheads="1"/>
          </p:cNvSpPr>
          <p:nvPr/>
        </p:nvSpPr>
        <p:spPr bwMode="auto">
          <a:xfrm flipH="1">
            <a:off x="6611629" y="6409774"/>
            <a:ext cx="298450" cy="263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69" name="Rectangle 562"/>
          <p:cNvSpPr>
            <a:spLocks noChangeArrowheads="1"/>
          </p:cNvSpPr>
          <p:nvPr/>
        </p:nvSpPr>
        <p:spPr bwMode="auto">
          <a:xfrm flipH="1">
            <a:off x="6906904" y="65828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0" name="Rectangle 563"/>
          <p:cNvSpPr>
            <a:spLocks noChangeArrowheads="1"/>
          </p:cNvSpPr>
          <p:nvPr/>
        </p:nvSpPr>
        <p:spPr bwMode="auto">
          <a:xfrm flipH="1">
            <a:off x="6906904" y="6497087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1" name="Rectangle 564"/>
          <p:cNvSpPr>
            <a:spLocks noChangeArrowheads="1"/>
          </p:cNvSpPr>
          <p:nvPr/>
        </p:nvSpPr>
        <p:spPr bwMode="auto">
          <a:xfrm flipH="1">
            <a:off x="6906904" y="5916062"/>
            <a:ext cx="88900" cy="5826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2" name="Rectangle 565"/>
          <p:cNvSpPr>
            <a:spLocks noChangeArrowheads="1"/>
          </p:cNvSpPr>
          <p:nvPr/>
        </p:nvSpPr>
        <p:spPr bwMode="auto">
          <a:xfrm flipH="1">
            <a:off x="6994217" y="65828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3" name="Rectangle 566"/>
          <p:cNvSpPr>
            <a:spLocks noChangeArrowheads="1"/>
          </p:cNvSpPr>
          <p:nvPr/>
        </p:nvSpPr>
        <p:spPr bwMode="auto">
          <a:xfrm flipH="1">
            <a:off x="6994217" y="6122437"/>
            <a:ext cx="88900" cy="463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4" name="Rectangle 567"/>
          <p:cNvSpPr>
            <a:spLocks noChangeArrowheads="1"/>
          </p:cNvSpPr>
          <p:nvPr/>
        </p:nvSpPr>
        <p:spPr bwMode="auto">
          <a:xfrm flipH="1">
            <a:off x="7075179" y="65828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5" name="Rectangle 568"/>
          <p:cNvSpPr>
            <a:spLocks noChangeArrowheads="1"/>
          </p:cNvSpPr>
          <p:nvPr/>
        </p:nvSpPr>
        <p:spPr bwMode="auto">
          <a:xfrm flipH="1">
            <a:off x="7075179" y="6122437"/>
            <a:ext cx="88900" cy="463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6" name="Rectangle 569"/>
          <p:cNvSpPr>
            <a:spLocks noChangeArrowheads="1"/>
          </p:cNvSpPr>
          <p:nvPr/>
        </p:nvSpPr>
        <p:spPr bwMode="auto">
          <a:xfrm flipH="1">
            <a:off x="7156142" y="6249437"/>
            <a:ext cx="88900" cy="4222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7" name="Rectangle 570"/>
          <p:cNvSpPr>
            <a:spLocks noChangeArrowheads="1"/>
          </p:cNvSpPr>
          <p:nvPr/>
        </p:nvSpPr>
        <p:spPr bwMode="auto">
          <a:xfrm flipH="1">
            <a:off x="7238692" y="6344687"/>
            <a:ext cx="88900" cy="3270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8" name="Rectangle 571"/>
          <p:cNvSpPr>
            <a:spLocks noChangeArrowheads="1"/>
          </p:cNvSpPr>
          <p:nvPr/>
        </p:nvSpPr>
        <p:spPr bwMode="auto">
          <a:xfrm flipH="1">
            <a:off x="7313304" y="6427237"/>
            <a:ext cx="174625" cy="2444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79" name="Rectangle 572"/>
          <p:cNvSpPr>
            <a:spLocks noChangeArrowheads="1"/>
          </p:cNvSpPr>
          <p:nvPr/>
        </p:nvSpPr>
        <p:spPr bwMode="auto">
          <a:xfrm flipH="1">
            <a:off x="7391092" y="6501849"/>
            <a:ext cx="230187" cy="1698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0" name="Rectangle 573"/>
          <p:cNvSpPr>
            <a:spLocks noChangeArrowheads="1"/>
          </p:cNvSpPr>
          <p:nvPr/>
        </p:nvSpPr>
        <p:spPr bwMode="auto">
          <a:xfrm flipH="1">
            <a:off x="6538604" y="6582812"/>
            <a:ext cx="284163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1" name="Rectangle 574"/>
          <p:cNvSpPr>
            <a:spLocks noChangeArrowheads="1"/>
          </p:cNvSpPr>
          <p:nvPr/>
        </p:nvSpPr>
        <p:spPr bwMode="auto">
          <a:xfrm flipH="1">
            <a:off x="6644967" y="6582812"/>
            <a:ext cx="889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2" name="Rectangle 576"/>
          <p:cNvSpPr>
            <a:spLocks noChangeArrowheads="1"/>
          </p:cNvSpPr>
          <p:nvPr/>
        </p:nvSpPr>
        <p:spPr bwMode="auto">
          <a:xfrm flipH="1">
            <a:off x="7472054" y="6582812"/>
            <a:ext cx="40005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3" name="Line 558"/>
          <p:cNvSpPr>
            <a:spLocks noChangeShapeType="1"/>
          </p:cNvSpPr>
          <p:nvPr/>
        </p:nvSpPr>
        <p:spPr bwMode="auto">
          <a:xfrm>
            <a:off x="6371917" y="6674887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4" name="Line 522"/>
          <p:cNvSpPr>
            <a:spLocks noChangeShapeType="1"/>
          </p:cNvSpPr>
          <p:nvPr/>
        </p:nvSpPr>
        <p:spPr bwMode="auto">
          <a:xfrm>
            <a:off x="6371917" y="5501724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5" name="Rectangle 578"/>
          <p:cNvSpPr>
            <a:spLocks noChangeArrowheads="1"/>
          </p:cNvSpPr>
          <p:nvPr/>
        </p:nvSpPr>
        <p:spPr bwMode="auto">
          <a:xfrm flipH="1">
            <a:off x="6714817" y="6239912"/>
            <a:ext cx="195262" cy="1809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6" name="Rectangle 579"/>
          <p:cNvSpPr>
            <a:spLocks noChangeArrowheads="1"/>
          </p:cNvSpPr>
          <p:nvPr/>
        </p:nvSpPr>
        <p:spPr bwMode="auto">
          <a:xfrm flipH="1">
            <a:off x="6808479" y="6152599"/>
            <a:ext cx="1016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7" name="Rectangle 580"/>
          <p:cNvSpPr>
            <a:spLocks noChangeArrowheads="1"/>
          </p:cNvSpPr>
          <p:nvPr/>
        </p:nvSpPr>
        <p:spPr bwMode="auto">
          <a:xfrm flipH="1">
            <a:off x="6808479" y="6066874"/>
            <a:ext cx="101600" cy="88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8" name="Rectangle 581"/>
          <p:cNvSpPr>
            <a:spLocks noChangeArrowheads="1"/>
          </p:cNvSpPr>
          <p:nvPr/>
        </p:nvSpPr>
        <p:spPr bwMode="auto">
          <a:xfrm flipH="1">
            <a:off x="6808479" y="5668412"/>
            <a:ext cx="101600" cy="7794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89" name="Line 582"/>
          <p:cNvSpPr>
            <a:spLocks noChangeShapeType="1"/>
          </p:cNvSpPr>
          <p:nvPr/>
        </p:nvSpPr>
        <p:spPr bwMode="auto">
          <a:xfrm>
            <a:off x="6260792" y="4538112"/>
            <a:ext cx="0" cy="2116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0" name="Line 583"/>
          <p:cNvSpPr>
            <a:spLocks noChangeShapeType="1"/>
          </p:cNvSpPr>
          <p:nvPr/>
        </p:nvSpPr>
        <p:spPr bwMode="auto">
          <a:xfrm flipH="1">
            <a:off x="6968817" y="4550812"/>
            <a:ext cx="192087" cy="150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cxnSp>
        <p:nvCxnSpPr>
          <p:cNvPr id="91" name="AutoShape 584"/>
          <p:cNvCxnSpPr>
            <a:cxnSpLocks noChangeShapeType="1"/>
            <a:stCxn id="92" idx="2"/>
            <a:endCxn id="32" idx="1"/>
          </p:cNvCxnSpPr>
          <p:nvPr/>
        </p:nvCxnSpPr>
        <p:spPr bwMode="auto">
          <a:xfrm rot="16200000" flipH="1">
            <a:off x="3860130" y="3879661"/>
            <a:ext cx="350838" cy="1064490"/>
          </a:xfrm>
          <a:prstGeom prst="bentConnector2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2" name="Rectangle 585"/>
          <p:cNvSpPr>
            <a:spLocks noChangeArrowheads="1"/>
          </p:cNvSpPr>
          <p:nvPr/>
        </p:nvSpPr>
        <p:spPr bwMode="auto">
          <a:xfrm>
            <a:off x="3458854" y="4126949"/>
            <a:ext cx="8890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 sz="1800"/>
          </a:p>
        </p:txBody>
      </p:sp>
      <p:sp>
        <p:nvSpPr>
          <p:cNvPr id="93" name="Text Box 586"/>
          <p:cNvSpPr txBox="1">
            <a:spLocks noChangeArrowheads="1"/>
          </p:cNvSpPr>
          <p:nvPr/>
        </p:nvSpPr>
        <p:spPr bwMode="auto">
          <a:xfrm flipH="1">
            <a:off x="7811779" y="4896887"/>
            <a:ext cx="39528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54000" tIns="0" rIns="54000" bIns="0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sz="1200">
                <a:solidFill>
                  <a:srgbClr val="4D4D4D"/>
                </a:solidFill>
              </a:rPr>
              <a:t>time</a:t>
            </a:r>
          </a:p>
        </p:txBody>
      </p:sp>
      <p:sp>
        <p:nvSpPr>
          <p:cNvPr id="94" name="Text Box 587"/>
          <p:cNvSpPr txBox="1">
            <a:spLocks noChangeArrowheads="1"/>
          </p:cNvSpPr>
          <p:nvPr/>
        </p:nvSpPr>
        <p:spPr bwMode="auto">
          <a:xfrm>
            <a:off x="1495814" y="4014055"/>
            <a:ext cx="19557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relative</a:t>
            </a:r>
          </a:p>
          <a:p>
            <a:pPr algn="ctr">
              <a:spcBef>
                <a:spcPct val="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time information</a:t>
            </a:r>
          </a:p>
        </p:txBody>
      </p:sp>
      <p:sp>
        <p:nvSpPr>
          <p:cNvPr id="95" name="Line 674"/>
          <p:cNvSpPr>
            <a:spLocks noChangeShapeType="1"/>
          </p:cNvSpPr>
          <p:nvPr/>
        </p:nvSpPr>
        <p:spPr bwMode="auto">
          <a:xfrm flipV="1">
            <a:off x="6602104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Line 675"/>
          <p:cNvSpPr>
            <a:spLocks noChangeShapeType="1"/>
          </p:cNvSpPr>
          <p:nvPr/>
        </p:nvSpPr>
        <p:spPr bwMode="auto">
          <a:xfrm flipV="1">
            <a:off x="6252854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" name="Line 676"/>
          <p:cNvSpPr>
            <a:spLocks noChangeShapeType="1"/>
          </p:cNvSpPr>
          <p:nvPr/>
        </p:nvSpPr>
        <p:spPr bwMode="auto">
          <a:xfrm flipV="1">
            <a:off x="5903604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" name="Line 677"/>
          <p:cNvSpPr>
            <a:spLocks noChangeShapeType="1"/>
          </p:cNvSpPr>
          <p:nvPr/>
        </p:nvSpPr>
        <p:spPr bwMode="auto">
          <a:xfrm flipV="1">
            <a:off x="5554354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" name="Line 678"/>
          <p:cNvSpPr>
            <a:spLocks noChangeShapeType="1"/>
          </p:cNvSpPr>
          <p:nvPr/>
        </p:nvSpPr>
        <p:spPr bwMode="auto">
          <a:xfrm flipV="1">
            <a:off x="6951354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" name="Line 679"/>
          <p:cNvSpPr>
            <a:spLocks noChangeShapeType="1"/>
          </p:cNvSpPr>
          <p:nvPr/>
        </p:nvSpPr>
        <p:spPr bwMode="auto">
          <a:xfrm flipV="1">
            <a:off x="6573529" y="3037924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" name="Line 680"/>
          <p:cNvSpPr>
            <a:spLocks noChangeShapeType="1"/>
          </p:cNvSpPr>
          <p:nvPr/>
        </p:nvSpPr>
        <p:spPr bwMode="auto">
          <a:xfrm flipV="1">
            <a:off x="6224279" y="3464962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Line 681"/>
          <p:cNvSpPr>
            <a:spLocks noChangeShapeType="1"/>
          </p:cNvSpPr>
          <p:nvPr/>
        </p:nvSpPr>
        <p:spPr bwMode="auto">
          <a:xfrm flipV="1">
            <a:off x="5876617" y="3037924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" name="Line 682"/>
          <p:cNvSpPr>
            <a:spLocks noChangeShapeType="1"/>
          </p:cNvSpPr>
          <p:nvPr/>
        </p:nvSpPr>
        <p:spPr bwMode="auto">
          <a:xfrm flipV="1">
            <a:off x="5525779" y="3464962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Line 683"/>
          <p:cNvSpPr>
            <a:spLocks noChangeShapeType="1"/>
          </p:cNvSpPr>
          <p:nvPr/>
        </p:nvSpPr>
        <p:spPr bwMode="auto">
          <a:xfrm flipV="1">
            <a:off x="5201929" y="3031574"/>
            <a:ext cx="0" cy="4413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Line 684"/>
          <p:cNvSpPr>
            <a:spLocks noChangeShapeType="1"/>
          </p:cNvSpPr>
          <p:nvPr/>
        </p:nvSpPr>
        <p:spPr bwMode="auto">
          <a:xfrm flipV="1">
            <a:off x="5174942" y="3037924"/>
            <a:ext cx="40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06" name="AutoShape 685"/>
          <p:cNvCxnSpPr>
            <a:cxnSpLocks noChangeShapeType="1"/>
          </p:cNvCxnSpPr>
          <p:nvPr/>
        </p:nvCxnSpPr>
        <p:spPr bwMode="auto">
          <a:xfrm rot="16200000" flipV="1">
            <a:off x="4521685" y="2821231"/>
            <a:ext cx="33337" cy="1327150"/>
          </a:xfrm>
          <a:prstGeom prst="bentConnector4">
            <a:avLst>
              <a:gd name="adj1" fmla="val 100000"/>
              <a:gd name="adj2" fmla="val 50361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7" name="Text Box 32"/>
          <p:cNvSpPr txBox="1">
            <a:spLocks noChangeArrowheads="1"/>
          </p:cNvSpPr>
          <p:nvPr/>
        </p:nvSpPr>
        <p:spPr bwMode="auto">
          <a:xfrm>
            <a:off x="107917" y="5362361"/>
            <a:ext cx="59595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/>
              <a:buChar char="•"/>
            </a:pP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triggering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possible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on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stochastically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appearing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events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in time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as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time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reference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is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set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on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the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discharge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Times New Roman"/>
                <a:cs typeface="Times New Roman"/>
              </a:rPr>
              <a:t>itself</a:t>
            </a:r>
            <a:r>
              <a:rPr lang="de-DE" sz="2000" dirty="0">
                <a:solidFill>
                  <a:srgbClr val="000000"/>
                </a:solidFill>
                <a:latin typeface="Times New Roman"/>
                <a:cs typeface="Times New Roman"/>
              </a:rPr>
              <a:t>  &gt;&gt;&gt; </a:t>
            </a:r>
            <a:r>
              <a:rPr lang="de-DE" sz="20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cross-correlation</a:t>
            </a:r>
            <a:r>
              <a:rPr lang="de-DE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spectroscopy</a:t>
            </a:r>
            <a:endParaRPr lang="de-DE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4706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Sensitivity and precision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874" y="1431907"/>
            <a:ext cx="8661965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The effect of </a:t>
            </a:r>
            <a:r>
              <a:rPr lang="en-US" b="1" dirty="0"/>
              <a:t>PMT noise</a:t>
            </a:r>
            <a:r>
              <a:rPr lang="en-US" dirty="0"/>
              <a:t> is greatly reduced by the mode of TAC operation</a:t>
            </a:r>
          </a:p>
          <a:p>
            <a:r>
              <a:rPr lang="en-US" dirty="0"/>
              <a:t>      &gt;&gt;&gt; enhanced Signal-to-Noise ratio (up to 100x noise reduction)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Noise due to the dark counts on PMT</a:t>
            </a:r>
            <a:r>
              <a:rPr lang="en-US" dirty="0"/>
              <a:t> (cooling, background subtraction </a:t>
            </a:r>
            <a:r>
              <a:rPr lang="is-IS" dirty="0"/>
              <a:t>…</a:t>
            </a:r>
            <a:r>
              <a:rPr lang="en-US" dirty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Noise due to the counting error</a:t>
            </a:r>
            <a:r>
              <a:rPr lang="en-US" dirty="0"/>
              <a:t>, number of counts in each channel </a:t>
            </a:r>
            <a:r>
              <a:rPr lang="en-US" i="1" dirty="0"/>
              <a:t>I(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) </a:t>
            </a:r>
            <a:r>
              <a:rPr lang="en-US" dirty="0"/>
              <a:t>follows</a:t>
            </a:r>
          </a:p>
          <a:p>
            <a:r>
              <a:rPr lang="en-US" dirty="0"/>
              <a:t>      a Poisson distribution with a standard deviation </a:t>
            </a:r>
            <a:r>
              <a:rPr lang="en-US" i="1" dirty="0" err="1"/>
              <a:t>σ</a:t>
            </a:r>
            <a:r>
              <a:rPr lang="en-US" i="1" baseline="-25000" dirty="0" err="1"/>
              <a:t>i</a:t>
            </a:r>
            <a:r>
              <a:rPr lang="en-US" dirty="0"/>
              <a:t> given by </a:t>
            </a:r>
            <a:r>
              <a:rPr lang="en-US" i="1" dirty="0" err="1"/>
              <a:t>σ</a:t>
            </a:r>
            <a:r>
              <a:rPr lang="en-US" i="1" baseline="-25000" dirty="0" err="1"/>
              <a:t>i</a:t>
            </a:r>
            <a:r>
              <a:rPr lang="en-US" i="1" dirty="0"/>
              <a:t>=(I(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i="1" dirty="0"/>
              <a:t>))</a:t>
            </a:r>
            <a:r>
              <a:rPr lang="en-US" i="1" baseline="30000" dirty="0"/>
              <a:t>1/2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It follows that </a:t>
            </a:r>
            <a:r>
              <a:rPr lang="en-US" b="1" dirty="0"/>
              <a:t>to have 5% precision </a:t>
            </a:r>
            <a:r>
              <a:rPr lang="en-US" dirty="0"/>
              <a:t>in the number of </a:t>
            </a:r>
            <a:r>
              <a:rPr lang="en-US" i="1" dirty="0"/>
              <a:t>N</a:t>
            </a:r>
            <a:r>
              <a:rPr lang="en-US" i="1" baseline="-25000" dirty="0"/>
              <a:t>i</a:t>
            </a:r>
            <a:r>
              <a:rPr lang="en-US" dirty="0"/>
              <a:t> counts in </a:t>
            </a:r>
            <a:r>
              <a:rPr lang="en-US" i="1" dirty="0" err="1"/>
              <a:t>i-</a:t>
            </a:r>
            <a:r>
              <a:rPr lang="en-US" dirty="0" err="1"/>
              <a:t>th</a:t>
            </a:r>
            <a:r>
              <a:rPr lang="en-US" dirty="0"/>
              <a:t> channel,</a:t>
            </a:r>
          </a:p>
          <a:p>
            <a:r>
              <a:rPr lang="en-US" dirty="0"/>
              <a:t>      where the the curve decayed to 1% of its maximum value, one has: </a:t>
            </a:r>
            <a:r>
              <a:rPr lang="en-US" i="1" dirty="0"/>
              <a:t>0.05=1/</a:t>
            </a:r>
            <a:r>
              <a:rPr lang="en-US" i="1" dirty="0" err="1"/>
              <a:t>σ</a:t>
            </a:r>
            <a:r>
              <a:rPr lang="en-US" i="1" baseline="-25000" dirty="0" err="1"/>
              <a:t>i</a:t>
            </a:r>
            <a:r>
              <a:rPr lang="en-US" i="1" dirty="0"/>
              <a:t> =1/(N</a:t>
            </a:r>
            <a:r>
              <a:rPr lang="en-US" i="1" baseline="-25000" dirty="0"/>
              <a:t>i</a:t>
            </a:r>
            <a:r>
              <a:rPr lang="en-US" i="1" dirty="0"/>
              <a:t>)</a:t>
            </a:r>
            <a:r>
              <a:rPr lang="en-US" i="1" baseline="30000" dirty="0"/>
              <a:t>1/2</a:t>
            </a:r>
          </a:p>
          <a:p>
            <a:r>
              <a:rPr lang="en-US" dirty="0"/>
              <a:t>      and </a:t>
            </a:r>
            <a:r>
              <a:rPr lang="en-US" i="1" dirty="0"/>
              <a:t>N</a:t>
            </a:r>
            <a:r>
              <a:rPr lang="en-US" i="1" baseline="-25000" dirty="0"/>
              <a:t>i</a:t>
            </a:r>
            <a:r>
              <a:rPr lang="en-US" dirty="0"/>
              <a:t> is 400, that means one has to measure 40000 counts in maximum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Signal-to-Noise ratio </a:t>
            </a:r>
            <a:r>
              <a:rPr lang="en-US" dirty="0"/>
              <a:t>is given as well by the Poisson distribution and is equal</a:t>
            </a:r>
          </a:p>
          <a:p>
            <a:r>
              <a:rPr lang="en-US" dirty="0"/>
              <a:t>      to the standard deviation: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Dynamic range (ratio between the largest and smallest value of measured quantity): </a:t>
            </a:r>
          </a:p>
          <a:p>
            <a:r>
              <a:rPr lang="en-US" dirty="0"/>
              <a:t>      for </a:t>
            </a:r>
            <a:r>
              <a:rPr lang="en-US" b="1" dirty="0"/>
              <a:t>ICCD typically </a:t>
            </a:r>
            <a:r>
              <a:rPr lang="en-US" dirty="0"/>
              <a:t>1000:1, </a:t>
            </a:r>
            <a:r>
              <a:rPr lang="en-US" b="1" dirty="0"/>
              <a:t>streak</a:t>
            </a:r>
            <a:r>
              <a:rPr lang="en-US" dirty="0"/>
              <a:t> 10000:1, for </a:t>
            </a:r>
            <a:r>
              <a:rPr lang="en-US" b="1" dirty="0"/>
              <a:t>TCSPC</a:t>
            </a:r>
            <a:r>
              <a:rPr lang="en-US" dirty="0"/>
              <a:t> usually 100000:1 and more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616" y="4456064"/>
            <a:ext cx="1900427" cy="7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51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</a:t>
            </a:r>
          </a:p>
        </p:txBody>
      </p:sp>
      <p:pic>
        <p:nvPicPr>
          <p:cNvPr id="4" name="Picture 3" descr="Screen Shot 2016-01-06 at 14.57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1503"/>
            <a:ext cx="8440241" cy="51296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4641" y="6488668"/>
            <a:ext cx="240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Hamamatsu News 2009</a:t>
            </a:r>
          </a:p>
        </p:txBody>
      </p:sp>
    </p:spTree>
    <p:extLst>
      <p:ext uri="{BB962C8B-B14F-4D97-AF65-F5344CB8AC3E}">
        <p14:creationId xmlns:p14="http://schemas.microsoft.com/office/powerpoint/2010/main" val="953149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PMT and MCP structure</a:t>
            </a:r>
          </a:p>
        </p:txBody>
      </p:sp>
      <p:pic>
        <p:nvPicPr>
          <p:cNvPr id="4" name="Picture 24" descr="PMT_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/>
          <a:stretch>
            <a:fillRect/>
          </a:stretch>
        </p:blipFill>
        <p:spPr bwMode="auto">
          <a:xfrm>
            <a:off x="642720" y="2509753"/>
            <a:ext cx="4887423" cy="218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1442737" y="5077935"/>
            <a:ext cx="2852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2800" dirty="0" err="1"/>
              <a:t>Gain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up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10</a:t>
            </a:r>
            <a:r>
              <a:rPr lang="de-DE" sz="2800" baseline="30000" dirty="0"/>
              <a:t>8</a:t>
            </a:r>
          </a:p>
        </p:txBody>
      </p:sp>
      <p:pic>
        <p:nvPicPr>
          <p:cNvPr id="6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4" t="1759" r="8281" b="20789"/>
          <a:stretch>
            <a:fillRect/>
          </a:stretch>
        </p:blipFill>
        <p:spPr bwMode="auto">
          <a:xfrm>
            <a:off x="5833912" y="2228372"/>
            <a:ext cx="2981325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364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PMT resolution, transit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9303" y="6488668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Becker 2006 Advanced TCSPC techniques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44" y="1843088"/>
            <a:ext cx="6926262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42256" y="14176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31106" y="1425575"/>
            <a:ext cx="302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Leading edge discrimination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969794" y="1425575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CFD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498181" y="5443538"/>
            <a:ext cx="3565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800"/>
              <a:t>pulse-height-induced timing jitter avoided</a:t>
            </a:r>
          </a:p>
        </p:txBody>
      </p:sp>
    </p:spTree>
    <p:extLst>
      <p:ext uri="{BB962C8B-B14F-4D97-AF65-F5344CB8AC3E}">
        <p14:creationId xmlns:p14="http://schemas.microsoft.com/office/powerpoint/2010/main" val="4183490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PMT resolution, transit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9303" y="6488668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Becker 2006 Advanced TCSPC techniques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17" y="1652578"/>
            <a:ext cx="8595375" cy="288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48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PMT transit time spread</a:t>
            </a:r>
          </a:p>
        </p:txBody>
      </p:sp>
      <p:pic>
        <p:nvPicPr>
          <p:cNvPr id="6" name="Picture 5" descr="getImage.xq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59" y="1317755"/>
            <a:ext cx="4405690" cy="523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60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PMT transit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22" y="1246466"/>
            <a:ext cx="7363185" cy="5283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5373" y="6488668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Lakowicz</a:t>
            </a:r>
            <a:r>
              <a:rPr lang="en-US" dirty="0"/>
              <a:t> 2006 Principles of fluorescence spectroscopy </a:t>
            </a:r>
          </a:p>
        </p:txBody>
      </p:sp>
    </p:spTree>
    <p:extLst>
      <p:ext uri="{BB962C8B-B14F-4D97-AF65-F5344CB8AC3E}">
        <p14:creationId xmlns:p14="http://schemas.microsoft.com/office/powerpoint/2010/main" val="16780618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TC-SPC review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9303" y="6488668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Becker 2006 Advanced TCSPC techniques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3339" b="3737"/>
          <a:stretch>
            <a:fillRect/>
          </a:stretch>
        </p:blipFill>
        <p:spPr bwMode="auto">
          <a:xfrm>
            <a:off x="749066" y="1881188"/>
            <a:ext cx="7672387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49066" y="1417638"/>
            <a:ext cx="7672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sz="1800"/>
              <a:t>light intensity &gt; 0.01 to 0.1 photons per signal period </a:t>
            </a:r>
            <a:r>
              <a:rPr lang="de-DE" sz="1800">
                <a:sym typeface="Wingdings" charset="0"/>
              </a:rPr>
              <a:t> </a:t>
            </a:r>
            <a:r>
              <a:rPr lang="de-DE" sz="1800"/>
              <a:t>Pile-Up Problem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49066" y="5338763"/>
            <a:ext cx="7672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85738" indent="-185738"/>
            <a:r>
              <a:rPr lang="de-DE" sz="1800" dirty="0" err="1"/>
              <a:t>Relatively</a:t>
            </a:r>
            <a:r>
              <a:rPr lang="de-DE" sz="1800" dirty="0"/>
              <a:t> </a:t>
            </a:r>
            <a:r>
              <a:rPr lang="de-DE" sz="1800" dirty="0" err="1"/>
              <a:t>slow</a:t>
            </a:r>
            <a:r>
              <a:rPr lang="de-DE" sz="1800" dirty="0"/>
              <a:t> </a:t>
            </a:r>
            <a:r>
              <a:rPr lang="de-DE" sz="1800" dirty="0" err="1"/>
              <a:t>recording</a:t>
            </a:r>
            <a:r>
              <a:rPr lang="de-DE" sz="1800" dirty="0"/>
              <a:t> </a:t>
            </a:r>
            <a:r>
              <a:rPr lang="de-DE" sz="1800" dirty="0" err="1"/>
              <a:t>speed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long</a:t>
            </a:r>
            <a:r>
              <a:rPr lang="de-DE" sz="1800" dirty="0"/>
              <a:t> 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acquisition</a:t>
            </a:r>
            <a:r>
              <a:rPr lang="de-DE" sz="1800" dirty="0"/>
              <a:t> </a:t>
            </a:r>
            <a:r>
              <a:rPr lang="de-DE" sz="1800" dirty="0" err="1"/>
              <a:t>times</a:t>
            </a:r>
            <a:br>
              <a:rPr lang="de-DE" sz="1800" dirty="0"/>
            </a:br>
            <a:r>
              <a:rPr lang="de-DE" sz="1800" dirty="0">
                <a:sym typeface="Wingdings" charset="0"/>
              </a:rPr>
              <a:t> high </a:t>
            </a:r>
            <a:r>
              <a:rPr lang="de-DE" sz="1800" dirty="0" err="1">
                <a:sym typeface="Wingdings" charset="0"/>
              </a:rPr>
              <a:t>repetition</a:t>
            </a:r>
            <a:r>
              <a:rPr lang="de-DE" sz="1800" dirty="0">
                <a:sym typeface="Wingdings" charset="0"/>
              </a:rPr>
              <a:t> </a:t>
            </a:r>
            <a:r>
              <a:rPr lang="de-DE" sz="1800" dirty="0" err="1">
                <a:sym typeface="Wingdings" charset="0"/>
              </a:rPr>
              <a:t>rates</a:t>
            </a:r>
            <a:r>
              <a:rPr lang="de-DE" sz="1800" dirty="0">
                <a:sym typeface="Wingdings" charset="0"/>
              </a:rPr>
              <a:t> </a:t>
            </a:r>
            <a:r>
              <a:rPr lang="de-DE" sz="1800" dirty="0" err="1">
                <a:sym typeface="Wingdings" charset="0"/>
              </a:rPr>
              <a:t>and</a:t>
            </a:r>
            <a:r>
              <a:rPr lang="de-DE" sz="1800" dirty="0">
                <a:sym typeface="Wingdings" charset="0"/>
              </a:rPr>
              <a:t> </a:t>
            </a:r>
            <a:r>
              <a:rPr lang="de-DE" sz="1800" dirty="0" err="1">
                <a:sym typeface="Wingdings" charset="0"/>
              </a:rPr>
              <a:t>low</a:t>
            </a:r>
            <a:r>
              <a:rPr lang="de-DE" sz="1800" dirty="0">
                <a:sym typeface="Wingdings" charset="0"/>
              </a:rPr>
              <a:t> </a:t>
            </a:r>
            <a:r>
              <a:rPr lang="de-DE" sz="1800" dirty="0" err="1">
                <a:sym typeface="Wingdings" charset="0"/>
              </a:rPr>
              <a:t>dead</a:t>
            </a:r>
            <a:r>
              <a:rPr lang="de-DE" sz="1800" dirty="0">
                <a:sym typeface="Wingdings" charset="0"/>
              </a:rPr>
              <a:t> time</a:t>
            </a:r>
            <a:r>
              <a:rPr lang="de-DE" dirty="0">
                <a:sym typeface="Wingdings" charset="0"/>
              </a:rPr>
              <a:t> </a:t>
            </a:r>
            <a:r>
              <a:rPr lang="de-DE" sz="1800" dirty="0">
                <a:sym typeface="Wingdings" charset="0"/>
              </a:rPr>
              <a:t>(</a:t>
            </a:r>
            <a:r>
              <a:rPr lang="de-DE" sz="1800" dirty="0" err="1">
                <a:sym typeface="Wingdings" charset="0"/>
              </a:rPr>
              <a:t>approx</a:t>
            </a:r>
            <a:r>
              <a:rPr lang="de-DE" sz="1800" dirty="0">
                <a:sym typeface="Wingdings" charset="0"/>
              </a:rPr>
              <a:t>. </a:t>
            </a:r>
            <a:r>
              <a:rPr lang="de-DE" sz="1800" dirty="0"/>
              <a:t>100 </a:t>
            </a:r>
            <a:r>
              <a:rPr lang="de-DE" sz="1800" dirty="0" err="1"/>
              <a:t>ns</a:t>
            </a:r>
            <a:r>
              <a:rPr lang="de-DE" sz="1800" dirty="0"/>
              <a:t>; i.e. 10</a:t>
            </a:r>
            <a:r>
              <a:rPr lang="de-DE" baseline="30000" dirty="0"/>
              <a:t>7</a:t>
            </a:r>
            <a:r>
              <a:rPr lang="de-DE" sz="1800" dirty="0"/>
              <a:t> </a:t>
            </a:r>
            <a:r>
              <a:rPr lang="de-DE" sz="1800" dirty="0" err="1"/>
              <a:t>photons</a:t>
            </a:r>
            <a:r>
              <a:rPr lang="de-DE" sz="1800" dirty="0"/>
              <a:t>/s)</a:t>
            </a:r>
          </a:p>
        </p:txBody>
      </p:sp>
    </p:spTree>
    <p:extLst>
      <p:ext uri="{BB962C8B-B14F-4D97-AF65-F5344CB8AC3E}">
        <p14:creationId xmlns:p14="http://schemas.microsoft.com/office/powerpoint/2010/main" val="1805786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Use in plasma-physics and signal synchronization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757159"/>
            <a:ext cx="8229600" cy="4525963"/>
          </a:xfrm>
        </p:spPr>
        <p:txBody>
          <a:bodyPr/>
          <a:lstStyle/>
          <a:p>
            <a:r>
              <a:rPr lang="en-US" b="1" dirty="0"/>
              <a:t>Short discharges with high repetition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rf</a:t>
            </a:r>
            <a:r>
              <a:rPr lang="en-US" dirty="0"/>
              <a:t> discharges, barrier discharges, </a:t>
            </a:r>
            <a:r>
              <a:rPr lang="en-US" dirty="0" err="1"/>
              <a:t>Trichel</a:t>
            </a: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/>
              <a:t>    pulsing corona, self-pulsing </a:t>
            </a:r>
          </a:p>
          <a:p>
            <a:pPr marL="0" indent="0">
              <a:buNone/>
            </a:pPr>
            <a:r>
              <a:rPr lang="en-US" dirty="0"/>
              <a:t>    sparks</a:t>
            </a:r>
          </a:p>
          <a:p>
            <a:r>
              <a:rPr lang="en-US" b="1" dirty="0"/>
              <a:t>Synchronization</a:t>
            </a:r>
            <a:r>
              <a:rPr lang="en-US" dirty="0"/>
              <a:t> via light pulse, current pulse, laser excitation or TTL of applied voltage waveform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5996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Kinetic scheme dependent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179" y="1474713"/>
            <a:ext cx="7905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Streamer discharges generated in atmospheric pressure air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Spectra is dominated by the second positive system of molecular nitrogen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Relatively weak bands of first negative system are present as well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34" y="3214882"/>
            <a:ext cx="4721305" cy="32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61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TC-SPC basics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99303" y="6488668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Becker 2006 Advanced TCSPC techniques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729844" y="1545772"/>
            <a:ext cx="4191906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GB" sz="2000" u="sng" dirty="0">
                <a:solidFill>
                  <a:srgbClr val="000000"/>
                </a:solidFill>
                <a:latin typeface="Times New Roman"/>
                <a:cs typeface="Times New Roman"/>
              </a:rPr>
              <a:t>Instead of having problems with slow </a:t>
            </a:r>
          </a:p>
          <a:p>
            <a:pPr eaLnBrk="1" hangingPunct="1">
              <a:buFont typeface="Wingdings" charset="0"/>
              <a:buNone/>
            </a:pPr>
            <a:r>
              <a:rPr lang="en-GB" sz="2000" u="sng" dirty="0">
                <a:solidFill>
                  <a:srgbClr val="000000"/>
                </a:solidFill>
                <a:latin typeface="Times New Roman"/>
                <a:cs typeface="Times New Roman"/>
              </a:rPr>
              <a:t>analogue PMT signal … </a:t>
            </a:r>
          </a:p>
          <a:p>
            <a:pPr eaLnBrk="1" hangingPunct="1">
              <a:buFont typeface="Wingdings" charset="0"/>
              <a:buNone/>
            </a:pPr>
            <a:r>
              <a:rPr lang="en-GB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TC-SPC obtains light intensity by </a:t>
            </a:r>
          </a:p>
          <a:p>
            <a:pPr eaLnBrk="1" hangingPunct="1">
              <a:buFont typeface="Wingdings" charset="0"/>
              <a:buNone/>
            </a:pPr>
            <a:r>
              <a:rPr lang="en-GB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counting pulses as a digital units in </a:t>
            </a:r>
          </a:p>
          <a:p>
            <a:pPr eaLnBrk="1" hangingPunct="1">
              <a:buFont typeface="Wingdings" charset="0"/>
              <a:buNone/>
            </a:pPr>
            <a:r>
              <a:rPr lang="en-GB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subsequent time channels:</a:t>
            </a:r>
          </a:p>
          <a:p>
            <a:pPr eaLnBrk="1" hangingPunct="1">
              <a:buFont typeface="Wingdings" charset="0"/>
              <a:buChar char="§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free of gain noise of PMT</a:t>
            </a:r>
          </a:p>
          <a:p>
            <a:pPr eaLnBrk="1" hangingPunct="1">
              <a:buFont typeface="Wingdings" charset="0"/>
              <a:buChar char="§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free of electronic noise of accidental signals to PMT</a:t>
            </a:r>
          </a:p>
          <a:p>
            <a:pPr eaLnBrk="1" hangingPunct="1">
              <a:buFont typeface="Wingdings" charset="0"/>
              <a:buChar char="§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high signal-to-noise ratio </a:t>
            </a:r>
            <a:b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(to PMT background  counting rate)</a:t>
            </a:r>
          </a:p>
          <a:p>
            <a:pPr eaLnBrk="1" hangingPunct="1">
              <a:buFont typeface="Wingdings" charset="0"/>
              <a:buChar char="§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higher time-resolution </a:t>
            </a:r>
            <a:b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(Transit Time Spread &lt;&lt; Single Photoelectron Response/Transit time)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2289" r="89" b="1733"/>
          <a:stretch>
            <a:fillRect/>
          </a:stretch>
        </p:blipFill>
        <p:spPr bwMode="auto">
          <a:xfrm>
            <a:off x="836008" y="1576720"/>
            <a:ext cx="3662988" cy="465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274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Kinetic scheme dependent example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25041" y="3590863"/>
            <a:ext cx="6440479" cy="2630387"/>
            <a:chOff x="2309829" y="2654300"/>
            <a:chExt cx="4497371" cy="183679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4100" y="2654300"/>
              <a:ext cx="4483100" cy="1536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9829" y="4148193"/>
              <a:ext cx="3721100" cy="3429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14179" y="1474713"/>
            <a:ext cx="7905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Streamer discharges generated in atmospheric pressure air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Spectra is dominated by the second positive system of molecular nitrogen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Relatively weak bands of first negative system are present as well</a:t>
            </a:r>
          </a:p>
        </p:txBody>
      </p:sp>
    </p:spTree>
    <p:extLst>
      <p:ext uri="{BB962C8B-B14F-4D97-AF65-F5344CB8AC3E}">
        <p14:creationId xmlns:p14="http://schemas.microsoft.com/office/powerpoint/2010/main" val="1320988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Kinetic scheme dependent example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179" y="1474713"/>
            <a:ext cx="790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Streamer discharges generated in atmospheric pressure air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11" y="2372074"/>
            <a:ext cx="4719270" cy="1491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860" y="4203254"/>
            <a:ext cx="4607421" cy="14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30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Trichel</a:t>
            </a:r>
            <a:r>
              <a:rPr lang="en-US" dirty="0"/>
              <a:t> pulse corona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179" y="1474713"/>
            <a:ext cx="790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Breakdown in negative corona </a:t>
            </a:r>
            <a:r>
              <a:rPr lang="en-US" sz="2400" dirty="0" err="1"/>
              <a:t>Trichel</a:t>
            </a:r>
            <a:r>
              <a:rPr lang="en-US" sz="2400" dirty="0"/>
              <a:t> pulse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70" y="2491743"/>
            <a:ext cx="2894659" cy="3310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73" y="2233185"/>
            <a:ext cx="4074386" cy="375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07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Setup for corona and calibration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141283"/>
            <a:ext cx="6532438" cy="544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32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Calibration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179" y="1474713"/>
            <a:ext cx="7905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Streamer discharges generated in atmospheric pressure air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298" y="2378334"/>
            <a:ext cx="5030696" cy="30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46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Trichel</a:t>
            </a:r>
            <a:r>
              <a:rPr lang="en-US" dirty="0"/>
              <a:t> pulse electric field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875" y="2152947"/>
            <a:ext cx="4171505" cy="3283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74" y="1512487"/>
            <a:ext cx="3148590" cy="256128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995816" y="3360330"/>
            <a:ext cx="784892" cy="7562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93" y="4116582"/>
            <a:ext cx="3220984" cy="22941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769" y="178361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6769" y="4485915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114" y="1643675"/>
            <a:ext cx="2279598" cy="5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46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Limits for TCSPC on streamers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5248" y="1562099"/>
            <a:ext cx="4374509" cy="5026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62099"/>
            <a:ext cx="2699956" cy="351958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3157156" y="2211683"/>
            <a:ext cx="888092" cy="9132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57156" y="3724188"/>
            <a:ext cx="888092" cy="7847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982592" y="1755077"/>
            <a:ext cx="356770" cy="78479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56607" y="4296894"/>
            <a:ext cx="356770" cy="78479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44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Quantum mechanics based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74128" y="6488668"/>
            <a:ext cx="206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Obradovic</a:t>
            </a:r>
            <a:r>
              <a:rPr lang="en-US" dirty="0"/>
              <a:t> 2008 APL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186" y="1210552"/>
            <a:ext cx="5508979" cy="520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503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Quantum mechanics based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43507" y="64886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Kuraica</a:t>
            </a:r>
            <a:r>
              <a:rPr lang="en-US" dirty="0"/>
              <a:t> 1997 APL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883" y="1192958"/>
            <a:ext cx="5451284" cy="54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29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RF discharge in helium at 1atm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1705" y="648866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Navratil</a:t>
            </a:r>
            <a:r>
              <a:rPr lang="en-US" dirty="0"/>
              <a:t> 2015 TCSPC results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47" y="2229819"/>
            <a:ext cx="7230030" cy="277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4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03" y="1146528"/>
            <a:ext cx="7791310" cy="3140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130" y="4286560"/>
            <a:ext cx="5869297" cy="25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50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Quantum mechanics based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1705" y="648866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Navratil</a:t>
            </a:r>
            <a:r>
              <a:rPr lang="en-US" dirty="0"/>
              <a:t> 2015 TCSPC results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68" y="1417638"/>
            <a:ext cx="7364454" cy="470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57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principles and technical realization of the TCSPC technique were introduced</a:t>
            </a:r>
          </a:p>
          <a:p>
            <a:r>
              <a:rPr lang="en-US" dirty="0"/>
              <a:t>The measured fluorescence from the atomic/molecular transitions was followed back to its origin</a:t>
            </a:r>
          </a:p>
          <a:p>
            <a:r>
              <a:rPr lang="en-US" dirty="0"/>
              <a:t>Selected examples of quantitative high-resolution spectroscopy were presented</a:t>
            </a:r>
          </a:p>
        </p:txBody>
      </p:sp>
    </p:spTree>
    <p:extLst>
      <p:ext uri="{BB962C8B-B14F-4D97-AF65-F5344CB8AC3E}">
        <p14:creationId xmlns:p14="http://schemas.microsoft.com/office/powerpoint/2010/main" val="3827998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TC-SPC solves: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 of triggering/</a:t>
            </a:r>
            <a:r>
              <a:rPr lang="en-US" dirty="0" err="1"/>
              <a:t>synchro</a:t>
            </a:r>
            <a:r>
              <a:rPr lang="en-US" dirty="0"/>
              <a:t> – </a:t>
            </a:r>
            <a:r>
              <a:rPr lang="en-US" b="1" dirty="0"/>
              <a:t>recording of irregular emission events</a:t>
            </a:r>
          </a:p>
          <a:p>
            <a:r>
              <a:rPr lang="en-US" dirty="0"/>
              <a:t>Problems of time resolution – </a:t>
            </a:r>
            <a:r>
              <a:rPr lang="en-US" b="1" dirty="0"/>
              <a:t>no limitation by transit times or SER (single electron response) of detectors</a:t>
            </a:r>
          </a:p>
          <a:p>
            <a:r>
              <a:rPr lang="en-US" dirty="0"/>
              <a:t>Problems of sensitivity – </a:t>
            </a:r>
            <a:r>
              <a:rPr lang="en-US" b="1" dirty="0"/>
              <a:t>statistical principles behind the accumulative recordings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89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092943" y="6089391"/>
            <a:ext cx="769781" cy="4159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21545" y="6187789"/>
            <a:ext cx="916178" cy="517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10929" y="6196734"/>
            <a:ext cx="410615" cy="509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05622" y="5577518"/>
            <a:ext cx="410615" cy="5090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-&gt; cross-correlation</a:t>
            </a:r>
          </a:p>
        </p:txBody>
      </p:sp>
      <p:pic>
        <p:nvPicPr>
          <p:cNvPr id="4" name="Picture 3" descr="Screen Shot 2016-01-06 at 09.23.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/>
          <a:stretch/>
        </p:blipFill>
        <p:spPr>
          <a:xfrm>
            <a:off x="155391" y="1293383"/>
            <a:ext cx="8859188" cy="4093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4021" y="1213977"/>
            <a:ext cx="56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24" y="5712124"/>
            <a:ext cx="2878490" cy="704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800" y="5387058"/>
            <a:ext cx="3683362" cy="800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809" y="6084879"/>
            <a:ext cx="3416913" cy="70409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58290" y="5945412"/>
            <a:ext cx="759268" cy="27893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55306" y="6089391"/>
            <a:ext cx="79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(δ</a:t>
            </a:r>
            <a:r>
              <a:rPr lang="en-US" dirty="0"/>
              <a:t>-</a:t>
            </a:r>
            <a:r>
              <a:rPr lang="en-US" dirty="0" err="1"/>
              <a:t>fce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6166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Relevant integral transformations:</a:t>
            </a:r>
          </a:p>
        </p:txBody>
      </p:sp>
      <p:pic>
        <p:nvPicPr>
          <p:cNvPr id="14" name="Picture 13" descr="Screen Shot 2016-01-05 at 16.15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" y="1685564"/>
            <a:ext cx="8044212" cy="39747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051294" y="5291019"/>
            <a:ext cx="56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</a:t>
            </a:r>
          </a:p>
        </p:txBody>
      </p:sp>
    </p:spTree>
    <p:extLst>
      <p:ext uri="{BB962C8B-B14F-4D97-AF65-F5344CB8AC3E}">
        <p14:creationId xmlns:p14="http://schemas.microsoft.com/office/powerpoint/2010/main" val="3796745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time scales and appropriate light detection techniques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33577" r="-33577"/>
          <a:stretch>
            <a:fillRect/>
          </a:stretch>
        </p:blipFill>
        <p:spPr>
          <a:xfrm>
            <a:off x="0" y="2139890"/>
            <a:ext cx="5572889" cy="3064874"/>
          </a:xfrm>
        </p:spPr>
      </p:pic>
      <p:sp>
        <p:nvSpPr>
          <p:cNvPr id="5" name="TextBox 4"/>
          <p:cNvSpPr txBox="1"/>
          <p:nvPr/>
        </p:nvSpPr>
        <p:spPr>
          <a:xfrm>
            <a:off x="4776485" y="2045788"/>
            <a:ext cx="401721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Gated cameras: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Time resolution from seconds to usually 2ns (new models down to 200 or even 50ps)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Almost impossible to synchronize to time-irregular emission events (random shot is the time consuming solution)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Sensitivity of the recording is given by the </a:t>
            </a:r>
            <a:r>
              <a:rPr lang="en-US" dirty="0" err="1"/>
              <a:t>StNR</a:t>
            </a:r>
            <a:r>
              <a:rPr lang="en-US" dirty="0"/>
              <a:t> of given device. Usually the noise increases linearly with number of accumulation cycles. Weak signals are not easy to record.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27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6065</TotalTime>
  <Words>1665</Words>
  <Application>Microsoft Macintosh PowerPoint</Application>
  <PresentationFormat>On-screen Show (4:3)</PresentationFormat>
  <Paragraphs>280</Paragraphs>
  <Slides>51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Cambria Math</vt:lpstr>
      <vt:lpstr>Times New Roman</vt:lpstr>
      <vt:lpstr>Wingdings</vt:lpstr>
      <vt:lpstr>Office Theme</vt:lpstr>
      <vt:lpstr>Photo Editor Photo</vt:lpstr>
      <vt:lpstr>F9180: Diagnostické metody 2</vt:lpstr>
      <vt:lpstr>Overview</vt:lpstr>
      <vt:lpstr>TC-SPC technique</vt:lpstr>
      <vt:lpstr>TC-SPC basics</vt:lpstr>
      <vt:lpstr>Basics</vt:lpstr>
      <vt:lpstr>TC-SPC solves:</vt:lpstr>
      <vt:lpstr>Convolution -&gt; cross-correlation</vt:lpstr>
      <vt:lpstr>Relevant integral transformations:</vt:lpstr>
      <vt:lpstr>Different time scales and appropriate light detection techniques</vt:lpstr>
      <vt:lpstr>Different time scales and appropriate light detection techniques</vt:lpstr>
      <vt:lpstr>Different time scales and appropriate light detection techniques</vt:lpstr>
      <vt:lpstr>Different time scales and appropriate light detection techniques</vt:lpstr>
      <vt:lpstr>Different time scales and appropriate light detection techniques</vt:lpstr>
      <vt:lpstr>Light emission, fluorescence</vt:lpstr>
      <vt:lpstr>Light emission, fluorescence</vt:lpstr>
      <vt:lpstr>Light emission, fluorescence</vt:lpstr>
      <vt:lpstr>Radiative lifetime measurement</vt:lpstr>
      <vt:lpstr>Effective lifetime and quenching</vt:lpstr>
      <vt:lpstr>Effective lifetime and quenching</vt:lpstr>
      <vt:lpstr>TC-SPC technique</vt:lpstr>
      <vt:lpstr>Convolution &gt;&gt;&gt; cross-correlation</vt:lpstr>
      <vt:lpstr>TCSPC statistics scheme</vt:lpstr>
      <vt:lpstr>TC-SPC statistics basics 1</vt:lpstr>
      <vt:lpstr>TCSPC statistics scheme</vt:lpstr>
      <vt:lpstr>TC-SPC statistics basics 2</vt:lpstr>
      <vt:lpstr>TCSPC statistics scheme</vt:lpstr>
      <vt:lpstr>TC-SPC statistics basics 3</vt:lpstr>
      <vt:lpstr>TC-SPC statistics basics 4</vt:lpstr>
      <vt:lpstr>Other issues to be aware of</vt:lpstr>
      <vt:lpstr>Sensitivity and precision</vt:lpstr>
      <vt:lpstr>Comparison</vt:lpstr>
      <vt:lpstr>PMT and MCP structure</vt:lpstr>
      <vt:lpstr>PMT resolution, transit time</vt:lpstr>
      <vt:lpstr>PMT resolution, transit time</vt:lpstr>
      <vt:lpstr>PMT transit time spread</vt:lpstr>
      <vt:lpstr>PMT transit</vt:lpstr>
      <vt:lpstr>TC-SPC review</vt:lpstr>
      <vt:lpstr>Use in plasma-physics and signal synchronization</vt:lpstr>
      <vt:lpstr>Kinetic scheme dependent example</vt:lpstr>
      <vt:lpstr>Kinetic scheme dependent example</vt:lpstr>
      <vt:lpstr>Kinetic scheme dependent example</vt:lpstr>
      <vt:lpstr>Trichel pulse corona</vt:lpstr>
      <vt:lpstr>Setup for corona and calibration</vt:lpstr>
      <vt:lpstr>Calibration</vt:lpstr>
      <vt:lpstr>Trichel pulse electric field</vt:lpstr>
      <vt:lpstr>Limits for TCSPC on streamers</vt:lpstr>
      <vt:lpstr>Quantum mechanics based example</vt:lpstr>
      <vt:lpstr>Quantum mechanics based example</vt:lpstr>
      <vt:lpstr>RF discharge in helium at 1atm</vt:lpstr>
      <vt:lpstr>Quantum mechanics based example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F9180 Diagnostické metody 2.</dc:title>
  <dc:creator>t</dc:creator>
  <cp:lastModifiedBy>Tomáš Hoder</cp:lastModifiedBy>
  <cp:revision>113</cp:revision>
  <dcterms:created xsi:type="dcterms:W3CDTF">2016-01-04T11:54:11Z</dcterms:created>
  <dcterms:modified xsi:type="dcterms:W3CDTF">2019-01-07T12:49:28Z</dcterms:modified>
</cp:coreProperties>
</file>