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1" d="100"/>
          <a:sy n="81" d="100"/>
        </p:scale>
        <p:origin x="754"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p>
            <a:fld id="{A981553C-A886-4C4D-8E4B-5B1C74D87DBA}" type="datetimeFigureOut">
              <a:rPr lang="cs-CZ" smtClean="0"/>
              <a:t>25.11.2020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6CCFC14-EE09-4F11-BEA4-130CF324A5C5}" type="slidenum">
              <a:rPr lang="cs-CZ" smtClean="0"/>
              <a:t>‹#›</a:t>
            </a:fld>
            <a:endParaRPr lang="cs-CZ"/>
          </a:p>
        </p:txBody>
      </p:sp>
    </p:spTree>
    <p:extLst>
      <p:ext uri="{BB962C8B-B14F-4D97-AF65-F5344CB8AC3E}">
        <p14:creationId xmlns:p14="http://schemas.microsoft.com/office/powerpoint/2010/main" val="2785987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A981553C-A886-4C4D-8E4B-5B1C74D87DBA}" type="datetimeFigureOut">
              <a:rPr lang="cs-CZ" smtClean="0"/>
              <a:t>25.11.2020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6CCFC14-EE09-4F11-BEA4-130CF324A5C5}" type="slidenum">
              <a:rPr lang="cs-CZ" smtClean="0"/>
              <a:t>‹#›</a:t>
            </a:fld>
            <a:endParaRPr lang="cs-CZ"/>
          </a:p>
        </p:txBody>
      </p:sp>
    </p:spTree>
    <p:extLst>
      <p:ext uri="{BB962C8B-B14F-4D97-AF65-F5344CB8AC3E}">
        <p14:creationId xmlns:p14="http://schemas.microsoft.com/office/powerpoint/2010/main" val="4087020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A981553C-A886-4C4D-8E4B-5B1C74D87DBA}" type="datetimeFigureOut">
              <a:rPr lang="cs-CZ" smtClean="0"/>
              <a:t>25.11.2020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6CCFC14-EE09-4F11-BEA4-130CF324A5C5}" type="slidenum">
              <a:rPr lang="cs-CZ" smtClean="0"/>
              <a:t>‹#›</a:t>
            </a:fld>
            <a:endParaRPr lang="cs-CZ"/>
          </a:p>
        </p:txBody>
      </p:sp>
    </p:spTree>
    <p:extLst>
      <p:ext uri="{BB962C8B-B14F-4D97-AF65-F5344CB8AC3E}">
        <p14:creationId xmlns:p14="http://schemas.microsoft.com/office/powerpoint/2010/main" val="15979269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sz="140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sz="140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DC50E17-6D57-4DA9-8128-B7C35CC8E783}" type="slidenum">
              <a:rPr lang="cs-CZ" altLang="cs-CZ" sz="1400" smtClean="0">
                <a:solidFill>
                  <a:srgbClr val="000000"/>
                </a:solidFill>
              </a:rPr>
              <a:pPr fontAlgn="base">
                <a:spcBef>
                  <a:spcPct val="0"/>
                </a:spcBef>
                <a:spcAft>
                  <a:spcPct val="0"/>
                </a:spcAft>
                <a:defRPr/>
              </a:pPr>
              <a:t>‹#›</a:t>
            </a:fld>
            <a:endParaRPr lang="cs-CZ" altLang="cs-CZ" sz="1400">
              <a:solidFill>
                <a:srgbClr val="000000"/>
              </a:solidFill>
            </a:endParaRPr>
          </a:p>
        </p:txBody>
      </p:sp>
    </p:spTree>
    <p:extLst>
      <p:ext uri="{BB962C8B-B14F-4D97-AF65-F5344CB8AC3E}">
        <p14:creationId xmlns:p14="http://schemas.microsoft.com/office/powerpoint/2010/main" val="13810009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sz="140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sz="140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4DA31BD-C6E8-48BE-B354-7B17815A33CB}" type="slidenum">
              <a:rPr lang="cs-CZ" altLang="cs-CZ" sz="1400" smtClean="0">
                <a:solidFill>
                  <a:srgbClr val="000000"/>
                </a:solidFill>
              </a:rPr>
              <a:pPr fontAlgn="base">
                <a:spcBef>
                  <a:spcPct val="0"/>
                </a:spcBef>
                <a:spcAft>
                  <a:spcPct val="0"/>
                </a:spcAft>
                <a:defRPr/>
              </a:pPr>
              <a:t>‹#›</a:t>
            </a:fld>
            <a:endParaRPr lang="cs-CZ" altLang="cs-CZ" sz="1400">
              <a:solidFill>
                <a:srgbClr val="000000"/>
              </a:solidFill>
            </a:endParaRPr>
          </a:p>
        </p:txBody>
      </p:sp>
    </p:spTree>
    <p:extLst>
      <p:ext uri="{BB962C8B-B14F-4D97-AF65-F5344CB8AC3E}">
        <p14:creationId xmlns:p14="http://schemas.microsoft.com/office/powerpoint/2010/main" val="2025660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sz="140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sz="140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4665DF8-EBCF-40B1-8A11-BA7B91CA1152}" type="slidenum">
              <a:rPr lang="cs-CZ" altLang="cs-CZ" sz="1400" smtClean="0">
                <a:solidFill>
                  <a:srgbClr val="000000"/>
                </a:solidFill>
              </a:rPr>
              <a:pPr fontAlgn="base">
                <a:spcBef>
                  <a:spcPct val="0"/>
                </a:spcBef>
                <a:spcAft>
                  <a:spcPct val="0"/>
                </a:spcAft>
                <a:defRPr/>
              </a:pPr>
              <a:t>‹#›</a:t>
            </a:fld>
            <a:endParaRPr lang="cs-CZ" altLang="cs-CZ" sz="1400">
              <a:solidFill>
                <a:srgbClr val="000000"/>
              </a:solidFill>
            </a:endParaRPr>
          </a:p>
        </p:txBody>
      </p:sp>
    </p:spTree>
    <p:extLst>
      <p:ext uri="{BB962C8B-B14F-4D97-AF65-F5344CB8AC3E}">
        <p14:creationId xmlns:p14="http://schemas.microsoft.com/office/powerpoint/2010/main" val="551459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sz="140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sz="140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9656EE2-E4C2-470A-8BFA-7DB2DA273EB7}" type="slidenum">
              <a:rPr lang="cs-CZ" altLang="cs-CZ" sz="1400" smtClean="0">
                <a:solidFill>
                  <a:srgbClr val="000000"/>
                </a:solidFill>
              </a:rPr>
              <a:pPr fontAlgn="base">
                <a:spcBef>
                  <a:spcPct val="0"/>
                </a:spcBef>
                <a:spcAft>
                  <a:spcPct val="0"/>
                </a:spcAft>
                <a:defRPr/>
              </a:pPr>
              <a:t>‹#›</a:t>
            </a:fld>
            <a:endParaRPr lang="cs-CZ" altLang="cs-CZ" sz="1400">
              <a:solidFill>
                <a:srgbClr val="000000"/>
              </a:solidFill>
            </a:endParaRPr>
          </a:p>
        </p:txBody>
      </p:sp>
    </p:spTree>
    <p:extLst>
      <p:ext uri="{BB962C8B-B14F-4D97-AF65-F5344CB8AC3E}">
        <p14:creationId xmlns:p14="http://schemas.microsoft.com/office/powerpoint/2010/main" val="2414978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sz="140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sz="140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4E6BB77-1EB9-4E5E-93E3-21DF14BC6853}" type="slidenum">
              <a:rPr lang="cs-CZ" altLang="cs-CZ" sz="1400" smtClean="0">
                <a:solidFill>
                  <a:srgbClr val="000000"/>
                </a:solidFill>
              </a:rPr>
              <a:pPr fontAlgn="base">
                <a:spcBef>
                  <a:spcPct val="0"/>
                </a:spcBef>
                <a:spcAft>
                  <a:spcPct val="0"/>
                </a:spcAft>
                <a:defRPr/>
              </a:pPr>
              <a:t>‹#›</a:t>
            </a:fld>
            <a:endParaRPr lang="cs-CZ" altLang="cs-CZ" sz="1400">
              <a:solidFill>
                <a:srgbClr val="000000"/>
              </a:solidFill>
            </a:endParaRPr>
          </a:p>
        </p:txBody>
      </p:sp>
    </p:spTree>
    <p:extLst>
      <p:ext uri="{BB962C8B-B14F-4D97-AF65-F5344CB8AC3E}">
        <p14:creationId xmlns:p14="http://schemas.microsoft.com/office/powerpoint/2010/main" val="24519642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sz="140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sz="140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B83D91C-9073-4045-806D-7A607ECD2B82}" type="slidenum">
              <a:rPr lang="cs-CZ" altLang="cs-CZ" sz="1400" smtClean="0">
                <a:solidFill>
                  <a:srgbClr val="000000"/>
                </a:solidFill>
              </a:rPr>
              <a:pPr fontAlgn="base">
                <a:spcBef>
                  <a:spcPct val="0"/>
                </a:spcBef>
                <a:spcAft>
                  <a:spcPct val="0"/>
                </a:spcAft>
                <a:defRPr/>
              </a:pPr>
              <a:t>‹#›</a:t>
            </a:fld>
            <a:endParaRPr lang="cs-CZ" altLang="cs-CZ" sz="1400">
              <a:solidFill>
                <a:srgbClr val="000000"/>
              </a:solidFill>
            </a:endParaRPr>
          </a:p>
        </p:txBody>
      </p:sp>
    </p:spTree>
    <p:extLst>
      <p:ext uri="{BB962C8B-B14F-4D97-AF65-F5344CB8AC3E}">
        <p14:creationId xmlns:p14="http://schemas.microsoft.com/office/powerpoint/2010/main" val="39966206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sz="140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sz="140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7CB7E94-CDD0-4CB2-8958-052A3B58E6B6}" type="slidenum">
              <a:rPr lang="cs-CZ" altLang="cs-CZ" sz="1400" smtClean="0">
                <a:solidFill>
                  <a:srgbClr val="000000"/>
                </a:solidFill>
              </a:rPr>
              <a:pPr fontAlgn="base">
                <a:spcBef>
                  <a:spcPct val="0"/>
                </a:spcBef>
                <a:spcAft>
                  <a:spcPct val="0"/>
                </a:spcAft>
                <a:defRPr/>
              </a:pPr>
              <a:t>‹#›</a:t>
            </a:fld>
            <a:endParaRPr lang="cs-CZ" altLang="cs-CZ" sz="1400">
              <a:solidFill>
                <a:srgbClr val="000000"/>
              </a:solidFill>
            </a:endParaRPr>
          </a:p>
        </p:txBody>
      </p:sp>
    </p:spTree>
    <p:extLst>
      <p:ext uri="{BB962C8B-B14F-4D97-AF65-F5344CB8AC3E}">
        <p14:creationId xmlns:p14="http://schemas.microsoft.com/office/powerpoint/2010/main" val="8886960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sz="140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sz="140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811E600-7A73-45DC-92B2-D9217D73D23F}" type="slidenum">
              <a:rPr lang="cs-CZ" altLang="cs-CZ" sz="1400" smtClean="0">
                <a:solidFill>
                  <a:srgbClr val="000000"/>
                </a:solidFill>
              </a:rPr>
              <a:pPr fontAlgn="base">
                <a:spcBef>
                  <a:spcPct val="0"/>
                </a:spcBef>
                <a:spcAft>
                  <a:spcPct val="0"/>
                </a:spcAft>
                <a:defRPr/>
              </a:pPr>
              <a:t>‹#›</a:t>
            </a:fld>
            <a:endParaRPr lang="cs-CZ" altLang="cs-CZ" sz="1400">
              <a:solidFill>
                <a:srgbClr val="000000"/>
              </a:solidFill>
            </a:endParaRPr>
          </a:p>
        </p:txBody>
      </p:sp>
    </p:spTree>
    <p:extLst>
      <p:ext uri="{BB962C8B-B14F-4D97-AF65-F5344CB8AC3E}">
        <p14:creationId xmlns:p14="http://schemas.microsoft.com/office/powerpoint/2010/main" val="2106606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A981553C-A886-4C4D-8E4B-5B1C74D87DBA}" type="datetimeFigureOut">
              <a:rPr lang="cs-CZ" smtClean="0"/>
              <a:t>25.11.2020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6CCFC14-EE09-4F11-BEA4-130CF324A5C5}" type="slidenum">
              <a:rPr lang="cs-CZ" smtClean="0"/>
              <a:t>‹#›</a:t>
            </a:fld>
            <a:endParaRPr lang="cs-CZ"/>
          </a:p>
        </p:txBody>
      </p:sp>
    </p:spTree>
    <p:extLst>
      <p:ext uri="{BB962C8B-B14F-4D97-AF65-F5344CB8AC3E}">
        <p14:creationId xmlns:p14="http://schemas.microsoft.com/office/powerpoint/2010/main" val="30310763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sz="140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sz="140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5FE0307-ABEA-4202-BD93-14C5C9578D92}" type="slidenum">
              <a:rPr lang="cs-CZ" altLang="cs-CZ" sz="1400" smtClean="0">
                <a:solidFill>
                  <a:srgbClr val="000000"/>
                </a:solidFill>
              </a:rPr>
              <a:pPr fontAlgn="base">
                <a:spcBef>
                  <a:spcPct val="0"/>
                </a:spcBef>
                <a:spcAft>
                  <a:spcPct val="0"/>
                </a:spcAft>
                <a:defRPr/>
              </a:pPr>
              <a:t>‹#›</a:t>
            </a:fld>
            <a:endParaRPr lang="cs-CZ" altLang="cs-CZ" sz="1400">
              <a:solidFill>
                <a:srgbClr val="000000"/>
              </a:solidFill>
            </a:endParaRPr>
          </a:p>
        </p:txBody>
      </p:sp>
    </p:spTree>
    <p:extLst>
      <p:ext uri="{BB962C8B-B14F-4D97-AF65-F5344CB8AC3E}">
        <p14:creationId xmlns:p14="http://schemas.microsoft.com/office/powerpoint/2010/main" val="27887093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sz="140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sz="140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9E6510E-561D-420E-8D56-EE34F03713A0}" type="slidenum">
              <a:rPr lang="cs-CZ" altLang="cs-CZ" sz="1400" smtClean="0">
                <a:solidFill>
                  <a:srgbClr val="000000"/>
                </a:solidFill>
              </a:rPr>
              <a:pPr fontAlgn="base">
                <a:spcBef>
                  <a:spcPct val="0"/>
                </a:spcBef>
                <a:spcAft>
                  <a:spcPct val="0"/>
                </a:spcAft>
                <a:defRPr/>
              </a:pPr>
              <a:t>‹#›</a:t>
            </a:fld>
            <a:endParaRPr lang="cs-CZ" altLang="cs-CZ" sz="1400">
              <a:solidFill>
                <a:srgbClr val="000000"/>
              </a:solidFill>
            </a:endParaRPr>
          </a:p>
        </p:txBody>
      </p:sp>
    </p:spTree>
    <p:extLst>
      <p:ext uri="{BB962C8B-B14F-4D97-AF65-F5344CB8AC3E}">
        <p14:creationId xmlns:p14="http://schemas.microsoft.com/office/powerpoint/2010/main" val="26359076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686800" y="609600"/>
            <a:ext cx="2590800"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914400" y="609600"/>
            <a:ext cx="7569200" cy="5486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sz="140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sz="140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1823A90-8D5D-406B-8E5E-324C2722D6E6}" type="slidenum">
              <a:rPr lang="cs-CZ" altLang="cs-CZ" sz="1400" smtClean="0">
                <a:solidFill>
                  <a:srgbClr val="000000"/>
                </a:solidFill>
              </a:rPr>
              <a:pPr fontAlgn="base">
                <a:spcBef>
                  <a:spcPct val="0"/>
                </a:spcBef>
                <a:spcAft>
                  <a:spcPct val="0"/>
                </a:spcAft>
                <a:defRPr/>
              </a:pPr>
              <a:t>‹#›</a:t>
            </a:fld>
            <a:endParaRPr lang="cs-CZ" altLang="cs-CZ" sz="1400">
              <a:solidFill>
                <a:srgbClr val="000000"/>
              </a:solidFill>
            </a:endParaRPr>
          </a:p>
        </p:txBody>
      </p:sp>
    </p:spTree>
    <p:extLst>
      <p:ext uri="{BB962C8B-B14F-4D97-AF65-F5344CB8AC3E}">
        <p14:creationId xmlns:p14="http://schemas.microsoft.com/office/powerpoint/2010/main" val="2132674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914400" y="609600"/>
            <a:ext cx="10363200" cy="54864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sz="140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sz="140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E13F536-B5E7-4DF8-A239-28C1BA704D97}" type="slidenum">
              <a:rPr lang="cs-CZ" altLang="cs-CZ" sz="1400" smtClean="0">
                <a:solidFill>
                  <a:srgbClr val="000000"/>
                </a:solidFill>
              </a:rPr>
              <a:pPr fontAlgn="base">
                <a:spcBef>
                  <a:spcPct val="0"/>
                </a:spcBef>
                <a:spcAft>
                  <a:spcPct val="0"/>
                </a:spcAft>
                <a:defRPr/>
              </a:pPr>
              <a:t>‹#›</a:t>
            </a:fld>
            <a:endParaRPr lang="cs-CZ" altLang="cs-CZ" sz="1400">
              <a:solidFill>
                <a:srgbClr val="000000"/>
              </a:solidFill>
            </a:endParaRPr>
          </a:p>
        </p:txBody>
      </p:sp>
    </p:spTree>
    <p:extLst>
      <p:ext uri="{BB962C8B-B14F-4D97-AF65-F5344CB8AC3E}">
        <p14:creationId xmlns:p14="http://schemas.microsoft.com/office/powerpoint/2010/main" val="14461033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9144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sz="140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sz="140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042D3A5-9BAB-4F15-AA75-5887C930F34B}" type="slidenum">
              <a:rPr lang="cs-CZ" altLang="cs-CZ" sz="1400" smtClean="0">
                <a:solidFill>
                  <a:srgbClr val="000000"/>
                </a:solidFill>
              </a:rPr>
              <a:pPr fontAlgn="base">
                <a:spcBef>
                  <a:spcPct val="0"/>
                </a:spcBef>
                <a:spcAft>
                  <a:spcPct val="0"/>
                </a:spcAft>
                <a:defRPr/>
              </a:pPr>
              <a:t>‹#›</a:t>
            </a:fld>
            <a:endParaRPr lang="cs-CZ" altLang="cs-CZ" sz="1400">
              <a:solidFill>
                <a:srgbClr val="000000"/>
              </a:solidFill>
            </a:endParaRPr>
          </a:p>
        </p:txBody>
      </p:sp>
    </p:spTree>
    <p:extLst>
      <p:ext uri="{BB962C8B-B14F-4D97-AF65-F5344CB8AC3E}">
        <p14:creationId xmlns:p14="http://schemas.microsoft.com/office/powerpoint/2010/main" val="3866261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9144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6197600" y="1981200"/>
            <a:ext cx="508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6197600" y="4114800"/>
            <a:ext cx="508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sz="1400">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sz="1400">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7155F22-49D7-4764-BA10-08FBAF340E37}" type="slidenum">
              <a:rPr lang="cs-CZ" altLang="cs-CZ" sz="1400" smtClean="0">
                <a:solidFill>
                  <a:srgbClr val="000000"/>
                </a:solidFill>
              </a:rPr>
              <a:pPr fontAlgn="base">
                <a:spcBef>
                  <a:spcPct val="0"/>
                </a:spcBef>
                <a:spcAft>
                  <a:spcPct val="0"/>
                </a:spcAft>
                <a:defRPr/>
              </a:pPr>
              <a:t>‹#›</a:t>
            </a:fld>
            <a:endParaRPr lang="cs-CZ" altLang="cs-CZ" sz="1400">
              <a:solidFill>
                <a:srgbClr val="000000"/>
              </a:solidFill>
            </a:endParaRPr>
          </a:p>
        </p:txBody>
      </p:sp>
    </p:spTree>
    <p:extLst>
      <p:ext uri="{BB962C8B-B14F-4D97-AF65-F5344CB8AC3E}">
        <p14:creationId xmlns:p14="http://schemas.microsoft.com/office/powerpoint/2010/main" val="36560626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Kliknutím lze upravit styl.</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Kliknutím lze upravit styl předlohy.</a:t>
            </a:r>
          </a:p>
        </p:txBody>
      </p:sp>
      <p:sp>
        <p:nvSpPr>
          <p:cNvPr id="4" name="Zástupný symbol pro datum 3"/>
          <p:cNvSpPr>
            <a:spLocks noGrp="1"/>
          </p:cNvSpPr>
          <p:nvPr>
            <p:ph type="dt" sz="half" idx="10"/>
          </p:nvPr>
        </p:nvSpPr>
        <p:spPr/>
        <p:txBody>
          <a:bodyPr/>
          <a:lstStyle>
            <a:lvl1pPr eaLnBrk="1" hangingPunct="1">
              <a:defRPr>
                <a:latin typeface="Times New Roman" pitchFamily="18" charset="0"/>
              </a:defRPr>
            </a:lvl1pPr>
          </a:lstStyle>
          <a:p>
            <a:pPr fontAlgn="base">
              <a:spcBef>
                <a:spcPct val="0"/>
              </a:spcBef>
              <a:spcAft>
                <a:spcPct val="0"/>
              </a:spcAft>
              <a:defRPr/>
            </a:pPr>
            <a:endParaRPr lang="en-US" altLang="cs-CZ"/>
          </a:p>
        </p:txBody>
      </p:sp>
      <p:sp>
        <p:nvSpPr>
          <p:cNvPr id="5" name="Zástupný symbol pro zápatí 4"/>
          <p:cNvSpPr>
            <a:spLocks noGrp="1"/>
          </p:cNvSpPr>
          <p:nvPr>
            <p:ph type="ftr" sz="quarter" idx="11"/>
          </p:nvPr>
        </p:nvSpPr>
        <p:spPr/>
        <p:txBody>
          <a:bodyPr/>
          <a:lstStyle>
            <a:lvl1pPr eaLnBrk="1" hangingPunct="1">
              <a:defRPr>
                <a:latin typeface="Times New Roman" pitchFamily="18" charset="0"/>
              </a:defRPr>
            </a:lvl1pPr>
          </a:lstStyle>
          <a:p>
            <a:pPr fontAlgn="base">
              <a:spcBef>
                <a:spcPct val="0"/>
              </a:spcBef>
              <a:spcAft>
                <a:spcPct val="0"/>
              </a:spcAft>
              <a:defRPr/>
            </a:pPr>
            <a:endParaRPr lang="en-US" altLang="cs-CZ"/>
          </a:p>
        </p:txBody>
      </p:sp>
      <p:sp>
        <p:nvSpPr>
          <p:cNvPr id="6" name="Zástupný symbol pro číslo snímku 5"/>
          <p:cNvSpPr>
            <a:spLocks noGrp="1"/>
          </p:cNvSpPr>
          <p:nvPr>
            <p:ph type="sldNum" sz="quarter" idx="12"/>
          </p:nvPr>
        </p:nvSpPr>
        <p:spPr/>
        <p:txBody>
          <a:bodyPr/>
          <a:lstStyle>
            <a:lvl1pPr eaLnBrk="1" hangingPunct="1">
              <a:defRPr>
                <a:latin typeface="Times New Roman" panose="02020603050405020304" pitchFamily="18" charset="0"/>
              </a:defRPr>
            </a:lvl1pPr>
          </a:lstStyle>
          <a:p>
            <a:pPr fontAlgn="base">
              <a:spcBef>
                <a:spcPct val="0"/>
              </a:spcBef>
              <a:spcAft>
                <a:spcPct val="0"/>
              </a:spcAft>
              <a:defRPr/>
            </a:pPr>
            <a:fld id="{57D07B91-1FA3-49D3-9B81-BFDF3BECB116}" type="slidenum">
              <a:rPr lang="en-US" altLang="cs-CZ" sz="1400" smtClean="0"/>
              <a:pPr fontAlgn="base">
                <a:spcBef>
                  <a:spcPct val="0"/>
                </a:spcBef>
                <a:spcAft>
                  <a:spcPct val="0"/>
                </a:spcAft>
                <a:defRPr/>
              </a:pPr>
              <a:t>‹#›</a:t>
            </a:fld>
            <a:endParaRPr lang="en-US" altLang="cs-CZ" sz="1400"/>
          </a:p>
        </p:txBody>
      </p:sp>
    </p:spTree>
    <p:extLst>
      <p:ext uri="{BB962C8B-B14F-4D97-AF65-F5344CB8AC3E}">
        <p14:creationId xmlns:p14="http://schemas.microsoft.com/office/powerpoint/2010/main" val="3666600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eaLnBrk="1" hangingPunct="1">
              <a:defRPr>
                <a:latin typeface="Times New Roman" pitchFamily="18" charset="0"/>
              </a:defRPr>
            </a:lvl1pPr>
          </a:lstStyle>
          <a:p>
            <a:pPr fontAlgn="base">
              <a:spcBef>
                <a:spcPct val="0"/>
              </a:spcBef>
              <a:spcAft>
                <a:spcPct val="0"/>
              </a:spcAft>
              <a:defRPr/>
            </a:pPr>
            <a:endParaRPr lang="en-US" altLang="cs-CZ"/>
          </a:p>
        </p:txBody>
      </p:sp>
      <p:sp>
        <p:nvSpPr>
          <p:cNvPr id="5" name="Zástupný symbol pro zápatí 4"/>
          <p:cNvSpPr>
            <a:spLocks noGrp="1"/>
          </p:cNvSpPr>
          <p:nvPr>
            <p:ph type="ftr" sz="quarter" idx="11"/>
          </p:nvPr>
        </p:nvSpPr>
        <p:spPr/>
        <p:txBody>
          <a:bodyPr/>
          <a:lstStyle>
            <a:lvl1pPr eaLnBrk="1" hangingPunct="1">
              <a:defRPr>
                <a:latin typeface="Times New Roman" pitchFamily="18" charset="0"/>
              </a:defRPr>
            </a:lvl1pPr>
          </a:lstStyle>
          <a:p>
            <a:pPr fontAlgn="base">
              <a:spcBef>
                <a:spcPct val="0"/>
              </a:spcBef>
              <a:spcAft>
                <a:spcPct val="0"/>
              </a:spcAft>
              <a:defRPr/>
            </a:pPr>
            <a:endParaRPr lang="en-US" altLang="cs-CZ"/>
          </a:p>
        </p:txBody>
      </p:sp>
      <p:sp>
        <p:nvSpPr>
          <p:cNvPr id="6" name="Zástupný symbol pro číslo snímku 5"/>
          <p:cNvSpPr>
            <a:spLocks noGrp="1"/>
          </p:cNvSpPr>
          <p:nvPr>
            <p:ph type="sldNum" sz="quarter" idx="12"/>
          </p:nvPr>
        </p:nvSpPr>
        <p:spPr/>
        <p:txBody>
          <a:bodyPr/>
          <a:lstStyle>
            <a:lvl1pPr eaLnBrk="1" hangingPunct="1">
              <a:defRPr>
                <a:latin typeface="Times New Roman" panose="02020603050405020304" pitchFamily="18" charset="0"/>
              </a:defRPr>
            </a:lvl1pPr>
          </a:lstStyle>
          <a:p>
            <a:pPr fontAlgn="base">
              <a:spcBef>
                <a:spcPct val="0"/>
              </a:spcBef>
              <a:spcAft>
                <a:spcPct val="0"/>
              </a:spcAft>
              <a:defRPr/>
            </a:pPr>
            <a:fld id="{E7CABB8F-1E57-453F-B11C-4BB39F265AB9}" type="slidenum">
              <a:rPr lang="en-US" altLang="cs-CZ" sz="1400" smtClean="0"/>
              <a:pPr fontAlgn="base">
                <a:spcBef>
                  <a:spcPct val="0"/>
                </a:spcBef>
                <a:spcAft>
                  <a:spcPct val="0"/>
                </a:spcAft>
                <a:defRPr/>
              </a:pPr>
              <a:t>‹#›</a:t>
            </a:fld>
            <a:endParaRPr lang="en-US" altLang="cs-CZ" sz="1400"/>
          </a:p>
        </p:txBody>
      </p:sp>
    </p:spTree>
    <p:extLst>
      <p:ext uri="{BB962C8B-B14F-4D97-AF65-F5344CB8AC3E}">
        <p14:creationId xmlns:p14="http://schemas.microsoft.com/office/powerpoint/2010/main" val="33599107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lvl1pPr eaLnBrk="1" hangingPunct="1">
              <a:defRPr>
                <a:latin typeface="Times New Roman" pitchFamily="18" charset="0"/>
              </a:defRPr>
            </a:lvl1pPr>
          </a:lstStyle>
          <a:p>
            <a:pPr fontAlgn="base">
              <a:spcBef>
                <a:spcPct val="0"/>
              </a:spcBef>
              <a:spcAft>
                <a:spcPct val="0"/>
              </a:spcAft>
              <a:defRPr/>
            </a:pPr>
            <a:endParaRPr lang="en-US" altLang="cs-CZ"/>
          </a:p>
        </p:txBody>
      </p:sp>
      <p:sp>
        <p:nvSpPr>
          <p:cNvPr id="5" name="Zástupný symbol pro zápatí 4"/>
          <p:cNvSpPr>
            <a:spLocks noGrp="1"/>
          </p:cNvSpPr>
          <p:nvPr>
            <p:ph type="ftr" sz="quarter" idx="11"/>
          </p:nvPr>
        </p:nvSpPr>
        <p:spPr/>
        <p:txBody>
          <a:bodyPr/>
          <a:lstStyle>
            <a:lvl1pPr eaLnBrk="1" hangingPunct="1">
              <a:defRPr>
                <a:latin typeface="Times New Roman" pitchFamily="18" charset="0"/>
              </a:defRPr>
            </a:lvl1pPr>
          </a:lstStyle>
          <a:p>
            <a:pPr fontAlgn="base">
              <a:spcBef>
                <a:spcPct val="0"/>
              </a:spcBef>
              <a:spcAft>
                <a:spcPct val="0"/>
              </a:spcAft>
              <a:defRPr/>
            </a:pPr>
            <a:endParaRPr lang="en-US" altLang="cs-CZ"/>
          </a:p>
        </p:txBody>
      </p:sp>
      <p:sp>
        <p:nvSpPr>
          <p:cNvPr id="6" name="Zástupný symbol pro číslo snímku 5"/>
          <p:cNvSpPr>
            <a:spLocks noGrp="1"/>
          </p:cNvSpPr>
          <p:nvPr>
            <p:ph type="sldNum" sz="quarter" idx="12"/>
          </p:nvPr>
        </p:nvSpPr>
        <p:spPr/>
        <p:txBody>
          <a:bodyPr/>
          <a:lstStyle>
            <a:lvl1pPr eaLnBrk="1" hangingPunct="1">
              <a:defRPr>
                <a:latin typeface="Times New Roman" panose="02020603050405020304" pitchFamily="18" charset="0"/>
              </a:defRPr>
            </a:lvl1pPr>
          </a:lstStyle>
          <a:p>
            <a:pPr fontAlgn="base">
              <a:spcBef>
                <a:spcPct val="0"/>
              </a:spcBef>
              <a:spcAft>
                <a:spcPct val="0"/>
              </a:spcAft>
              <a:defRPr/>
            </a:pPr>
            <a:fld id="{43E9AC85-5511-4A2F-B147-CE6FA6398AC3}" type="slidenum">
              <a:rPr lang="en-US" altLang="cs-CZ" sz="1400" smtClean="0"/>
              <a:pPr fontAlgn="base">
                <a:spcBef>
                  <a:spcPct val="0"/>
                </a:spcBef>
                <a:spcAft>
                  <a:spcPct val="0"/>
                </a:spcAft>
                <a:defRPr/>
              </a:pPr>
              <a:t>‹#›</a:t>
            </a:fld>
            <a:endParaRPr lang="en-US" altLang="cs-CZ" sz="1400"/>
          </a:p>
        </p:txBody>
      </p:sp>
    </p:spTree>
    <p:extLst>
      <p:ext uri="{BB962C8B-B14F-4D97-AF65-F5344CB8AC3E}">
        <p14:creationId xmlns:p14="http://schemas.microsoft.com/office/powerpoint/2010/main" val="40638258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lvl1pPr eaLnBrk="1" hangingPunct="1">
              <a:defRPr>
                <a:latin typeface="Times New Roman" pitchFamily="18" charset="0"/>
              </a:defRPr>
            </a:lvl1pPr>
          </a:lstStyle>
          <a:p>
            <a:pPr fontAlgn="base">
              <a:spcBef>
                <a:spcPct val="0"/>
              </a:spcBef>
              <a:spcAft>
                <a:spcPct val="0"/>
              </a:spcAft>
              <a:defRPr/>
            </a:pPr>
            <a:endParaRPr lang="en-US" altLang="cs-CZ"/>
          </a:p>
        </p:txBody>
      </p:sp>
      <p:sp>
        <p:nvSpPr>
          <p:cNvPr id="6" name="Zástupný symbol pro zápatí 5"/>
          <p:cNvSpPr>
            <a:spLocks noGrp="1"/>
          </p:cNvSpPr>
          <p:nvPr>
            <p:ph type="ftr" sz="quarter" idx="11"/>
          </p:nvPr>
        </p:nvSpPr>
        <p:spPr/>
        <p:txBody>
          <a:bodyPr/>
          <a:lstStyle>
            <a:lvl1pPr eaLnBrk="1" hangingPunct="1">
              <a:defRPr>
                <a:latin typeface="Times New Roman" pitchFamily="18" charset="0"/>
              </a:defRPr>
            </a:lvl1pPr>
          </a:lstStyle>
          <a:p>
            <a:pPr fontAlgn="base">
              <a:spcBef>
                <a:spcPct val="0"/>
              </a:spcBef>
              <a:spcAft>
                <a:spcPct val="0"/>
              </a:spcAft>
              <a:defRPr/>
            </a:pPr>
            <a:endParaRPr lang="en-US" altLang="cs-CZ"/>
          </a:p>
        </p:txBody>
      </p:sp>
      <p:sp>
        <p:nvSpPr>
          <p:cNvPr id="7" name="Zástupný symbol pro číslo snímku 6"/>
          <p:cNvSpPr>
            <a:spLocks noGrp="1"/>
          </p:cNvSpPr>
          <p:nvPr>
            <p:ph type="sldNum" sz="quarter" idx="12"/>
          </p:nvPr>
        </p:nvSpPr>
        <p:spPr/>
        <p:txBody>
          <a:bodyPr/>
          <a:lstStyle>
            <a:lvl1pPr eaLnBrk="1" hangingPunct="1">
              <a:defRPr>
                <a:latin typeface="Times New Roman" panose="02020603050405020304" pitchFamily="18" charset="0"/>
              </a:defRPr>
            </a:lvl1pPr>
          </a:lstStyle>
          <a:p>
            <a:pPr fontAlgn="base">
              <a:spcBef>
                <a:spcPct val="0"/>
              </a:spcBef>
              <a:spcAft>
                <a:spcPct val="0"/>
              </a:spcAft>
              <a:defRPr/>
            </a:pPr>
            <a:fld id="{8789C0B3-A929-42F8-BBAF-2C9FF77DD0B3}" type="slidenum">
              <a:rPr lang="en-US" altLang="cs-CZ" sz="1400" smtClean="0"/>
              <a:pPr fontAlgn="base">
                <a:spcBef>
                  <a:spcPct val="0"/>
                </a:spcBef>
                <a:spcAft>
                  <a:spcPct val="0"/>
                </a:spcAft>
                <a:defRPr/>
              </a:pPr>
              <a:t>‹#›</a:t>
            </a:fld>
            <a:endParaRPr lang="en-US" altLang="cs-CZ" sz="1400"/>
          </a:p>
        </p:txBody>
      </p:sp>
    </p:spTree>
    <p:extLst>
      <p:ext uri="{BB962C8B-B14F-4D97-AF65-F5344CB8AC3E}">
        <p14:creationId xmlns:p14="http://schemas.microsoft.com/office/powerpoint/2010/main" val="2613384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fld id="{A981553C-A886-4C4D-8E4B-5B1C74D87DBA}" type="datetimeFigureOut">
              <a:rPr lang="cs-CZ" smtClean="0"/>
              <a:t>25.11.2020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6CCFC14-EE09-4F11-BEA4-130CF324A5C5}" type="slidenum">
              <a:rPr lang="cs-CZ" smtClean="0"/>
              <a:t>‹#›</a:t>
            </a:fld>
            <a:endParaRPr lang="cs-CZ"/>
          </a:p>
        </p:txBody>
      </p:sp>
    </p:spTree>
    <p:extLst>
      <p:ext uri="{BB962C8B-B14F-4D97-AF65-F5344CB8AC3E}">
        <p14:creationId xmlns:p14="http://schemas.microsoft.com/office/powerpoint/2010/main" val="37542749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lvl1pPr eaLnBrk="1" hangingPunct="1">
              <a:defRPr>
                <a:latin typeface="Times New Roman" pitchFamily="18" charset="0"/>
              </a:defRPr>
            </a:lvl1pPr>
          </a:lstStyle>
          <a:p>
            <a:pPr fontAlgn="base">
              <a:spcBef>
                <a:spcPct val="0"/>
              </a:spcBef>
              <a:spcAft>
                <a:spcPct val="0"/>
              </a:spcAft>
              <a:defRPr/>
            </a:pPr>
            <a:endParaRPr lang="en-US" altLang="cs-CZ"/>
          </a:p>
        </p:txBody>
      </p:sp>
      <p:sp>
        <p:nvSpPr>
          <p:cNvPr id="8" name="Zástupný symbol pro zápatí 7"/>
          <p:cNvSpPr>
            <a:spLocks noGrp="1"/>
          </p:cNvSpPr>
          <p:nvPr>
            <p:ph type="ftr" sz="quarter" idx="11"/>
          </p:nvPr>
        </p:nvSpPr>
        <p:spPr/>
        <p:txBody>
          <a:bodyPr/>
          <a:lstStyle>
            <a:lvl1pPr eaLnBrk="1" hangingPunct="1">
              <a:defRPr>
                <a:latin typeface="Times New Roman" pitchFamily="18" charset="0"/>
              </a:defRPr>
            </a:lvl1pPr>
          </a:lstStyle>
          <a:p>
            <a:pPr fontAlgn="base">
              <a:spcBef>
                <a:spcPct val="0"/>
              </a:spcBef>
              <a:spcAft>
                <a:spcPct val="0"/>
              </a:spcAft>
              <a:defRPr/>
            </a:pPr>
            <a:endParaRPr lang="en-US" altLang="cs-CZ"/>
          </a:p>
        </p:txBody>
      </p:sp>
      <p:sp>
        <p:nvSpPr>
          <p:cNvPr id="9" name="Zástupný symbol pro číslo snímku 8"/>
          <p:cNvSpPr>
            <a:spLocks noGrp="1"/>
          </p:cNvSpPr>
          <p:nvPr>
            <p:ph type="sldNum" sz="quarter" idx="12"/>
          </p:nvPr>
        </p:nvSpPr>
        <p:spPr/>
        <p:txBody>
          <a:bodyPr/>
          <a:lstStyle>
            <a:lvl1pPr eaLnBrk="1" hangingPunct="1">
              <a:defRPr>
                <a:latin typeface="Times New Roman" panose="02020603050405020304" pitchFamily="18" charset="0"/>
              </a:defRPr>
            </a:lvl1pPr>
          </a:lstStyle>
          <a:p>
            <a:pPr fontAlgn="base">
              <a:spcBef>
                <a:spcPct val="0"/>
              </a:spcBef>
              <a:spcAft>
                <a:spcPct val="0"/>
              </a:spcAft>
              <a:defRPr/>
            </a:pPr>
            <a:fld id="{59337798-D76A-46BA-B7C5-B74974A6FA36}" type="slidenum">
              <a:rPr lang="en-US" altLang="cs-CZ" sz="1400" smtClean="0"/>
              <a:pPr fontAlgn="base">
                <a:spcBef>
                  <a:spcPct val="0"/>
                </a:spcBef>
                <a:spcAft>
                  <a:spcPct val="0"/>
                </a:spcAft>
                <a:defRPr/>
              </a:pPr>
              <a:t>‹#›</a:t>
            </a:fld>
            <a:endParaRPr lang="en-US" altLang="cs-CZ" sz="1400"/>
          </a:p>
        </p:txBody>
      </p:sp>
    </p:spTree>
    <p:extLst>
      <p:ext uri="{BB962C8B-B14F-4D97-AF65-F5344CB8AC3E}">
        <p14:creationId xmlns:p14="http://schemas.microsoft.com/office/powerpoint/2010/main" val="18436280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lvl1pPr eaLnBrk="1" hangingPunct="1">
              <a:defRPr>
                <a:latin typeface="Times New Roman" pitchFamily="18" charset="0"/>
              </a:defRPr>
            </a:lvl1pPr>
          </a:lstStyle>
          <a:p>
            <a:pPr fontAlgn="base">
              <a:spcBef>
                <a:spcPct val="0"/>
              </a:spcBef>
              <a:spcAft>
                <a:spcPct val="0"/>
              </a:spcAft>
              <a:defRPr/>
            </a:pPr>
            <a:endParaRPr lang="en-US" altLang="cs-CZ"/>
          </a:p>
        </p:txBody>
      </p:sp>
      <p:sp>
        <p:nvSpPr>
          <p:cNvPr id="4" name="Zástupný symbol pro zápatí 3"/>
          <p:cNvSpPr>
            <a:spLocks noGrp="1"/>
          </p:cNvSpPr>
          <p:nvPr>
            <p:ph type="ftr" sz="quarter" idx="11"/>
          </p:nvPr>
        </p:nvSpPr>
        <p:spPr/>
        <p:txBody>
          <a:bodyPr/>
          <a:lstStyle>
            <a:lvl1pPr eaLnBrk="1" hangingPunct="1">
              <a:defRPr>
                <a:latin typeface="Times New Roman" pitchFamily="18" charset="0"/>
              </a:defRPr>
            </a:lvl1pPr>
          </a:lstStyle>
          <a:p>
            <a:pPr fontAlgn="base">
              <a:spcBef>
                <a:spcPct val="0"/>
              </a:spcBef>
              <a:spcAft>
                <a:spcPct val="0"/>
              </a:spcAft>
              <a:defRPr/>
            </a:pPr>
            <a:endParaRPr lang="en-US" altLang="cs-CZ"/>
          </a:p>
        </p:txBody>
      </p:sp>
      <p:sp>
        <p:nvSpPr>
          <p:cNvPr id="5" name="Zástupný symbol pro číslo snímku 4"/>
          <p:cNvSpPr>
            <a:spLocks noGrp="1"/>
          </p:cNvSpPr>
          <p:nvPr>
            <p:ph type="sldNum" sz="quarter" idx="12"/>
          </p:nvPr>
        </p:nvSpPr>
        <p:spPr/>
        <p:txBody>
          <a:bodyPr/>
          <a:lstStyle>
            <a:lvl1pPr eaLnBrk="1" hangingPunct="1">
              <a:defRPr>
                <a:latin typeface="Times New Roman" panose="02020603050405020304" pitchFamily="18" charset="0"/>
              </a:defRPr>
            </a:lvl1pPr>
          </a:lstStyle>
          <a:p>
            <a:pPr fontAlgn="base">
              <a:spcBef>
                <a:spcPct val="0"/>
              </a:spcBef>
              <a:spcAft>
                <a:spcPct val="0"/>
              </a:spcAft>
              <a:defRPr/>
            </a:pPr>
            <a:fld id="{49D92D03-D733-4870-98AC-0ECA8BFC3202}" type="slidenum">
              <a:rPr lang="en-US" altLang="cs-CZ" sz="1400" smtClean="0"/>
              <a:pPr fontAlgn="base">
                <a:spcBef>
                  <a:spcPct val="0"/>
                </a:spcBef>
                <a:spcAft>
                  <a:spcPct val="0"/>
                </a:spcAft>
                <a:defRPr/>
              </a:pPr>
              <a:t>‹#›</a:t>
            </a:fld>
            <a:endParaRPr lang="en-US" altLang="cs-CZ" sz="1400"/>
          </a:p>
        </p:txBody>
      </p:sp>
    </p:spTree>
    <p:extLst>
      <p:ext uri="{BB962C8B-B14F-4D97-AF65-F5344CB8AC3E}">
        <p14:creationId xmlns:p14="http://schemas.microsoft.com/office/powerpoint/2010/main" val="19882004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eaLnBrk="1" hangingPunct="1">
              <a:defRPr>
                <a:latin typeface="Times New Roman" pitchFamily="18" charset="0"/>
              </a:defRPr>
            </a:lvl1pPr>
          </a:lstStyle>
          <a:p>
            <a:pPr fontAlgn="base">
              <a:spcBef>
                <a:spcPct val="0"/>
              </a:spcBef>
              <a:spcAft>
                <a:spcPct val="0"/>
              </a:spcAft>
              <a:defRPr/>
            </a:pPr>
            <a:endParaRPr lang="en-US" altLang="cs-CZ"/>
          </a:p>
        </p:txBody>
      </p:sp>
      <p:sp>
        <p:nvSpPr>
          <p:cNvPr id="3" name="Zástupný symbol pro zápatí 2"/>
          <p:cNvSpPr>
            <a:spLocks noGrp="1"/>
          </p:cNvSpPr>
          <p:nvPr>
            <p:ph type="ftr" sz="quarter" idx="11"/>
          </p:nvPr>
        </p:nvSpPr>
        <p:spPr/>
        <p:txBody>
          <a:bodyPr/>
          <a:lstStyle>
            <a:lvl1pPr eaLnBrk="1" hangingPunct="1">
              <a:defRPr>
                <a:latin typeface="Times New Roman" pitchFamily="18" charset="0"/>
              </a:defRPr>
            </a:lvl1pPr>
          </a:lstStyle>
          <a:p>
            <a:pPr fontAlgn="base">
              <a:spcBef>
                <a:spcPct val="0"/>
              </a:spcBef>
              <a:spcAft>
                <a:spcPct val="0"/>
              </a:spcAft>
              <a:defRPr/>
            </a:pPr>
            <a:endParaRPr lang="en-US" altLang="cs-CZ"/>
          </a:p>
        </p:txBody>
      </p:sp>
      <p:sp>
        <p:nvSpPr>
          <p:cNvPr id="4" name="Zástupný symbol pro číslo snímku 3"/>
          <p:cNvSpPr>
            <a:spLocks noGrp="1"/>
          </p:cNvSpPr>
          <p:nvPr>
            <p:ph type="sldNum" sz="quarter" idx="12"/>
          </p:nvPr>
        </p:nvSpPr>
        <p:spPr/>
        <p:txBody>
          <a:bodyPr/>
          <a:lstStyle>
            <a:lvl1pPr eaLnBrk="1" hangingPunct="1">
              <a:defRPr>
                <a:latin typeface="Times New Roman" panose="02020603050405020304" pitchFamily="18" charset="0"/>
              </a:defRPr>
            </a:lvl1pPr>
          </a:lstStyle>
          <a:p>
            <a:pPr fontAlgn="base">
              <a:spcBef>
                <a:spcPct val="0"/>
              </a:spcBef>
              <a:spcAft>
                <a:spcPct val="0"/>
              </a:spcAft>
              <a:defRPr/>
            </a:pPr>
            <a:fld id="{1D67F07A-647B-47C1-A3D3-D853BA33CCAC}" type="slidenum">
              <a:rPr lang="en-US" altLang="cs-CZ" sz="1400" smtClean="0"/>
              <a:pPr fontAlgn="base">
                <a:spcBef>
                  <a:spcPct val="0"/>
                </a:spcBef>
                <a:spcAft>
                  <a:spcPct val="0"/>
                </a:spcAft>
                <a:defRPr/>
              </a:pPr>
              <a:t>‹#›</a:t>
            </a:fld>
            <a:endParaRPr lang="en-US" altLang="cs-CZ" sz="1400"/>
          </a:p>
        </p:txBody>
      </p:sp>
    </p:spTree>
    <p:extLst>
      <p:ext uri="{BB962C8B-B14F-4D97-AF65-F5344CB8AC3E}">
        <p14:creationId xmlns:p14="http://schemas.microsoft.com/office/powerpoint/2010/main" val="28396099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lvl1pPr eaLnBrk="1" hangingPunct="1">
              <a:defRPr>
                <a:latin typeface="Times New Roman" pitchFamily="18" charset="0"/>
              </a:defRPr>
            </a:lvl1pPr>
          </a:lstStyle>
          <a:p>
            <a:pPr fontAlgn="base">
              <a:spcBef>
                <a:spcPct val="0"/>
              </a:spcBef>
              <a:spcAft>
                <a:spcPct val="0"/>
              </a:spcAft>
              <a:defRPr/>
            </a:pPr>
            <a:endParaRPr lang="en-US" altLang="cs-CZ"/>
          </a:p>
        </p:txBody>
      </p:sp>
      <p:sp>
        <p:nvSpPr>
          <p:cNvPr id="6" name="Zástupný symbol pro zápatí 5"/>
          <p:cNvSpPr>
            <a:spLocks noGrp="1"/>
          </p:cNvSpPr>
          <p:nvPr>
            <p:ph type="ftr" sz="quarter" idx="11"/>
          </p:nvPr>
        </p:nvSpPr>
        <p:spPr/>
        <p:txBody>
          <a:bodyPr/>
          <a:lstStyle>
            <a:lvl1pPr eaLnBrk="1" hangingPunct="1">
              <a:defRPr>
                <a:latin typeface="Times New Roman" pitchFamily="18" charset="0"/>
              </a:defRPr>
            </a:lvl1pPr>
          </a:lstStyle>
          <a:p>
            <a:pPr fontAlgn="base">
              <a:spcBef>
                <a:spcPct val="0"/>
              </a:spcBef>
              <a:spcAft>
                <a:spcPct val="0"/>
              </a:spcAft>
              <a:defRPr/>
            </a:pPr>
            <a:endParaRPr lang="en-US" altLang="cs-CZ"/>
          </a:p>
        </p:txBody>
      </p:sp>
      <p:sp>
        <p:nvSpPr>
          <p:cNvPr id="7" name="Zástupný symbol pro číslo snímku 6"/>
          <p:cNvSpPr>
            <a:spLocks noGrp="1"/>
          </p:cNvSpPr>
          <p:nvPr>
            <p:ph type="sldNum" sz="quarter" idx="12"/>
          </p:nvPr>
        </p:nvSpPr>
        <p:spPr/>
        <p:txBody>
          <a:bodyPr/>
          <a:lstStyle>
            <a:lvl1pPr eaLnBrk="1" hangingPunct="1">
              <a:defRPr>
                <a:latin typeface="Times New Roman" panose="02020603050405020304" pitchFamily="18" charset="0"/>
              </a:defRPr>
            </a:lvl1pPr>
          </a:lstStyle>
          <a:p>
            <a:pPr fontAlgn="base">
              <a:spcBef>
                <a:spcPct val="0"/>
              </a:spcBef>
              <a:spcAft>
                <a:spcPct val="0"/>
              </a:spcAft>
              <a:defRPr/>
            </a:pPr>
            <a:fld id="{75641D5A-C3F6-4C5C-A506-815659EBD04C}" type="slidenum">
              <a:rPr lang="en-US" altLang="cs-CZ" sz="1400" smtClean="0"/>
              <a:pPr fontAlgn="base">
                <a:spcBef>
                  <a:spcPct val="0"/>
                </a:spcBef>
                <a:spcAft>
                  <a:spcPct val="0"/>
                </a:spcAft>
                <a:defRPr/>
              </a:pPr>
              <a:t>‹#›</a:t>
            </a:fld>
            <a:endParaRPr lang="en-US" altLang="cs-CZ" sz="1400"/>
          </a:p>
        </p:txBody>
      </p:sp>
    </p:spTree>
    <p:extLst>
      <p:ext uri="{BB962C8B-B14F-4D97-AF65-F5344CB8AC3E}">
        <p14:creationId xmlns:p14="http://schemas.microsoft.com/office/powerpoint/2010/main" val="15966063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lvl1pPr eaLnBrk="1" hangingPunct="1">
              <a:defRPr>
                <a:latin typeface="Times New Roman" pitchFamily="18" charset="0"/>
              </a:defRPr>
            </a:lvl1pPr>
          </a:lstStyle>
          <a:p>
            <a:pPr fontAlgn="base">
              <a:spcBef>
                <a:spcPct val="0"/>
              </a:spcBef>
              <a:spcAft>
                <a:spcPct val="0"/>
              </a:spcAft>
              <a:defRPr/>
            </a:pPr>
            <a:endParaRPr lang="en-US" altLang="cs-CZ"/>
          </a:p>
        </p:txBody>
      </p:sp>
      <p:sp>
        <p:nvSpPr>
          <p:cNvPr id="6" name="Zástupný symbol pro zápatí 5"/>
          <p:cNvSpPr>
            <a:spLocks noGrp="1"/>
          </p:cNvSpPr>
          <p:nvPr>
            <p:ph type="ftr" sz="quarter" idx="11"/>
          </p:nvPr>
        </p:nvSpPr>
        <p:spPr/>
        <p:txBody>
          <a:bodyPr/>
          <a:lstStyle>
            <a:lvl1pPr eaLnBrk="1" hangingPunct="1">
              <a:defRPr>
                <a:latin typeface="Times New Roman" pitchFamily="18" charset="0"/>
              </a:defRPr>
            </a:lvl1pPr>
          </a:lstStyle>
          <a:p>
            <a:pPr fontAlgn="base">
              <a:spcBef>
                <a:spcPct val="0"/>
              </a:spcBef>
              <a:spcAft>
                <a:spcPct val="0"/>
              </a:spcAft>
              <a:defRPr/>
            </a:pPr>
            <a:endParaRPr lang="en-US" altLang="cs-CZ"/>
          </a:p>
        </p:txBody>
      </p:sp>
      <p:sp>
        <p:nvSpPr>
          <p:cNvPr id="7" name="Zástupný symbol pro číslo snímku 6"/>
          <p:cNvSpPr>
            <a:spLocks noGrp="1"/>
          </p:cNvSpPr>
          <p:nvPr>
            <p:ph type="sldNum" sz="quarter" idx="12"/>
          </p:nvPr>
        </p:nvSpPr>
        <p:spPr/>
        <p:txBody>
          <a:bodyPr/>
          <a:lstStyle>
            <a:lvl1pPr eaLnBrk="1" hangingPunct="1">
              <a:defRPr>
                <a:latin typeface="Times New Roman" panose="02020603050405020304" pitchFamily="18" charset="0"/>
              </a:defRPr>
            </a:lvl1pPr>
          </a:lstStyle>
          <a:p>
            <a:pPr fontAlgn="base">
              <a:spcBef>
                <a:spcPct val="0"/>
              </a:spcBef>
              <a:spcAft>
                <a:spcPct val="0"/>
              </a:spcAft>
              <a:defRPr/>
            </a:pPr>
            <a:fld id="{FBED5B4B-409A-48FB-BE70-53769E8C3860}" type="slidenum">
              <a:rPr lang="en-US" altLang="cs-CZ" sz="1400" smtClean="0"/>
              <a:pPr fontAlgn="base">
                <a:spcBef>
                  <a:spcPct val="0"/>
                </a:spcBef>
                <a:spcAft>
                  <a:spcPct val="0"/>
                </a:spcAft>
                <a:defRPr/>
              </a:pPr>
              <a:t>‹#›</a:t>
            </a:fld>
            <a:endParaRPr lang="en-US" altLang="cs-CZ" sz="1400"/>
          </a:p>
        </p:txBody>
      </p:sp>
    </p:spTree>
    <p:extLst>
      <p:ext uri="{BB962C8B-B14F-4D97-AF65-F5344CB8AC3E}">
        <p14:creationId xmlns:p14="http://schemas.microsoft.com/office/powerpoint/2010/main" val="13395810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eaLnBrk="1" hangingPunct="1">
              <a:defRPr>
                <a:latin typeface="Times New Roman" pitchFamily="18" charset="0"/>
              </a:defRPr>
            </a:lvl1pPr>
          </a:lstStyle>
          <a:p>
            <a:pPr fontAlgn="base">
              <a:spcBef>
                <a:spcPct val="0"/>
              </a:spcBef>
              <a:spcAft>
                <a:spcPct val="0"/>
              </a:spcAft>
              <a:defRPr/>
            </a:pPr>
            <a:endParaRPr lang="en-US" altLang="cs-CZ"/>
          </a:p>
        </p:txBody>
      </p:sp>
      <p:sp>
        <p:nvSpPr>
          <p:cNvPr id="5" name="Zástupný symbol pro zápatí 4"/>
          <p:cNvSpPr>
            <a:spLocks noGrp="1"/>
          </p:cNvSpPr>
          <p:nvPr>
            <p:ph type="ftr" sz="quarter" idx="11"/>
          </p:nvPr>
        </p:nvSpPr>
        <p:spPr/>
        <p:txBody>
          <a:bodyPr/>
          <a:lstStyle>
            <a:lvl1pPr eaLnBrk="1" hangingPunct="1">
              <a:defRPr>
                <a:latin typeface="Times New Roman" pitchFamily="18" charset="0"/>
              </a:defRPr>
            </a:lvl1pPr>
          </a:lstStyle>
          <a:p>
            <a:pPr fontAlgn="base">
              <a:spcBef>
                <a:spcPct val="0"/>
              </a:spcBef>
              <a:spcAft>
                <a:spcPct val="0"/>
              </a:spcAft>
              <a:defRPr/>
            </a:pPr>
            <a:endParaRPr lang="en-US" altLang="cs-CZ"/>
          </a:p>
        </p:txBody>
      </p:sp>
      <p:sp>
        <p:nvSpPr>
          <p:cNvPr id="6" name="Zástupný symbol pro číslo snímku 5"/>
          <p:cNvSpPr>
            <a:spLocks noGrp="1"/>
          </p:cNvSpPr>
          <p:nvPr>
            <p:ph type="sldNum" sz="quarter" idx="12"/>
          </p:nvPr>
        </p:nvSpPr>
        <p:spPr/>
        <p:txBody>
          <a:bodyPr/>
          <a:lstStyle>
            <a:lvl1pPr eaLnBrk="1" hangingPunct="1">
              <a:defRPr>
                <a:latin typeface="Times New Roman" panose="02020603050405020304" pitchFamily="18" charset="0"/>
              </a:defRPr>
            </a:lvl1pPr>
          </a:lstStyle>
          <a:p>
            <a:pPr fontAlgn="base">
              <a:spcBef>
                <a:spcPct val="0"/>
              </a:spcBef>
              <a:spcAft>
                <a:spcPct val="0"/>
              </a:spcAft>
              <a:defRPr/>
            </a:pPr>
            <a:fld id="{B260BE9C-C31D-4B2C-A488-D34DA52D39F8}" type="slidenum">
              <a:rPr lang="en-US" altLang="cs-CZ" sz="1400" smtClean="0"/>
              <a:pPr fontAlgn="base">
                <a:spcBef>
                  <a:spcPct val="0"/>
                </a:spcBef>
                <a:spcAft>
                  <a:spcPct val="0"/>
                </a:spcAft>
                <a:defRPr/>
              </a:pPr>
              <a:t>‹#›</a:t>
            </a:fld>
            <a:endParaRPr lang="en-US" altLang="cs-CZ" sz="1400"/>
          </a:p>
        </p:txBody>
      </p:sp>
    </p:spTree>
    <p:extLst>
      <p:ext uri="{BB962C8B-B14F-4D97-AF65-F5344CB8AC3E}">
        <p14:creationId xmlns:p14="http://schemas.microsoft.com/office/powerpoint/2010/main" val="27608773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686800" y="609600"/>
            <a:ext cx="2590800" cy="5486400"/>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914400" y="609600"/>
            <a:ext cx="7569200" cy="5486400"/>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eaLnBrk="1" hangingPunct="1">
              <a:defRPr>
                <a:latin typeface="Times New Roman" pitchFamily="18" charset="0"/>
              </a:defRPr>
            </a:lvl1pPr>
          </a:lstStyle>
          <a:p>
            <a:pPr fontAlgn="base">
              <a:spcBef>
                <a:spcPct val="0"/>
              </a:spcBef>
              <a:spcAft>
                <a:spcPct val="0"/>
              </a:spcAft>
              <a:defRPr/>
            </a:pPr>
            <a:endParaRPr lang="en-US" altLang="cs-CZ"/>
          </a:p>
        </p:txBody>
      </p:sp>
      <p:sp>
        <p:nvSpPr>
          <p:cNvPr id="5" name="Zástupný symbol pro zápatí 4"/>
          <p:cNvSpPr>
            <a:spLocks noGrp="1"/>
          </p:cNvSpPr>
          <p:nvPr>
            <p:ph type="ftr" sz="quarter" idx="11"/>
          </p:nvPr>
        </p:nvSpPr>
        <p:spPr/>
        <p:txBody>
          <a:bodyPr/>
          <a:lstStyle>
            <a:lvl1pPr eaLnBrk="1" hangingPunct="1">
              <a:defRPr>
                <a:latin typeface="Times New Roman" pitchFamily="18" charset="0"/>
              </a:defRPr>
            </a:lvl1pPr>
          </a:lstStyle>
          <a:p>
            <a:pPr fontAlgn="base">
              <a:spcBef>
                <a:spcPct val="0"/>
              </a:spcBef>
              <a:spcAft>
                <a:spcPct val="0"/>
              </a:spcAft>
              <a:defRPr/>
            </a:pPr>
            <a:endParaRPr lang="en-US" altLang="cs-CZ"/>
          </a:p>
        </p:txBody>
      </p:sp>
      <p:sp>
        <p:nvSpPr>
          <p:cNvPr id="6" name="Zástupný symbol pro číslo snímku 5"/>
          <p:cNvSpPr>
            <a:spLocks noGrp="1"/>
          </p:cNvSpPr>
          <p:nvPr>
            <p:ph type="sldNum" sz="quarter" idx="12"/>
          </p:nvPr>
        </p:nvSpPr>
        <p:spPr/>
        <p:txBody>
          <a:bodyPr/>
          <a:lstStyle>
            <a:lvl1pPr eaLnBrk="1" hangingPunct="1">
              <a:defRPr>
                <a:latin typeface="Times New Roman" panose="02020603050405020304" pitchFamily="18" charset="0"/>
              </a:defRPr>
            </a:lvl1pPr>
          </a:lstStyle>
          <a:p>
            <a:pPr fontAlgn="base">
              <a:spcBef>
                <a:spcPct val="0"/>
              </a:spcBef>
              <a:spcAft>
                <a:spcPct val="0"/>
              </a:spcAft>
              <a:defRPr/>
            </a:pPr>
            <a:fld id="{39266FF2-1DCA-4DAA-8BF8-1CB918DE0790}" type="slidenum">
              <a:rPr lang="en-US" altLang="cs-CZ" sz="1400" smtClean="0"/>
              <a:pPr fontAlgn="base">
                <a:spcBef>
                  <a:spcPct val="0"/>
                </a:spcBef>
                <a:spcAft>
                  <a:spcPct val="0"/>
                </a:spcAft>
                <a:defRPr/>
              </a:pPr>
              <a:t>‹#›</a:t>
            </a:fld>
            <a:endParaRPr lang="en-US" altLang="cs-CZ" sz="1400"/>
          </a:p>
        </p:txBody>
      </p:sp>
    </p:spTree>
    <p:extLst>
      <p:ext uri="{BB962C8B-B14F-4D97-AF65-F5344CB8AC3E}">
        <p14:creationId xmlns:p14="http://schemas.microsoft.com/office/powerpoint/2010/main" val="1262683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A981553C-A886-4C4D-8E4B-5B1C74D87DBA}" type="datetimeFigureOut">
              <a:rPr lang="cs-CZ" smtClean="0"/>
              <a:t>25.11.2020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6CCFC14-EE09-4F11-BEA4-130CF324A5C5}" type="slidenum">
              <a:rPr lang="cs-CZ" smtClean="0"/>
              <a:t>‹#›</a:t>
            </a:fld>
            <a:endParaRPr lang="cs-CZ"/>
          </a:p>
        </p:txBody>
      </p:sp>
    </p:spTree>
    <p:extLst>
      <p:ext uri="{BB962C8B-B14F-4D97-AF65-F5344CB8AC3E}">
        <p14:creationId xmlns:p14="http://schemas.microsoft.com/office/powerpoint/2010/main" val="450221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A981553C-A886-4C4D-8E4B-5B1C74D87DBA}" type="datetimeFigureOut">
              <a:rPr lang="cs-CZ" smtClean="0"/>
              <a:t>25.11.2020</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D6CCFC14-EE09-4F11-BEA4-130CF324A5C5}" type="slidenum">
              <a:rPr lang="cs-CZ" smtClean="0"/>
              <a:t>‹#›</a:t>
            </a:fld>
            <a:endParaRPr lang="cs-CZ"/>
          </a:p>
        </p:txBody>
      </p:sp>
    </p:spTree>
    <p:extLst>
      <p:ext uri="{BB962C8B-B14F-4D97-AF65-F5344CB8AC3E}">
        <p14:creationId xmlns:p14="http://schemas.microsoft.com/office/powerpoint/2010/main" val="1639134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A981553C-A886-4C4D-8E4B-5B1C74D87DBA}" type="datetimeFigureOut">
              <a:rPr lang="cs-CZ" smtClean="0"/>
              <a:t>25.11.2020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D6CCFC14-EE09-4F11-BEA4-130CF324A5C5}" type="slidenum">
              <a:rPr lang="cs-CZ" smtClean="0"/>
              <a:t>‹#›</a:t>
            </a:fld>
            <a:endParaRPr lang="cs-CZ"/>
          </a:p>
        </p:txBody>
      </p:sp>
    </p:spTree>
    <p:extLst>
      <p:ext uri="{BB962C8B-B14F-4D97-AF65-F5344CB8AC3E}">
        <p14:creationId xmlns:p14="http://schemas.microsoft.com/office/powerpoint/2010/main" val="2399207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A981553C-A886-4C4D-8E4B-5B1C74D87DBA}" type="datetimeFigureOut">
              <a:rPr lang="cs-CZ" smtClean="0"/>
              <a:t>25.11.2020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D6CCFC14-EE09-4F11-BEA4-130CF324A5C5}" type="slidenum">
              <a:rPr lang="cs-CZ" smtClean="0"/>
              <a:t>‹#›</a:t>
            </a:fld>
            <a:endParaRPr lang="cs-CZ"/>
          </a:p>
        </p:txBody>
      </p:sp>
    </p:spTree>
    <p:extLst>
      <p:ext uri="{BB962C8B-B14F-4D97-AF65-F5344CB8AC3E}">
        <p14:creationId xmlns:p14="http://schemas.microsoft.com/office/powerpoint/2010/main" val="4064847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A981553C-A886-4C4D-8E4B-5B1C74D87DBA}" type="datetimeFigureOut">
              <a:rPr lang="cs-CZ" smtClean="0"/>
              <a:t>25.11.2020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6CCFC14-EE09-4F11-BEA4-130CF324A5C5}" type="slidenum">
              <a:rPr lang="cs-CZ" smtClean="0"/>
              <a:t>‹#›</a:t>
            </a:fld>
            <a:endParaRPr lang="cs-CZ"/>
          </a:p>
        </p:txBody>
      </p:sp>
    </p:spTree>
    <p:extLst>
      <p:ext uri="{BB962C8B-B14F-4D97-AF65-F5344CB8AC3E}">
        <p14:creationId xmlns:p14="http://schemas.microsoft.com/office/powerpoint/2010/main" val="993344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A981553C-A886-4C4D-8E4B-5B1C74D87DBA}" type="datetimeFigureOut">
              <a:rPr lang="cs-CZ" smtClean="0"/>
              <a:t>25.11.2020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6CCFC14-EE09-4F11-BEA4-130CF324A5C5}" type="slidenum">
              <a:rPr lang="cs-CZ" smtClean="0"/>
              <a:t>‹#›</a:t>
            </a:fld>
            <a:endParaRPr lang="cs-CZ"/>
          </a:p>
        </p:txBody>
      </p:sp>
    </p:spTree>
    <p:extLst>
      <p:ext uri="{BB962C8B-B14F-4D97-AF65-F5344CB8AC3E}">
        <p14:creationId xmlns:p14="http://schemas.microsoft.com/office/powerpoint/2010/main" val="3285410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81553C-A886-4C4D-8E4B-5B1C74D87DBA}" type="datetimeFigureOut">
              <a:rPr lang="cs-CZ" smtClean="0"/>
              <a:t>25.11.2020</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CCFC14-EE09-4F11-BEA4-130CF324A5C5}" type="slidenum">
              <a:rPr lang="cs-CZ" smtClean="0"/>
              <a:t>‹#›</a:t>
            </a:fld>
            <a:endParaRPr lang="cs-CZ"/>
          </a:p>
        </p:txBody>
      </p:sp>
    </p:spTree>
    <p:extLst>
      <p:ext uri="{BB962C8B-B14F-4D97-AF65-F5344CB8AC3E}">
        <p14:creationId xmlns:p14="http://schemas.microsoft.com/office/powerpoint/2010/main" val="25521435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endParaRPr lang="cs-CZ" sz="1400">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a:lvl1pPr>
          </a:lstStyle>
          <a:p>
            <a:pPr fontAlgn="base">
              <a:spcBef>
                <a:spcPct val="0"/>
              </a:spcBef>
              <a:spcAft>
                <a:spcPct val="0"/>
              </a:spcAft>
              <a:defRPr/>
            </a:pPr>
            <a:endParaRPr lang="cs-CZ" sz="1400">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a:lvl1pPr>
          </a:lstStyle>
          <a:p>
            <a:pPr fontAlgn="base">
              <a:spcBef>
                <a:spcPct val="0"/>
              </a:spcBef>
              <a:spcAft>
                <a:spcPct val="0"/>
              </a:spcAft>
              <a:defRPr/>
            </a:pPr>
            <a:fld id="{D30D711A-12A5-43F0-8011-A03A37D5430C}" type="slidenum">
              <a:rPr lang="cs-CZ" altLang="cs-CZ" sz="1400" smtClean="0">
                <a:solidFill>
                  <a:srgbClr val="000000"/>
                </a:solidFill>
              </a:rPr>
              <a:pPr fontAlgn="base">
                <a:spcBef>
                  <a:spcPct val="0"/>
                </a:spcBef>
                <a:spcAft>
                  <a:spcPct val="0"/>
                </a:spcAft>
                <a:defRPr/>
              </a:pPr>
              <a:t>‹#›</a:t>
            </a:fld>
            <a:endParaRPr lang="cs-CZ" altLang="cs-CZ" sz="1400">
              <a:solidFill>
                <a:srgbClr val="000000"/>
              </a:solidFill>
            </a:endParaRPr>
          </a:p>
        </p:txBody>
      </p:sp>
    </p:spTree>
    <p:extLst>
      <p:ext uri="{BB962C8B-B14F-4D97-AF65-F5344CB8AC3E}">
        <p14:creationId xmlns:p14="http://schemas.microsoft.com/office/powerpoint/2010/main" val="24167093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cs-CZ" smtClean="0"/>
              <a:t>Click to edit Master title style</a:t>
            </a:r>
          </a:p>
        </p:txBody>
      </p:sp>
      <p:sp>
        <p:nvSpPr>
          <p:cNvPr id="4099"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cs-CZ" smtClean="0"/>
              <a:t>Click to edit Master text styles</a:t>
            </a:r>
          </a:p>
          <a:p>
            <a:pPr lvl="1"/>
            <a:r>
              <a:rPr lang="en-US" altLang="cs-CZ" smtClean="0"/>
              <a:t>Second level</a:t>
            </a:r>
          </a:p>
          <a:p>
            <a:pPr lvl="2"/>
            <a:r>
              <a:rPr lang="en-US" altLang="cs-CZ" smtClean="0"/>
              <a:t>Third level</a:t>
            </a:r>
          </a:p>
          <a:p>
            <a:pPr lvl="3"/>
            <a:r>
              <a:rPr lang="en-US" altLang="cs-CZ" smtClean="0"/>
              <a:t>Fourth level</a:t>
            </a:r>
          </a:p>
          <a:p>
            <a:pPr lvl="4"/>
            <a:r>
              <a:rPr lang="en-US" altLang="cs-CZ"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charset="0"/>
              </a:defRPr>
            </a:lvl1pPr>
          </a:lstStyle>
          <a:p>
            <a:pPr fontAlgn="base">
              <a:spcBef>
                <a:spcPct val="0"/>
              </a:spcBef>
              <a:spcAft>
                <a:spcPct val="0"/>
              </a:spcAft>
              <a:defRPr/>
            </a:pPr>
            <a:endParaRPr lang="en-US" altLang="cs-CZ"/>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charset="0"/>
              </a:defRPr>
            </a:lvl1pPr>
          </a:lstStyle>
          <a:p>
            <a:pPr fontAlgn="base">
              <a:spcBef>
                <a:spcPct val="0"/>
              </a:spcBef>
              <a:spcAft>
                <a:spcPct val="0"/>
              </a:spcAft>
              <a:defRPr/>
            </a:pPr>
            <a:endParaRPr lang="en-US" altLang="cs-CZ"/>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a:solidFill>
                  <a:srgbClr val="000000"/>
                </a:solidFill>
                <a:latin typeface="Times" panose="02020603050405020304" pitchFamily="18" charset="0"/>
              </a:defRPr>
            </a:lvl1pPr>
          </a:lstStyle>
          <a:p>
            <a:pPr fontAlgn="base">
              <a:spcBef>
                <a:spcPct val="0"/>
              </a:spcBef>
              <a:spcAft>
                <a:spcPct val="0"/>
              </a:spcAft>
              <a:defRPr/>
            </a:pPr>
            <a:fld id="{1FE8C904-7D3B-4E69-9599-808F89A6BD2C}" type="slidenum">
              <a:rPr lang="en-US" altLang="cs-CZ" sz="1400" smtClean="0"/>
              <a:pPr fontAlgn="base">
                <a:spcBef>
                  <a:spcPct val="0"/>
                </a:spcBef>
                <a:spcAft>
                  <a:spcPct val="0"/>
                </a:spcAft>
                <a:defRPr/>
              </a:pPr>
              <a:t>‹#›</a:t>
            </a:fld>
            <a:endParaRPr lang="en-US" altLang="cs-CZ" sz="1400"/>
          </a:p>
        </p:txBody>
      </p:sp>
    </p:spTree>
    <p:extLst>
      <p:ext uri="{BB962C8B-B14F-4D97-AF65-F5344CB8AC3E}">
        <p14:creationId xmlns:p14="http://schemas.microsoft.com/office/powerpoint/2010/main" val="52638296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0.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1.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14.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16.emf"/></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nwtgeoscience.ca/minerals/wopmay/bear_tectonics_location_large.gif" TargetMode="Externa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22.gif"/></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image" Target="../media/image25.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2.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675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0" y="905233"/>
            <a:ext cx="9036496" cy="5324535"/>
          </a:xfrm>
          <a:prstGeom prst="rect">
            <a:avLst/>
          </a:prstGeom>
        </p:spPr>
        <p:txBody>
          <a:bodyPr wrap="square">
            <a:spAutoFit/>
          </a:bodyPr>
          <a:lstStyle/>
          <a:p>
            <a:pPr eaLnBrk="0" fontAlgn="base" hangingPunct="0">
              <a:spcBef>
                <a:spcPct val="0"/>
              </a:spcBef>
              <a:spcAft>
                <a:spcPct val="0"/>
              </a:spcAft>
            </a:pPr>
            <a:r>
              <a:rPr lang="en-US" sz="2000" dirty="0">
                <a:solidFill>
                  <a:srgbClr val="000000"/>
                </a:solidFill>
                <a:latin typeface="Times New Roman" panose="02020603050405020304" pitchFamily="18" charset="0"/>
              </a:rPr>
              <a:t>The Trans-Hudson </a:t>
            </a:r>
            <a:r>
              <a:rPr lang="en-US" sz="2000" dirty="0" err="1">
                <a:solidFill>
                  <a:srgbClr val="000000"/>
                </a:solidFill>
                <a:latin typeface="Times New Roman" panose="02020603050405020304" pitchFamily="18" charset="0"/>
              </a:rPr>
              <a:t>Orogen</a:t>
            </a:r>
            <a:r>
              <a:rPr lang="en-US" sz="2000" dirty="0">
                <a:solidFill>
                  <a:srgbClr val="000000"/>
                </a:solidFill>
                <a:latin typeface="Times New Roman" panose="02020603050405020304" pitchFamily="18" charset="0"/>
              </a:rPr>
              <a:t> (THO) of North America is one of the earliest </a:t>
            </a:r>
            <a:r>
              <a:rPr lang="en-US" sz="2000" dirty="0" err="1">
                <a:solidFill>
                  <a:srgbClr val="000000"/>
                </a:solidFill>
                <a:latin typeface="Times New Roman" panose="02020603050405020304" pitchFamily="18" charset="0"/>
              </a:rPr>
              <a:t>orogens</a:t>
            </a:r>
            <a:r>
              <a:rPr lang="en-US" sz="2000" dirty="0">
                <a:solidFill>
                  <a:srgbClr val="000000"/>
                </a:solidFill>
                <a:latin typeface="Times New Roman" panose="02020603050405020304" pitchFamily="18" charset="0"/>
              </a:rPr>
              <a:t> in Earth's history that evolved through a complete </a:t>
            </a:r>
            <a:r>
              <a:rPr lang="en-US" sz="2000" b="1" dirty="0">
                <a:solidFill>
                  <a:srgbClr val="000000"/>
                </a:solidFill>
                <a:latin typeface="Times New Roman" panose="02020603050405020304" pitchFamily="18" charset="0"/>
              </a:rPr>
              <a:t>Wilson Cycle</a:t>
            </a:r>
            <a:r>
              <a:rPr lang="en-US" sz="2000" dirty="0">
                <a:solidFill>
                  <a:srgbClr val="000000"/>
                </a:solidFill>
                <a:latin typeface="Times New Roman" panose="02020603050405020304" pitchFamily="18" charset="0"/>
              </a:rPr>
              <a:t>. </a:t>
            </a:r>
            <a:r>
              <a:rPr lang="en-US" sz="2000" b="1" dirty="0">
                <a:solidFill>
                  <a:srgbClr val="000000"/>
                </a:solidFill>
                <a:latin typeface="Times New Roman" panose="02020603050405020304" pitchFamily="18" charset="0"/>
              </a:rPr>
              <a:t>The trans-Hudson </a:t>
            </a:r>
            <a:r>
              <a:rPr lang="en-US" sz="2000" b="1" dirty="0" err="1">
                <a:solidFill>
                  <a:srgbClr val="000000"/>
                </a:solidFill>
                <a:latin typeface="Times New Roman" panose="02020603050405020304" pitchFamily="18" charset="0"/>
              </a:rPr>
              <a:t>Orogen</a:t>
            </a:r>
            <a:r>
              <a:rPr lang="en-US" sz="2000" b="1" dirty="0">
                <a:solidFill>
                  <a:srgbClr val="000000"/>
                </a:solidFill>
                <a:latin typeface="Times New Roman" panose="02020603050405020304" pitchFamily="18" charset="0"/>
              </a:rPr>
              <a:t> </a:t>
            </a:r>
            <a:r>
              <a:rPr lang="en-US" sz="2000" b="1" dirty="0" err="1">
                <a:solidFill>
                  <a:srgbClr val="000000"/>
                </a:solidFill>
                <a:latin typeface="Times New Roman" panose="02020603050405020304" pitchFamily="18" charset="0"/>
              </a:rPr>
              <a:t>sensu</a:t>
            </a:r>
            <a:r>
              <a:rPr lang="en-US" sz="2000" b="1" dirty="0">
                <a:solidFill>
                  <a:srgbClr val="000000"/>
                </a:solidFill>
                <a:latin typeface="Times New Roman" panose="02020603050405020304" pitchFamily="18" charset="0"/>
              </a:rPr>
              <a:t> </a:t>
            </a:r>
            <a:r>
              <a:rPr lang="en-US" sz="2000" b="1" dirty="0" err="1">
                <a:solidFill>
                  <a:srgbClr val="000000"/>
                </a:solidFill>
                <a:latin typeface="Times New Roman" panose="02020603050405020304" pitchFamily="18" charset="0"/>
              </a:rPr>
              <a:t>stricto</a:t>
            </a:r>
            <a:r>
              <a:rPr lang="en-US" sz="2000" dirty="0">
                <a:solidFill>
                  <a:srgbClr val="000000"/>
                </a:solidFill>
                <a:latin typeface="Times New Roman" panose="02020603050405020304" pitchFamily="18" charset="0"/>
              </a:rPr>
              <a:t> represents ca. 150 Ma of opening of the </a:t>
            </a:r>
            <a:r>
              <a:rPr lang="en-US" sz="2000" b="1" dirty="0" err="1">
                <a:solidFill>
                  <a:srgbClr val="000000"/>
                </a:solidFill>
                <a:latin typeface="Times New Roman" panose="02020603050405020304" pitchFamily="18" charset="0"/>
              </a:rPr>
              <a:t>Manikewan</a:t>
            </a:r>
            <a:r>
              <a:rPr lang="en-US" sz="2000" b="1" dirty="0">
                <a:solidFill>
                  <a:srgbClr val="000000"/>
                </a:solidFill>
                <a:latin typeface="Times New Roman" panose="02020603050405020304" pitchFamily="18" charset="0"/>
              </a:rPr>
              <a:t> Ocean</a:t>
            </a:r>
            <a:r>
              <a:rPr lang="en-US" sz="2000" dirty="0">
                <a:solidFill>
                  <a:srgbClr val="000000"/>
                </a:solidFill>
                <a:latin typeface="Times New Roman" panose="02020603050405020304" pitchFamily="18" charset="0"/>
              </a:rPr>
              <a:t>, from c. 2.07-1.92 Ga, before it started to close in the interval 1.92-1.80 Ga. The </a:t>
            </a:r>
            <a:r>
              <a:rPr lang="en-US" sz="2000" dirty="0" err="1">
                <a:solidFill>
                  <a:srgbClr val="000000"/>
                </a:solidFill>
                <a:latin typeface="Times New Roman" panose="02020603050405020304" pitchFamily="18" charset="0"/>
              </a:rPr>
              <a:t>Manikewan</a:t>
            </a:r>
            <a:r>
              <a:rPr lang="en-US" sz="2000" dirty="0">
                <a:solidFill>
                  <a:srgbClr val="000000"/>
                </a:solidFill>
                <a:latin typeface="Times New Roman" panose="02020603050405020304" pitchFamily="18" charset="0"/>
              </a:rPr>
              <a:t> Ocean (Stauffer 1984) is the oceanic plate that once existed between the </a:t>
            </a:r>
            <a:r>
              <a:rPr lang="en-US" sz="2000" b="1" dirty="0">
                <a:solidFill>
                  <a:srgbClr val="000000"/>
                </a:solidFill>
                <a:latin typeface="Times New Roman" panose="02020603050405020304" pitchFamily="18" charset="0"/>
              </a:rPr>
              <a:t>Superior</a:t>
            </a:r>
            <a:r>
              <a:rPr lang="en-US" sz="2000" dirty="0">
                <a:solidFill>
                  <a:srgbClr val="000000"/>
                </a:solidFill>
                <a:latin typeface="Times New Roman" panose="02020603050405020304" pitchFamily="18" charset="0"/>
              </a:rPr>
              <a:t> Craton and the </a:t>
            </a:r>
            <a:r>
              <a:rPr lang="cs-CZ" sz="2000" b="1" dirty="0" err="1">
                <a:solidFill>
                  <a:srgbClr val="000000"/>
                </a:solidFill>
                <a:latin typeface="Times New Roman" panose="02020603050405020304" pitchFamily="18" charset="0"/>
              </a:rPr>
              <a:t>Hearne</a:t>
            </a:r>
            <a:r>
              <a:rPr lang="en-US" sz="2000" dirty="0">
                <a:solidFill>
                  <a:srgbClr val="000000"/>
                </a:solidFill>
                <a:latin typeface="Times New Roman" panose="02020603050405020304" pitchFamily="18" charset="0"/>
              </a:rPr>
              <a:t> Craton (Fig. 2a), stretching from South Dakota to the Ungava Peninsula in northern </a:t>
            </a:r>
            <a:r>
              <a:rPr lang="en-US" sz="2000" dirty="0" err="1">
                <a:solidFill>
                  <a:srgbClr val="000000"/>
                </a:solidFill>
                <a:latin typeface="Times New Roman" panose="02020603050405020304" pitchFamily="18" charset="0"/>
              </a:rPr>
              <a:t>Que´bec</a:t>
            </a:r>
            <a:r>
              <a:rPr lang="en-US" sz="2000" dirty="0">
                <a:solidFill>
                  <a:srgbClr val="000000"/>
                </a:solidFill>
                <a:latin typeface="Times New Roman" panose="02020603050405020304" pitchFamily="18" charset="0"/>
              </a:rPr>
              <a:t>. </a:t>
            </a:r>
            <a:r>
              <a:rPr lang="en-US" sz="2000" b="1" dirty="0">
                <a:solidFill>
                  <a:srgbClr val="000000"/>
                </a:solidFill>
                <a:latin typeface="Times New Roman" panose="02020603050405020304" pitchFamily="18" charset="0"/>
              </a:rPr>
              <a:t>Snowbird orogeny </a:t>
            </a:r>
            <a:r>
              <a:rPr lang="en-US" sz="2000" dirty="0">
                <a:solidFill>
                  <a:srgbClr val="000000"/>
                </a:solidFill>
                <a:latin typeface="Times New Roman" panose="02020603050405020304" pitchFamily="18" charset="0"/>
              </a:rPr>
              <a:t>at ca. 1.90 Ga. during which the Rae craton was thrust over the Hearne is regarded as trans- Hudson </a:t>
            </a:r>
            <a:r>
              <a:rPr lang="en-US" sz="2000" dirty="0" err="1">
                <a:solidFill>
                  <a:srgbClr val="000000"/>
                </a:solidFill>
                <a:latin typeface="Times New Roman" panose="02020603050405020304" pitchFamily="18" charset="0"/>
              </a:rPr>
              <a:t>orogen</a:t>
            </a:r>
            <a:r>
              <a:rPr lang="en-US" sz="2000" dirty="0">
                <a:solidFill>
                  <a:srgbClr val="000000"/>
                </a:solidFill>
                <a:latin typeface="Times New Roman" panose="02020603050405020304" pitchFamily="18" charset="0"/>
              </a:rPr>
              <a:t> </a:t>
            </a:r>
            <a:r>
              <a:rPr lang="en-US" sz="2000" dirty="0" err="1">
                <a:solidFill>
                  <a:srgbClr val="000000"/>
                </a:solidFill>
                <a:latin typeface="Times New Roman" panose="02020603050405020304" pitchFamily="18" charset="0"/>
              </a:rPr>
              <a:t>sensu</a:t>
            </a:r>
            <a:r>
              <a:rPr lang="en-US" sz="2000" dirty="0">
                <a:solidFill>
                  <a:srgbClr val="000000"/>
                </a:solidFill>
                <a:latin typeface="Times New Roman" panose="02020603050405020304" pitchFamily="18" charset="0"/>
              </a:rPr>
              <a:t> </a:t>
            </a:r>
            <a:r>
              <a:rPr lang="en-US" sz="2000" dirty="0" err="1">
                <a:solidFill>
                  <a:srgbClr val="000000"/>
                </a:solidFill>
                <a:latin typeface="Times New Roman" panose="02020603050405020304" pitchFamily="18" charset="0"/>
              </a:rPr>
              <a:t>lato</a:t>
            </a:r>
            <a:r>
              <a:rPr lang="en-US" sz="2000" dirty="0">
                <a:solidFill>
                  <a:srgbClr val="000000"/>
                </a:solidFill>
                <a:latin typeface="Times New Roman" panose="02020603050405020304" pitchFamily="18" charset="0"/>
              </a:rPr>
              <a:t>.</a:t>
            </a:r>
          </a:p>
          <a:p>
            <a:pPr eaLnBrk="0" fontAlgn="base" hangingPunct="0">
              <a:spcBef>
                <a:spcPct val="0"/>
              </a:spcBef>
              <a:spcAft>
                <a:spcPct val="0"/>
              </a:spcAft>
            </a:pPr>
            <a:r>
              <a:rPr lang="en-US" sz="2000" dirty="0">
                <a:solidFill>
                  <a:srgbClr val="000000"/>
                </a:solidFill>
                <a:latin typeface="Times New Roman" panose="02020603050405020304" pitchFamily="18" charset="0"/>
              </a:rPr>
              <a:t>The Trans-Hudson </a:t>
            </a:r>
            <a:r>
              <a:rPr lang="en-US" sz="2000" dirty="0" err="1">
                <a:solidFill>
                  <a:srgbClr val="000000"/>
                </a:solidFill>
                <a:latin typeface="Times New Roman" panose="02020603050405020304" pitchFamily="18" charset="0"/>
              </a:rPr>
              <a:t>orogen</a:t>
            </a:r>
            <a:r>
              <a:rPr lang="en-US" sz="2000" dirty="0">
                <a:solidFill>
                  <a:srgbClr val="000000"/>
                </a:solidFill>
                <a:latin typeface="Times New Roman" panose="02020603050405020304" pitchFamily="18" charset="0"/>
              </a:rPr>
              <a:t> </a:t>
            </a:r>
            <a:r>
              <a:rPr lang="en-US" sz="2000" b="1" dirty="0">
                <a:solidFill>
                  <a:srgbClr val="000000"/>
                </a:solidFill>
                <a:latin typeface="Times New Roman" panose="02020603050405020304" pitchFamily="18" charset="0"/>
              </a:rPr>
              <a:t>sutured together the Hearne-Rae, Superior, and Wyoming cratons</a:t>
            </a:r>
            <a:r>
              <a:rPr lang="en-US" sz="2000" dirty="0">
                <a:solidFill>
                  <a:srgbClr val="000000"/>
                </a:solidFill>
                <a:latin typeface="Times New Roman" panose="02020603050405020304" pitchFamily="18" charset="0"/>
              </a:rPr>
              <a:t> to form the </a:t>
            </a:r>
            <a:r>
              <a:rPr lang="en-US" sz="2000" dirty="0" err="1">
                <a:solidFill>
                  <a:srgbClr val="000000"/>
                </a:solidFill>
                <a:latin typeface="Times New Roman" panose="02020603050405020304" pitchFamily="18" charset="0"/>
              </a:rPr>
              <a:t>cratonic</a:t>
            </a:r>
            <a:r>
              <a:rPr lang="en-US" sz="2000" dirty="0">
                <a:solidFill>
                  <a:srgbClr val="000000"/>
                </a:solidFill>
                <a:latin typeface="Times New Roman" panose="02020603050405020304" pitchFamily="18" charset="0"/>
              </a:rPr>
              <a:t> core of North America in a network of Paleoproterozoic orogenic belts. The orogenic belts include at least three large continental fragments or </a:t>
            </a:r>
            <a:r>
              <a:rPr lang="en-US" sz="2000" b="1" dirty="0">
                <a:solidFill>
                  <a:srgbClr val="000000"/>
                </a:solidFill>
                <a:latin typeface="Times New Roman" panose="02020603050405020304" pitchFamily="18" charset="0"/>
              </a:rPr>
              <a:t>micro-continents</a:t>
            </a:r>
            <a:r>
              <a:rPr lang="en-US" sz="2000" dirty="0">
                <a:solidFill>
                  <a:srgbClr val="000000"/>
                </a:solidFill>
                <a:latin typeface="Times New Roman" panose="02020603050405020304" pitchFamily="18" charset="0"/>
              </a:rPr>
              <a:t> identified in the </a:t>
            </a:r>
            <a:r>
              <a:rPr lang="en-US" sz="2000" dirty="0" err="1">
                <a:solidFill>
                  <a:srgbClr val="000000"/>
                </a:solidFill>
                <a:latin typeface="Times New Roman" panose="02020603050405020304" pitchFamily="18" charset="0"/>
              </a:rPr>
              <a:t>Manikewan</a:t>
            </a:r>
            <a:r>
              <a:rPr lang="en-US" sz="2000" dirty="0">
                <a:solidFill>
                  <a:srgbClr val="000000"/>
                </a:solidFill>
                <a:latin typeface="Times New Roman" panose="02020603050405020304" pitchFamily="18" charset="0"/>
              </a:rPr>
              <a:t> Ocean ‘realm’ and identified as the </a:t>
            </a:r>
            <a:r>
              <a:rPr lang="en-US" sz="2000" b="1" dirty="0" err="1">
                <a:solidFill>
                  <a:srgbClr val="000000"/>
                </a:solidFill>
                <a:latin typeface="Times New Roman" panose="02020603050405020304" pitchFamily="18" charset="0"/>
              </a:rPr>
              <a:t>Sask</a:t>
            </a:r>
            <a:r>
              <a:rPr lang="en-US" sz="2000" b="1" dirty="0">
                <a:solidFill>
                  <a:srgbClr val="000000"/>
                </a:solidFill>
                <a:latin typeface="Times New Roman" panose="02020603050405020304" pitchFamily="18" charset="0"/>
              </a:rPr>
              <a:t>, </a:t>
            </a:r>
            <a:r>
              <a:rPr lang="en-US" sz="2000" b="1" dirty="0" err="1">
                <a:solidFill>
                  <a:srgbClr val="000000"/>
                </a:solidFill>
                <a:latin typeface="Times New Roman" panose="02020603050405020304" pitchFamily="18" charset="0"/>
              </a:rPr>
              <a:t>Sugluk</a:t>
            </a:r>
            <a:r>
              <a:rPr lang="en-US" sz="2000" b="1" dirty="0">
                <a:solidFill>
                  <a:srgbClr val="000000"/>
                </a:solidFill>
                <a:latin typeface="Times New Roman" panose="02020603050405020304" pitchFamily="18" charset="0"/>
              </a:rPr>
              <a:t> and Meta Incognita–Core </a:t>
            </a:r>
            <a:r>
              <a:rPr lang="en-US" sz="2000" dirty="0">
                <a:solidFill>
                  <a:srgbClr val="000000"/>
                </a:solidFill>
                <a:latin typeface="Times New Roman" panose="02020603050405020304" pitchFamily="18" charset="0"/>
              </a:rPr>
              <a:t>Zone blocks and several oceanic and </a:t>
            </a:r>
            <a:r>
              <a:rPr lang="en-US" sz="2000" dirty="0" err="1">
                <a:solidFill>
                  <a:srgbClr val="000000"/>
                </a:solidFill>
                <a:latin typeface="Times New Roman" panose="02020603050405020304" pitchFamily="18" charset="0"/>
              </a:rPr>
              <a:t>pericratonic</a:t>
            </a:r>
            <a:r>
              <a:rPr lang="en-US" sz="2000" dirty="0">
                <a:solidFill>
                  <a:srgbClr val="000000"/>
                </a:solidFill>
                <a:latin typeface="Times New Roman" panose="02020603050405020304" pitchFamily="18" charset="0"/>
              </a:rPr>
              <a:t> arc and back-</a:t>
            </a:r>
            <a:r>
              <a:rPr lang="en-US" sz="2000" dirty="0" err="1">
                <a:solidFill>
                  <a:srgbClr val="000000"/>
                </a:solidFill>
                <a:latin typeface="Times New Roman" panose="02020603050405020304" pitchFamily="18" charset="0"/>
              </a:rPr>
              <a:t>ar</a:t>
            </a:r>
            <a:r>
              <a:rPr lang="en-US" sz="2000" dirty="0">
                <a:solidFill>
                  <a:srgbClr val="000000"/>
                </a:solidFill>
                <a:latin typeface="Times New Roman" panose="02020603050405020304" pitchFamily="18" charset="0"/>
              </a:rPr>
              <a:t> complexes (Figure 2a). There are two interpretation of Wyoming craton 1) together with Hearne forming one continental block 2) involved in a separate, younger collisional event at ∼1.77 Ga with Hearne</a:t>
            </a:r>
          </a:p>
        </p:txBody>
      </p:sp>
      <p:sp>
        <p:nvSpPr>
          <p:cNvPr id="3" name="TextovéPole 2"/>
          <p:cNvSpPr txBox="1"/>
          <p:nvPr/>
        </p:nvSpPr>
        <p:spPr>
          <a:xfrm>
            <a:off x="3359696" y="116633"/>
            <a:ext cx="4489434" cy="646331"/>
          </a:xfrm>
          <a:prstGeom prst="rect">
            <a:avLst/>
          </a:prstGeom>
          <a:noFill/>
        </p:spPr>
        <p:txBody>
          <a:bodyPr wrap="none" rtlCol="0">
            <a:spAutoFit/>
          </a:bodyPr>
          <a:lstStyle/>
          <a:p>
            <a:pPr eaLnBrk="0" fontAlgn="base" hangingPunct="0">
              <a:spcBef>
                <a:spcPct val="0"/>
              </a:spcBef>
              <a:spcAft>
                <a:spcPct val="0"/>
              </a:spcAft>
            </a:pPr>
            <a:r>
              <a:rPr lang="cs-CZ" sz="3600" b="1" dirty="0">
                <a:solidFill>
                  <a:srgbClr val="000000"/>
                </a:solidFill>
                <a:latin typeface="Times New Roman" panose="02020603050405020304" pitchFamily="18" charset="0"/>
              </a:rPr>
              <a:t>Trans-Hudson </a:t>
            </a:r>
            <a:r>
              <a:rPr lang="cs-CZ" sz="3600" b="1" dirty="0" err="1">
                <a:solidFill>
                  <a:srgbClr val="000000"/>
                </a:solidFill>
                <a:latin typeface="Times New Roman" panose="02020603050405020304" pitchFamily="18" charset="0"/>
              </a:rPr>
              <a:t>orogen</a:t>
            </a:r>
            <a:endParaRPr lang="cs-CZ" sz="3600" b="1" dirty="0">
              <a:solidFill>
                <a:srgbClr val="000000"/>
              </a:solidFill>
              <a:latin typeface="Times New Roman" panose="02020603050405020304" pitchFamily="18" charset="0"/>
            </a:endParaRPr>
          </a:p>
        </p:txBody>
      </p:sp>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64738" y="6154738"/>
            <a:ext cx="487362" cy="487362"/>
          </a:xfrm>
          <a:prstGeom prst="rect">
            <a:avLst/>
          </a:prstGeom>
        </p:spPr>
      </p:pic>
    </p:spTree>
    <p:extLst>
      <p:ext uri="{BB962C8B-B14F-4D97-AF65-F5344CB8AC3E}">
        <p14:creationId xmlns:p14="http://schemas.microsoft.com/office/powerpoint/2010/main" val="319594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4"/>
          <a:stretch>
            <a:fillRect/>
          </a:stretch>
        </p:blipFill>
        <p:spPr>
          <a:xfrm>
            <a:off x="3215681" y="-99392"/>
            <a:ext cx="5686467" cy="6626522"/>
          </a:xfrm>
          <a:prstGeom prst="rect">
            <a:avLst/>
          </a:prstGeom>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4738" y="6154738"/>
            <a:ext cx="487362" cy="487362"/>
          </a:xfrm>
          <a:prstGeom prst="rect">
            <a:avLst/>
          </a:prstGeom>
        </p:spPr>
      </p:pic>
    </p:spTree>
    <p:extLst>
      <p:ext uri="{BB962C8B-B14F-4D97-AF65-F5344CB8AC3E}">
        <p14:creationId xmlns:p14="http://schemas.microsoft.com/office/powerpoint/2010/main" val="63111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20_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552" y="764704"/>
            <a:ext cx="8173882" cy="504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4738" y="6154738"/>
            <a:ext cx="487362" cy="487362"/>
          </a:xfrm>
          <a:prstGeom prst="rect">
            <a:avLst/>
          </a:prstGeom>
        </p:spPr>
      </p:pic>
    </p:spTree>
    <p:extLst>
      <p:ext uri="{BB962C8B-B14F-4D97-AF65-F5344CB8AC3E}">
        <p14:creationId xmlns:p14="http://schemas.microsoft.com/office/powerpoint/2010/main" val="281059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1648832" y="620688"/>
            <a:ext cx="8910547" cy="5616624"/>
          </a:xfrm>
          <a:prstGeom prst="rect">
            <a:avLst/>
          </a:prstGeom>
        </p:spPr>
      </p:pic>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4738" y="6154738"/>
            <a:ext cx="487362" cy="487362"/>
          </a:xfrm>
          <a:prstGeom prst="rect">
            <a:avLst/>
          </a:prstGeom>
        </p:spPr>
      </p:pic>
    </p:spTree>
    <p:extLst>
      <p:ext uri="{BB962C8B-B14F-4D97-AF65-F5344CB8AC3E}">
        <p14:creationId xmlns:p14="http://schemas.microsoft.com/office/powerpoint/2010/main" val="51860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811140" y="1844825"/>
            <a:ext cx="8640960" cy="2246769"/>
          </a:xfrm>
          <a:prstGeom prst="rect">
            <a:avLst/>
          </a:prstGeom>
          <a:solidFill>
            <a:schemeClr val="accent1">
              <a:lumMod val="20000"/>
              <a:lumOff val="80000"/>
            </a:schemeClr>
          </a:solidFill>
        </p:spPr>
        <p:txBody>
          <a:bodyPr wrap="square">
            <a:spAutoFit/>
          </a:bodyPr>
          <a:lstStyle/>
          <a:p>
            <a:pPr eaLnBrk="0" fontAlgn="base" hangingPunct="0">
              <a:spcBef>
                <a:spcPct val="0"/>
              </a:spcBef>
              <a:spcAft>
                <a:spcPct val="0"/>
              </a:spcAft>
            </a:pPr>
            <a:r>
              <a:rPr lang="en-US" sz="2800" b="1" dirty="0">
                <a:solidFill>
                  <a:srgbClr val="000000"/>
                </a:solidFill>
                <a:latin typeface="Times New Roman" panose="02020603050405020304" pitchFamily="18" charset="0"/>
              </a:rPr>
              <a:t>Snowbird orogeny at ca. 1.90 Ga. The Rae craton was thrust over the Hearne at this</a:t>
            </a:r>
            <a:r>
              <a:rPr lang="cs-CZ" sz="2800" b="1" dirty="0">
                <a:solidFill>
                  <a:srgbClr val="000000"/>
                </a:solidFill>
                <a:latin typeface="Times New Roman" panose="02020603050405020304" pitchFamily="18" charset="0"/>
              </a:rPr>
              <a:t> </a:t>
            </a:r>
            <a:r>
              <a:rPr lang="en-US" sz="2800" b="1" dirty="0">
                <a:solidFill>
                  <a:srgbClr val="000000"/>
                </a:solidFill>
                <a:latin typeface="Times New Roman" panose="02020603050405020304" pitchFamily="18" charset="0"/>
              </a:rPr>
              <a:t>time and that uplift continued during dextral – oblique, strike-slip displacement during</a:t>
            </a:r>
            <a:r>
              <a:rPr lang="cs-CZ" sz="2800" b="1" dirty="0">
                <a:solidFill>
                  <a:srgbClr val="000000"/>
                </a:solidFill>
                <a:latin typeface="Times New Roman" panose="02020603050405020304" pitchFamily="18" charset="0"/>
              </a:rPr>
              <a:t> </a:t>
            </a:r>
            <a:r>
              <a:rPr lang="en-US" sz="2800" b="1" dirty="0">
                <a:solidFill>
                  <a:srgbClr val="000000"/>
                </a:solidFill>
                <a:latin typeface="Times New Roman" panose="02020603050405020304" pitchFamily="18" charset="0"/>
              </a:rPr>
              <a:t>the early parts of the Trans-Hudson orogeny</a:t>
            </a:r>
            <a:endParaRPr lang="cs-CZ" sz="2800" b="1" dirty="0">
              <a:solidFill>
                <a:srgbClr val="000000"/>
              </a:solidFill>
              <a:latin typeface="Times New Roman" panose="02020603050405020304" pitchFamily="18" charset="0"/>
            </a:endParaRPr>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64738" y="6154738"/>
            <a:ext cx="487362" cy="487362"/>
          </a:xfrm>
          <a:prstGeom prst="rect">
            <a:avLst/>
          </a:prstGeom>
        </p:spPr>
      </p:pic>
      <p:sp>
        <p:nvSpPr>
          <p:cNvPr id="3" name="TextovéPole 2"/>
          <p:cNvSpPr txBox="1"/>
          <p:nvPr/>
        </p:nvSpPr>
        <p:spPr>
          <a:xfrm>
            <a:off x="3791744" y="332657"/>
            <a:ext cx="3402470" cy="584775"/>
          </a:xfrm>
          <a:prstGeom prst="rect">
            <a:avLst/>
          </a:prstGeom>
          <a:noFill/>
        </p:spPr>
        <p:txBody>
          <a:bodyPr wrap="none" rtlCol="0">
            <a:spAutoFit/>
          </a:bodyPr>
          <a:lstStyle/>
          <a:p>
            <a:pPr eaLnBrk="0" fontAlgn="base" hangingPunct="0">
              <a:spcBef>
                <a:spcPct val="0"/>
              </a:spcBef>
              <a:spcAft>
                <a:spcPct val="0"/>
              </a:spcAft>
            </a:pPr>
            <a:r>
              <a:rPr lang="cs-CZ" sz="3200" b="1" dirty="0" err="1">
                <a:solidFill>
                  <a:srgbClr val="000000"/>
                </a:solidFill>
                <a:latin typeface="Times New Roman" panose="02020603050405020304" pitchFamily="18" charset="0"/>
              </a:rPr>
              <a:t>Snowbird</a:t>
            </a:r>
            <a:r>
              <a:rPr lang="cs-CZ" sz="3200" b="1" dirty="0">
                <a:solidFill>
                  <a:srgbClr val="000000"/>
                </a:solidFill>
                <a:latin typeface="Times New Roman" panose="02020603050405020304" pitchFamily="18" charset="0"/>
              </a:rPr>
              <a:t> </a:t>
            </a:r>
            <a:r>
              <a:rPr lang="cs-CZ" sz="3200" b="1" dirty="0" err="1">
                <a:solidFill>
                  <a:srgbClr val="000000"/>
                </a:solidFill>
                <a:latin typeface="Times New Roman" panose="02020603050405020304" pitchFamily="18" charset="0"/>
              </a:rPr>
              <a:t>orogeny</a:t>
            </a:r>
            <a:endParaRPr lang="cs-CZ" sz="3200" b="1"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31431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1199456" y="260649"/>
            <a:ext cx="6264696" cy="6047657"/>
          </a:xfrm>
          <a:prstGeom prst="rect">
            <a:avLst/>
          </a:prstGeom>
        </p:spPr>
      </p:pic>
      <p:sp>
        <p:nvSpPr>
          <p:cNvPr id="3" name="Obdélník 2"/>
          <p:cNvSpPr/>
          <p:nvPr/>
        </p:nvSpPr>
        <p:spPr>
          <a:xfrm>
            <a:off x="7176120" y="12779"/>
            <a:ext cx="3384376" cy="6555641"/>
          </a:xfrm>
          <a:prstGeom prst="rect">
            <a:avLst/>
          </a:prstGeom>
        </p:spPr>
        <p:txBody>
          <a:bodyPr wrap="square">
            <a:spAutoFit/>
          </a:bodyPr>
          <a:lstStyle/>
          <a:p>
            <a:pPr eaLnBrk="0" fontAlgn="base" hangingPunct="0">
              <a:spcBef>
                <a:spcPct val="0"/>
              </a:spcBef>
              <a:spcAft>
                <a:spcPct val="0"/>
              </a:spcAft>
            </a:pPr>
            <a:r>
              <a:rPr lang="en-US" sz="1400" dirty="0">
                <a:solidFill>
                  <a:srgbClr val="000000"/>
                </a:solidFill>
                <a:latin typeface="Times New Roman" panose="02020603050405020304" pitchFamily="18" charset="0"/>
              </a:rPr>
              <a:t>Figure 4.9. Cartoon depicting the evolution of the Virgin River shear zone at three different times. (a) The</a:t>
            </a:r>
            <a:r>
              <a:rPr lang="cs-CZ" sz="1400" dirty="0">
                <a:solidFill>
                  <a:srgbClr val="000000"/>
                </a:solidFill>
                <a:latin typeface="Times New Roman" panose="02020603050405020304" pitchFamily="18" charset="0"/>
              </a:rPr>
              <a:t> </a:t>
            </a:r>
            <a:r>
              <a:rPr lang="en-US" sz="1400" dirty="0">
                <a:solidFill>
                  <a:srgbClr val="000000"/>
                </a:solidFill>
                <a:latin typeface="Times New Roman" panose="02020603050405020304" pitchFamily="18" charset="0"/>
              </a:rPr>
              <a:t>proposed position of the various </a:t>
            </a:r>
            <a:r>
              <a:rPr lang="en-US" sz="1400" dirty="0" err="1">
                <a:solidFill>
                  <a:srgbClr val="000000"/>
                </a:solidFill>
                <a:latin typeface="Times New Roman" panose="02020603050405020304" pitchFamily="18" charset="0"/>
              </a:rPr>
              <a:t>cratonic</a:t>
            </a:r>
            <a:r>
              <a:rPr lang="en-US" sz="1400" dirty="0">
                <a:solidFill>
                  <a:srgbClr val="000000"/>
                </a:solidFill>
                <a:latin typeface="Times New Roman" panose="02020603050405020304" pitchFamily="18" charset="0"/>
              </a:rPr>
              <a:t> blocks at ca. 1.94 Ga, the culmination of the of the Taltson</a:t>
            </a:r>
            <a:r>
              <a:rPr lang="cs-CZ" sz="1400" dirty="0">
                <a:solidFill>
                  <a:srgbClr val="000000"/>
                </a:solidFill>
                <a:latin typeface="Times New Roman" panose="02020603050405020304" pitchFamily="18" charset="0"/>
              </a:rPr>
              <a:t> </a:t>
            </a:r>
            <a:r>
              <a:rPr lang="en-US" sz="1400" dirty="0">
                <a:solidFill>
                  <a:srgbClr val="000000"/>
                </a:solidFill>
                <a:latin typeface="Times New Roman" panose="02020603050405020304" pitchFamily="18" charset="0"/>
              </a:rPr>
              <a:t>orogeny (M1r). A new subduction zone is nucleating southeast of the Rae craton bringing the Hearne</a:t>
            </a:r>
            <a:r>
              <a:rPr lang="cs-CZ" sz="1400" dirty="0">
                <a:solidFill>
                  <a:srgbClr val="000000"/>
                </a:solidFill>
                <a:latin typeface="Times New Roman" panose="02020603050405020304" pitchFamily="18" charset="0"/>
              </a:rPr>
              <a:t> </a:t>
            </a:r>
            <a:r>
              <a:rPr lang="en-US" sz="1400" dirty="0">
                <a:solidFill>
                  <a:srgbClr val="000000"/>
                </a:solidFill>
                <a:latin typeface="Times New Roman" panose="02020603050405020304" pitchFamily="18" charset="0"/>
              </a:rPr>
              <a:t>craton and causing emplacement of the Snowbird arc. The north arrow pertains to the present-day position</a:t>
            </a:r>
            <a:r>
              <a:rPr lang="cs-CZ" sz="1400" dirty="0">
                <a:solidFill>
                  <a:srgbClr val="000000"/>
                </a:solidFill>
                <a:latin typeface="Times New Roman" panose="02020603050405020304" pitchFamily="18" charset="0"/>
              </a:rPr>
              <a:t> </a:t>
            </a:r>
            <a:r>
              <a:rPr lang="en-US" sz="1400" dirty="0">
                <a:solidFill>
                  <a:srgbClr val="000000"/>
                </a:solidFill>
                <a:latin typeface="Times New Roman" panose="02020603050405020304" pitchFamily="18" charset="0"/>
              </a:rPr>
              <a:t>of the various </a:t>
            </a:r>
            <a:r>
              <a:rPr lang="en-US" sz="1400" dirty="0" err="1">
                <a:solidFill>
                  <a:srgbClr val="000000"/>
                </a:solidFill>
                <a:latin typeface="Times New Roman" panose="02020603050405020304" pitchFamily="18" charset="0"/>
              </a:rPr>
              <a:t>cratonic</a:t>
            </a:r>
            <a:r>
              <a:rPr lang="en-US" sz="1400" dirty="0">
                <a:solidFill>
                  <a:srgbClr val="000000"/>
                </a:solidFill>
                <a:latin typeface="Times New Roman" panose="02020603050405020304" pitchFamily="18" charset="0"/>
              </a:rPr>
              <a:t> elements. A cross section of this scenario is below. (b) The compressional stage of</a:t>
            </a:r>
            <a:r>
              <a:rPr lang="cs-CZ" sz="1400" dirty="0">
                <a:solidFill>
                  <a:srgbClr val="000000"/>
                </a:solidFill>
                <a:latin typeface="Times New Roman" panose="02020603050405020304" pitchFamily="18" charset="0"/>
              </a:rPr>
              <a:t> </a:t>
            </a:r>
            <a:r>
              <a:rPr lang="en-US" sz="1400" dirty="0">
                <a:solidFill>
                  <a:srgbClr val="000000"/>
                </a:solidFill>
                <a:latin typeface="Times New Roman" panose="02020603050405020304" pitchFamily="18" charset="0"/>
              </a:rPr>
              <a:t>the </a:t>
            </a:r>
            <a:r>
              <a:rPr lang="en-US" sz="1400" b="1" dirty="0">
                <a:solidFill>
                  <a:srgbClr val="000000"/>
                </a:solidFill>
                <a:latin typeface="Times New Roman" panose="02020603050405020304" pitchFamily="18" charset="0"/>
              </a:rPr>
              <a:t>Snowbird orogeny a</a:t>
            </a:r>
            <a:r>
              <a:rPr lang="en-US" sz="1400" dirty="0">
                <a:solidFill>
                  <a:srgbClr val="000000"/>
                </a:solidFill>
                <a:latin typeface="Times New Roman" panose="02020603050405020304" pitchFamily="18" charset="0"/>
              </a:rPr>
              <a:t>t ca. 1.90 Ga. The Taltson basement complex is folded around the core of the Rae</a:t>
            </a:r>
            <a:r>
              <a:rPr lang="cs-CZ" sz="1400" dirty="0">
                <a:solidFill>
                  <a:srgbClr val="000000"/>
                </a:solidFill>
                <a:latin typeface="Times New Roman" panose="02020603050405020304" pitchFamily="18" charset="0"/>
              </a:rPr>
              <a:t> </a:t>
            </a:r>
            <a:r>
              <a:rPr lang="en-US" sz="1400" dirty="0">
                <a:solidFill>
                  <a:srgbClr val="000000"/>
                </a:solidFill>
                <a:latin typeface="Times New Roman" panose="02020603050405020304" pitchFamily="18" charset="0"/>
              </a:rPr>
              <a:t>craton after the Hearne craton docks. The cross section shows the fold and thrust belt of the Virgin River</a:t>
            </a:r>
            <a:r>
              <a:rPr lang="cs-CZ" sz="1400" dirty="0">
                <a:solidFill>
                  <a:srgbClr val="000000"/>
                </a:solidFill>
                <a:latin typeface="Times New Roman" panose="02020603050405020304" pitchFamily="18" charset="0"/>
              </a:rPr>
              <a:t> </a:t>
            </a:r>
            <a:r>
              <a:rPr lang="en-US" sz="1400" dirty="0">
                <a:solidFill>
                  <a:srgbClr val="000000"/>
                </a:solidFill>
                <a:latin typeface="Times New Roman" panose="02020603050405020304" pitchFamily="18" charset="0"/>
              </a:rPr>
              <a:t>shear zone with slices of the Taltson basement complex and Rae craton thrust over the Hearne craton. (c)</a:t>
            </a:r>
            <a:r>
              <a:rPr lang="cs-CZ" sz="1400" dirty="0">
                <a:solidFill>
                  <a:srgbClr val="000000"/>
                </a:solidFill>
                <a:latin typeface="Times New Roman" panose="02020603050405020304" pitchFamily="18" charset="0"/>
              </a:rPr>
              <a:t> </a:t>
            </a:r>
            <a:r>
              <a:rPr lang="en-US" sz="1400" dirty="0">
                <a:solidFill>
                  <a:srgbClr val="000000"/>
                </a:solidFill>
                <a:latin typeface="Times New Roman" panose="02020603050405020304" pitchFamily="18" charset="0"/>
              </a:rPr>
              <a:t>The Virgin River shear zone has converted to a dextral-oblique, strike-slip structure by 1.85 Ga but</a:t>
            </a:r>
            <a:r>
              <a:rPr lang="cs-CZ" sz="1400" dirty="0">
                <a:solidFill>
                  <a:srgbClr val="000000"/>
                </a:solidFill>
                <a:latin typeface="Times New Roman" panose="02020603050405020304" pitchFamily="18" charset="0"/>
              </a:rPr>
              <a:t> </a:t>
            </a:r>
            <a:r>
              <a:rPr lang="en-US" sz="1400" dirty="0">
                <a:solidFill>
                  <a:srgbClr val="000000"/>
                </a:solidFill>
                <a:latin typeface="Times New Roman" panose="02020603050405020304" pitchFamily="18" charset="0"/>
              </a:rPr>
              <a:t>exhumation of the Rae block continues, loading the Hearne craton and leading to M3h metamorphism in</a:t>
            </a:r>
            <a:r>
              <a:rPr lang="cs-CZ" sz="1400" dirty="0">
                <a:solidFill>
                  <a:srgbClr val="000000"/>
                </a:solidFill>
                <a:latin typeface="Times New Roman" panose="02020603050405020304" pitchFamily="18" charset="0"/>
              </a:rPr>
              <a:t> </a:t>
            </a:r>
            <a:r>
              <a:rPr lang="en-US" sz="1400" dirty="0">
                <a:solidFill>
                  <a:srgbClr val="000000"/>
                </a:solidFill>
                <a:latin typeface="Times New Roman" panose="02020603050405020304" pitchFamily="18" charset="0"/>
              </a:rPr>
              <a:t>the latter. The Taltson basement complex is dismembered along the Snowbird tectonic zone during this</a:t>
            </a:r>
            <a:r>
              <a:rPr lang="cs-CZ" sz="1400" dirty="0">
                <a:solidFill>
                  <a:srgbClr val="000000"/>
                </a:solidFill>
                <a:latin typeface="Times New Roman" panose="02020603050405020304" pitchFamily="18" charset="0"/>
              </a:rPr>
              <a:t> </a:t>
            </a:r>
            <a:r>
              <a:rPr lang="en-US" sz="1400" dirty="0">
                <a:solidFill>
                  <a:srgbClr val="000000"/>
                </a:solidFill>
                <a:latin typeface="Times New Roman" panose="02020603050405020304" pitchFamily="18" charset="0"/>
              </a:rPr>
              <a:t>stage. See text for discussion. Original in </a:t>
            </a:r>
            <a:r>
              <a:rPr lang="en-US" sz="1400" dirty="0" err="1">
                <a:solidFill>
                  <a:srgbClr val="000000"/>
                </a:solidFill>
                <a:latin typeface="Times New Roman" panose="02020603050405020304" pitchFamily="18" charset="0"/>
              </a:rPr>
              <a:t>colour</a:t>
            </a:r>
            <a:r>
              <a:rPr lang="en-US" sz="1400" dirty="0">
                <a:solidFill>
                  <a:srgbClr val="000000"/>
                </a:solidFill>
                <a:latin typeface="Times New Roman" panose="02020603050405020304" pitchFamily="18" charset="0"/>
              </a:rPr>
              <a:t>.</a:t>
            </a:r>
            <a:endParaRPr lang="cs-CZ" sz="1400" dirty="0">
              <a:solidFill>
                <a:srgbClr val="000000"/>
              </a:solidFill>
              <a:latin typeface="Times New Roman" panose="02020603050405020304" pitchFamily="18" charset="0"/>
            </a:endParaRPr>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4738" y="6154738"/>
            <a:ext cx="487362" cy="487362"/>
          </a:xfrm>
          <a:prstGeom prst="rect">
            <a:avLst/>
          </a:prstGeom>
        </p:spPr>
      </p:pic>
    </p:spTree>
    <p:extLst>
      <p:ext uri="{BB962C8B-B14F-4D97-AF65-F5344CB8AC3E}">
        <p14:creationId xmlns:p14="http://schemas.microsoft.com/office/powerpoint/2010/main" val="62211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711625" y="1268761"/>
            <a:ext cx="7028591" cy="646331"/>
          </a:xfrm>
          <a:prstGeom prst="rect">
            <a:avLst/>
          </a:prstGeom>
          <a:noFill/>
        </p:spPr>
        <p:txBody>
          <a:bodyPr wrap="none" rtlCol="0">
            <a:spAutoFit/>
          </a:bodyPr>
          <a:lstStyle/>
          <a:p>
            <a:pPr eaLnBrk="0" fontAlgn="base" hangingPunct="0">
              <a:spcBef>
                <a:spcPct val="0"/>
              </a:spcBef>
              <a:spcAft>
                <a:spcPct val="0"/>
              </a:spcAft>
            </a:pPr>
            <a:r>
              <a:rPr lang="cs-CZ" sz="3600" b="1" dirty="0" err="1">
                <a:solidFill>
                  <a:srgbClr val="000000"/>
                </a:solidFill>
                <a:latin typeface="Times New Roman" panose="02020603050405020304" pitchFamily="18" charset="0"/>
              </a:rPr>
              <a:t>Transhudson</a:t>
            </a:r>
            <a:r>
              <a:rPr lang="cs-CZ" sz="3600" b="1" dirty="0">
                <a:solidFill>
                  <a:srgbClr val="000000"/>
                </a:solidFill>
                <a:latin typeface="Times New Roman" panose="02020603050405020304" pitchFamily="18" charset="0"/>
              </a:rPr>
              <a:t> </a:t>
            </a:r>
            <a:r>
              <a:rPr lang="cs-CZ" sz="3600" b="1" dirty="0" err="1">
                <a:solidFill>
                  <a:srgbClr val="000000"/>
                </a:solidFill>
                <a:latin typeface="Times New Roman" panose="02020603050405020304" pitchFamily="18" charset="0"/>
              </a:rPr>
              <a:t>orogeny</a:t>
            </a:r>
            <a:r>
              <a:rPr lang="cs-CZ" sz="3600" b="1" dirty="0">
                <a:solidFill>
                  <a:srgbClr val="000000"/>
                </a:solidFill>
                <a:latin typeface="Times New Roman" panose="02020603050405020304" pitchFamily="18" charset="0"/>
              </a:rPr>
              <a:t> </a:t>
            </a:r>
            <a:r>
              <a:rPr lang="cs-CZ" sz="3600" b="1" dirty="0" err="1">
                <a:solidFill>
                  <a:srgbClr val="000000"/>
                </a:solidFill>
                <a:latin typeface="Times New Roman" panose="02020603050405020304" pitchFamily="18" charset="0"/>
              </a:rPr>
              <a:t>sensu</a:t>
            </a:r>
            <a:r>
              <a:rPr lang="cs-CZ" sz="3600" b="1" dirty="0">
                <a:solidFill>
                  <a:srgbClr val="000000"/>
                </a:solidFill>
                <a:latin typeface="Times New Roman" panose="02020603050405020304" pitchFamily="18" charset="0"/>
              </a:rPr>
              <a:t> </a:t>
            </a:r>
            <a:r>
              <a:rPr lang="cs-CZ" sz="3600" b="1" dirty="0" err="1">
                <a:solidFill>
                  <a:srgbClr val="000000"/>
                </a:solidFill>
                <a:latin typeface="Times New Roman" panose="02020603050405020304" pitchFamily="18" charset="0"/>
              </a:rPr>
              <a:t>stricto</a:t>
            </a:r>
            <a:endParaRPr lang="cs-CZ" sz="3600" b="1"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9169027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4" descr="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214" y="22225"/>
            <a:ext cx="6130925"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4738" y="6154738"/>
            <a:ext cx="487362" cy="487362"/>
          </a:xfrm>
          <a:prstGeom prst="rect">
            <a:avLst/>
          </a:prstGeom>
        </p:spPr>
      </p:pic>
    </p:spTree>
    <p:extLst>
      <p:ext uri="{BB962C8B-B14F-4D97-AF65-F5344CB8AC3E}">
        <p14:creationId xmlns:p14="http://schemas.microsoft.com/office/powerpoint/2010/main" val="148451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1847528" y="404664"/>
            <a:ext cx="5944180" cy="6525344"/>
          </a:xfrm>
          <a:prstGeom prst="rect">
            <a:avLst/>
          </a:prstGeom>
        </p:spPr>
      </p:pic>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4738" y="6154738"/>
            <a:ext cx="487362" cy="487362"/>
          </a:xfrm>
          <a:prstGeom prst="rect">
            <a:avLst/>
          </a:prstGeom>
        </p:spPr>
      </p:pic>
    </p:spTree>
    <p:extLst>
      <p:ext uri="{BB962C8B-B14F-4D97-AF65-F5344CB8AC3E}">
        <p14:creationId xmlns:p14="http://schemas.microsoft.com/office/powerpoint/2010/main" val="392567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1978260" y="116632"/>
            <a:ext cx="4238382" cy="6425846"/>
          </a:xfrm>
          <a:prstGeom prst="rect">
            <a:avLst/>
          </a:prstGeom>
        </p:spPr>
      </p:pic>
      <p:sp>
        <p:nvSpPr>
          <p:cNvPr id="3" name="Obdélník 2"/>
          <p:cNvSpPr/>
          <p:nvPr/>
        </p:nvSpPr>
        <p:spPr>
          <a:xfrm>
            <a:off x="6216642" y="374900"/>
            <a:ext cx="4572000" cy="5909310"/>
          </a:xfrm>
          <a:prstGeom prst="rect">
            <a:avLst/>
          </a:prstGeom>
        </p:spPr>
        <p:txBody>
          <a:bodyPr>
            <a:spAutoFit/>
          </a:bodyPr>
          <a:lstStyle/>
          <a:p>
            <a:pPr eaLnBrk="0" fontAlgn="base" hangingPunct="0">
              <a:spcBef>
                <a:spcPct val="0"/>
              </a:spcBef>
              <a:spcAft>
                <a:spcPct val="0"/>
              </a:spcAft>
            </a:pPr>
            <a:r>
              <a:rPr lang="cs-CZ" sz="1400" dirty="0" err="1">
                <a:solidFill>
                  <a:srgbClr val="000000"/>
                </a:solidFill>
                <a:latin typeface="Times New Roman" panose="02020603050405020304" pitchFamily="18" charset="0"/>
              </a:rPr>
              <a:t>Fig</a:t>
            </a:r>
            <a:r>
              <a:rPr lang="cs-CZ" sz="1400" dirty="0">
                <a:solidFill>
                  <a:srgbClr val="000000"/>
                </a:solidFill>
                <a:latin typeface="Times New Roman" panose="02020603050405020304" pitchFamily="18" charset="0"/>
              </a:rPr>
              <a:t>. 2. </a:t>
            </a:r>
            <a:r>
              <a:rPr lang="cs-CZ" sz="1400" dirty="0" err="1">
                <a:solidFill>
                  <a:srgbClr val="000000"/>
                </a:solidFill>
                <a:latin typeface="Times New Roman" panose="02020603050405020304" pitchFamily="18" charset="0"/>
              </a:rPr>
              <a:t>Series</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of</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cartoons</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illustrating</a:t>
            </a:r>
            <a:r>
              <a:rPr lang="cs-CZ" sz="1400" dirty="0">
                <a:solidFill>
                  <a:srgbClr val="000000"/>
                </a:solidFill>
                <a:latin typeface="Times New Roman" panose="02020603050405020304" pitchFamily="18" charset="0"/>
              </a:rPr>
              <a:t> a map </a:t>
            </a:r>
            <a:r>
              <a:rPr lang="cs-CZ" sz="1400" dirty="0" err="1">
                <a:solidFill>
                  <a:srgbClr val="000000"/>
                </a:solidFill>
                <a:latin typeface="Times New Roman" panose="02020603050405020304" pitchFamily="18" charset="0"/>
              </a:rPr>
              <a:t>view</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of</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the</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geological</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evolution</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of</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the</a:t>
            </a:r>
            <a:r>
              <a:rPr lang="cs-CZ" sz="1400" dirty="0">
                <a:solidFill>
                  <a:srgbClr val="000000"/>
                </a:solidFill>
                <a:latin typeface="Times New Roman" panose="02020603050405020304" pitchFamily="18" charset="0"/>
              </a:rPr>
              <a:t> THO, </a:t>
            </a:r>
            <a:r>
              <a:rPr lang="cs-CZ" sz="1400" dirty="0" err="1">
                <a:solidFill>
                  <a:srgbClr val="000000"/>
                </a:solidFill>
                <a:latin typeface="Times New Roman" panose="02020603050405020304" pitchFamily="18" charset="0"/>
              </a:rPr>
              <a:t>with</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the</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main</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tectonic</a:t>
            </a:r>
            <a:endParaRPr lang="cs-CZ" sz="1400" dirty="0">
              <a:solidFill>
                <a:srgbClr val="000000"/>
              </a:solidFill>
              <a:latin typeface="Times New Roman" panose="02020603050405020304" pitchFamily="18" charset="0"/>
            </a:endParaRPr>
          </a:p>
          <a:p>
            <a:pPr eaLnBrk="0" fontAlgn="base" hangingPunct="0">
              <a:spcBef>
                <a:spcPct val="0"/>
              </a:spcBef>
              <a:spcAft>
                <a:spcPct val="0"/>
              </a:spcAft>
            </a:pPr>
            <a:r>
              <a:rPr lang="cs-CZ" sz="1400" dirty="0" err="1">
                <a:solidFill>
                  <a:srgbClr val="000000"/>
                </a:solidFill>
                <a:latin typeface="Times New Roman" panose="02020603050405020304" pitchFamily="18" charset="0"/>
              </a:rPr>
              <a:t>elements</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shown</a:t>
            </a:r>
            <a:r>
              <a:rPr lang="cs-CZ" sz="1400" dirty="0">
                <a:solidFill>
                  <a:srgbClr val="000000"/>
                </a:solidFill>
                <a:latin typeface="Times New Roman" panose="02020603050405020304" pitchFamily="18" charset="0"/>
              </a:rPr>
              <a:t>: (a) </a:t>
            </a:r>
            <a:r>
              <a:rPr lang="cs-CZ" sz="1400" dirty="0" err="1">
                <a:solidFill>
                  <a:srgbClr val="000000"/>
                </a:solidFill>
                <a:latin typeface="Times New Roman" panose="02020603050405020304" pitchFamily="18" charset="0"/>
              </a:rPr>
              <a:t>main</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lithotectonic</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elements</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during</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the</a:t>
            </a:r>
            <a:r>
              <a:rPr lang="cs-CZ" sz="1400" dirty="0">
                <a:solidFill>
                  <a:srgbClr val="000000"/>
                </a:solidFill>
                <a:latin typeface="Times New Roman" panose="02020603050405020304" pitchFamily="18" charset="0"/>
              </a:rPr>
              <a:t> interval 1.98–1.92 </a:t>
            </a:r>
            <a:r>
              <a:rPr lang="cs-CZ" sz="1400" dirty="0" err="1">
                <a:solidFill>
                  <a:srgbClr val="000000"/>
                </a:solidFill>
                <a:latin typeface="Times New Roman" panose="02020603050405020304" pitchFamily="18" charset="0"/>
              </a:rPr>
              <a:t>Ga</a:t>
            </a:r>
            <a:r>
              <a:rPr lang="cs-CZ" sz="1400" dirty="0">
                <a:solidFill>
                  <a:srgbClr val="000000"/>
                </a:solidFill>
                <a:latin typeface="Times New Roman" panose="02020603050405020304" pitchFamily="18" charset="0"/>
              </a:rPr>
              <a:t>, prior to </a:t>
            </a:r>
            <a:r>
              <a:rPr lang="cs-CZ" sz="1400" dirty="0" err="1">
                <a:solidFill>
                  <a:srgbClr val="000000"/>
                </a:solidFill>
                <a:latin typeface="Times New Roman" panose="02020603050405020304" pitchFamily="18" charset="0"/>
              </a:rPr>
              <a:t>the</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onset</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of</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convergence</a:t>
            </a:r>
            <a:r>
              <a:rPr lang="cs-CZ" sz="1400" dirty="0">
                <a:solidFill>
                  <a:srgbClr val="000000"/>
                </a:solidFill>
                <a:latin typeface="Times New Roman" panose="02020603050405020304" pitchFamily="18" charset="0"/>
              </a:rPr>
              <a:t>;</a:t>
            </a:r>
          </a:p>
          <a:p>
            <a:pPr eaLnBrk="0" fontAlgn="base" hangingPunct="0">
              <a:spcBef>
                <a:spcPct val="0"/>
              </a:spcBef>
              <a:spcAft>
                <a:spcPct val="0"/>
              </a:spcAft>
            </a:pPr>
            <a:r>
              <a:rPr lang="cs-CZ" sz="1400" dirty="0">
                <a:solidFill>
                  <a:srgbClr val="000000"/>
                </a:solidFill>
                <a:latin typeface="Times New Roman" panose="02020603050405020304" pitchFamily="18" charset="0"/>
              </a:rPr>
              <a:t>(b) </a:t>
            </a:r>
            <a:r>
              <a:rPr lang="cs-CZ" sz="1400" dirty="0" err="1">
                <a:solidFill>
                  <a:srgbClr val="000000"/>
                </a:solidFill>
                <a:latin typeface="Times New Roman" panose="02020603050405020304" pitchFamily="18" charset="0"/>
              </a:rPr>
              <a:t>the</a:t>
            </a:r>
            <a:r>
              <a:rPr lang="cs-CZ" sz="1400" dirty="0">
                <a:solidFill>
                  <a:srgbClr val="000000"/>
                </a:solidFill>
                <a:latin typeface="Times New Roman" panose="02020603050405020304" pitchFamily="18" charset="0"/>
              </a:rPr>
              <a:t> interval 1.92–1.89 </a:t>
            </a:r>
            <a:r>
              <a:rPr lang="cs-CZ" sz="1400" dirty="0" err="1">
                <a:solidFill>
                  <a:srgbClr val="000000"/>
                </a:solidFill>
                <a:latin typeface="Times New Roman" panose="02020603050405020304" pitchFamily="18" charset="0"/>
              </a:rPr>
              <a:t>Ga</a:t>
            </a:r>
            <a:r>
              <a:rPr lang="cs-CZ" sz="1400" dirty="0">
                <a:solidFill>
                  <a:srgbClr val="000000"/>
                </a:solidFill>
                <a:latin typeface="Times New Roman" panose="02020603050405020304" pitchFamily="18" charset="0"/>
              </a:rPr>
              <a:t>; (c) </a:t>
            </a:r>
            <a:r>
              <a:rPr lang="cs-CZ" sz="1400" dirty="0" err="1">
                <a:solidFill>
                  <a:srgbClr val="000000"/>
                </a:solidFill>
                <a:latin typeface="Times New Roman" panose="02020603050405020304" pitchFamily="18" charset="0"/>
              </a:rPr>
              <a:t>the</a:t>
            </a:r>
            <a:r>
              <a:rPr lang="cs-CZ" sz="1400" dirty="0">
                <a:solidFill>
                  <a:srgbClr val="000000"/>
                </a:solidFill>
                <a:latin typeface="Times New Roman" panose="02020603050405020304" pitchFamily="18" charset="0"/>
              </a:rPr>
              <a:t> interval 1.88–1.865 </a:t>
            </a:r>
            <a:r>
              <a:rPr lang="cs-CZ" sz="1400" dirty="0" err="1">
                <a:solidFill>
                  <a:srgbClr val="000000"/>
                </a:solidFill>
                <a:latin typeface="Times New Roman" panose="02020603050405020304" pitchFamily="18" charset="0"/>
              </a:rPr>
              <a:t>Ga</a:t>
            </a:r>
            <a:r>
              <a:rPr lang="cs-CZ" sz="1400" dirty="0">
                <a:solidFill>
                  <a:srgbClr val="000000"/>
                </a:solidFill>
                <a:latin typeface="Times New Roman" panose="02020603050405020304" pitchFamily="18" charset="0"/>
              </a:rPr>
              <a:t>; (d) </a:t>
            </a:r>
            <a:r>
              <a:rPr lang="cs-CZ" sz="1400" dirty="0" err="1">
                <a:solidFill>
                  <a:srgbClr val="000000"/>
                </a:solidFill>
                <a:latin typeface="Times New Roman" panose="02020603050405020304" pitchFamily="18" charset="0"/>
              </a:rPr>
              <a:t>the</a:t>
            </a:r>
            <a:r>
              <a:rPr lang="cs-CZ" sz="1400" dirty="0">
                <a:solidFill>
                  <a:srgbClr val="000000"/>
                </a:solidFill>
                <a:latin typeface="Times New Roman" panose="02020603050405020304" pitchFamily="18" charset="0"/>
              </a:rPr>
              <a:t> interval 1.865–1.85 </a:t>
            </a:r>
            <a:r>
              <a:rPr lang="cs-CZ" sz="1400" dirty="0" err="1">
                <a:solidFill>
                  <a:srgbClr val="000000"/>
                </a:solidFill>
                <a:latin typeface="Times New Roman" panose="02020603050405020304" pitchFamily="18" charset="0"/>
              </a:rPr>
              <a:t>Ga</a:t>
            </a:r>
            <a:r>
              <a:rPr lang="cs-CZ" sz="1400" dirty="0">
                <a:solidFill>
                  <a:srgbClr val="000000"/>
                </a:solidFill>
                <a:latin typeface="Times New Roman" panose="02020603050405020304" pitchFamily="18" charset="0"/>
              </a:rPr>
              <a:t>; (e) </a:t>
            </a:r>
            <a:r>
              <a:rPr lang="cs-CZ" sz="1400" dirty="0" err="1">
                <a:solidFill>
                  <a:srgbClr val="000000"/>
                </a:solidFill>
                <a:latin typeface="Times New Roman" panose="02020603050405020304" pitchFamily="18" charset="0"/>
              </a:rPr>
              <a:t>the</a:t>
            </a:r>
            <a:r>
              <a:rPr lang="cs-CZ" sz="1400" dirty="0">
                <a:solidFill>
                  <a:srgbClr val="000000"/>
                </a:solidFill>
                <a:latin typeface="Times New Roman" panose="02020603050405020304" pitchFamily="18" charset="0"/>
              </a:rPr>
              <a:t> interval 1.85–</a:t>
            </a:r>
          </a:p>
          <a:p>
            <a:pPr eaLnBrk="0" fontAlgn="base" hangingPunct="0">
              <a:spcBef>
                <a:spcPct val="0"/>
              </a:spcBef>
              <a:spcAft>
                <a:spcPct val="0"/>
              </a:spcAft>
            </a:pPr>
            <a:r>
              <a:rPr lang="cs-CZ" sz="1400" dirty="0">
                <a:solidFill>
                  <a:srgbClr val="000000"/>
                </a:solidFill>
                <a:latin typeface="Times New Roman" panose="02020603050405020304" pitchFamily="18" charset="0"/>
              </a:rPr>
              <a:t>1.83 </a:t>
            </a:r>
            <a:r>
              <a:rPr lang="cs-CZ" sz="1400" dirty="0" err="1">
                <a:solidFill>
                  <a:srgbClr val="000000"/>
                </a:solidFill>
                <a:latin typeface="Times New Roman" panose="02020603050405020304" pitchFamily="18" charset="0"/>
              </a:rPr>
              <a:t>Ga</a:t>
            </a:r>
            <a:r>
              <a:rPr lang="cs-CZ" sz="1400" dirty="0">
                <a:solidFill>
                  <a:srgbClr val="000000"/>
                </a:solidFill>
                <a:latin typeface="Times New Roman" panose="02020603050405020304" pitchFamily="18" charset="0"/>
              </a:rPr>
              <a:t>; and (f) </a:t>
            </a:r>
            <a:r>
              <a:rPr lang="cs-CZ" sz="1400" dirty="0" err="1">
                <a:solidFill>
                  <a:srgbClr val="000000"/>
                </a:solidFill>
                <a:latin typeface="Times New Roman" panose="02020603050405020304" pitchFamily="18" charset="0"/>
              </a:rPr>
              <a:t>the</a:t>
            </a:r>
            <a:r>
              <a:rPr lang="cs-CZ" sz="1400" dirty="0">
                <a:solidFill>
                  <a:srgbClr val="000000"/>
                </a:solidFill>
                <a:latin typeface="Times New Roman" panose="02020603050405020304" pitchFamily="18" charset="0"/>
              </a:rPr>
              <a:t> interval 1.83–1.80 </a:t>
            </a:r>
            <a:r>
              <a:rPr lang="cs-CZ" sz="1400" dirty="0" err="1">
                <a:solidFill>
                  <a:srgbClr val="000000"/>
                </a:solidFill>
                <a:latin typeface="Times New Roman" panose="02020603050405020304" pitchFamily="18" charset="0"/>
              </a:rPr>
              <a:t>Ga</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The</a:t>
            </a:r>
            <a:r>
              <a:rPr lang="cs-CZ" sz="1400" dirty="0">
                <a:solidFill>
                  <a:srgbClr val="000000"/>
                </a:solidFill>
                <a:latin typeface="Times New Roman" panose="02020603050405020304" pitchFamily="18" charset="0"/>
              </a:rPr>
              <a:t> blue </a:t>
            </a:r>
            <a:r>
              <a:rPr lang="cs-CZ" sz="1400" dirty="0" err="1">
                <a:solidFill>
                  <a:srgbClr val="000000"/>
                </a:solidFill>
                <a:latin typeface="Times New Roman" panose="02020603050405020304" pitchFamily="18" charset="0"/>
              </a:rPr>
              <a:t>coloured</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hashed</a:t>
            </a:r>
            <a:r>
              <a:rPr lang="cs-CZ" sz="1400" dirty="0">
                <a:solidFill>
                  <a:srgbClr val="000000"/>
                </a:solidFill>
                <a:latin typeface="Times New Roman" panose="02020603050405020304" pitchFamily="18" charset="0"/>
              </a:rPr>
              <a:t> lines </a:t>
            </a:r>
            <a:r>
              <a:rPr lang="cs-CZ" sz="1400" dirty="0" err="1">
                <a:solidFill>
                  <a:srgbClr val="000000"/>
                </a:solidFill>
                <a:latin typeface="Times New Roman" panose="02020603050405020304" pitchFamily="18" charset="0"/>
              </a:rPr>
              <a:t>represent</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possible</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extensions</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of</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the</a:t>
            </a:r>
            <a:endParaRPr lang="cs-CZ" sz="1400" dirty="0">
              <a:solidFill>
                <a:srgbClr val="000000"/>
              </a:solidFill>
              <a:latin typeface="Times New Roman" panose="02020603050405020304" pitchFamily="18" charset="0"/>
            </a:endParaRPr>
          </a:p>
          <a:p>
            <a:pPr eaLnBrk="0" fontAlgn="base" hangingPunct="0">
              <a:spcBef>
                <a:spcPct val="0"/>
              </a:spcBef>
              <a:spcAft>
                <a:spcPct val="0"/>
              </a:spcAft>
            </a:pPr>
            <a:r>
              <a:rPr lang="cs-CZ" sz="1400" dirty="0">
                <a:solidFill>
                  <a:srgbClr val="000000"/>
                </a:solidFill>
                <a:latin typeface="Times New Roman" panose="02020603050405020304" pitchFamily="18" charset="0"/>
              </a:rPr>
              <a:t>Superior </a:t>
            </a:r>
            <a:r>
              <a:rPr lang="cs-CZ" sz="1400" dirty="0" err="1">
                <a:solidFill>
                  <a:srgbClr val="000000"/>
                </a:solidFill>
                <a:latin typeface="Times New Roman" panose="02020603050405020304" pitchFamily="18" charset="0"/>
              </a:rPr>
              <a:t>Craton</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at</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Moho</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Although</a:t>
            </a:r>
            <a:r>
              <a:rPr lang="cs-CZ" sz="1400" dirty="0">
                <a:solidFill>
                  <a:srgbClr val="000000"/>
                </a:solidFill>
                <a:latin typeface="Times New Roman" panose="02020603050405020304" pitchFamily="18" charset="0"/>
              </a:rPr>
              <a:t> not </a:t>
            </a:r>
            <a:r>
              <a:rPr lang="cs-CZ" sz="1400" dirty="0" err="1">
                <a:solidFill>
                  <a:srgbClr val="000000"/>
                </a:solidFill>
                <a:latin typeface="Times New Roman" panose="02020603050405020304" pitchFamily="18" charset="0"/>
              </a:rPr>
              <a:t>discussed</a:t>
            </a:r>
            <a:r>
              <a:rPr lang="cs-CZ" sz="1400" dirty="0">
                <a:solidFill>
                  <a:srgbClr val="000000"/>
                </a:solidFill>
                <a:latin typeface="Times New Roman" panose="02020603050405020304" pitchFamily="18" charset="0"/>
              </a:rPr>
              <a:t> in text, </a:t>
            </a:r>
            <a:r>
              <a:rPr lang="cs-CZ" sz="1400" dirty="0" err="1">
                <a:solidFill>
                  <a:srgbClr val="000000"/>
                </a:solidFill>
                <a:latin typeface="Times New Roman" panose="02020603050405020304" pitchFamily="18" charset="0"/>
              </a:rPr>
              <a:t>evolution</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of</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North</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Atlantic</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Craton</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shown</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here</a:t>
            </a:r>
            <a:r>
              <a:rPr lang="cs-CZ" sz="1400" dirty="0">
                <a:solidFill>
                  <a:srgbClr val="000000"/>
                </a:solidFill>
                <a:latin typeface="Times New Roman" panose="02020603050405020304" pitchFamily="18" charset="0"/>
              </a:rPr>
              <a:t> to </a:t>
            </a:r>
            <a:r>
              <a:rPr lang="cs-CZ" sz="1400" dirty="0" err="1">
                <a:solidFill>
                  <a:srgbClr val="000000"/>
                </a:solidFill>
                <a:latin typeface="Times New Roman" panose="02020603050405020304" pitchFamily="18" charset="0"/>
              </a:rPr>
              <a:t>include</a:t>
            </a:r>
            <a:endParaRPr lang="cs-CZ" sz="1400" dirty="0">
              <a:solidFill>
                <a:srgbClr val="000000"/>
              </a:solidFill>
              <a:latin typeface="Times New Roman" panose="02020603050405020304" pitchFamily="18" charset="0"/>
            </a:endParaRPr>
          </a:p>
          <a:p>
            <a:pPr eaLnBrk="0" fontAlgn="base" hangingPunct="0">
              <a:spcBef>
                <a:spcPct val="0"/>
              </a:spcBef>
              <a:spcAft>
                <a:spcPct val="0"/>
              </a:spcAft>
            </a:pPr>
            <a:r>
              <a:rPr lang="cs-CZ" sz="1400" dirty="0" err="1">
                <a:solidFill>
                  <a:srgbClr val="000000"/>
                </a:solidFill>
                <a:latin typeface="Times New Roman" panose="02020603050405020304" pitchFamily="18" charset="0"/>
              </a:rPr>
              <a:t>Archaean</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basement</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rocks</a:t>
            </a:r>
            <a:r>
              <a:rPr lang="cs-CZ" sz="1400" dirty="0">
                <a:solidFill>
                  <a:srgbClr val="000000"/>
                </a:solidFill>
                <a:latin typeface="Times New Roman" panose="02020603050405020304" pitchFamily="18" charset="0"/>
              </a:rPr>
              <a:t> and </a:t>
            </a:r>
            <a:r>
              <a:rPr lang="cs-CZ" sz="1400" dirty="0" err="1">
                <a:solidFill>
                  <a:srgbClr val="000000"/>
                </a:solidFill>
                <a:latin typeface="Times New Roman" panose="02020603050405020304" pitchFamily="18" charset="0"/>
              </a:rPr>
              <a:t>their</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cover</a:t>
            </a:r>
            <a:r>
              <a:rPr lang="cs-CZ" sz="1400" dirty="0">
                <a:solidFill>
                  <a:srgbClr val="000000"/>
                </a:solidFill>
                <a:latin typeface="Times New Roman" panose="02020603050405020304" pitchFamily="18" charset="0"/>
              </a:rPr>
              <a:t> on </a:t>
            </a:r>
            <a:r>
              <a:rPr lang="cs-CZ" sz="1400" dirty="0" err="1">
                <a:solidFill>
                  <a:srgbClr val="000000"/>
                </a:solidFill>
                <a:latin typeface="Times New Roman" panose="02020603050405020304" pitchFamily="18" charset="0"/>
              </a:rPr>
              <a:t>Hall</a:t>
            </a:r>
            <a:r>
              <a:rPr lang="cs-CZ" sz="1400" dirty="0">
                <a:solidFill>
                  <a:srgbClr val="000000"/>
                </a:solidFill>
                <a:latin typeface="Times New Roman" panose="02020603050405020304" pitchFamily="18" charset="0"/>
              </a:rPr>
              <a:t> and </a:t>
            </a:r>
            <a:r>
              <a:rPr lang="cs-CZ" sz="1400" dirty="0" err="1">
                <a:solidFill>
                  <a:srgbClr val="000000"/>
                </a:solidFill>
                <a:latin typeface="Times New Roman" panose="02020603050405020304" pitchFamily="18" charset="0"/>
              </a:rPr>
              <a:t>Cumberland</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peninsulas</a:t>
            </a:r>
            <a:r>
              <a:rPr lang="cs-CZ" sz="1400" dirty="0">
                <a:solidFill>
                  <a:srgbClr val="000000"/>
                </a:solidFill>
                <a:latin typeface="Times New Roman" panose="02020603050405020304" pitchFamily="18" charset="0"/>
              </a:rPr>
              <a:t> on Baffin Island (</a:t>
            </a:r>
            <a:r>
              <a:rPr lang="cs-CZ" sz="1400" dirty="0" err="1">
                <a:solidFill>
                  <a:srgbClr val="000000"/>
                </a:solidFill>
                <a:latin typeface="Times New Roman" panose="02020603050405020304" pitchFamily="18" charset="0"/>
              </a:rPr>
              <a:t>e.g</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Scott</a:t>
            </a:r>
            <a:r>
              <a:rPr lang="cs-CZ" sz="1400" dirty="0">
                <a:solidFill>
                  <a:srgbClr val="000000"/>
                </a:solidFill>
                <a:latin typeface="Times New Roman" panose="02020603050405020304" pitchFamily="18" charset="0"/>
              </a:rPr>
              <a:t> 1999;</a:t>
            </a:r>
          </a:p>
          <a:p>
            <a:pPr eaLnBrk="0" fontAlgn="base" hangingPunct="0">
              <a:spcBef>
                <a:spcPct val="0"/>
              </a:spcBef>
              <a:spcAft>
                <a:spcPct val="0"/>
              </a:spcAft>
            </a:pPr>
            <a:r>
              <a:rPr lang="cs-CZ" sz="1400" dirty="0">
                <a:solidFill>
                  <a:srgbClr val="000000"/>
                </a:solidFill>
                <a:latin typeface="Times New Roman" panose="02020603050405020304" pitchFamily="18" charset="0"/>
              </a:rPr>
              <a:t>Jackson &amp; </a:t>
            </a:r>
            <a:r>
              <a:rPr lang="cs-CZ" sz="1400" dirty="0" err="1">
                <a:solidFill>
                  <a:srgbClr val="000000"/>
                </a:solidFill>
                <a:latin typeface="Times New Roman" panose="02020603050405020304" pitchFamily="18" charset="0"/>
              </a:rPr>
              <a:t>Berman</a:t>
            </a:r>
            <a:r>
              <a:rPr lang="cs-CZ" sz="1400" dirty="0">
                <a:solidFill>
                  <a:srgbClr val="000000"/>
                </a:solidFill>
                <a:latin typeface="Times New Roman" panose="02020603050405020304" pitchFamily="18" charset="0"/>
              </a:rPr>
              <a:t> 2000) and </a:t>
            </a:r>
            <a:r>
              <a:rPr lang="cs-CZ" sz="1400" dirty="0" err="1">
                <a:solidFill>
                  <a:srgbClr val="000000"/>
                </a:solidFill>
                <a:latin typeface="Times New Roman" panose="02020603050405020304" pitchFamily="18" charset="0"/>
              </a:rPr>
              <a:t>tectonostratigraphic</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elements</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of</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the</a:t>
            </a:r>
            <a:r>
              <a:rPr lang="cs-CZ" sz="1400" dirty="0">
                <a:solidFill>
                  <a:srgbClr val="000000"/>
                </a:solidFill>
                <a:latin typeface="Times New Roman" panose="02020603050405020304" pitchFamily="18" charset="0"/>
              </a:rPr>
              <a:t> New </a:t>
            </a:r>
            <a:r>
              <a:rPr lang="cs-CZ" sz="1400" dirty="0" err="1">
                <a:solidFill>
                  <a:srgbClr val="000000"/>
                </a:solidFill>
                <a:latin typeface="Times New Roman" panose="02020603050405020304" pitchFamily="18" charset="0"/>
              </a:rPr>
              <a:t>Quebec</a:t>
            </a:r>
            <a:r>
              <a:rPr lang="cs-CZ" sz="1400" dirty="0">
                <a:solidFill>
                  <a:srgbClr val="000000"/>
                </a:solidFill>
                <a:latin typeface="Times New Roman" panose="02020603050405020304" pitchFamily="18" charset="0"/>
              </a:rPr>
              <a:t> and </a:t>
            </a:r>
            <a:r>
              <a:rPr lang="cs-CZ" sz="1400" dirty="0" err="1">
                <a:solidFill>
                  <a:srgbClr val="000000"/>
                </a:solidFill>
                <a:latin typeface="Times New Roman" panose="02020603050405020304" pitchFamily="18" charset="0"/>
              </a:rPr>
              <a:t>Torngat</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orogens</a:t>
            </a:r>
            <a:r>
              <a:rPr lang="cs-CZ" sz="1400" dirty="0">
                <a:solidFill>
                  <a:srgbClr val="000000"/>
                </a:solidFill>
                <a:latin typeface="Times New Roman" panose="02020603050405020304" pitchFamily="18" charset="0"/>
              </a:rPr>
              <a:t> are </a:t>
            </a:r>
            <a:r>
              <a:rPr lang="cs-CZ" sz="1400" dirty="0" err="1">
                <a:solidFill>
                  <a:srgbClr val="000000"/>
                </a:solidFill>
                <a:latin typeface="Times New Roman" panose="02020603050405020304" pitchFamily="18" charset="0"/>
              </a:rPr>
              <a:t>after</a:t>
            </a:r>
            <a:endParaRPr lang="cs-CZ" sz="1400" dirty="0">
              <a:solidFill>
                <a:srgbClr val="000000"/>
              </a:solidFill>
              <a:latin typeface="Times New Roman" panose="02020603050405020304" pitchFamily="18" charset="0"/>
            </a:endParaRPr>
          </a:p>
          <a:p>
            <a:pPr eaLnBrk="0" fontAlgn="base" hangingPunct="0">
              <a:spcBef>
                <a:spcPct val="0"/>
              </a:spcBef>
              <a:spcAft>
                <a:spcPct val="0"/>
              </a:spcAft>
            </a:pPr>
            <a:r>
              <a:rPr lang="cs-CZ" sz="1400" dirty="0" err="1">
                <a:solidFill>
                  <a:srgbClr val="000000"/>
                </a:solidFill>
                <a:latin typeface="Times New Roman" panose="02020603050405020304" pitchFamily="18" charset="0"/>
              </a:rPr>
              <a:t>Wardle</a:t>
            </a:r>
            <a:r>
              <a:rPr lang="cs-CZ" sz="1400" dirty="0">
                <a:solidFill>
                  <a:srgbClr val="000000"/>
                </a:solidFill>
                <a:latin typeface="Times New Roman" panose="02020603050405020304" pitchFamily="18" charset="0"/>
              </a:rPr>
              <a:t> et al. (2002). </a:t>
            </a:r>
            <a:r>
              <a:rPr lang="cs-CZ" sz="1400" dirty="0" err="1">
                <a:solidFill>
                  <a:srgbClr val="000000"/>
                </a:solidFill>
                <a:latin typeface="Times New Roman" panose="02020603050405020304" pitchFamily="18" charset="0"/>
              </a:rPr>
              <a:t>Abbreviations</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Am</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Amer</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group</a:t>
            </a:r>
            <a:r>
              <a:rPr lang="cs-CZ" sz="1400" dirty="0">
                <a:solidFill>
                  <a:srgbClr val="000000"/>
                </a:solidFill>
                <a:latin typeface="Times New Roman" panose="02020603050405020304" pitchFamily="18" charset="0"/>
              </a:rPr>
              <a:t>; B, </a:t>
            </a:r>
            <a:r>
              <a:rPr lang="cs-CZ" sz="1400" dirty="0" err="1">
                <a:solidFill>
                  <a:srgbClr val="000000"/>
                </a:solidFill>
                <a:latin typeface="Times New Roman" panose="02020603050405020304" pitchFamily="18" charset="0"/>
              </a:rPr>
              <a:t>Burwell</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arc</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BeS</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Bergeron</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suture</a:t>
            </a:r>
            <a:r>
              <a:rPr lang="cs-CZ" sz="1400" dirty="0">
                <a:solidFill>
                  <a:srgbClr val="000000"/>
                </a:solidFill>
                <a:latin typeface="Times New Roman" panose="02020603050405020304" pitchFamily="18" charset="0"/>
              </a:rPr>
              <a:t>; BS, Baffin </a:t>
            </a:r>
            <a:r>
              <a:rPr lang="cs-CZ" sz="1400" dirty="0" err="1">
                <a:solidFill>
                  <a:srgbClr val="000000"/>
                </a:solidFill>
                <a:latin typeface="Times New Roman" panose="02020603050405020304" pitchFamily="18" charset="0"/>
              </a:rPr>
              <a:t>suture</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BiS</a:t>
            </a:r>
            <a:r>
              <a:rPr lang="cs-CZ" sz="1400" dirty="0">
                <a:solidFill>
                  <a:srgbClr val="000000"/>
                </a:solidFill>
                <a:latin typeface="Times New Roman" panose="02020603050405020304" pitchFamily="18" charset="0"/>
              </a:rPr>
              <a:t>,</a:t>
            </a:r>
          </a:p>
          <a:p>
            <a:pPr eaLnBrk="0" fontAlgn="base" hangingPunct="0">
              <a:spcBef>
                <a:spcPct val="0"/>
              </a:spcBef>
              <a:spcAft>
                <a:spcPct val="0"/>
              </a:spcAft>
            </a:pPr>
            <a:r>
              <a:rPr lang="cs-CZ" sz="1400" dirty="0">
                <a:solidFill>
                  <a:srgbClr val="000000"/>
                </a:solidFill>
                <a:latin typeface="Times New Roman" panose="02020603050405020304" pitchFamily="18" charset="0"/>
              </a:rPr>
              <a:t>Big Island </a:t>
            </a:r>
            <a:r>
              <a:rPr lang="cs-CZ" sz="1400" dirty="0" err="1">
                <a:solidFill>
                  <a:srgbClr val="000000"/>
                </a:solidFill>
                <a:latin typeface="Times New Roman" panose="02020603050405020304" pitchFamily="18" charset="0"/>
              </a:rPr>
              <a:t>suture</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Bf</a:t>
            </a:r>
            <a:r>
              <a:rPr lang="cs-CZ" sz="1400" dirty="0">
                <a:solidFill>
                  <a:srgbClr val="000000"/>
                </a:solidFill>
                <a:latin typeface="Times New Roman" panose="02020603050405020304" pitchFamily="18" charset="0"/>
              </a:rPr>
              <a:t>, Bravo </a:t>
            </a:r>
            <a:r>
              <a:rPr lang="cs-CZ" sz="1400" dirty="0" err="1">
                <a:solidFill>
                  <a:srgbClr val="000000"/>
                </a:solidFill>
                <a:latin typeface="Times New Roman" panose="02020603050405020304" pitchFamily="18" charset="0"/>
              </a:rPr>
              <a:t>formation</a:t>
            </a:r>
            <a:r>
              <a:rPr lang="cs-CZ" sz="1400" dirty="0">
                <a:solidFill>
                  <a:srgbClr val="000000"/>
                </a:solidFill>
                <a:latin typeface="Times New Roman" panose="02020603050405020304" pitchFamily="18" charset="0"/>
              </a:rPr>
              <a:t>; Ch, </a:t>
            </a:r>
            <a:r>
              <a:rPr lang="cs-CZ" sz="1400" dirty="0" err="1">
                <a:solidFill>
                  <a:srgbClr val="000000"/>
                </a:solidFill>
                <a:latin typeface="Times New Roman" panose="02020603050405020304" pitchFamily="18" charset="0"/>
              </a:rPr>
              <a:t>Chukotat</a:t>
            </a:r>
            <a:r>
              <a:rPr lang="cs-CZ" sz="1400" dirty="0">
                <a:solidFill>
                  <a:srgbClr val="000000"/>
                </a:solidFill>
                <a:latin typeface="Times New Roman" panose="02020603050405020304" pitchFamily="18" charset="0"/>
              </a:rPr>
              <a:t>; FFG, </a:t>
            </a:r>
            <a:r>
              <a:rPr lang="cs-CZ" sz="1400" dirty="0" err="1">
                <a:solidFill>
                  <a:srgbClr val="000000"/>
                </a:solidFill>
                <a:latin typeface="Times New Roman" panose="02020603050405020304" pitchFamily="18" charset="0"/>
              </a:rPr>
              <a:t>Flin</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Flon</a:t>
            </a:r>
            <a:r>
              <a:rPr lang="cs-CZ" sz="1400" dirty="0">
                <a:solidFill>
                  <a:srgbClr val="000000"/>
                </a:solidFill>
                <a:latin typeface="Times New Roman" panose="02020603050405020304" pitchFamily="18" charset="0"/>
              </a:rPr>
              <a:t>–</a:t>
            </a:r>
            <a:r>
              <a:rPr lang="cs-CZ" sz="1400" dirty="0" err="1">
                <a:solidFill>
                  <a:srgbClr val="000000"/>
                </a:solidFill>
                <a:latin typeface="Times New Roman" panose="02020603050405020304" pitchFamily="18" charset="0"/>
              </a:rPr>
              <a:t>Glennie</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Complex</a:t>
            </a:r>
            <a:r>
              <a:rPr lang="cs-CZ" sz="1400" dirty="0">
                <a:solidFill>
                  <a:srgbClr val="000000"/>
                </a:solidFill>
                <a:latin typeface="Times New Roman" panose="02020603050405020304" pitchFamily="18" charset="0"/>
              </a:rPr>
              <a:t>; FR, Fox River </a:t>
            </a:r>
            <a:r>
              <a:rPr lang="cs-CZ" sz="1400" dirty="0" err="1">
                <a:solidFill>
                  <a:srgbClr val="000000"/>
                </a:solidFill>
                <a:latin typeface="Times New Roman" panose="02020603050405020304" pitchFamily="18" charset="0"/>
              </a:rPr>
              <a:t>belt</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GFtz</a:t>
            </a:r>
            <a:r>
              <a:rPr lang="cs-CZ" sz="1400" dirty="0">
                <a:solidFill>
                  <a:srgbClr val="000000"/>
                </a:solidFill>
                <a:latin typeface="Times New Roman" panose="02020603050405020304" pitchFamily="18" charset="0"/>
              </a:rPr>
              <a:t>,</a:t>
            </a:r>
          </a:p>
          <a:p>
            <a:pPr eaLnBrk="0" fontAlgn="base" hangingPunct="0">
              <a:spcBef>
                <a:spcPct val="0"/>
              </a:spcBef>
              <a:spcAft>
                <a:spcPct val="0"/>
              </a:spcAft>
            </a:pPr>
            <a:r>
              <a:rPr lang="cs-CZ" sz="1400" dirty="0">
                <a:solidFill>
                  <a:srgbClr val="000000"/>
                </a:solidFill>
                <a:latin typeface="Times New Roman" panose="02020603050405020304" pitchFamily="18" charset="0"/>
              </a:rPr>
              <a:t>Great </a:t>
            </a:r>
            <a:r>
              <a:rPr lang="cs-CZ" sz="1400" dirty="0" err="1">
                <a:solidFill>
                  <a:srgbClr val="000000"/>
                </a:solidFill>
                <a:latin typeface="Times New Roman" panose="02020603050405020304" pitchFamily="18" charset="0"/>
              </a:rPr>
              <a:t>Falls</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tectonic</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zone</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GLsz</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Granville</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Lake</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structural</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zone</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Hoare</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Bay</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group</a:t>
            </a:r>
            <a:r>
              <a:rPr lang="cs-CZ" sz="1400" dirty="0">
                <a:solidFill>
                  <a:srgbClr val="000000"/>
                </a:solidFill>
                <a:latin typeface="Times New Roman" panose="02020603050405020304" pitchFamily="18" charset="0"/>
              </a:rPr>
              <a:t>; KB, </a:t>
            </a:r>
            <a:r>
              <a:rPr lang="cs-CZ" sz="1400" dirty="0" err="1">
                <a:solidFill>
                  <a:srgbClr val="000000"/>
                </a:solidFill>
                <a:latin typeface="Times New Roman" panose="02020603050405020304" pitchFamily="18" charset="0"/>
              </a:rPr>
              <a:t>Kisseynew</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Basin</a:t>
            </a:r>
            <a:r>
              <a:rPr lang="cs-CZ" sz="1400" dirty="0">
                <a:solidFill>
                  <a:srgbClr val="000000"/>
                </a:solidFill>
                <a:latin typeface="Times New Roman" panose="02020603050405020304" pitchFamily="18" charset="0"/>
              </a:rPr>
              <a:t>; Ke,</a:t>
            </a:r>
          </a:p>
          <a:p>
            <a:pPr eaLnBrk="0" fontAlgn="base" hangingPunct="0">
              <a:spcBef>
                <a:spcPct val="0"/>
              </a:spcBef>
              <a:spcAft>
                <a:spcPct val="0"/>
              </a:spcAft>
            </a:pPr>
            <a:r>
              <a:rPr lang="cs-CZ" sz="1400" dirty="0" err="1">
                <a:solidFill>
                  <a:srgbClr val="000000"/>
                </a:solidFill>
                <a:latin typeface="Times New Roman" panose="02020603050405020304" pitchFamily="18" charset="0"/>
              </a:rPr>
              <a:t>Ketyet</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group</a:t>
            </a:r>
            <a:r>
              <a:rPr lang="cs-CZ" sz="1400" dirty="0">
                <a:solidFill>
                  <a:srgbClr val="000000"/>
                </a:solidFill>
                <a:latin typeface="Times New Roman" panose="02020603050405020304" pitchFamily="18" charset="0"/>
              </a:rPr>
              <a:t>; LL, La </a:t>
            </a:r>
            <a:r>
              <a:rPr lang="cs-CZ" sz="1400" dirty="0" err="1">
                <a:solidFill>
                  <a:srgbClr val="000000"/>
                </a:solidFill>
                <a:latin typeface="Times New Roman" panose="02020603050405020304" pitchFamily="18" charset="0"/>
              </a:rPr>
              <a:t>Ronge</a:t>
            </a:r>
            <a:r>
              <a:rPr lang="cs-CZ" sz="1400" dirty="0">
                <a:solidFill>
                  <a:srgbClr val="000000"/>
                </a:solidFill>
                <a:latin typeface="Times New Roman" panose="02020603050405020304" pitchFamily="18" charset="0"/>
              </a:rPr>
              <a:t>–</a:t>
            </a:r>
            <a:r>
              <a:rPr lang="cs-CZ" sz="1400" dirty="0" err="1">
                <a:solidFill>
                  <a:srgbClr val="000000"/>
                </a:solidFill>
                <a:latin typeface="Times New Roman" panose="02020603050405020304" pitchFamily="18" charset="0"/>
              </a:rPr>
              <a:t>Lynn</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Lake</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belts</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LTSz</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Lac</a:t>
            </a:r>
            <a:r>
              <a:rPr lang="cs-CZ" sz="1400" dirty="0">
                <a:solidFill>
                  <a:srgbClr val="000000"/>
                </a:solidFill>
                <a:latin typeface="Times New Roman" panose="02020603050405020304" pitchFamily="18" charset="0"/>
              </a:rPr>
              <a:t> Tudor </a:t>
            </a:r>
            <a:r>
              <a:rPr lang="cs-CZ" sz="1400" dirty="0" err="1">
                <a:solidFill>
                  <a:srgbClr val="000000"/>
                </a:solidFill>
                <a:latin typeface="Times New Roman" panose="02020603050405020304" pitchFamily="18" charset="0"/>
              </a:rPr>
              <a:t>shear</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zone</a:t>
            </a:r>
            <a:r>
              <a:rPr lang="cs-CZ" sz="1400" dirty="0">
                <a:solidFill>
                  <a:srgbClr val="000000"/>
                </a:solidFill>
                <a:latin typeface="Times New Roman" panose="02020603050405020304" pitchFamily="18" charset="0"/>
              </a:rPr>
              <a:t>; M, </a:t>
            </a:r>
            <a:r>
              <a:rPr lang="cs-CZ" sz="1400" dirty="0" err="1">
                <a:solidFill>
                  <a:srgbClr val="000000"/>
                </a:solidFill>
                <a:latin typeface="Times New Roman" panose="02020603050405020304" pitchFamily="18" charset="0"/>
              </a:rPr>
              <a:t>Molson</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dykes</a:t>
            </a:r>
            <a:r>
              <a:rPr lang="cs-CZ" sz="1400" dirty="0">
                <a:solidFill>
                  <a:srgbClr val="000000"/>
                </a:solidFill>
                <a:latin typeface="Times New Roman" panose="02020603050405020304" pitchFamily="18" charset="0"/>
              </a:rPr>
              <a:t>; MHB, </a:t>
            </a:r>
            <a:r>
              <a:rPr lang="cs-CZ" sz="1400" dirty="0" err="1">
                <a:solidFill>
                  <a:srgbClr val="000000"/>
                </a:solidFill>
                <a:latin typeface="Times New Roman" panose="02020603050405020304" pitchFamily="18" charset="0"/>
              </a:rPr>
              <a:t>Medicine</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Hat</a:t>
            </a:r>
            <a:endParaRPr lang="cs-CZ" sz="1400" dirty="0">
              <a:solidFill>
                <a:srgbClr val="000000"/>
              </a:solidFill>
              <a:latin typeface="Times New Roman" panose="02020603050405020304" pitchFamily="18" charset="0"/>
            </a:endParaRPr>
          </a:p>
          <a:p>
            <a:pPr eaLnBrk="0" fontAlgn="base" hangingPunct="0">
              <a:spcBef>
                <a:spcPct val="0"/>
              </a:spcBef>
              <a:spcAft>
                <a:spcPct val="0"/>
              </a:spcAft>
            </a:pPr>
            <a:r>
              <a:rPr lang="cs-CZ" sz="1400" dirty="0" err="1">
                <a:solidFill>
                  <a:srgbClr val="000000"/>
                </a:solidFill>
                <a:latin typeface="Times New Roman" panose="02020603050405020304" pitchFamily="18" charset="0"/>
              </a:rPr>
              <a:t>block</a:t>
            </a:r>
            <a:r>
              <a:rPr lang="cs-CZ" sz="1400" dirty="0">
                <a:solidFill>
                  <a:srgbClr val="000000"/>
                </a:solidFill>
                <a:latin typeface="Times New Roman" panose="02020603050405020304" pitchFamily="18" charset="0"/>
              </a:rPr>
              <a:t>; M.I., Meta </a:t>
            </a:r>
            <a:r>
              <a:rPr lang="cs-CZ" sz="1400" dirty="0" err="1">
                <a:solidFill>
                  <a:srgbClr val="000000"/>
                </a:solidFill>
                <a:latin typeface="Times New Roman" panose="02020603050405020304" pitchFamily="18" charset="0"/>
              </a:rPr>
              <a:t>Incognita</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micro-continent</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Pe</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Penrhyn</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group</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Pi</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Piling</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group</a:t>
            </a:r>
            <a:r>
              <a:rPr lang="cs-CZ" sz="1400" dirty="0">
                <a:solidFill>
                  <a:srgbClr val="000000"/>
                </a:solidFill>
                <a:latin typeface="Times New Roman" panose="02020603050405020304" pitchFamily="18" charset="0"/>
              </a:rPr>
              <a:t>; PS, </a:t>
            </a:r>
            <a:r>
              <a:rPr lang="cs-CZ" sz="1400" dirty="0" err="1">
                <a:solidFill>
                  <a:srgbClr val="000000"/>
                </a:solidFill>
                <a:latin typeface="Times New Roman" panose="02020603050405020304" pitchFamily="18" charset="0"/>
              </a:rPr>
              <a:t>Parent</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arc</a:t>
            </a:r>
            <a:r>
              <a:rPr lang="cs-CZ" sz="1400" dirty="0">
                <a:solidFill>
                  <a:srgbClr val="000000"/>
                </a:solidFill>
                <a:latin typeface="Times New Roman" panose="02020603050405020304" pitchFamily="18" charset="0"/>
              </a:rPr>
              <a:t> and </a:t>
            </a:r>
            <a:r>
              <a:rPr lang="cs-CZ" sz="1400" dirty="0" err="1">
                <a:solidFill>
                  <a:srgbClr val="000000"/>
                </a:solidFill>
                <a:latin typeface="Times New Roman" panose="02020603050405020304" pitchFamily="18" charset="0"/>
              </a:rPr>
              <a:t>Spartan</a:t>
            </a:r>
            <a:endParaRPr lang="cs-CZ" sz="1400" dirty="0">
              <a:solidFill>
                <a:srgbClr val="000000"/>
              </a:solidFill>
              <a:latin typeface="Times New Roman" panose="02020603050405020304" pitchFamily="18" charset="0"/>
            </a:endParaRPr>
          </a:p>
          <a:p>
            <a:pPr eaLnBrk="0" fontAlgn="base" hangingPunct="0">
              <a:spcBef>
                <a:spcPct val="0"/>
              </a:spcBef>
              <a:spcAft>
                <a:spcPct val="0"/>
              </a:spcAft>
            </a:pPr>
            <a:r>
              <a:rPr lang="cs-CZ" sz="1400" dirty="0" err="1">
                <a:solidFill>
                  <a:srgbClr val="000000"/>
                </a:solidFill>
                <a:latin typeface="Times New Roman" panose="02020603050405020304" pitchFamily="18" charset="0"/>
              </a:rPr>
              <a:t>forearc</a:t>
            </a:r>
            <a:r>
              <a:rPr lang="cs-CZ" sz="1400" dirty="0">
                <a:solidFill>
                  <a:srgbClr val="000000"/>
                </a:solidFill>
                <a:latin typeface="Times New Roman" panose="02020603050405020304" pitchFamily="18" charset="0"/>
              </a:rPr>
              <a:t>; PT, </a:t>
            </a:r>
            <a:r>
              <a:rPr lang="cs-CZ" sz="1400" dirty="0" err="1">
                <a:solidFill>
                  <a:srgbClr val="000000"/>
                </a:solidFill>
                <a:latin typeface="Times New Roman" panose="02020603050405020304" pitchFamily="18" charset="0"/>
              </a:rPr>
              <a:t>Pelican</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thrust</a:t>
            </a:r>
            <a:r>
              <a:rPr lang="cs-CZ" sz="1400" dirty="0">
                <a:solidFill>
                  <a:srgbClr val="000000"/>
                </a:solidFill>
                <a:latin typeface="Times New Roman" panose="02020603050405020304" pitchFamily="18" charset="0"/>
              </a:rPr>
              <a:t>; SL, </a:t>
            </a:r>
            <a:r>
              <a:rPr lang="cs-CZ" sz="1400" dirty="0" err="1">
                <a:solidFill>
                  <a:srgbClr val="000000"/>
                </a:solidFill>
                <a:latin typeface="Times New Roman" panose="02020603050405020304" pitchFamily="18" charset="0"/>
              </a:rPr>
              <a:t>Snow</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Lake</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belt</a:t>
            </a:r>
            <a:r>
              <a:rPr lang="cs-CZ" sz="1400" dirty="0">
                <a:solidFill>
                  <a:srgbClr val="000000"/>
                </a:solidFill>
                <a:latin typeface="Times New Roman" panose="02020603050405020304" pitchFamily="18" charset="0"/>
              </a:rPr>
              <a:t>; SS, </a:t>
            </a:r>
            <a:r>
              <a:rPr lang="cs-CZ" sz="1400" dirty="0" err="1">
                <a:solidFill>
                  <a:srgbClr val="000000"/>
                </a:solidFill>
                <a:latin typeface="Times New Roman" panose="02020603050405020304" pitchFamily="18" charset="0"/>
              </a:rPr>
              <a:t>Sugluk</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suture</a:t>
            </a:r>
            <a:r>
              <a:rPr lang="cs-CZ" sz="1400" dirty="0">
                <a:solidFill>
                  <a:srgbClr val="000000"/>
                </a:solidFill>
                <a:latin typeface="Times New Roman" panose="02020603050405020304" pitchFamily="18" charset="0"/>
              </a:rPr>
              <a:t>; STZ, </a:t>
            </a:r>
            <a:r>
              <a:rPr lang="cs-CZ" sz="1400" dirty="0" err="1">
                <a:solidFill>
                  <a:srgbClr val="000000"/>
                </a:solidFill>
                <a:latin typeface="Times New Roman" panose="02020603050405020304" pitchFamily="18" charset="0"/>
              </a:rPr>
              <a:t>Snowbird</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Tectonic</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Zone</a:t>
            </a:r>
            <a:r>
              <a:rPr lang="cs-CZ" sz="1400" dirty="0">
                <a:solidFill>
                  <a:srgbClr val="000000"/>
                </a:solidFill>
                <a:latin typeface="Times New Roman" panose="02020603050405020304" pitchFamily="18" charset="0"/>
              </a:rPr>
              <a:t>; TA, </a:t>
            </a:r>
            <a:r>
              <a:rPr lang="cs-CZ" sz="1400" dirty="0" err="1">
                <a:solidFill>
                  <a:srgbClr val="000000"/>
                </a:solidFill>
                <a:latin typeface="Times New Roman" panose="02020603050405020304" pitchFamily="18" charset="0"/>
              </a:rPr>
              <a:t>Tasiuyak</a:t>
            </a:r>
            <a:endParaRPr lang="cs-CZ" sz="1400" dirty="0">
              <a:solidFill>
                <a:srgbClr val="000000"/>
              </a:solidFill>
              <a:latin typeface="Times New Roman" panose="02020603050405020304" pitchFamily="18" charset="0"/>
            </a:endParaRPr>
          </a:p>
          <a:p>
            <a:pPr eaLnBrk="0" fontAlgn="base" hangingPunct="0">
              <a:spcBef>
                <a:spcPct val="0"/>
              </a:spcBef>
              <a:spcAft>
                <a:spcPct val="0"/>
              </a:spcAft>
            </a:pPr>
            <a:r>
              <a:rPr lang="cs-CZ" sz="1400" dirty="0" err="1">
                <a:solidFill>
                  <a:srgbClr val="000000"/>
                </a:solidFill>
                <a:latin typeface="Times New Roman" panose="02020603050405020304" pitchFamily="18" charset="0"/>
              </a:rPr>
              <a:t>domain</a:t>
            </a:r>
            <a:r>
              <a:rPr lang="cs-CZ" sz="1400" dirty="0">
                <a:solidFill>
                  <a:srgbClr val="000000"/>
                </a:solidFill>
                <a:latin typeface="Times New Roman" panose="02020603050405020304" pitchFamily="18" charset="0"/>
              </a:rPr>
              <a:t>; TNB, Thompson </a:t>
            </a:r>
            <a:r>
              <a:rPr lang="cs-CZ" sz="1400" dirty="0" err="1">
                <a:solidFill>
                  <a:srgbClr val="000000"/>
                </a:solidFill>
                <a:latin typeface="Times New Roman" panose="02020603050405020304" pitchFamily="18" charset="0"/>
              </a:rPr>
              <a:t>Nickel</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Belt</a:t>
            </a:r>
            <a:endParaRPr lang="cs-CZ" sz="1400" dirty="0">
              <a:solidFill>
                <a:srgbClr val="000000"/>
              </a:solidFill>
              <a:latin typeface="Times New Roman" panose="02020603050405020304" pitchFamily="18" charset="0"/>
            </a:endParaRPr>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4738" y="6154738"/>
            <a:ext cx="487362" cy="487362"/>
          </a:xfrm>
          <a:prstGeom prst="rect">
            <a:avLst/>
          </a:prstGeom>
        </p:spPr>
      </p:pic>
    </p:spTree>
    <p:extLst>
      <p:ext uri="{BB962C8B-B14F-4D97-AF65-F5344CB8AC3E}">
        <p14:creationId xmlns:p14="http://schemas.microsoft.com/office/powerpoint/2010/main" val="246069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503713" y="1340769"/>
            <a:ext cx="4805803" cy="646331"/>
          </a:xfrm>
          <a:prstGeom prst="rect">
            <a:avLst/>
          </a:prstGeom>
          <a:noFill/>
        </p:spPr>
        <p:txBody>
          <a:bodyPr wrap="none" rtlCol="0">
            <a:spAutoFit/>
          </a:bodyPr>
          <a:lstStyle/>
          <a:p>
            <a:pPr eaLnBrk="0" fontAlgn="base" hangingPunct="0">
              <a:spcBef>
                <a:spcPct val="0"/>
              </a:spcBef>
              <a:spcAft>
                <a:spcPct val="0"/>
              </a:spcAft>
            </a:pPr>
            <a:r>
              <a:rPr lang="cs-CZ" sz="3600" b="1" dirty="0">
                <a:solidFill>
                  <a:srgbClr val="000000"/>
                </a:solidFill>
                <a:latin typeface="Times New Roman" panose="02020603050405020304" pitchFamily="18" charset="0"/>
              </a:rPr>
              <a:t>Severoamerický kraton</a:t>
            </a:r>
          </a:p>
        </p:txBody>
      </p:sp>
    </p:spTree>
    <p:extLst>
      <p:ext uri="{BB962C8B-B14F-4D97-AF65-F5344CB8AC3E}">
        <p14:creationId xmlns:p14="http://schemas.microsoft.com/office/powerpoint/2010/main" val="10399323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1991545" y="332656"/>
            <a:ext cx="7489961" cy="9834042"/>
          </a:xfrm>
          <a:prstGeom prst="rect">
            <a:avLst/>
          </a:prstGeom>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4738" y="6154738"/>
            <a:ext cx="487362" cy="487362"/>
          </a:xfrm>
          <a:prstGeom prst="rect">
            <a:avLst/>
          </a:prstGeom>
        </p:spPr>
      </p:pic>
    </p:spTree>
    <p:extLst>
      <p:ext uri="{BB962C8B-B14F-4D97-AF65-F5344CB8AC3E}">
        <p14:creationId xmlns:p14="http://schemas.microsoft.com/office/powerpoint/2010/main" val="3749206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1815782" y="764704"/>
            <a:ext cx="8153969" cy="6084090"/>
          </a:xfrm>
          <a:prstGeom prst="rect">
            <a:avLst/>
          </a:prstGeom>
        </p:spPr>
      </p:pic>
      <p:sp>
        <p:nvSpPr>
          <p:cNvPr id="3" name="TextovéPole 2"/>
          <p:cNvSpPr txBox="1"/>
          <p:nvPr/>
        </p:nvSpPr>
        <p:spPr>
          <a:xfrm>
            <a:off x="5087889" y="188641"/>
            <a:ext cx="1803699" cy="584775"/>
          </a:xfrm>
          <a:prstGeom prst="rect">
            <a:avLst/>
          </a:prstGeom>
          <a:noFill/>
        </p:spPr>
        <p:txBody>
          <a:bodyPr wrap="none" rtlCol="0">
            <a:spAutoFit/>
          </a:bodyPr>
          <a:lstStyle/>
          <a:p>
            <a:pPr eaLnBrk="0" fontAlgn="base" hangingPunct="0">
              <a:spcBef>
                <a:spcPct val="0"/>
              </a:spcBef>
              <a:spcAft>
                <a:spcPct val="0"/>
              </a:spcAft>
            </a:pPr>
            <a:r>
              <a:rPr lang="cs-CZ" sz="3200" dirty="0">
                <a:solidFill>
                  <a:srgbClr val="000000"/>
                </a:solidFill>
                <a:latin typeface="Times New Roman" panose="02020603050405020304" pitchFamily="18" charset="0"/>
              </a:rPr>
              <a:t>Columbia</a:t>
            </a:r>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4738" y="6154738"/>
            <a:ext cx="487362" cy="487362"/>
          </a:xfrm>
          <a:prstGeom prst="rect">
            <a:avLst/>
          </a:prstGeom>
        </p:spPr>
      </p:pic>
    </p:spTree>
    <p:extLst>
      <p:ext uri="{BB962C8B-B14F-4D97-AF65-F5344CB8AC3E}">
        <p14:creationId xmlns:p14="http://schemas.microsoft.com/office/powerpoint/2010/main" val="86448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ChangeArrowheads="1"/>
          </p:cNvSpPr>
          <p:nvPr/>
        </p:nvSpPr>
        <p:spPr bwMode="auto">
          <a:xfrm>
            <a:off x="2209800" y="228600"/>
            <a:ext cx="7772400" cy="11430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None/>
            </a:pPr>
            <a:r>
              <a:rPr lang="en-US" altLang="cs-CZ" sz="4400">
                <a:solidFill>
                  <a:srgbClr val="000000"/>
                </a:solidFill>
              </a:rPr>
              <a:t>Continental Accretion</a:t>
            </a:r>
          </a:p>
        </p:txBody>
      </p:sp>
      <p:sp>
        <p:nvSpPr>
          <p:cNvPr id="77827" name="Rectangle 3"/>
          <p:cNvSpPr>
            <a:spLocks noChangeArrowheads="1"/>
          </p:cNvSpPr>
          <p:nvPr/>
        </p:nvSpPr>
        <p:spPr bwMode="auto">
          <a:xfrm>
            <a:off x="1981200" y="1447800"/>
            <a:ext cx="7772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Aft>
                <a:spcPct val="0"/>
              </a:spcAft>
            </a:pPr>
            <a:r>
              <a:rPr lang="en-US" altLang="cs-CZ">
                <a:solidFill>
                  <a:srgbClr val="000000"/>
                </a:solidFill>
              </a:rPr>
              <a:t>During Proterozoic, Laurentia was growing by accretion</a:t>
            </a:r>
          </a:p>
        </p:txBody>
      </p:sp>
      <p:pic>
        <p:nvPicPr>
          <p:cNvPr id="77828" name="Picture 4" descr="F12_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286001"/>
            <a:ext cx="5283200" cy="4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 Box 5"/>
          <p:cNvSpPr txBox="1">
            <a:spLocks noChangeArrowheads="1"/>
          </p:cNvSpPr>
          <p:nvPr/>
        </p:nvSpPr>
        <p:spPr bwMode="auto">
          <a:xfrm>
            <a:off x="1531938" y="2667000"/>
            <a:ext cx="327660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cs-CZ" altLang="cs-CZ" sz="2400" b="1" i="1">
                <a:solidFill>
                  <a:srgbClr val="000000"/>
                </a:solidFill>
                <a:latin typeface="Comic Sans MS" panose="030F0702030302020204" pitchFamily="66" charset="0"/>
              </a:rPr>
              <a:t>Tranhudson orogeny</a:t>
            </a:r>
            <a:r>
              <a:rPr lang="en-US" altLang="cs-CZ" sz="2400" b="1" i="1">
                <a:solidFill>
                  <a:srgbClr val="000000"/>
                </a:solidFill>
                <a:latin typeface="Comic Sans MS" panose="030F0702030302020204" pitchFamily="66" charset="0"/>
              </a:rPr>
              <a:t>:</a:t>
            </a:r>
          </a:p>
          <a:p>
            <a:pPr fontAlgn="base">
              <a:spcBef>
                <a:spcPct val="0"/>
              </a:spcBef>
              <a:spcAft>
                <a:spcPct val="0"/>
              </a:spcAft>
              <a:buNone/>
            </a:pPr>
            <a:r>
              <a:rPr lang="en-US" altLang="cs-CZ" sz="2400">
                <a:solidFill>
                  <a:srgbClr val="000000"/>
                </a:solidFill>
                <a:latin typeface="Comic Sans MS" panose="030F0702030302020204" pitchFamily="66" charset="0"/>
              </a:rPr>
              <a:t>1.95-1.85 bya </a:t>
            </a:r>
          </a:p>
          <a:p>
            <a:pPr fontAlgn="base">
              <a:spcBef>
                <a:spcPct val="0"/>
              </a:spcBef>
              <a:spcAft>
                <a:spcPct val="0"/>
              </a:spcAft>
              <a:buNone/>
            </a:pPr>
            <a:r>
              <a:rPr lang="en-US" altLang="cs-CZ" sz="2400">
                <a:solidFill>
                  <a:srgbClr val="000000"/>
                </a:solidFill>
                <a:latin typeface="Comic Sans MS" panose="030F0702030302020204" pitchFamily="66" charset="0"/>
              </a:rPr>
              <a:t>Suturing of ~six</a:t>
            </a:r>
          </a:p>
          <a:p>
            <a:pPr fontAlgn="base">
              <a:spcBef>
                <a:spcPct val="0"/>
              </a:spcBef>
              <a:spcAft>
                <a:spcPct val="0"/>
              </a:spcAft>
              <a:buNone/>
            </a:pPr>
            <a:r>
              <a:rPr lang="en-US" altLang="cs-CZ" sz="2400">
                <a:solidFill>
                  <a:srgbClr val="000000"/>
                </a:solidFill>
                <a:latin typeface="Comic Sans MS" panose="030F0702030302020204" pitchFamily="66" charset="0"/>
              </a:rPr>
              <a:t>microcontinents</a:t>
            </a:r>
          </a:p>
        </p:txBody>
      </p:sp>
      <p:sp>
        <p:nvSpPr>
          <p:cNvPr id="77832" name="Line 8"/>
          <p:cNvSpPr>
            <a:spLocks noChangeShapeType="1"/>
          </p:cNvSpPr>
          <p:nvPr/>
        </p:nvSpPr>
        <p:spPr bwMode="auto">
          <a:xfrm flipV="1">
            <a:off x="4038600" y="3124200"/>
            <a:ext cx="3200400" cy="228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fontAlgn="base" hangingPunct="0">
              <a:spcBef>
                <a:spcPct val="0"/>
              </a:spcBef>
              <a:spcAft>
                <a:spcPct val="0"/>
              </a:spcAft>
            </a:pPr>
            <a:endParaRPr lang="cs-CZ" sz="14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6357981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 calcmode="lin" valueType="num">
                                      <p:cBhvr additive="base">
                                        <p:cTn id="7" dur="500" fill="hold"/>
                                        <p:tgtEl>
                                          <p:spTgt spid="778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78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77828"/>
                                        </p:tgtEl>
                                        <p:attrNameLst>
                                          <p:attrName>style.visibility</p:attrName>
                                        </p:attrNameLst>
                                      </p:cBhvr>
                                      <p:to>
                                        <p:strVal val="visible"/>
                                      </p:to>
                                    </p:set>
                                    <p:anim calcmode="lin" valueType="num">
                                      <p:cBhvr additive="base">
                                        <p:cTn id="13" dur="500" fill="hold"/>
                                        <p:tgtEl>
                                          <p:spTgt spid="77828"/>
                                        </p:tgtEl>
                                        <p:attrNameLst>
                                          <p:attrName>ppt_x</p:attrName>
                                        </p:attrNameLst>
                                      </p:cBhvr>
                                      <p:tavLst>
                                        <p:tav tm="0">
                                          <p:val>
                                            <p:strVal val="1+#ppt_w/2"/>
                                          </p:val>
                                        </p:tav>
                                        <p:tav tm="100000">
                                          <p:val>
                                            <p:strVal val="#ppt_x"/>
                                          </p:val>
                                        </p:tav>
                                      </p:tavLst>
                                    </p:anim>
                                    <p:anim calcmode="lin" valueType="num">
                                      <p:cBhvr additive="base">
                                        <p:cTn id="14" dur="500" fill="hold"/>
                                        <p:tgtEl>
                                          <p:spTgt spid="7782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7829"/>
                                        </p:tgtEl>
                                        <p:attrNameLst>
                                          <p:attrName>style.visibility</p:attrName>
                                        </p:attrNameLst>
                                      </p:cBhvr>
                                      <p:to>
                                        <p:strVal val="visible"/>
                                      </p:to>
                                    </p:set>
                                    <p:anim calcmode="lin" valueType="num">
                                      <p:cBhvr additive="base">
                                        <p:cTn id="19" dur="500" fill="hold"/>
                                        <p:tgtEl>
                                          <p:spTgt spid="77829"/>
                                        </p:tgtEl>
                                        <p:attrNameLst>
                                          <p:attrName>ppt_x</p:attrName>
                                        </p:attrNameLst>
                                      </p:cBhvr>
                                      <p:tavLst>
                                        <p:tav tm="0">
                                          <p:val>
                                            <p:strVal val="0-#ppt_w/2"/>
                                          </p:val>
                                        </p:tav>
                                        <p:tav tm="100000">
                                          <p:val>
                                            <p:strVal val="#ppt_x"/>
                                          </p:val>
                                        </p:tav>
                                      </p:tavLst>
                                    </p:anim>
                                    <p:anim calcmode="lin" valueType="num">
                                      <p:cBhvr additive="base">
                                        <p:cTn id="20" dur="500" fill="hold"/>
                                        <p:tgtEl>
                                          <p:spTgt spid="77829"/>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22" presetClass="entr" presetSubtype="8" fill="hold" nodeType="afterEffect">
                                  <p:stCondLst>
                                    <p:cond delay="0"/>
                                  </p:stCondLst>
                                  <p:childTnLst>
                                    <p:set>
                                      <p:cBhvr>
                                        <p:cTn id="23" dur="1" fill="hold">
                                          <p:stCondLst>
                                            <p:cond delay="0"/>
                                          </p:stCondLst>
                                        </p:cTn>
                                        <p:tgtEl>
                                          <p:spTgt spid="77832"/>
                                        </p:tgtEl>
                                        <p:attrNameLst>
                                          <p:attrName>style.visibility</p:attrName>
                                        </p:attrNameLst>
                                      </p:cBhvr>
                                      <p:to>
                                        <p:strVal val="visible"/>
                                      </p:to>
                                    </p:set>
                                    <p:animEffect transition="in" filter="wipe(left)">
                                      <p:cBhvr>
                                        <p:cTn id="24" dur="500"/>
                                        <p:tgtEl>
                                          <p:spTgt spid="778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build="p" autoUpdateAnimBg="0" advAuto="0"/>
      <p:bldP spid="77829"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4"/>
          <p:cNvSpPr>
            <a:spLocks noChangeArrowheads="1"/>
          </p:cNvSpPr>
          <p:nvPr/>
        </p:nvSpPr>
        <p:spPr bwMode="auto">
          <a:xfrm>
            <a:off x="2351585" y="561676"/>
            <a:ext cx="8174037" cy="885482"/>
          </a:xfrm>
          <a:prstGeom prst="rect">
            <a:avLst/>
          </a:prstGeom>
          <a:solidFill>
            <a:srgbClr val="66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53958" rIns="0" bIns="0"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cs-CZ" altLang="cs-CZ" sz="1800" dirty="0" err="1">
                <a:solidFill>
                  <a:srgbClr val="000000"/>
                </a:solidFill>
              </a:rPr>
              <a:t>The</a:t>
            </a:r>
            <a:r>
              <a:rPr lang="cs-CZ" altLang="cs-CZ" sz="1800" dirty="0">
                <a:solidFill>
                  <a:srgbClr val="000000"/>
                </a:solidFill>
              </a:rPr>
              <a:t> </a:t>
            </a:r>
            <a:r>
              <a:rPr lang="be-BY" altLang="cs-CZ" sz="1800" dirty="0">
                <a:solidFill>
                  <a:srgbClr val="000000"/>
                </a:solidFill>
              </a:rPr>
              <a:t>Wopmay orogen is a Paleoproterozoic orogenic belt formed by the obduction of </a:t>
            </a:r>
            <a:r>
              <a:rPr lang="be-BY" altLang="cs-CZ" sz="1800" b="1" dirty="0">
                <a:solidFill>
                  <a:srgbClr val="000000"/>
                </a:solidFill>
              </a:rPr>
              <a:t>Hottah terrane</a:t>
            </a:r>
            <a:r>
              <a:rPr lang="be-BY" altLang="cs-CZ" sz="1800" dirty="0">
                <a:solidFill>
                  <a:srgbClr val="000000"/>
                </a:solidFill>
              </a:rPr>
              <a:t>, an arc-bearing microcontinent, onto the western margin of the Archean Slave craton at about 1.88 Ga. </a:t>
            </a:r>
            <a:endParaRPr lang="cs-CZ" altLang="cs-CZ" sz="1800" dirty="0">
              <a:solidFill>
                <a:srgbClr val="000000"/>
              </a:solidFill>
            </a:endParaRPr>
          </a:p>
        </p:txBody>
      </p:sp>
      <p:pic>
        <p:nvPicPr>
          <p:cNvPr id="161795" name="Picture 8" descr="click for a larger view of the map">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114" y="1412876"/>
            <a:ext cx="6911975" cy="533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4144497" y="95557"/>
            <a:ext cx="3471207" cy="584775"/>
          </a:xfrm>
          <a:prstGeom prst="rect">
            <a:avLst/>
          </a:prstGeom>
          <a:noFill/>
        </p:spPr>
        <p:txBody>
          <a:bodyPr wrap="none" rtlCol="0">
            <a:spAutoFit/>
          </a:bodyPr>
          <a:lstStyle/>
          <a:p>
            <a:pPr eaLnBrk="0" fontAlgn="base" hangingPunct="0">
              <a:spcBef>
                <a:spcPct val="0"/>
              </a:spcBef>
              <a:spcAft>
                <a:spcPct val="0"/>
              </a:spcAft>
            </a:pPr>
            <a:r>
              <a:rPr lang="cs-CZ" sz="3200" b="1" dirty="0" err="1">
                <a:solidFill>
                  <a:srgbClr val="000000"/>
                </a:solidFill>
                <a:latin typeface="Times New Roman" panose="02020603050405020304" pitchFamily="18" charset="0"/>
              </a:rPr>
              <a:t>Woopmay</a:t>
            </a:r>
            <a:r>
              <a:rPr lang="cs-CZ" sz="3200" b="1" dirty="0">
                <a:solidFill>
                  <a:srgbClr val="000000"/>
                </a:solidFill>
                <a:latin typeface="Times New Roman" panose="02020603050405020304" pitchFamily="18" charset="0"/>
              </a:rPr>
              <a:t> </a:t>
            </a:r>
            <a:r>
              <a:rPr lang="cs-CZ" sz="3200" b="1" dirty="0" err="1">
                <a:solidFill>
                  <a:srgbClr val="000000"/>
                </a:solidFill>
                <a:latin typeface="Times New Roman" panose="02020603050405020304" pitchFamily="18" charset="0"/>
              </a:rPr>
              <a:t>orogeny</a:t>
            </a:r>
            <a:endParaRPr lang="cs-CZ" sz="3200" b="1"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8776908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6" descr="wopm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569" y="260649"/>
            <a:ext cx="7561263" cy="402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9" name="TextovéPole 1"/>
          <p:cNvSpPr txBox="1">
            <a:spLocks noChangeArrowheads="1"/>
          </p:cNvSpPr>
          <p:nvPr/>
        </p:nvSpPr>
        <p:spPr bwMode="auto">
          <a:xfrm>
            <a:off x="7032625" y="5824538"/>
            <a:ext cx="154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cs-CZ" altLang="cs-CZ" sz="2000" b="1">
                <a:solidFill>
                  <a:srgbClr val="000000"/>
                </a:solidFill>
              </a:rPr>
              <a:t>Slave craton</a:t>
            </a:r>
          </a:p>
        </p:txBody>
      </p:sp>
      <p:sp>
        <p:nvSpPr>
          <p:cNvPr id="2" name="Obdélník 1"/>
          <p:cNvSpPr/>
          <p:nvPr/>
        </p:nvSpPr>
        <p:spPr>
          <a:xfrm>
            <a:off x="1919536" y="4149080"/>
            <a:ext cx="8280920" cy="1477328"/>
          </a:xfrm>
          <a:prstGeom prst="rect">
            <a:avLst/>
          </a:prstGeom>
        </p:spPr>
        <p:txBody>
          <a:bodyPr wrap="square">
            <a:spAutoFit/>
          </a:bodyPr>
          <a:lstStyle/>
          <a:p>
            <a:pPr eaLnBrk="0" fontAlgn="base" hangingPunct="0">
              <a:spcBef>
                <a:spcPct val="0"/>
              </a:spcBef>
              <a:spcAft>
                <a:spcPct val="0"/>
              </a:spcAft>
            </a:pPr>
            <a:r>
              <a:rPr lang="en-US" dirty="0">
                <a:solidFill>
                  <a:srgbClr val="000000"/>
                </a:solidFill>
                <a:latin typeface="Times New Roman" panose="02020603050405020304" pitchFamily="18" charset="0"/>
              </a:rPr>
              <a:t>The </a:t>
            </a:r>
            <a:r>
              <a:rPr lang="en-US" dirty="0" err="1">
                <a:solidFill>
                  <a:srgbClr val="000000"/>
                </a:solidFill>
                <a:latin typeface="Times New Roman" panose="02020603050405020304" pitchFamily="18" charset="0"/>
              </a:rPr>
              <a:t>Wopmay</a:t>
            </a:r>
            <a:r>
              <a:rPr lang="en-US" dirty="0">
                <a:solidFill>
                  <a:srgbClr val="000000"/>
                </a:solidFill>
                <a:latin typeface="Times New Roman" panose="02020603050405020304" pitchFamily="18" charset="0"/>
              </a:rPr>
              <a:t> </a:t>
            </a:r>
            <a:r>
              <a:rPr lang="en-US" dirty="0" err="1">
                <a:solidFill>
                  <a:srgbClr val="000000"/>
                </a:solidFill>
                <a:latin typeface="Times New Roman" panose="02020603050405020304" pitchFamily="18" charset="0"/>
              </a:rPr>
              <a:t>orogen</a:t>
            </a:r>
            <a:r>
              <a:rPr lang="en-US" dirty="0">
                <a:solidFill>
                  <a:srgbClr val="000000"/>
                </a:solidFill>
                <a:latin typeface="Times New Roman" panose="02020603050405020304" pitchFamily="18" charset="0"/>
              </a:rPr>
              <a:t> can be subdivided into (east to west): </a:t>
            </a:r>
            <a:r>
              <a:rPr lang="en-US" b="1" dirty="0">
                <a:solidFill>
                  <a:srgbClr val="000000"/>
                </a:solidFill>
                <a:latin typeface="Times New Roman" panose="02020603050405020304" pitchFamily="18" charset="0"/>
              </a:rPr>
              <a:t>a passive continental margin, the </a:t>
            </a:r>
            <a:r>
              <a:rPr lang="en-US" b="1" dirty="0" err="1">
                <a:solidFill>
                  <a:srgbClr val="000000"/>
                </a:solidFill>
                <a:latin typeface="Times New Roman" panose="02020603050405020304" pitchFamily="18" charset="0"/>
              </a:rPr>
              <a:t>Wopmay</a:t>
            </a:r>
            <a:r>
              <a:rPr lang="en-US" b="1" dirty="0">
                <a:solidFill>
                  <a:srgbClr val="000000"/>
                </a:solidFill>
                <a:latin typeface="Times New Roman" panose="02020603050405020304" pitchFamily="18" charset="0"/>
              </a:rPr>
              <a:t> fault zone, the Great Bear magmatic zone, and the </a:t>
            </a:r>
            <a:r>
              <a:rPr lang="en-US" b="1" dirty="0" err="1">
                <a:solidFill>
                  <a:srgbClr val="000000"/>
                </a:solidFill>
                <a:latin typeface="Times New Roman" panose="02020603050405020304" pitchFamily="18" charset="0"/>
              </a:rPr>
              <a:t>Hottah</a:t>
            </a:r>
            <a:r>
              <a:rPr lang="en-US" b="1" dirty="0">
                <a:solidFill>
                  <a:srgbClr val="000000"/>
                </a:solidFill>
                <a:latin typeface="Times New Roman" panose="02020603050405020304" pitchFamily="18" charset="0"/>
              </a:rPr>
              <a:t> terrane</a:t>
            </a:r>
            <a:r>
              <a:rPr lang="en-US" dirty="0">
                <a:solidFill>
                  <a:srgbClr val="000000"/>
                </a:solidFill>
                <a:latin typeface="Times New Roman" panose="02020603050405020304" pitchFamily="18" charset="0"/>
              </a:rPr>
              <a:t>. The passive margin developed around 1970–1890 Ma on-top of the Slave Craton. The </a:t>
            </a:r>
            <a:r>
              <a:rPr lang="en-US" dirty="0" err="1">
                <a:solidFill>
                  <a:srgbClr val="000000"/>
                </a:solidFill>
                <a:latin typeface="Times New Roman" panose="02020603050405020304" pitchFamily="18" charset="0"/>
              </a:rPr>
              <a:t>Wopmay</a:t>
            </a:r>
            <a:r>
              <a:rPr lang="en-US" dirty="0">
                <a:solidFill>
                  <a:srgbClr val="000000"/>
                </a:solidFill>
                <a:latin typeface="Times New Roman" panose="02020603050405020304" pitchFamily="18" charset="0"/>
              </a:rPr>
              <a:t> fault zone is probably a suture between the Slave craton and the </a:t>
            </a:r>
            <a:r>
              <a:rPr lang="en-US" dirty="0" err="1">
                <a:solidFill>
                  <a:srgbClr val="000000"/>
                </a:solidFill>
                <a:latin typeface="Times New Roman" panose="02020603050405020304" pitchFamily="18" charset="0"/>
              </a:rPr>
              <a:t>Hottah</a:t>
            </a:r>
            <a:r>
              <a:rPr lang="en-US" dirty="0">
                <a:solidFill>
                  <a:srgbClr val="000000"/>
                </a:solidFill>
                <a:latin typeface="Times New Roman" panose="02020603050405020304" pitchFamily="18" charset="0"/>
              </a:rPr>
              <a:t> terrane.</a:t>
            </a:r>
            <a:endParaRPr lang="cs-CZ"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1809579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1631504" y="1340769"/>
            <a:ext cx="8928992" cy="4790799"/>
          </a:xfrm>
          <a:prstGeom prst="rect">
            <a:avLst/>
          </a:prstGeom>
          <a:solidFill>
            <a:schemeClr val="accent1">
              <a:lumMod val="20000"/>
              <a:lumOff val="80000"/>
            </a:schemeClr>
          </a:solidFill>
        </p:spPr>
        <p:txBody>
          <a:bodyPr wrap="square">
            <a:spAutoFit/>
          </a:bodyPr>
          <a:lstStyle/>
          <a:p>
            <a:pPr eaLnBrk="0" fontAlgn="base" hangingPunct="0">
              <a:lnSpc>
                <a:spcPct val="107000"/>
              </a:lnSpc>
              <a:spcBef>
                <a:spcPct val="0"/>
              </a:spcBef>
              <a:spcAft>
                <a:spcPts val="800"/>
              </a:spcAft>
            </a:pP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The</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Penokean</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orogeny</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began</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at</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about</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1880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Ma</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when</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an</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oceanic</a:t>
            </a:r>
            <a:r>
              <a:rPr lang="cs-CZ"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arc</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now</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the</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Pembine</a:t>
            </a:r>
            <a:r>
              <a:rPr lang="cs-CZ"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r>
              <a:rPr lang="cs-CZ" sz="20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Wausau</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terrane</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collided</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with</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the</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southern</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margin</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of</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the</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Archean</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Superior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craton</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marking</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the</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end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of</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 period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of</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south-directed</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subduction</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The</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docking</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of</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the</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buoyant</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craton</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to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the</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arc</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resulted</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in a </a:t>
            </a:r>
            <a:r>
              <a:rPr lang="cs-CZ" sz="20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subduction</a:t>
            </a:r>
            <a:r>
              <a:rPr lang="cs-CZ"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jump</a:t>
            </a:r>
            <a:r>
              <a:rPr lang="cs-CZ"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to </a:t>
            </a:r>
            <a:r>
              <a:rPr lang="cs-CZ" sz="20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the</a:t>
            </a:r>
            <a:r>
              <a:rPr lang="cs-CZ"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south</a:t>
            </a:r>
            <a:r>
              <a:rPr lang="cs-CZ"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and </a:t>
            </a:r>
            <a:r>
              <a:rPr lang="cs-CZ" sz="20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development</a:t>
            </a:r>
            <a:r>
              <a:rPr lang="cs-CZ"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of</a:t>
            </a:r>
            <a:r>
              <a:rPr lang="cs-CZ"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back-arc</a:t>
            </a:r>
            <a:r>
              <a:rPr lang="cs-CZ"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extension</a:t>
            </a:r>
            <a:r>
              <a:rPr lang="cs-CZ"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both</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in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the</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initial</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arc</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and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adjacent</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craton</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margin</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to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the</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north</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The</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newly</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established</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subduction</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zone</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caused</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continued</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arc</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volcanism</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until</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about</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1850 </a:t>
            </a:r>
            <a:r>
              <a:rPr lang="cs-CZ" sz="20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Ma</a:t>
            </a:r>
            <a:r>
              <a:rPr lang="cs-CZ"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when</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 </a:t>
            </a:r>
            <a:r>
              <a:rPr lang="cs-CZ"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fragment </a:t>
            </a:r>
            <a:r>
              <a:rPr lang="cs-CZ" sz="20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of</a:t>
            </a:r>
            <a:r>
              <a:rPr lang="cs-CZ"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Archean</a:t>
            </a:r>
            <a:r>
              <a:rPr lang="cs-CZ"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crust</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now</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the</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basement</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of</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the</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Marshfield</a:t>
            </a:r>
            <a:r>
              <a:rPr lang="cs-CZ"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terrane</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arrived</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at</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the</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subduction</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zone</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The</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convergence</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of</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Archean</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blocks</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of</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the</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Superior and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Marshfield</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cratons</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resulted</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in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the</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major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contractional</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phase</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of</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the</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Penokean</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orogeny</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p>
          <a:p>
            <a:pPr eaLnBrk="0" fontAlgn="base" hangingPunct="0">
              <a:lnSpc>
                <a:spcPct val="107000"/>
              </a:lnSpc>
              <a:spcBef>
                <a:spcPct val="0"/>
              </a:spcBef>
              <a:spcAft>
                <a:spcPts val="800"/>
              </a:spcAft>
            </a:pP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Evidence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of</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the</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Penokean</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orogen</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is</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now</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largely</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confined</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to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the</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Lake</a:t>
            </a:r>
            <a:r>
              <a:rPr lang="cs-CZ"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Superior region</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Comparisons</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with</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more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recent</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orogens</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formed</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by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similar</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plate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tectonic</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processes</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implies</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that</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significant</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parts</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of</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once</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more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extensive</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Penokean</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orogen</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have</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been</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removed</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or</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overprinted</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by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younger</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tectonic</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events</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p>
        </p:txBody>
      </p:sp>
      <p:sp>
        <p:nvSpPr>
          <p:cNvPr id="4" name="TextovéPole 3"/>
          <p:cNvSpPr txBox="1"/>
          <p:nvPr/>
        </p:nvSpPr>
        <p:spPr>
          <a:xfrm>
            <a:off x="4007768" y="260649"/>
            <a:ext cx="3402470" cy="584775"/>
          </a:xfrm>
          <a:prstGeom prst="rect">
            <a:avLst/>
          </a:prstGeom>
          <a:noFill/>
        </p:spPr>
        <p:txBody>
          <a:bodyPr wrap="none" rtlCol="0">
            <a:spAutoFit/>
          </a:bodyPr>
          <a:lstStyle/>
          <a:p>
            <a:pPr eaLnBrk="0" fontAlgn="base" hangingPunct="0">
              <a:spcBef>
                <a:spcPct val="0"/>
              </a:spcBef>
              <a:spcAft>
                <a:spcPct val="0"/>
              </a:spcAft>
            </a:pPr>
            <a:r>
              <a:rPr lang="cs-CZ" sz="3200" b="1" dirty="0" err="1">
                <a:solidFill>
                  <a:srgbClr val="000000"/>
                </a:solidFill>
                <a:latin typeface="Times New Roman" panose="02020603050405020304" pitchFamily="18" charset="0"/>
              </a:rPr>
              <a:t>Penokean</a:t>
            </a:r>
            <a:r>
              <a:rPr lang="cs-CZ" sz="3200" b="1" dirty="0">
                <a:solidFill>
                  <a:srgbClr val="000000"/>
                </a:solidFill>
                <a:latin typeface="Times New Roman" panose="02020603050405020304" pitchFamily="18" charset="0"/>
              </a:rPr>
              <a:t> </a:t>
            </a:r>
            <a:r>
              <a:rPr lang="cs-CZ" sz="3200" b="1" dirty="0" err="1">
                <a:solidFill>
                  <a:srgbClr val="000000"/>
                </a:solidFill>
                <a:latin typeface="Times New Roman" panose="02020603050405020304" pitchFamily="18" charset="0"/>
              </a:rPr>
              <a:t>orogeny</a:t>
            </a:r>
            <a:endParaRPr lang="cs-CZ" sz="3200" b="1" dirty="0">
              <a:solidFill>
                <a:srgbClr val="000000"/>
              </a:solidFill>
              <a:latin typeface="Times New Roman" panose="02020603050405020304" pitchFamily="18" charset="0"/>
            </a:endParaRPr>
          </a:p>
        </p:txBody>
      </p:sp>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64738" y="6154738"/>
            <a:ext cx="487362" cy="487362"/>
          </a:xfrm>
          <a:prstGeom prst="rect">
            <a:avLst/>
          </a:prstGeom>
        </p:spPr>
      </p:pic>
    </p:spTree>
    <p:extLst>
      <p:ext uri="{BB962C8B-B14F-4D97-AF65-F5344CB8AC3E}">
        <p14:creationId xmlns:p14="http://schemas.microsoft.com/office/powerpoint/2010/main" val="210572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700" name="Picture 4" descr="Minerals | Free Full-Text | Sulfur Isotope Ratios from VMS Deposits in the  Penokean Volcanic Belt, Great Lakes Region, USA: Constraints on the Source  of Sulfur in a Paleoproterozoic Intra-Arc Rift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83633" y="1412776"/>
            <a:ext cx="6496659" cy="543337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063553" y="188640"/>
            <a:ext cx="8424936" cy="738664"/>
          </a:xfrm>
          <a:prstGeom prst="rect">
            <a:avLst/>
          </a:prstGeom>
          <a:noFill/>
        </p:spPr>
        <p:txBody>
          <a:bodyPr wrap="square" rtlCol="0">
            <a:spAutoFit/>
          </a:bodyPr>
          <a:lstStyle/>
          <a:p>
            <a:pPr eaLnBrk="0" fontAlgn="base" hangingPunct="0">
              <a:spcBef>
                <a:spcPct val="0"/>
              </a:spcBef>
              <a:spcAft>
                <a:spcPct val="0"/>
              </a:spcAft>
            </a:pPr>
            <a:r>
              <a:rPr lang="cs-CZ" sz="1400" dirty="0" err="1">
                <a:solidFill>
                  <a:srgbClr val="000000"/>
                </a:solidFill>
                <a:latin typeface="Times New Roman" panose="02020603050405020304" pitchFamily="18" charset="0"/>
              </a:rPr>
              <a:t>Penokeam</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orogeny</a:t>
            </a:r>
            <a:endParaRPr lang="cs-CZ" sz="1400" dirty="0">
              <a:solidFill>
                <a:srgbClr val="000000"/>
              </a:solidFill>
              <a:latin typeface="Times New Roman" panose="02020603050405020304" pitchFamily="18" charset="0"/>
            </a:endParaRPr>
          </a:p>
          <a:p>
            <a:pPr eaLnBrk="0" fontAlgn="base" hangingPunct="0">
              <a:spcBef>
                <a:spcPct val="0"/>
              </a:spcBef>
              <a:spcAft>
                <a:spcPct val="0"/>
              </a:spcAft>
            </a:pPr>
            <a:r>
              <a:rPr lang="en-US" sz="1400" dirty="0">
                <a:solidFill>
                  <a:srgbClr val="000000"/>
                </a:solidFill>
                <a:latin typeface="Times New Roman" panose="02020603050405020304" pitchFamily="18" charset="0"/>
              </a:rPr>
              <a:t>The </a:t>
            </a:r>
            <a:r>
              <a:rPr lang="en-US" sz="1400" dirty="0" err="1">
                <a:solidFill>
                  <a:srgbClr val="000000"/>
                </a:solidFill>
                <a:latin typeface="Times New Roman" panose="02020603050405020304" pitchFamily="18" charset="0"/>
              </a:rPr>
              <a:t>Penokean</a:t>
            </a:r>
            <a:r>
              <a:rPr lang="en-US" sz="1400" dirty="0">
                <a:solidFill>
                  <a:srgbClr val="000000"/>
                </a:solidFill>
                <a:latin typeface="Times New Roman" panose="02020603050405020304" pitchFamily="18" charset="0"/>
              </a:rPr>
              <a:t> orogeny was a mountain-building episode that occurred in the early Proterozoic about 1.86 to 1.83 billion years ago, in the area of Lake Superior, North America</a:t>
            </a:r>
            <a:endParaRPr lang="cs-CZ" sz="14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1956356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4" name="Picture 4" descr="The Penokean orogeny in the Lake Superior region - ScienceDire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528" y="404664"/>
            <a:ext cx="7466732" cy="6192688"/>
          </a:xfrm>
          <a:prstGeom prst="rect">
            <a:avLst/>
          </a:prstGeom>
          <a:noFill/>
          <a:extLst>
            <a:ext uri="{909E8E84-426E-40DD-AFC4-6F175D3DCCD1}">
              <a14:hiddenFill xmlns:a14="http://schemas.microsoft.com/office/drawing/2010/main">
                <a:solidFill>
                  <a:srgbClr val="FFFFFF"/>
                </a:solidFill>
              </a14:hiddenFill>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4738" y="6154738"/>
            <a:ext cx="487362" cy="487362"/>
          </a:xfrm>
          <a:prstGeom prst="rect">
            <a:avLst/>
          </a:prstGeom>
        </p:spPr>
      </p:pic>
    </p:spTree>
    <p:extLst>
      <p:ext uri="{BB962C8B-B14F-4D97-AF65-F5344CB8AC3E}">
        <p14:creationId xmlns:p14="http://schemas.microsoft.com/office/powerpoint/2010/main" val="234068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62" name="Picture 2" descr="https://assets.sutori.com/user-uploads/image/3858ec2d-b4a0-41ed-a360-049cad801d22/cad4baf91ead8e90030030d00a9b54d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4714" y="259986"/>
            <a:ext cx="7459678" cy="6049334"/>
          </a:xfrm>
          <a:prstGeom prst="rect">
            <a:avLst/>
          </a:prstGeom>
          <a:noFill/>
          <a:extLst>
            <a:ext uri="{909E8E84-426E-40DD-AFC4-6F175D3DCCD1}">
              <a14:hiddenFill xmlns:a14="http://schemas.microsoft.com/office/drawing/2010/main">
                <a:solidFill>
                  <a:srgbClr val="FFFFFF"/>
                </a:solidFill>
              </a14:hiddenFill>
            </a:ext>
          </a:extLst>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4738" y="6154738"/>
            <a:ext cx="487362" cy="487362"/>
          </a:xfrm>
          <a:prstGeom prst="rect">
            <a:avLst/>
          </a:prstGeom>
        </p:spPr>
      </p:pic>
    </p:spTree>
    <p:extLst>
      <p:ext uri="{BB962C8B-B14F-4D97-AF65-F5344CB8AC3E}">
        <p14:creationId xmlns:p14="http://schemas.microsoft.com/office/powerpoint/2010/main" val="245154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0" y="0"/>
            <a:ext cx="8856984" cy="6955750"/>
          </a:xfrm>
          <a:prstGeom prst="rect">
            <a:avLst/>
          </a:prstGeom>
        </p:spPr>
        <p:txBody>
          <a:bodyPr wrap="square">
            <a:spAutoFit/>
          </a:bodyPr>
          <a:lstStyle/>
          <a:p>
            <a:pPr algn="ctr" eaLnBrk="0" fontAlgn="base" hangingPunct="0">
              <a:spcBef>
                <a:spcPct val="0"/>
              </a:spcBef>
              <a:spcAft>
                <a:spcPct val="0"/>
              </a:spcAft>
            </a:pPr>
            <a:r>
              <a:rPr lang="en-US" sz="3600" b="1" dirty="0">
                <a:solidFill>
                  <a:srgbClr val="000000"/>
                </a:solidFill>
                <a:latin typeface="Times New Roman" panose="02020603050405020304" pitchFamily="18" charset="0"/>
              </a:rPr>
              <a:t>Accretionary tectonics</a:t>
            </a:r>
            <a:endParaRPr lang="cs-CZ" sz="3600" b="1" dirty="0">
              <a:solidFill>
                <a:srgbClr val="000000"/>
              </a:solidFill>
              <a:latin typeface="Times New Roman" panose="02020603050405020304" pitchFamily="18" charset="0"/>
            </a:endParaRPr>
          </a:p>
          <a:p>
            <a:pPr eaLnBrk="0" fontAlgn="base" hangingPunct="0">
              <a:spcBef>
                <a:spcPct val="0"/>
              </a:spcBef>
              <a:spcAft>
                <a:spcPct val="0"/>
              </a:spcAft>
            </a:pPr>
            <a:endParaRPr lang="en-US" sz="1400" dirty="0">
              <a:solidFill>
                <a:srgbClr val="000000"/>
              </a:solidFill>
              <a:latin typeface="Times New Roman" panose="02020603050405020304" pitchFamily="18" charset="0"/>
            </a:endParaRPr>
          </a:p>
          <a:p>
            <a:pPr eaLnBrk="0" fontAlgn="base" hangingPunct="0">
              <a:spcBef>
                <a:spcPct val="0"/>
              </a:spcBef>
              <a:spcAft>
                <a:spcPct val="0"/>
              </a:spcAft>
            </a:pPr>
            <a:r>
              <a:rPr lang="en-US" sz="2200" dirty="0">
                <a:solidFill>
                  <a:srgbClr val="000000"/>
                </a:solidFill>
                <a:latin typeface="Times New Roman" panose="02020603050405020304" pitchFamily="18" charset="0"/>
              </a:rPr>
              <a:t>Accretionary provinces are composed of numerous 10 to 100 km scale terranes or blocks, separated by shear zones, some of which had compound histories as terrane sutures and later crustal</a:t>
            </a:r>
            <a:r>
              <a:rPr lang="cs-CZ" sz="2200" dirty="0">
                <a:solidFill>
                  <a:srgbClr val="000000"/>
                </a:solidFill>
                <a:latin typeface="Times New Roman" panose="02020603050405020304" pitchFamily="18" charset="0"/>
              </a:rPr>
              <a:t> </a:t>
            </a:r>
            <a:r>
              <a:rPr lang="en-US" sz="2200" dirty="0">
                <a:solidFill>
                  <a:srgbClr val="000000"/>
                </a:solidFill>
                <a:latin typeface="Times New Roman" panose="02020603050405020304" pitchFamily="18" charset="0"/>
              </a:rPr>
              <a:t>assembly structures. Some accreted terranes contain older continental crustal material [Archean(?) </a:t>
            </a:r>
            <a:r>
              <a:rPr lang="en-US" sz="2200" dirty="0" err="1">
                <a:solidFill>
                  <a:srgbClr val="000000"/>
                </a:solidFill>
                <a:latin typeface="Times New Roman" panose="02020603050405020304" pitchFamily="18" charset="0"/>
              </a:rPr>
              <a:t>Mojavia</a:t>
            </a:r>
            <a:r>
              <a:rPr lang="en-US" sz="2200" dirty="0">
                <a:solidFill>
                  <a:srgbClr val="000000"/>
                </a:solidFill>
                <a:latin typeface="Times New Roman" panose="02020603050405020304" pitchFamily="18" charset="0"/>
              </a:rPr>
              <a:t>]. Major northeast-trending accretionary provinces are the Yavapai province (1.80– 1.70 Ga), welded to North America during the 1.71–1.68 Ga </a:t>
            </a:r>
            <a:r>
              <a:rPr lang="en-US" sz="2200" b="1" dirty="0">
                <a:solidFill>
                  <a:srgbClr val="000000"/>
                </a:solidFill>
                <a:latin typeface="Times New Roman" panose="02020603050405020304" pitchFamily="18" charset="0"/>
              </a:rPr>
              <a:t>Yavapai orogeny</a:t>
            </a:r>
            <a:r>
              <a:rPr lang="en-US" sz="2200" dirty="0">
                <a:solidFill>
                  <a:srgbClr val="000000"/>
                </a:solidFill>
                <a:latin typeface="Times New Roman" panose="02020603050405020304" pitchFamily="18" charset="0"/>
              </a:rPr>
              <a:t>; the </a:t>
            </a:r>
            <a:r>
              <a:rPr lang="en-US" sz="2200" dirty="0" err="1">
                <a:solidFill>
                  <a:srgbClr val="000000"/>
                </a:solidFill>
                <a:latin typeface="Times New Roman" panose="02020603050405020304" pitchFamily="18" charset="0"/>
              </a:rPr>
              <a:t>Mazatzal</a:t>
            </a:r>
            <a:r>
              <a:rPr lang="en-US" sz="2200" dirty="0">
                <a:solidFill>
                  <a:srgbClr val="000000"/>
                </a:solidFill>
                <a:latin typeface="Times New Roman" panose="02020603050405020304" pitchFamily="18" charset="0"/>
              </a:rPr>
              <a:t> province (1.70–1.65 Ga), added during the 1.65–1.60 Ga </a:t>
            </a:r>
            <a:r>
              <a:rPr lang="en-US" sz="2200" b="1" dirty="0" err="1">
                <a:solidFill>
                  <a:srgbClr val="000000"/>
                </a:solidFill>
                <a:latin typeface="Times New Roman" panose="02020603050405020304" pitchFamily="18" charset="0"/>
              </a:rPr>
              <a:t>Mazatzal</a:t>
            </a:r>
            <a:r>
              <a:rPr lang="en-US" sz="2200" b="1" dirty="0">
                <a:solidFill>
                  <a:srgbClr val="000000"/>
                </a:solidFill>
                <a:latin typeface="Times New Roman" panose="02020603050405020304" pitchFamily="18" charset="0"/>
              </a:rPr>
              <a:t> orogeny</a:t>
            </a:r>
            <a:r>
              <a:rPr lang="en-US" sz="2200" dirty="0">
                <a:solidFill>
                  <a:srgbClr val="000000"/>
                </a:solidFill>
                <a:latin typeface="Times New Roman" panose="02020603050405020304" pitchFamily="18" charset="0"/>
              </a:rPr>
              <a:t>.</a:t>
            </a:r>
          </a:p>
          <a:p>
            <a:pPr eaLnBrk="0" fontAlgn="base" hangingPunct="0">
              <a:spcBef>
                <a:spcPct val="0"/>
              </a:spcBef>
              <a:spcAft>
                <a:spcPct val="0"/>
              </a:spcAft>
            </a:pPr>
            <a:r>
              <a:rPr lang="en-US" sz="2200" dirty="0">
                <a:solidFill>
                  <a:srgbClr val="000000"/>
                </a:solidFill>
                <a:latin typeface="Times New Roman" panose="02020603050405020304" pitchFamily="18" charset="0"/>
              </a:rPr>
              <a:t>The </a:t>
            </a:r>
            <a:r>
              <a:rPr lang="en-US" sz="2200" b="1" dirty="0">
                <a:solidFill>
                  <a:srgbClr val="000000"/>
                </a:solidFill>
                <a:latin typeface="Times New Roman" panose="02020603050405020304" pitchFamily="18" charset="0"/>
              </a:rPr>
              <a:t>Yavapai orogeny </a:t>
            </a:r>
            <a:r>
              <a:rPr lang="en-US" sz="2200" dirty="0">
                <a:solidFill>
                  <a:srgbClr val="000000"/>
                </a:solidFill>
                <a:latin typeface="Times New Roman" panose="02020603050405020304" pitchFamily="18" charset="0"/>
              </a:rPr>
              <a:t>was an orogenic event in what is now the Southwestern United States from 1710 to 1680 Mya[1] in the Statherian Period of the Paleoproterozoic. Preserved in the rocks of New Mexico and Arizona, it is interpreted as the collision of the 1800-1700 Mya age[1] </a:t>
            </a:r>
            <a:r>
              <a:rPr lang="en-US" sz="2200" b="1" dirty="0">
                <a:solidFill>
                  <a:srgbClr val="000000"/>
                </a:solidFill>
                <a:latin typeface="Times New Roman" panose="02020603050405020304" pitchFamily="18" charset="0"/>
              </a:rPr>
              <a:t>Yavapai island arc terrane </a:t>
            </a:r>
            <a:r>
              <a:rPr lang="en-US" sz="2200" dirty="0">
                <a:solidFill>
                  <a:srgbClr val="000000"/>
                </a:solidFill>
                <a:latin typeface="Times New Roman" panose="02020603050405020304" pitchFamily="18" charset="0"/>
              </a:rPr>
              <a:t>with the proto-North American continent.</a:t>
            </a:r>
          </a:p>
          <a:p>
            <a:pPr eaLnBrk="0" fontAlgn="base" hangingPunct="0">
              <a:spcBef>
                <a:spcPct val="0"/>
              </a:spcBef>
              <a:spcAft>
                <a:spcPct val="0"/>
              </a:spcAft>
            </a:pPr>
            <a:r>
              <a:rPr lang="en-US" sz="2200" dirty="0">
                <a:solidFill>
                  <a:srgbClr val="000000"/>
                </a:solidFill>
                <a:latin typeface="Times New Roman" panose="02020603050405020304" pitchFamily="18" charset="0"/>
              </a:rPr>
              <a:t>The </a:t>
            </a:r>
            <a:r>
              <a:rPr lang="en-US" sz="2200" b="1" dirty="0" err="1">
                <a:solidFill>
                  <a:srgbClr val="000000"/>
                </a:solidFill>
                <a:latin typeface="Times New Roman" panose="02020603050405020304" pitchFamily="18" charset="0"/>
              </a:rPr>
              <a:t>Mazatzal</a:t>
            </a:r>
            <a:r>
              <a:rPr lang="en-US" sz="2200" b="1" dirty="0">
                <a:solidFill>
                  <a:srgbClr val="000000"/>
                </a:solidFill>
                <a:latin typeface="Times New Roman" panose="02020603050405020304" pitchFamily="18" charset="0"/>
              </a:rPr>
              <a:t> orogeny </a:t>
            </a:r>
            <a:r>
              <a:rPr lang="en-US" sz="2200" dirty="0">
                <a:solidFill>
                  <a:srgbClr val="000000"/>
                </a:solidFill>
                <a:latin typeface="Times New Roman" panose="02020603050405020304" pitchFamily="18" charset="0"/>
              </a:rPr>
              <a:t>was an orogenic event in what is now the Southwestern United States from 1650 to 1600 Mya[1] in the Statherian Period of the Paleoproterozoic. Preserved in the rocks of New Mexico and Arizona, it is interpreted as the collision of the 1700-1600 Mya age[1] </a:t>
            </a:r>
            <a:r>
              <a:rPr lang="en-US" sz="2200" b="1" dirty="0" err="1">
                <a:solidFill>
                  <a:srgbClr val="000000"/>
                </a:solidFill>
                <a:latin typeface="Times New Roman" panose="02020603050405020304" pitchFamily="18" charset="0"/>
              </a:rPr>
              <a:t>Mazatzal</a:t>
            </a:r>
            <a:r>
              <a:rPr lang="en-US" sz="2200" b="1" dirty="0">
                <a:solidFill>
                  <a:srgbClr val="000000"/>
                </a:solidFill>
                <a:latin typeface="Times New Roman" panose="02020603050405020304" pitchFamily="18" charset="0"/>
              </a:rPr>
              <a:t> island arc terrane </a:t>
            </a:r>
            <a:r>
              <a:rPr lang="en-US" sz="2200" dirty="0">
                <a:solidFill>
                  <a:srgbClr val="000000"/>
                </a:solidFill>
                <a:latin typeface="Times New Roman" panose="02020603050405020304" pitchFamily="18" charset="0"/>
              </a:rPr>
              <a:t>with the proto-North American continent.</a:t>
            </a:r>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64738" y="6154738"/>
            <a:ext cx="487362" cy="487362"/>
          </a:xfrm>
          <a:prstGeom prst="rect">
            <a:avLst/>
          </a:prstGeom>
        </p:spPr>
      </p:pic>
    </p:spTree>
    <p:extLst>
      <p:ext uri="{BB962C8B-B14F-4D97-AF65-F5344CB8AC3E}">
        <p14:creationId xmlns:p14="http://schemas.microsoft.com/office/powerpoint/2010/main" val="193941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5029200" y="228601"/>
            <a:ext cx="5568950" cy="5851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03" name="Text Box 3"/>
          <p:cNvSpPr txBox="1">
            <a:spLocks noChangeArrowheads="1"/>
          </p:cNvSpPr>
          <p:nvPr/>
        </p:nvSpPr>
        <p:spPr bwMode="auto">
          <a:xfrm>
            <a:off x="1847851" y="115888"/>
            <a:ext cx="3059113" cy="387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50000"/>
              </a:spcBef>
              <a:spcAft>
                <a:spcPct val="0"/>
              </a:spcAft>
              <a:buNone/>
            </a:pPr>
            <a:r>
              <a:rPr lang="en-US" altLang="cs-CZ" sz="2800" b="1" dirty="0">
                <a:solidFill>
                  <a:srgbClr val="000000"/>
                </a:solidFill>
                <a:latin typeface="Arial" panose="020B0604020202020204" pitchFamily="34" charset="0"/>
              </a:rPr>
              <a:t>   </a:t>
            </a:r>
            <a:r>
              <a:rPr lang="en-US" altLang="cs-CZ" sz="2000" b="1" dirty="0">
                <a:solidFill>
                  <a:srgbClr val="000000"/>
                </a:solidFill>
                <a:latin typeface="Arial" panose="020B0604020202020204" pitchFamily="34" charset="0"/>
              </a:rPr>
              <a:t>Canadian</a:t>
            </a:r>
            <a:r>
              <a:rPr lang="cs-CZ" altLang="cs-CZ" sz="2000" b="1" dirty="0">
                <a:solidFill>
                  <a:srgbClr val="000000"/>
                </a:solidFill>
                <a:latin typeface="Arial" panose="020B0604020202020204" pitchFamily="34" charset="0"/>
              </a:rPr>
              <a:t> (</a:t>
            </a:r>
            <a:r>
              <a:rPr lang="cs-CZ" altLang="cs-CZ" sz="2000" b="1" dirty="0" err="1">
                <a:solidFill>
                  <a:srgbClr val="000000"/>
                </a:solidFill>
                <a:latin typeface="Arial" panose="020B0604020202020204" pitchFamily="34" charset="0"/>
              </a:rPr>
              <a:t>Laurent</a:t>
            </a:r>
            <a:r>
              <a:rPr lang="cs-CZ" altLang="cs-CZ" sz="2000" b="1" dirty="0">
                <a:solidFill>
                  <a:srgbClr val="000000"/>
                </a:solidFill>
                <a:latin typeface="Arial" panose="020B0604020202020204" pitchFamily="34" charset="0"/>
              </a:rPr>
              <a:t>)</a:t>
            </a:r>
            <a:r>
              <a:rPr lang="en-US" altLang="cs-CZ" sz="2000" b="1" dirty="0">
                <a:solidFill>
                  <a:srgbClr val="000000"/>
                </a:solidFill>
                <a:latin typeface="Arial" panose="020B0604020202020204" pitchFamily="34" charset="0"/>
              </a:rPr>
              <a:t> shield – not covered during Paleozoic, re-</a:t>
            </a:r>
            <a:r>
              <a:rPr lang="en-US" altLang="cs-CZ" sz="2000" b="1" dirty="0" err="1">
                <a:solidFill>
                  <a:srgbClr val="000000"/>
                </a:solidFill>
                <a:latin typeface="Arial" panose="020B0604020202020204" pitchFamily="34" charset="0"/>
              </a:rPr>
              <a:t>mainder</a:t>
            </a:r>
            <a:r>
              <a:rPr lang="en-US" altLang="cs-CZ" sz="2000" b="1" dirty="0">
                <a:solidFill>
                  <a:srgbClr val="000000"/>
                </a:solidFill>
                <a:latin typeface="Arial" panose="020B0604020202020204" pitchFamily="34" charset="0"/>
              </a:rPr>
              <a:t> of craton (light brown) was periodically cover-</a:t>
            </a:r>
            <a:r>
              <a:rPr lang="en-US" altLang="cs-CZ" sz="2000" b="1" dirty="0" err="1">
                <a:solidFill>
                  <a:srgbClr val="000000"/>
                </a:solidFill>
                <a:latin typeface="Arial" panose="020B0604020202020204" pitchFamily="34" charset="0"/>
              </a:rPr>
              <a:t>ed</a:t>
            </a:r>
            <a:r>
              <a:rPr lang="en-US" altLang="cs-CZ" sz="2000" b="1" dirty="0">
                <a:solidFill>
                  <a:srgbClr val="000000"/>
                </a:solidFill>
                <a:latin typeface="Arial" panose="020B0604020202020204" pitchFamily="34" charset="0"/>
              </a:rPr>
              <a:t> by </a:t>
            </a:r>
            <a:r>
              <a:rPr lang="en-US" altLang="cs-CZ" sz="2000" b="1" i="1" u="sng" dirty="0" err="1">
                <a:solidFill>
                  <a:srgbClr val="000000"/>
                </a:solidFill>
                <a:latin typeface="Arial" panose="020B0604020202020204" pitchFamily="34" charset="0"/>
              </a:rPr>
              <a:t>epeiric</a:t>
            </a:r>
            <a:r>
              <a:rPr lang="en-US" altLang="cs-CZ" sz="2000" b="1" dirty="0">
                <a:solidFill>
                  <a:srgbClr val="000000"/>
                </a:solidFill>
                <a:latin typeface="Arial" panose="020B0604020202020204" pitchFamily="34" charset="0"/>
              </a:rPr>
              <a:t> (shallow, inland) </a:t>
            </a:r>
            <a:r>
              <a:rPr lang="en-US" altLang="cs-CZ" sz="2000" b="1" i="1" u="sng" dirty="0">
                <a:solidFill>
                  <a:srgbClr val="000000"/>
                </a:solidFill>
                <a:latin typeface="Arial" panose="020B0604020202020204" pitchFamily="34" charset="0"/>
              </a:rPr>
              <a:t>seas</a:t>
            </a:r>
            <a:r>
              <a:rPr lang="en-US" altLang="cs-CZ" sz="2000" b="1" dirty="0">
                <a:solidFill>
                  <a:srgbClr val="000000"/>
                </a:solidFill>
                <a:latin typeface="Arial" panose="020B0604020202020204" pitchFamily="34" charset="0"/>
              </a:rPr>
              <a:t>.  Green (basins) &amp; yellow (domes) = local areas of gentle warpage of platform sedimentary rocks.</a:t>
            </a:r>
          </a:p>
        </p:txBody>
      </p:sp>
      <p:sp>
        <p:nvSpPr>
          <p:cNvPr id="153604" name="Line 4"/>
          <p:cNvSpPr>
            <a:spLocks noChangeShapeType="1"/>
          </p:cNvSpPr>
          <p:nvPr/>
        </p:nvSpPr>
        <p:spPr bwMode="auto">
          <a:xfrm>
            <a:off x="3886200" y="2895600"/>
            <a:ext cx="3124200" cy="76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400">
              <a:solidFill>
                <a:srgbClr val="000000"/>
              </a:solidFill>
              <a:latin typeface="Times New Roman" panose="02020603050405020304" pitchFamily="18" charset="0"/>
            </a:endParaRPr>
          </a:p>
        </p:txBody>
      </p:sp>
      <p:sp>
        <p:nvSpPr>
          <p:cNvPr id="153605" name="Line 5"/>
          <p:cNvSpPr>
            <a:spLocks noChangeShapeType="1"/>
          </p:cNvSpPr>
          <p:nvPr/>
        </p:nvSpPr>
        <p:spPr bwMode="auto">
          <a:xfrm>
            <a:off x="3886200" y="3048000"/>
            <a:ext cx="3429000" cy="1905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400">
              <a:solidFill>
                <a:srgbClr val="000000"/>
              </a:solidFill>
              <a:latin typeface="Times New Roman" panose="02020603050405020304" pitchFamily="18" charset="0"/>
            </a:endParaRPr>
          </a:p>
        </p:txBody>
      </p:sp>
      <p:sp>
        <p:nvSpPr>
          <p:cNvPr id="153606" name="Line 6"/>
          <p:cNvSpPr>
            <a:spLocks noChangeShapeType="1"/>
          </p:cNvSpPr>
          <p:nvPr/>
        </p:nvSpPr>
        <p:spPr bwMode="auto">
          <a:xfrm>
            <a:off x="4572000" y="609600"/>
            <a:ext cx="4191000" cy="1981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400">
              <a:solidFill>
                <a:srgbClr val="000000"/>
              </a:solidFill>
              <a:latin typeface="Times New Roman" panose="02020603050405020304" pitchFamily="18" charset="0"/>
            </a:endParaRPr>
          </a:p>
        </p:txBody>
      </p:sp>
      <p:sp>
        <p:nvSpPr>
          <p:cNvPr id="153607" name="Line 7"/>
          <p:cNvSpPr>
            <a:spLocks noChangeShapeType="1"/>
          </p:cNvSpPr>
          <p:nvPr/>
        </p:nvSpPr>
        <p:spPr bwMode="auto">
          <a:xfrm flipV="1">
            <a:off x="6553200" y="4495800"/>
            <a:ext cx="2590800" cy="1905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400">
              <a:solidFill>
                <a:srgbClr val="000000"/>
              </a:solidFill>
              <a:latin typeface="Times New Roman" panose="02020603050405020304" pitchFamily="18" charset="0"/>
            </a:endParaRPr>
          </a:p>
        </p:txBody>
      </p:sp>
      <p:sp>
        <p:nvSpPr>
          <p:cNvPr id="153608" name="Text Box 8"/>
          <p:cNvSpPr txBox="1">
            <a:spLocks noChangeArrowheads="1"/>
          </p:cNvSpPr>
          <p:nvPr/>
        </p:nvSpPr>
        <p:spPr bwMode="auto">
          <a:xfrm>
            <a:off x="2895600" y="6248401"/>
            <a:ext cx="4114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50000"/>
              </a:spcBef>
              <a:spcAft>
                <a:spcPct val="0"/>
              </a:spcAft>
              <a:buNone/>
            </a:pPr>
            <a:r>
              <a:rPr lang="en-US" altLang="cs-CZ" sz="2800" b="1">
                <a:solidFill>
                  <a:srgbClr val="000000"/>
                </a:solidFill>
                <a:latin typeface="Arial" panose="020B0604020202020204" pitchFamily="34" charset="0"/>
              </a:rPr>
              <a:t>Appalachian Basin</a:t>
            </a:r>
          </a:p>
        </p:txBody>
      </p:sp>
      <p:sp>
        <p:nvSpPr>
          <p:cNvPr id="153609" name="Text Box 9"/>
          <p:cNvSpPr txBox="1">
            <a:spLocks noChangeArrowheads="1"/>
          </p:cNvSpPr>
          <p:nvPr/>
        </p:nvSpPr>
        <p:spPr bwMode="auto">
          <a:xfrm>
            <a:off x="1524000" y="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50000"/>
              </a:spcBef>
              <a:spcAft>
                <a:spcPct val="0"/>
              </a:spcAft>
              <a:buNone/>
            </a:pPr>
            <a:r>
              <a:rPr lang="en-US" altLang="cs-CZ" sz="2400" b="1">
                <a:solidFill>
                  <a:srgbClr val="000000"/>
                </a:solidFill>
                <a:latin typeface="Arial" panose="020B0604020202020204" pitchFamily="34" charset="0"/>
              </a:rPr>
              <a:t>4</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4738" y="6154738"/>
            <a:ext cx="487362" cy="487362"/>
          </a:xfrm>
          <a:prstGeom prst="rect">
            <a:avLst/>
          </a:prstGeom>
        </p:spPr>
      </p:pic>
    </p:spTree>
    <p:extLst>
      <p:ext uri="{BB962C8B-B14F-4D97-AF65-F5344CB8AC3E}">
        <p14:creationId xmlns:p14="http://schemas.microsoft.com/office/powerpoint/2010/main" val="296840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1524000" y="0"/>
            <a:ext cx="9144000" cy="6858000"/>
          </a:xfrm>
          <a:prstGeom prst="rect">
            <a:avLst/>
          </a:prstGeom>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4738" y="6154738"/>
            <a:ext cx="487362" cy="487362"/>
          </a:xfrm>
          <a:prstGeom prst="rect">
            <a:avLst/>
          </a:prstGeom>
        </p:spPr>
      </p:pic>
    </p:spTree>
    <p:extLst>
      <p:ext uri="{BB962C8B-B14F-4D97-AF65-F5344CB8AC3E}">
        <p14:creationId xmlns:p14="http://schemas.microsoft.com/office/powerpoint/2010/main" val="259130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75520" y="692697"/>
            <a:ext cx="8640960" cy="4955203"/>
          </a:xfrm>
          <a:prstGeom prst="rect">
            <a:avLst/>
          </a:prstGeom>
          <a:solidFill>
            <a:schemeClr val="accent1">
              <a:lumMod val="20000"/>
              <a:lumOff val="80000"/>
            </a:schemeClr>
          </a:solidFill>
        </p:spPr>
        <p:txBody>
          <a:bodyPr wrap="square">
            <a:spAutoFit/>
          </a:bodyPr>
          <a:lstStyle/>
          <a:p>
            <a:pPr algn="ctr" eaLnBrk="0" fontAlgn="base" hangingPunct="0">
              <a:spcBef>
                <a:spcPct val="0"/>
              </a:spcBef>
              <a:spcAft>
                <a:spcPct val="0"/>
              </a:spcAft>
            </a:pPr>
            <a:r>
              <a:rPr lang="cs-CZ" sz="3600" b="1" dirty="0">
                <a:solidFill>
                  <a:srgbClr val="000000"/>
                </a:solidFill>
                <a:latin typeface="Times New Roman" panose="02020603050405020304" pitchFamily="18" charset="0"/>
              </a:rPr>
              <a:t>Granite-</a:t>
            </a:r>
            <a:r>
              <a:rPr lang="cs-CZ" sz="3600" b="1" dirty="0" err="1">
                <a:solidFill>
                  <a:srgbClr val="000000"/>
                </a:solidFill>
                <a:latin typeface="Times New Roman" panose="02020603050405020304" pitchFamily="18" charset="0"/>
              </a:rPr>
              <a:t>Rhyolite</a:t>
            </a:r>
            <a:r>
              <a:rPr lang="cs-CZ" sz="3600" b="1" dirty="0">
                <a:solidFill>
                  <a:srgbClr val="000000"/>
                </a:solidFill>
                <a:latin typeface="Times New Roman" panose="02020603050405020304" pitchFamily="18" charset="0"/>
              </a:rPr>
              <a:t> </a:t>
            </a:r>
            <a:r>
              <a:rPr lang="cs-CZ" sz="3600" b="1" dirty="0" err="1">
                <a:solidFill>
                  <a:srgbClr val="000000"/>
                </a:solidFill>
                <a:latin typeface="Times New Roman" panose="02020603050405020304" pitchFamily="18" charset="0"/>
              </a:rPr>
              <a:t>Province</a:t>
            </a:r>
            <a:endParaRPr lang="cs-CZ" sz="3600" b="1" dirty="0">
              <a:solidFill>
                <a:srgbClr val="000000"/>
              </a:solidFill>
              <a:latin typeface="Times New Roman" panose="02020603050405020304" pitchFamily="18" charset="0"/>
            </a:endParaRPr>
          </a:p>
          <a:p>
            <a:pPr eaLnBrk="0" fontAlgn="base" hangingPunct="0">
              <a:spcBef>
                <a:spcPct val="0"/>
              </a:spcBef>
              <a:spcAft>
                <a:spcPct val="0"/>
              </a:spcAft>
            </a:pPr>
            <a:endParaRPr lang="cs-CZ" sz="2800" dirty="0">
              <a:solidFill>
                <a:srgbClr val="000000"/>
              </a:solidFill>
              <a:latin typeface="Times New Roman" panose="02020603050405020304" pitchFamily="18" charset="0"/>
            </a:endParaRPr>
          </a:p>
          <a:p>
            <a:pPr eaLnBrk="0" fontAlgn="base" hangingPunct="0">
              <a:spcBef>
                <a:spcPct val="0"/>
              </a:spcBef>
              <a:spcAft>
                <a:spcPct val="0"/>
              </a:spcAft>
            </a:pPr>
            <a:r>
              <a:rPr lang="cs-CZ" sz="2800" dirty="0" err="1">
                <a:solidFill>
                  <a:srgbClr val="000000"/>
                </a:solidFill>
                <a:latin typeface="Times New Roman" panose="02020603050405020304" pitchFamily="18" charset="0"/>
              </a:rPr>
              <a:t>Accretion</a:t>
            </a:r>
            <a:r>
              <a:rPr lang="cs-CZ" sz="2800" dirty="0">
                <a:solidFill>
                  <a:srgbClr val="000000"/>
                </a:solidFill>
                <a:latin typeface="Times New Roman" panose="02020603050405020304" pitchFamily="18" charset="0"/>
              </a:rPr>
              <a:t> </a:t>
            </a:r>
            <a:r>
              <a:rPr lang="cs-CZ" sz="2800" dirty="0" err="1">
                <a:solidFill>
                  <a:srgbClr val="000000"/>
                </a:solidFill>
                <a:latin typeface="Times New Roman" panose="02020603050405020304" pitchFamily="18" charset="0"/>
              </a:rPr>
              <a:t>continued</a:t>
            </a:r>
            <a:r>
              <a:rPr lang="cs-CZ" sz="2800" dirty="0">
                <a:solidFill>
                  <a:srgbClr val="000000"/>
                </a:solidFill>
                <a:latin typeface="Times New Roman" panose="02020603050405020304" pitchFamily="18" charset="0"/>
              </a:rPr>
              <a:t> in </a:t>
            </a:r>
            <a:r>
              <a:rPr lang="cs-CZ" sz="2800" dirty="0" err="1">
                <a:solidFill>
                  <a:srgbClr val="000000"/>
                </a:solidFill>
                <a:latin typeface="Times New Roman" panose="02020603050405020304" pitchFamily="18" charset="0"/>
              </a:rPr>
              <a:t>southwest</a:t>
            </a:r>
            <a:r>
              <a:rPr lang="cs-CZ" sz="2800" dirty="0">
                <a:solidFill>
                  <a:srgbClr val="000000"/>
                </a:solidFill>
                <a:latin typeface="Times New Roman" panose="02020603050405020304" pitchFamily="18" charset="0"/>
              </a:rPr>
              <a:t> </a:t>
            </a:r>
            <a:r>
              <a:rPr lang="cs-CZ" sz="2800" dirty="0" err="1">
                <a:solidFill>
                  <a:srgbClr val="000000"/>
                </a:solidFill>
                <a:latin typeface="Times New Roman" panose="02020603050405020304" pitchFamily="18" charset="0"/>
              </a:rPr>
              <a:t>Laurentia</a:t>
            </a:r>
            <a:r>
              <a:rPr lang="cs-CZ" sz="2800" dirty="0">
                <a:solidFill>
                  <a:srgbClr val="000000"/>
                </a:solidFill>
                <a:latin typeface="Times New Roman" panose="02020603050405020304" pitchFamily="18" charset="0"/>
              </a:rPr>
              <a:t> </a:t>
            </a:r>
            <a:r>
              <a:rPr lang="cs-CZ" sz="2800" dirty="0" err="1">
                <a:solidFill>
                  <a:srgbClr val="000000"/>
                </a:solidFill>
                <a:latin typeface="Times New Roman" panose="02020603050405020304" pitchFamily="18" charset="0"/>
              </a:rPr>
              <a:t>with</a:t>
            </a:r>
            <a:r>
              <a:rPr lang="cs-CZ" sz="2800" dirty="0">
                <a:solidFill>
                  <a:srgbClr val="000000"/>
                </a:solidFill>
                <a:latin typeface="Times New Roman" panose="02020603050405020304" pitchFamily="18" charset="0"/>
              </a:rPr>
              <a:t> </a:t>
            </a:r>
            <a:r>
              <a:rPr lang="cs-CZ" sz="2800" dirty="0" err="1">
                <a:solidFill>
                  <a:srgbClr val="000000"/>
                </a:solidFill>
                <a:latin typeface="Times New Roman" panose="02020603050405020304" pitchFamily="18" charset="0"/>
              </a:rPr>
              <a:t>the</a:t>
            </a:r>
            <a:r>
              <a:rPr lang="cs-CZ" sz="2800" dirty="0">
                <a:solidFill>
                  <a:srgbClr val="000000"/>
                </a:solidFill>
                <a:latin typeface="Times New Roman" panose="02020603050405020304" pitchFamily="18" charset="0"/>
              </a:rPr>
              <a:t> </a:t>
            </a:r>
            <a:r>
              <a:rPr lang="cs-CZ" sz="2800" dirty="0" err="1">
                <a:solidFill>
                  <a:srgbClr val="000000"/>
                </a:solidFill>
                <a:latin typeface="Times New Roman" panose="02020603050405020304" pitchFamily="18" charset="0"/>
              </a:rPr>
              <a:t>docking</a:t>
            </a:r>
            <a:r>
              <a:rPr lang="cs-CZ" sz="2800" dirty="0">
                <a:solidFill>
                  <a:srgbClr val="000000"/>
                </a:solidFill>
                <a:latin typeface="Times New Roman" panose="02020603050405020304" pitchFamily="18" charset="0"/>
              </a:rPr>
              <a:t> </a:t>
            </a:r>
            <a:r>
              <a:rPr lang="cs-CZ" sz="2800" dirty="0" err="1">
                <a:solidFill>
                  <a:srgbClr val="000000"/>
                </a:solidFill>
                <a:latin typeface="Times New Roman" panose="02020603050405020304" pitchFamily="18" charset="0"/>
              </a:rPr>
              <a:t>of</a:t>
            </a:r>
            <a:r>
              <a:rPr lang="cs-CZ" sz="2800" dirty="0">
                <a:solidFill>
                  <a:srgbClr val="000000"/>
                </a:solidFill>
                <a:latin typeface="Times New Roman" panose="02020603050405020304" pitchFamily="18" charset="0"/>
              </a:rPr>
              <a:t> 1550–1400 </a:t>
            </a:r>
            <a:r>
              <a:rPr lang="cs-CZ" sz="2800" dirty="0" err="1">
                <a:solidFill>
                  <a:srgbClr val="000000"/>
                </a:solidFill>
                <a:latin typeface="Times New Roman" panose="02020603050405020304" pitchFamily="18" charset="0"/>
              </a:rPr>
              <a:t>Ma</a:t>
            </a:r>
            <a:r>
              <a:rPr lang="cs-CZ" sz="2800" dirty="0">
                <a:solidFill>
                  <a:srgbClr val="000000"/>
                </a:solidFill>
                <a:latin typeface="Times New Roman" panose="02020603050405020304" pitchFamily="18" charset="0"/>
              </a:rPr>
              <a:t> </a:t>
            </a:r>
            <a:r>
              <a:rPr lang="cs-CZ" sz="2800" dirty="0" err="1">
                <a:solidFill>
                  <a:srgbClr val="000000"/>
                </a:solidFill>
                <a:latin typeface="Times New Roman" panose="02020603050405020304" pitchFamily="18" charset="0"/>
              </a:rPr>
              <a:t>juvenile</a:t>
            </a:r>
            <a:r>
              <a:rPr lang="cs-CZ" sz="2800" dirty="0">
                <a:solidFill>
                  <a:srgbClr val="000000"/>
                </a:solidFill>
                <a:latin typeface="Times New Roman" panose="02020603050405020304" pitchFamily="18" charset="0"/>
              </a:rPr>
              <a:t> </a:t>
            </a:r>
            <a:r>
              <a:rPr lang="cs-CZ" sz="2800" dirty="0" err="1">
                <a:solidFill>
                  <a:srgbClr val="000000"/>
                </a:solidFill>
                <a:latin typeface="Times New Roman" panose="02020603050405020304" pitchFamily="18" charset="0"/>
              </a:rPr>
              <a:t>crust</a:t>
            </a:r>
            <a:r>
              <a:rPr lang="cs-CZ" sz="2800" dirty="0">
                <a:solidFill>
                  <a:srgbClr val="000000"/>
                </a:solidFill>
                <a:latin typeface="Times New Roman" panose="02020603050405020304" pitchFamily="18" charset="0"/>
              </a:rPr>
              <a:t>  </a:t>
            </a:r>
            <a:r>
              <a:rPr lang="cs-CZ" sz="2800" dirty="0" err="1">
                <a:solidFill>
                  <a:srgbClr val="000000"/>
                </a:solidFill>
                <a:latin typeface="Times New Roman" panose="02020603050405020304" pitchFamily="18" charset="0"/>
              </a:rPr>
              <a:t>Subduction</a:t>
            </a:r>
            <a:r>
              <a:rPr lang="cs-CZ" sz="2800" dirty="0">
                <a:solidFill>
                  <a:srgbClr val="000000"/>
                </a:solidFill>
                <a:latin typeface="Times New Roman" panose="02020603050405020304" pitchFamily="18" charset="0"/>
              </a:rPr>
              <a:t> </a:t>
            </a:r>
            <a:r>
              <a:rPr lang="cs-CZ" sz="2800" dirty="0" err="1">
                <a:solidFill>
                  <a:srgbClr val="000000"/>
                </a:solidFill>
                <a:latin typeface="Times New Roman" panose="02020603050405020304" pitchFamily="18" charset="0"/>
              </a:rPr>
              <a:t>was</a:t>
            </a:r>
            <a:r>
              <a:rPr lang="cs-CZ" sz="2800" dirty="0">
                <a:solidFill>
                  <a:srgbClr val="000000"/>
                </a:solidFill>
                <a:latin typeface="Times New Roman" panose="02020603050405020304" pitchFamily="18" charset="0"/>
              </a:rPr>
              <a:t> </a:t>
            </a:r>
            <a:r>
              <a:rPr lang="cs-CZ" sz="2800" dirty="0" err="1">
                <a:solidFill>
                  <a:srgbClr val="000000"/>
                </a:solidFill>
                <a:latin typeface="Times New Roman" panose="02020603050405020304" pitchFamily="18" charset="0"/>
              </a:rPr>
              <a:t>accompanied</a:t>
            </a:r>
            <a:r>
              <a:rPr lang="cs-CZ" sz="2800" dirty="0">
                <a:solidFill>
                  <a:srgbClr val="000000"/>
                </a:solidFill>
                <a:latin typeface="Times New Roman" panose="02020603050405020304" pitchFamily="18" charset="0"/>
              </a:rPr>
              <a:t> by </a:t>
            </a:r>
            <a:r>
              <a:rPr lang="en-US" sz="2800" dirty="0">
                <a:solidFill>
                  <a:srgbClr val="000000"/>
                </a:solidFill>
                <a:latin typeface="Times New Roman" panose="02020603050405020304" pitchFamily="18" charset="0"/>
              </a:rPr>
              <a:t>continental `extension' or</a:t>
            </a:r>
            <a:r>
              <a:rPr lang="cs-CZ" sz="2800" dirty="0">
                <a:solidFill>
                  <a:srgbClr val="000000"/>
                </a:solidFill>
                <a:latin typeface="Times New Roman" panose="02020603050405020304" pitchFamily="18" charset="0"/>
              </a:rPr>
              <a:t> </a:t>
            </a:r>
            <a:r>
              <a:rPr lang="en-US" sz="2800" dirty="0">
                <a:solidFill>
                  <a:srgbClr val="000000"/>
                </a:solidFill>
                <a:latin typeface="Times New Roman" panose="02020603050405020304" pitchFamily="18" charset="0"/>
              </a:rPr>
              <a:t>`rifting‚</a:t>
            </a:r>
            <a:r>
              <a:rPr lang="cs-CZ" sz="2800" dirty="0">
                <a:solidFill>
                  <a:srgbClr val="000000"/>
                </a:solidFill>
                <a:latin typeface="Times New Roman" panose="02020603050405020304" pitchFamily="18" charset="0"/>
              </a:rPr>
              <a:t> and </a:t>
            </a:r>
            <a:r>
              <a:rPr lang="cs-CZ" sz="2800" dirty="0" err="1">
                <a:solidFill>
                  <a:srgbClr val="000000"/>
                </a:solidFill>
                <a:latin typeface="Times New Roman" panose="02020603050405020304" pitchFamily="18" charset="0"/>
              </a:rPr>
              <a:t>widespread</a:t>
            </a:r>
            <a:r>
              <a:rPr lang="cs-CZ" sz="2800" dirty="0">
                <a:solidFill>
                  <a:srgbClr val="000000"/>
                </a:solidFill>
                <a:latin typeface="Times New Roman" panose="02020603050405020304" pitchFamily="18" charset="0"/>
              </a:rPr>
              <a:t> 1480–1350 </a:t>
            </a:r>
            <a:r>
              <a:rPr lang="cs-CZ" sz="2800" dirty="0" err="1">
                <a:solidFill>
                  <a:srgbClr val="000000"/>
                </a:solidFill>
                <a:latin typeface="Times New Roman" panose="02020603050405020304" pitchFamily="18" charset="0"/>
              </a:rPr>
              <a:t>Ma</a:t>
            </a:r>
            <a:r>
              <a:rPr lang="cs-CZ" sz="2800" dirty="0">
                <a:solidFill>
                  <a:srgbClr val="000000"/>
                </a:solidFill>
                <a:latin typeface="Times New Roman" panose="02020603050405020304" pitchFamily="18" charset="0"/>
              </a:rPr>
              <a:t> </a:t>
            </a:r>
            <a:r>
              <a:rPr lang="cs-CZ" sz="2800" b="1" dirty="0">
                <a:solidFill>
                  <a:srgbClr val="000000"/>
                </a:solidFill>
                <a:latin typeface="Times New Roman" panose="02020603050405020304" pitchFamily="18" charset="0"/>
              </a:rPr>
              <a:t>A-type </a:t>
            </a:r>
            <a:r>
              <a:rPr lang="cs-CZ" sz="2800" b="1" dirty="0" err="1">
                <a:solidFill>
                  <a:srgbClr val="000000"/>
                </a:solidFill>
                <a:latin typeface="Times New Roman" panose="02020603050405020304" pitchFamily="18" charset="0"/>
              </a:rPr>
              <a:t>magmatism</a:t>
            </a:r>
            <a:r>
              <a:rPr lang="cs-CZ" sz="2800" dirty="0">
                <a:solidFill>
                  <a:srgbClr val="000000"/>
                </a:solidFill>
                <a:latin typeface="Times New Roman" panose="02020603050405020304" pitchFamily="18" charset="0"/>
              </a:rPr>
              <a:t> </a:t>
            </a:r>
            <a:r>
              <a:rPr lang="cs-CZ" sz="2800" dirty="0" err="1">
                <a:solidFill>
                  <a:srgbClr val="000000"/>
                </a:solidFill>
                <a:latin typeface="Times New Roman" panose="02020603050405020304" pitchFamily="18" charset="0"/>
              </a:rPr>
              <a:t>that</a:t>
            </a:r>
            <a:r>
              <a:rPr lang="cs-CZ" sz="2800" dirty="0">
                <a:solidFill>
                  <a:srgbClr val="000000"/>
                </a:solidFill>
                <a:latin typeface="Times New Roman" panose="02020603050405020304" pitchFamily="18" charset="0"/>
              </a:rPr>
              <a:t> </a:t>
            </a:r>
            <a:r>
              <a:rPr lang="cs-CZ" sz="2800" dirty="0" err="1">
                <a:solidFill>
                  <a:srgbClr val="000000"/>
                </a:solidFill>
                <a:latin typeface="Times New Roman" panose="02020603050405020304" pitchFamily="18" charset="0"/>
              </a:rPr>
              <a:t>defines</a:t>
            </a:r>
            <a:r>
              <a:rPr lang="cs-CZ" sz="2800" dirty="0">
                <a:solidFill>
                  <a:srgbClr val="000000"/>
                </a:solidFill>
                <a:latin typeface="Times New Roman" panose="02020603050405020304" pitchFamily="18" charset="0"/>
              </a:rPr>
              <a:t> </a:t>
            </a:r>
            <a:r>
              <a:rPr lang="cs-CZ" sz="2800" dirty="0" err="1">
                <a:solidFill>
                  <a:srgbClr val="000000"/>
                </a:solidFill>
                <a:latin typeface="Times New Roman" panose="02020603050405020304" pitchFamily="18" charset="0"/>
              </a:rPr>
              <a:t>the</a:t>
            </a:r>
            <a:r>
              <a:rPr lang="cs-CZ" sz="2800" dirty="0">
                <a:solidFill>
                  <a:srgbClr val="000000"/>
                </a:solidFill>
                <a:latin typeface="Times New Roman" panose="02020603050405020304" pitchFamily="18" charset="0"/>
              </a:rPr>
              <a:t> Granite-</a:t>
            </a:r>
            <a:r>
              <a:rPr lang="cs-CZ" sz="2800" dirty="0" err="1">
                <a:solidFill>
                  <a:srgbClr val="000000"/>
                </a:solidFill>
                <a:latin typeface="Times New Roman" panose="02020603050405020304" pitchFamily="18" charset="0"/>
              </a:rPr>
              <a:t>Rhyolite</a:t>
            </a:r>
            <a:r>
              <a:rPr lang="cs-CZ" sz="2800" dirty="0">
                <a:solidFill>
                  <a:srgbClr val="000000"/>
                </a:solidFill>
                <a:latin typeface="Times New Roman" panose="02020603050405020304" pitchFamily="18" charset="0"/>
              </a:rPr>
              <a:t> </a:t>
            </a:r>
            <a:r>
              <a:rPr lang="cs-CZ" sz="2800" dirty="0" err="1">
                <a:solidFill>
                  <a:srgbClr val="000000"/>
                </a:solidFill>
                <a:latin typeface="Times New Roman" panose="02020603050405020304" pitchFamily="18" charset="0"/>
              </a:rPr>
              <a:t>Province</a:t>
            </a:r>
            <a:r>
              <a:rPr lang="cs-CZ" sz="2800" dirty="0">
                <a:solidFill>
                  <a:srgbClr val="000000"/>
                </a:solidFill>
                <a:latin typeface="Times New Roman" panose="02020603050405020304" pitchFamily="18" charset="0"/>
              </a:rPr>
              <a:t> in </a:t>
            </a:r>
            <a:r>
              <a:rPr lang="cs-CZ" sz="2800" dirty="0" err="1">
                <a:solidFill>
                  <a:srgbClr val="000000"/>
                </a:solidFill>
                <a:latin typeface="Times New Roman" panose="02020603050405020304" pitchFamily="18" charset="0"/>
              </a:rPr>
              <a:t>southeastern</a:t>
            </a:r>
            <a:r>
              <a:rPr lang="cs-CZ" sz="2800" dirty="0">
                <a:solidFill>
                  <a:srgbClr val="000000"/>
                </a:solidFill>
                <a:latin typeface="Times New Roman" panose="02020603050405020304" pitchFamily="18" charset="0"/>
              </a:rPr>
              <a:t> </a:t>
            </a:r>
            <a:r>
              <a:rPr lang="cs-CZ" sz="2800" dirty="0" err="1">
                <a:solidFill>
                  <a:srgbClr val="000000"/>
                </a:solidFill>
                <a:latin typeface="Times New Roman" panose="02020603050405020304" pitchFamily="18" charset="0"/>
              </a:rPr>
              <a:t>Laurentia</a:t>
            </a:r>
            <a:r>
              <a:rPr lang="cs-CZ" sz="2800" dirty="0">
                <a:solidFill>
                  <a:srgbClr val="000000"/>
                </a:solidFill>
                <a:latin typeface="Times New Roman" panose="02020603050405020304" pitchFamily="18" charset="0"/>
              </a:rPr>
              <a:t> (Van </a:t>
            </a:r>
            <a:r>
              <a:rPr lang="cs-CZ" sz="2800" dirty="0" err="1">
                <a:solidFill>
                  <a:srgbClr val="000000"/>
                </a:solidFill>
                <a:latin typeface="Times New Roman" panose="02020603050405020304" pitchFamily="18" charset="0"/>
              </a:rPr>
              <a:t>Schmus</a:t>
            </a:r>
            <a:r>
              <a:rPr lang="cs-CZ" sz="2800" dirty="0">
                <a:solidFill>
                  <a:srgbClr val="000000"/>
                </a:solidFill>
                <a:latin typeface="Times New Roman" panose="02020603050405020304" pitchFamily="18" charset="0"/>
              </a:rPr>
              <a:t> et al., 1996; </a:t>
            </a:r>
            <a:r>
              <a:rPr lang="cs-CZ" sz="2800" dirty="0" err="1">
                <a:solidFill>
                  <a:srgbClr val="000000"/>
                </a:solidFill>
                <a:latin typeface="Times New Roman" panose="02020603050405020304" pitchFamily="18" charset="0"/>
              </a:rPr>
              <a:t>Whitmeyer</a:t>
            </a:r>
            <a:r>
              <a:rPr lang="cs-CZ" sz="2800" dirty="0">
                <a:solidFill>
                  <a:srgbClr val="000000"/>
                </a:solidFill>
                <a:latin typeface="Times New Roman" panose="02020603050405020304" pitchFamily="18" charset="0"/>
              </a:rPr>
              <a:t> and </a:t>
            </a:r>
            <a:r>
              <a:rPr lang="cs-CZ" sz="2800" dirty="0" err="1">
                <a:solidFill>
                  <a:srgbClr val="000000"/>
                </a:solidFill>
                <a:latin typeface="Times New Roman" panose="02020603050405020304" pitchFamily="18" charset="0"/>
              </a:rPr>
              <a:t>Karlstrom</a:t>
            </a:r>
            <a:r>
              <a:rPr lang="cs-CZ" sz="2800" dirty="0">
                <a:solidFill>
                  <a:srgbClr val="000000"/>
                </a:solidFill>
                <a:latin typeface="Times New Roman" panose="02020603050405020304" pitchFamily="18" charset="0"/>
              </a:rPr>
              <a:t>, 2007; </a:t>
            </a:r>
            <a:r>
              <a:rPr lang="cs-CZ" sz="2800" dirty="0" err="1">
                <a:solidFill>
                  <a:srgbClr val="000000"/>
                </a:solidFill>
                <a:latin typeface="Times New Roman" panose="02020603050405020304" pitchFamily="18" charset="0"/>
              </a:rPr>
              <a:t>Bickford</a:t>
            </a:r>
            <a:r>
              <a:rPr lang="cs-CZ" sz="2800" dirty="0">
                <a:solidFill>
                  <a:srgbClr val="000000"/>
                </a:solidFill>
                <a:latin typeface="Times New Roman" panose="02020603050405020304" pitchFamily="18" charset="0"/>
              </a:rPr>
              <a:t> et al., 2015) and </a:t>
            </a:r>
            <a:r>
              <a:rPr lang="cs-CZ" sz="2800" dirty="0" err="1">
                <a:solidFill>
                  <a:srgbClr val="000000"/>
                </a:solidFill>
                <a:latin typeface="Times New Roman" panose="02020603050405020304" pitchFamily="18" charset="0"/>
              </a:rPr>
              <a:t>also</a:t>
            </a:r>
            <a:r>
              <a:rPr lang="cs-CZ" sz="2800" dirty="0">
                <a:solidFill>
                  <a:srgbClr val="000000"/>
                </a:solidFill>
                <a:latin typeface="Times New Roman" panose="02020603050405020304" pitchFamily="18" charset="0"/>
              </a:rPr>
              <a:t> </a:t>
            </a:r>
            <a:r>
              <a:rPr lang="cs-CZ" sz="2800" dirty="0" err="1">
                <a:solidFill>
                  <a:srgbClr val="000000"/>
                </a:solidFill>
                <a:latin typeface="Times New Roman" panose="02020603050405020304" pitchFamily="18" charset="0"/>
              </a:rPr>
              <a:t>extends</a:t>
            </a:r>
            <a:r>
              <a:rPr lang="cs-CZ" sz="2800" dirty="0">
                <a:solidFill>
                  <a:srgbClr val="000000"/>
                </a:solidFill>
                <a:latin typeface="Times New Roman" panose="02020603050405020304" pitchFamily="18" charset="0"/>
              </a:rPr>
              <a:t> </a:t>
            </a:r>
            <a:r>
              <a:rPr lang="cs-CZ" sz="2800" dirty="0" err="1">
                <a:solidFill>
                  <a:srgbClr val="000000"/>
                </a:solidFill>
                <a:latin typeface="Times New Roman" panose="02020603050405020304" pitchFamily="18" charset="0"/>
              </a:rPr>
              <a:t>into</a:t>
            </a:r>
            <a:r>
              <a:rPr lang="cs-CZ" sz="2800" dirty="0">
                <a:solidFill>
                  <a:srgbClr val="000000"/>
                </a:solidFill>
                <a:latin typeface="Times New Roman" panose="02020603050405020304" pitchFamily="18" charset="0"/>
              </a:rPr>
              <a:t> </a:t>
            </a:r>
            <a:r>
              <a:rPr lang="cs-CZ" sz="2800" dirty="0" err="1">
                <a:solidFill>
                  <a:srgbClr val="000000"/>
                </a:solidFill>
                <a:latin typeface="Times New Roman" panose="02020603050405020304" pitchFamily="18" charset="0"/>
              </a:rPr>
              <a:t>the</a:t>
            </a:r>
            <a:r>
              <a:rPr lang="cs-CZ" sz="2800" dirty="0">
                <a:solidFill>
                  <a:srgbClr val="000000"/>
                </a:solidFill>
                <a:latin typeface="Times New Roman" panose="02020603050405020304" pitchFamily="18" charset="0"/>
              </a:rPr>
              <a:t> </a:t>
            </a:r>
            <a:r>
              <a:rPr lang="cs-CZ" sz="2800" dirty="0" err="1">
                <a:solidFill>
                  <a:srgbClr val="000000"/>
                </a:solidFill>
                <a:latin typeface="Times New Roman" panose="02020603050405020304" pitchFamily="18" charset="0"/>
              </a:rPr>
              <a:t>inboard</a:t>
            </a:r>
            <a:r>
              <a:rPr lang="cs-CZ" sz="2800" dirty="0">
                <a:solidFill>
                  <a:srgbClr val="000000"/>
                </a:solidFill>
                <a:latin typeface="Times New Roman" panose="02020603050405020304" pitchFamily="18" charset="0"/>
              </a:rPr>
              <a:t> </a:t>
            </a:r>
            <a:r>
              <a:rPr lang="cs-CZ" sz="2800" dirty="0" err="1">
                <a:solidFill>
                  <a:srgbClr val="000000"/>
                </a:solidFill>
                <a:latin typeface="Times New Roman" panose="02020603050405020304" pitchFamily="18" charset="0"/>
              </a:rPr>
              <a:t>Paleoproterozoic</a:t>
            </a:r>
            <a:r>
              <a:rPr lang="cs-CZ" sz="2800" dirty="0">
                <a:solidFill>
                  <a:srgbClr val="000000"/>
                </a:solidFill>
                <a:latin typeface="Times New Roman" panose="02020603050405020304" pitchFamily="18" charset="0"/>
              </a:rPr>
              <a:t> </a:t>
            </a:r>
            <a:r>
              <a:rPr lang="cs-CZ" sz="2800" dirty="0" err="1">
                <a:solidFill>
                  <a:srgbClr val="000000"/>
                </a:solidFill>
                <a:latin typeface="Times New Roman" panose="02020603050405020304" pitchFamily="18" charset="0"/>
              </a:rPr>
              <a:t>basement</a:t>
            </a:r>
            <a:r>
              <a:rPr lang="cs-CZ" sz="2800" dirty="0">
                <a:solidFill>
                  <a:srgbClr val="000000"/>
                </a:solidFill>
                <a:latin typeface="Times New Roman" panose="02020603050405020304" pitchFamily="18" charset="0"/>
              </a:rPr>
              <a:t> </a:t>
            </a:r>
            <a:r>
              <a:rPr lang="cs-CZ" sz="2800" dirty="0" err="1">
                <a:solidFill>
                  <a:srgbClr val="000000"/>
                </a:solidFill>
                <a:latin typeface="Times New Roman" panose="02020603050405020304" pitchFamily="18" charset="0"/>
              </a:rPr>
              <a:t>terranes</a:t>
            </a:r>
            <a:r>
              <a:rPr lang="cs-CZ" sz="2800" dirty="0">
                <a:solidFill>
                  <a:srgbClr val="000000"/>
                </a:solidFill>
                <a:latin typeface="Times New Roman" panose="02020603050405020304" pitchFamily="18" charset="0"/>
              </a:rPr>
              <a:t> </a:t>
            </a:r>
            <a:r>
              <a:rPr lang="cs-CZ" sz="2800" dirty="0" err="1">
                <a:solidFill>
                  <a:srgbClr val="000000"/>
                </a:solidFill>
                <a:latin typeface="Times New Roman" panose="02020603050405020304" pitchFamily="18" charset="0"/>
              </a:rPr>
              <a:t>of</a:t>
            </a:r>
            <a:r>
              <a:rPr lang="cs-CZ" sz="2800" dirty="0">
                <a:solidFill>
                  <a:srgbClr val="000000"/>
                </a:solidFill>
                <a:latin typeface="Times New Roman" panose="02020603050405020304" pitchFamily="18" charset="0"/>
              </a:rPr>
              <a:t> </a:t>
            </a:r>
            <a:r>
              <a:rPr lang="cs-CZ" sz="2800" dirty="0" err="1">
                <a:solidFill>
                  <a:srgbClr val="000000"/>
                </a:solidFill>
                <a:latin typeface="Times New Roman" panose="02020603050405020304" pitchFamily="18" charset="0"/>
              </a:rPr>
              <a:t>southwest</a:t>
            </a:r>
            <a:r>
              <a:rPr lang="cs-CZ" sz="2800" dirty="0">
                <a:solidFill>
                  <a:srgbClr val="000000"/>
                </a:solidFill>
                <a:latin typeface="Times New Roman" panose="02020603050405020304" pitchFamily="18" charset="0"/>
              </a:rPr>
              <a:t> </a:t>
            </a:r>
            <a:r>
              <a:rPr lang="cs-CZ" sz="2800" dirty="0" err="1">
                <a:solidFill>
                  <a:srgbClr val="000000"/>
                </a:solidFill>
                <a:latin typeface="Times New Roman" panose="02020603050405020304" pitchFamily="18" charset="0"/>
              </a:rPr>
              <a:t>Laurentia</a:t>
            </a:r>
            <a:endParaRPr lang="cs-CZ" sz="2800" dirty="0">
              <a:solidFill>
                <a:srgbClr val="000000"/>
              </a:solidFill>
              <a:latin typeface="Times New Roman" panose="02020603050405020304" pitchFamily="18" charset="0"/>
            </a:endParaRPr>
          </a:p>
        </p:txBody>
      </p:sp>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64738" y="6154738"/>
            <a:ext cx="487362" cy="487362"/>
          </a:xfrm>
          <a:prstGeom prst="rect">
            <a:avLst/>
          </a:prstGeom>
        </p:spPr>
      </p:pic>
    </p:spTree>
    <p:extLst>
      <p:ext uri="{BB962C8B-B14F-4D97-AF65-F5344CB8AC3E}">
        <p14:creationId xmlns:p14="http://schemas.microsoft.com/office/powerpoint/2010/main" val="152493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descr="The Timing of Deformation in the Four Peaks Area, central Arizona, and  relevance for the Mazatzal Orogen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8474" y="861556"/>
            <a:ext cx="7371902" cy="4799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7141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631504" y="1052737"/>
            <a:ext cx="8928992" cy="5632311"/>
          </a:xfrm>
          <a:prstGeom prst="rect">
            <a:avLst/>
          </a:prstGeom>
          <a:solidFill>
            <a:schemeClr val="accent1">
              <a:lumMod val="20000"/>
              <a:lumOff val="80000"/>
            </a:schemeClr>
          </a:solidFill>
        </p:spPr>
        <p:txBody>
          <a:bodyPr wrap="square">
            <a:spAutoFit/>
          </a:bodyPr>
          <a:lstStyle/>
          <a:p>
            <a:pPr eaLnBrk="0" fontAlgn="base" hangingPunct="0">
              <a:spcBef>
                <a:spcPct val="0"/>
              </a:spcBef>
              <a:spcAft>
                <a:spcPct val="0"/>
              </a:spcAft>
            </a:pPr>
            <a:r>
              <a:rPr lang="en-US" sz="2400" dirty="0">
                <a:solidFill>
                  <a:srgbClr val="000000"/>
                </a:solidFill>
                <a:latin typeface="Times New Roman" panose="02020603050405020304" pitchFamily="18" charset="0"/>
              </a:rPr>
              <a:t>Late Mesoproterozoic Grenville Orogeny </a:t>
            </a:r>
            <a:r>
              <a:rPr lang="en-US" sz="2400" b="1" dirty="0">
                <a:solidFill>
                  <a:srgbClr val="000000"/>
                </a:solidFill>
                <a:latin typeface="Times New Roman" panose="02020603050405020304" pitchFamily="18" charset="0"/>
              </a:rPr>
              <a:t>records convergence, arc accretion, and continent </a:t>
            </a:r>
            <a:r>
              <a:rPr lang="en-US" sz="2400" b="1" dirty="0" err="1">
                <a:solidFill>
                  <a:srgbClr val="000000"/>
                </a:solidFill>
                <a:latin typeface="Times New Roman" panose="02020603050405020304" pitchFamily="18" charset="0"/>
              </a:rPr>
              <a:t>continent</a:t>
            </a:r>
            <a:r>
              <a:rPr lang="en-US" sz="2400" b="1" dirty="0">
                <a:solidFill>
                  <a:srgbClr val="000000"/>
                </a:solidFill>
                <a:latin typeface="Times New Roman" panose="02020603050405020304" pitchFamily="18" charset="0"/>
              </a:rPr>
              <a:t> collision between ca. 1350 and 1000 Ma.</a:t>
            </a:r>
            <a:r>
              <a:rPr lang="en-US" sz="2400" dirty="0">
                <a:solidFill>
                  <a:srgbClr val="000000"/>
                </a:solidFill>
                <a:latin typeface="Times New Roman" panose="02020603050405020304" pitchFamily="18" charset="0"/>
              </a:rPr>
              <a:t> Within the Grenville Province of south-eastern Canada, which is the most thoroughly studied portion of this composite </a:t>
            </a:r>
            <a:r>
              <a:rPr lang="en-US" sz="2400" dirty="0" err="1">
                <a:solidFill>
                  <a:srgbClr val="000000"/>
                </a:solidFill>
                <a:latin typeface="Times New Roman" panose="02020603050405020304" pitchFamily="18" charset="0"/>
              </a:rPr>
              <a:t>orogen</a:t>
            </a:r>
            <a:r>
              <a:rPr lang="en-US" sz="2400" dirty="0">
                <a:solidFill>
                  <a:srgbClr val="000000"/>
                </a:solidFill>
                <a:latin typeface="Times New Roman" panose="02020603050405020304" pitchFamily="18" charset="0"/>
              </a:rPr>
              <a:t>, this period of </a:t>
            </a:r>
            <a:r>
              <a:rPr lang="en-US" sz="2400" dirty="0" err="1">
                <a:solidFill>
                  <a:srgbClr val="000000"/>
                </a:solidFill>
                <a:latin typeface="Times New Roman" panose="02020603050405020304" pitchFamily="18" charset="0"/>
              </a:rPr>
              <a:t>orogenesis</a:t>
            </a:r>
            <a:r>
              <a:rPr lang="en-US" sz="2400" dirty="0">
                <a:solidFill>
                  <a:srgbClr val="000000"/>
                </a:solidFill>
                <a:latin typeface="Times New Roman" panose="02020603050405020304" pitchFamily="18" charset="0"/>
              </a:rPr>
              <a:t> included (1) </a:t>
            </a:r>
            <a:r>
              <a:rPr lang="en-US" sz="2400" b="1" dirty="0">
                <a:solidFill>
                  <a:srgbClr val="000000"/>
                </a:solidFill>
                <a:latin typeface="Times New Roman" panose="02020603050405020304" pitchFamily="18" charset="0"/>
              </a:rPr>
              <a:t>an early accretionary stage </a:t>
            </a:r>
            <a:r>
              <a:rPr lang="en-US" sz="2400" dirty="0">
                <a:solidFill>
                  <a:srgbClr val="000000"/>
                </a:solidFill>
                <a:latin typeface="Times New Roman" panose="02020603050405020304" pitchFamily="18" charset="0"/>
              </a:rPr>
              <a:t>at 1.3–1.2 Ga, (2) an </a:t>
            </a:r>
            <a:r>
              <a:rPr lang="en-US" sz="2400" b="1" dirty="0">
                <a:solidFill>
                  <a:srgbClr val="000000"/>
                </a:solidFill>
                <a:latin typeface="Times New Roman" panose="02020603050405020304" pitchFamily="18" charset="0"/>
              </a:rPr>
              <a:t>interval of widespread magmatism </a:t>
            </a:r>
            <a:r>
              <a:rPr lang="en-US" sz="2400" dirty="0">
                <a:solidFill>
                  <a:srgbClr val="000000"/>
                </a:solidFill>
                <a:latin typeface="Times New Roman" panose="02020603050405020304" pitchFamily="18" charset="0"/>
              </a:rPr>
              <a:t>at 1.18–1.08 Ga, (3) and a </a:t>
            </a:r>
            <a:r>
              <a:rPr lang="en-US" sz="2400" b="1" dirty="0">
                <a:solidFill>
                  <a:srgbClr val="000000"/>
                </a:solidFill>
                <a:latin typeface="Times New Roman" panose="02020603050405020304" pitchFamily="18" charset="0"/>
              </a:rPr>
              <a:t>period of continent–continent collision </a:t>
            </a:r>
            <a:r>
              <a:rPr lang="en-US" sz="2400" dirty="0">
                <a:solidFill>
                  <a:srgbClr val="000000"/>
                </a:solidFill>
                <a:latin typeface="Times New Roman" panose="02020603050405020304" pitchFamily="18" charset="0"/>
              </a:rPr>
              <a:t>at 1.08–0.98 Ga that was rapidly followed by uplift and exhumation of the orogenic core.</a:t>
            </a:r>
          </a:p>
          <a:p>
            <a:pPr eaLnBrk="0" fontAlgn="base" hangingPunct="0">
              <a:spcBef>
                <a:spcPct val="0"/>
              </a:spcBef>
              <a:spcAft>
                <a:spcPct val="0"/>
              </a:spcAft>
            </a:pPr>
            <a:r>
              <a:rPr lang="en-US" sz="2400" dirty="0">
                <a:solidFill>
                  <a:srgbClr val="000000"/>
                </a:solidFill>
                <a:latin typeface="Times New Roman" panose="02020603050405020304" pitchFamily="18" charset="0"/>
              </a:rPr>
              <a:t>The Grenville orogeny was a long-lived Mesoproterozoic mountain-building event </a:t>
            </a:r>
            <a:r>
              <a:rPr lang="en-US" sz="2400" b="1" dirty="0">
                <a:solidFill>
                  <a:srgbClr val="000000"/>
                </a:solidFill>
                <a:latin typeface="Times New Roman" panose="02020603050405020304" pitchFamily="18" charset="0"/>
              </a:rPr>
              <a:t>associated with the assembly of the supercontinent </a:t>
            </a:r>
            <a:r>
              <a:rPr lang="en-US" sz="2400" b="1" dirty="0" err="1">
                <a:solidFill>
                  <a:srgbClr val="000000"/>
                </a:solidFill>
                <a:latin typeface="Times New Roman" panose="02020603050405020304" pitchFamily="18" charset="0"/>
              </a:rPr>
              <a:t>Rodinia</a:t>
            </a:r>
            <a:r>
              <a:rPr lang="en-US" sz="2400" dirty="0">
                <a:solidFill>
                  <a:srgbClr val="000000"/>
                </a:solidFill>
                <a:latin typeface="Times New Roman" panose="02020603050405020304" pitchFamily="18" charset="0"/>
              </a:rPr>
              <a:t>. Its record is a prominent orogenic belt which spans a significant portion of the North American continent, from Labrador to Mexico, as well as to Scotland. It is assumed that two separate continental blocks </a:t>
            </a:r>
            <a:r>
              <a:rPr lang="en-US" sz="2400" b="1" dirty="0">
                <a:solidFill>
                  <a:srgbClr val="000000"/>
                </a:solidFill>
                <a:latin typeface="Times New Roman" panose="02020603050405020304" pitchFamily="18" charset="0"/>
              </a:rPr>
              <a:t>collided with </a:t>
            </a:r>
            <a:r>
              <a:rPr lang="en-US" sz="2400" b="1" dirty="0" err="1">
                <a:solidFill>
                  <a:srgbClr val="000000"/>
                </a:solidFill>
                <a:latin typeface="Times New Roman" panose="02020603050405020304" pitchFamily="18" charset="0"/>
              </a:rPr>
              <a:t>Laurentia</a:t>
            </a:r>
            <a:r>
              <a:rPr lang="cs-CZ" sz="2400" b="1" dirty="0">
                <a:solidFill>
                  <a:srgbClr val="000000"/>
                </a:solidFill>
                <a:latin typeface="Times New Roman" panose="02020603050405020304" pitchFamily="18" charset="0"/>
              </a:rPr>
              <a:t> -</a:t>
            </a:r>
            <a:r>
              <a:rPr lang="en-US" sz="2400" b="1" dirty="0">
                <a:solidFill>
                  <a:srgbClr val="000000"/>
                </a:solidFill>
                <a:latin typeface="Times New Roman" panose="02020603050405020304" pitchFamily="18" charset="0"/>
              </a:rPr>
              <a:t> </a:t>
            </a:r>
            <a:r>
              <a:rPr lang="en-US" sz="2400" b="1" dirty="0" err="1">
                <a:solidFill>
                  <a:srgbClr val="000000"/>
                </a:solidFill>
                <a:latin typeface="Times New Roman" panose="02020603050405020304" pitchFamily="18" charset="0"/>
              </a:rPr>
              <a:t>Baltica</a:t>
            </a:r>
            <a:r>
              <a:rPr lang="en-US" sz="2400" b="1" dirty="0">
                <a:solidFill>
                  <a:srgbClr val="000000"/>
                </a:solidFill>
                <a:latin typeface="Times New Roman" panose="02020603050405020304" pitchFamily="18" charset="0"/>
              </a:rPr>
              <a:t> and Amazonia</a:t>
            </a:r>
          </a:p>
        </p:txBody>
      </p:sp>
      <p:sp>
        <p:nvSpPr>
          <p:cNvPr id="3" name="Obdélník 2"/>
          <p:cNvSpPr/>
          <p:nvPr/>
        </p:nvSpPr>
        <p:spPr>
          <a:xfrm>
            <a:off x="3863752" y="260649"/>
            <a:ext cx="3544112" cy="584775"/>
          </a:xfrm>
          <a:prstGeom prst="rect">
            <a:avLst/>
          </a:prstGeom>
        </p:spPr>
        <p:txBody>
          <a:bodyPr wrap="none">
            <a:spAutoFit/>
          </a:bodyPr>
          <a:lstStyle/>
          <a:p>
            <a:pPr eaLnBrk="0" fontAlgn="base" hangingPunct="0">
              <a:spcBef>
                <a:spcPct val="0"/>
              </a:spcBef>
              <a:spcAft>
                <a:spcPct val="0"/>
              </a:spcAft>
            </a:pPr>
            <a:r>
              <a:rPr lang="cs-CZ" sz="3200" b="1" dirty="0" err="1">
                <a:solidFill>
                  <a:srgbClr val="000000"/>
                </a:solidFill>
                <a:latin typeface="Times New Roman" panose="02020603050405020304" pitchFamily="18" charset="0"/>
              </a:rPr>
              <a:t>Grenville</a:t>
            </a:r>
            <a:r>
              <a:rPr lang="cs-CZ" sz="3200" b="1" dirty="0">
                <a:solidFill>
                  <a:srgbClr val="000000"/>
                </a:solidFill>
                <a:latin typeface="Times New Roman" panose="02020603050405020304" pitchFamily="18" charset="0"/>
              </a:rPr>
              <a:t> </a:t>
            </a:r>
            <a:r>
              <a:rPr lang="cs-CZ" sz="3200" b="1" dirty="0" err="1">
                <a:solidFill>
                  <a:srgbClr val="000000"/>
                </a:solidFill>
                <a:latin typeface="Times New Roman" panose="02020603050405020304" pitchFamily="18" charset="0"/>
              </a:rPr>
              <a:t>Orogeny</a:t>
            </a:r>
            <a:r>
              <a:rPr lang="cs-CZ" sz="3200" b="1" dirty="0">
                <a:solidFill>
                  <a:srgbClr val="000000"/>
                </a:solidFill>
                <a:latin typeface="Times New Roman" panose="02020603050405020304" pitchFamily="18" charset="0"/>
              </a:rPr>
              <a:t> </a:t>
            </a:r>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64738" y="6154738"/>
            <a:ext cx="487362" cy="487362"/>
          </a:xfrm>
          <a:prstGeom prst="rect">
            <a:avLst/>
          </a:prstGeom>
        </p:spPr>
      </p:pic>
    </p:spTree>
    <p:extLst>
      <p:ext uri="{BB962C8B-B14F-4D97-AF65-F5344CB8AC3E}">
        <p14:creationId xmlns:p14="http://schemas.microsoft.com/office/powerpoint/2010/main" val="256723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Laurentia-Baltica-Amazonia relations during Rodinia assembly - ScienceDire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5520" y="220256"/>
            <a:ext cx="4454575" cy="6233080"/>
          </a:xfrm>
          <a:prstGeom prst="rect">
            <a:avLst/>
          </a:prstGeom>
          <a:noFill/>
          <a:extLst>
            <a:ext uri="{909E8E84-426E-40DD-AFC4-6F175D3DCCD1}">
              <a14:hiddenFill xmlns:a14="http://schemas.microsoft.com/office/drawing/2010/main">
                <a:solidFill>
                  <a:srgbClr val="FFFFFF"/>
                </a:solidFill>
              </a14:hiddenFill>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4738" y="6154738"/>
            <a:ext cx="487362" cy="487362"/>
          </a:xfrm>
          <a:prstGeom prst="rect">
            <a:avLst/>
          </a:prstGeom>
        </p:spPr>
      </p:pic>
    </p:spTree>
    <p:extLst>
      <p:ext uri="{BB962C8B-B14F-4D97-AF65-F5344CB8AC3E}">
        <p14:creationId xmlns:p14="http://schemas.microsoft.com/office/powerpoint/2010/main" val="273000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descr="Protracted continental collision — evidence from the Grenville Orogen This  article is one of a series of papers published in this Special Issue on the  theme Lithoprobe — parameters, processes, and th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51585" y="20422888"/>
            <a:ext cx="2779552" cy="3671195"/>
          </a:xfrm>
          <a:prstGeom prst="rect">
            <a:avLst/>
          </a:prstGeom>
          <a:noFill/>
          <a:extLst>
            <a:ext uri="{909E8E84-426E-40DD-AFC4-6F175D3DCCD1}">
              <a14:hiddenFill xmlns:a14="http://schemas.microsoft.com/office/drawing/2010/main">
                <a:solidFill>
                  <a:srgbClr val="FFFFFF"/>
                </a:solidFill>
              </a14:hiddenFill>
            </a:ext>
          </a:extLst>
        </p:spPr>
      </p:pic>
      <p:pic>
        <p:nvPicPr>
          <p:cNvPr id="186372" name="Picture 4" descr="Protracted continental collision — evidence from the Grenville Orogen This  article is one of a series of papers published in this Special Issue on the  theme Lithoprobe — parameters, processes, and th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3873" y="15382328"/>
            <a:ext cx="1143981" cy="1510955"/>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p:cNvPicPr>
            <a:picLocks noChangeAspect="1"/>
          </p:cNvPicPr>
          <p:nvPr/>
        </p:nvPicPr>
        <p:blipFill>
          <a:blip r:embed="rId6"/>
          <a:stretch>
            <a:fillRect/>
          </a:stretch>
        </p:blipFill>
        <p:spPr>
          <a:xfrm>
            <a:off x="2807797" y="332656"/>
            <a:ext cx="4808581" cy="6351108"/>
          </a:xfrm>
          <a:prstGeom prst="rect">
            <a:avLst/>
          </a:prstGeom>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64738" y="6154738"/>
            <a:ext cx="487362" cy="487362"/>
          </a:xfrm>
          <a:prstGeom prst="rect">
            <a:avLst/>
          </a:prstGeom>
        </p:spPr>
      </p:pic>
    </p:spTree>
    <p:extLst>
      <p:ext uri="{BB962C8B-B14F-4D97-AF65-F5344CB8AC3E}">
        <p14:creationId xmlns:p14="http://schemas.microsoft.com/office/powerpoint/2010/main" val="141921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6535919" y="2728043"/>
            <a:ext cx="5656081" cy="2031325"/>
          </a:xfrm>
          <a:prstGeom prst="rect">
            <a:avLst/>
          </a:prstGeom>
        </p:spPr>
        <p:txBody>
          <a:bodyPr wrap="square">
            <a:spAutoFit/>
          </a:bodyPr>
          <a:lstStyle/>
          <a:p>
            <a:r>
              <a:rPr lang="en-US" dirty="0" smtClean="0"/>
              <a:t>The rift system may have been the result of extensional forces behind the continental collision of the Grenville Orogeny to the east which in part overlaps the timing of the rift development.</a:t>
            </a:r>
            <a:r>
              <a:rPr lang="cs-CZ" dirty="0" smtClean="0"/>
              <a:t> </a:t>
            </a:r>
            <a:r>
              <a:rPr lang="cs-CZ" dirty="0" err="1" smtClean="0"/>
              <a:t>Another</a:t>
            </a:r>
            <a:r>
              <a:rPr lang="cs-CZ" dirty="0" smtClean="0"/>
              <a:t> model </a:t>
            </a:r>
            <a:r>
              <a:rPr lang="cs-CZ" dirty="0" err="1" smtClean="0"/>
              <a:t>suggests</a:t>
            </a:r>
            <a:r>
              <a:rPr lang="cs-CZ" dirty="0" smtClean="0"/>
              <a:t> </a:t>
            </a:r>
            <a:r>
              <a:rPr lang="cs-CZ" dirty="0" err="1" smtClean="0"/>
              <a:t>the</a:t>
            </a:r>
            <a:r>
              <a:rPr lang="cs-CZ" dirty="0" smtClean="0"/>
              <a:t> role </a:t>
            </a:r>
            <a:r>
              <a:rPr lang="cs-CZ" dirty="0" err="1" smtClean="0"/>
              <a:t>of</a:t>
            </a:r>
            <a:r>
              <a:rPr lang="cs-CZ" dirty="0" smtClean="0"/>
              <a:t> mantle </a:t>
            </a:r>
            <a:r>
              <a:rPr lang="cs-CZ" dirty="0" err="1" smtClean="0"/>
              <a:t>plume</a:t>
            </a:r>
            <a:r>
              <a:rPr lang="cs-CZ" dirty="0" smtClean="0"/>
              <a:t>.</a:t>
            </a:r>
            <a:r>
              <a:rPr lang="en-US" dirty="0" smtClean="0"/>
              <a:t> Later compressive forces from the Grenville Orogeny likely played a major role in the rift's failure and closure.</a:t>
            </a:r>
            <a:endParaRPr lang="cs-CZ" dirty="0"/>
          </a:p>
        </p:txBody>
      </p:sp>
      <p:pic>
        <p:nvPicPr>
          <p:cNvPr id="5" name="Obrázek 4"/>
          <p:cNvPicPr>
            <a:picLocks noChangeAspect="1"/>
          </p:cNvPicPr>
          <p:nvPr/>
        </p:nvPicPr>
        <p:blipFill>
          <a:blip r:embed="rId4"/>
          <a:stretch>
            <a:fillRect/>
          </a:stretch>
        </p:blipFill>
        <p:spPr>
          <a:xfrm>
            <a:off x="612791" y="1612082"/>
            <a:ext cx="5781675" cy="5010150"/>
          </a:xfrm>
          <a:prstGeom prst="rect">
            <a:avLst/>
          </a:prstGeom>
        </p:spPr>
      </p:pic>
      <p:sp>
        <p:nvSpPr>
          <p:cNvPr id="6" name="TextovéPole 5"/>
          <p:cNvSpPr txBox="1"/>
          <p:nvPr/>
        </p:nvSpPr>
        <p:spPr>
          <a:xfrm>
            <a:off x="3786432" y="443059"/>
            <a:ext cx="3225563" cy="584775"/>
          </a:xfrm>
          <a:prstGeom prst="rect">
            <a:avLst/>
          </a:prstGeom>
          <a:noFill/>
        </p:spPr>
        <p:txBody>
          <a:bodyPr wrap="none" rtlCol="0">
            <a:spAutoFit/>
          </a:bodyPr>
          <a:lstStyle/>
          <a:p>
            <a:r>
              <a:rPr lang="cs-CZ" sz="3200" b="1" dirty="0" err="1" smtClean="0"/>
              <a:t>Midcontinent</a:t>
            </a:r>
            <a:r>
              <a:rPr lang="cs-CZ" sz="3200" b="1" dirty="0" smtClean="0"/>
              <a:t> rift</a:t>
            </a:r>
            <a:endParaRPr lang="cs-CZ" sz="3200" b="1" dirty="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2496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descr="Hearne Craton - Wikiw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118" y="116424"/>
            <a:ext cx="5687019" cy="5040768"/>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1524000" y="5143040"/>
            <a:ext cx="9036496" cy="1857368"/>
          </a:xfrm>
          <a:prstGeom prst="rect">
            <a:avLst/>
          </a:prstGeom>
          <a:solidFill>
            <a:schemeClr val="accent1">
              <a:lumMod val="20000"/>
              <a:lumOff val="80000"/>
            </a:schemeClr>
          </a:solidFill>
        </p:spPr>
        <p:txBody>
          <a:bodyPr wrap="square">
            <a:spAutoFit/>
          </a:bodyPr>
          <a:lstStyle/>
          <a:p>
            <a:pPr eaLnBrk="0" fontAlgn="base" hangingPunct="0">
              <a:lnSpc>
                <a:spcPct val="107000"/>
              </a:lnSpc>
              <a:spcBef>
                <a:spcPct val="0"/>
              </a:spcBef>
              <a:spcAft>
                <a:spcPts val="800"/>
              </a:spcAft>
            </a:pPr>
            <a:r>
              <a:rPr lang="cs-CZ" dirty="0">
                <a:solidFill>
                  <a:srgbClr val="000000"/>
                </a:solidFill>
                <a:latin typeface="Calibri" panose="020F0502020204030204" pitchFamily="34" charset="0"/>
                <a:ea typeface="Calibri" panose="020F0502020204030204" pitchFamily="34" charset="0"/>
                <a:cs typeface="Times New Roman" panose="02020603050405020304" pitchFamily="18" charset="0"/>
              </a:rPr>
              <a:t>První významnou orogenezí byla na konci archaika </a:t>
            </a:r>
            <a:r>
              <a:rPr lang="cs-CZ"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orogeneze </a:t>
            </a:r>
            <a:r>
              <a:rPr lang="cs-CZ"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algomsk</a:t>
            </a:r>
            <a:r>
              <a:rPr lang="cs-CZ"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á</a:t>
            </a:r>
            <a:r>
              <a:rPr lang="cs-CZ"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kenoranská</a:t>
            </a:r>
            <a:r>
              <a:rPr lang="cs-CZ" dirty="0">
                <a:solidFill>
                  <a:srgbClr val="000000"/>
                </a:solidFill>
                <a:latin typeface="Calibri" panose="020F0502020204030204" pitchFamily="34" charset="0"/>
                <a:ea typeface="Calibri" panose="020F0502020204030204" pitchFamily="34" charset="0"/>
                <a:cs typeface="Times New Roman" panose="02020603050405020304" pitchFamily="18" charset="0"/>
              </a:rPr>
              <a:t>), která vytvořila kraton </a:t>
            </a:r>
            <a:r>
              <a:rPr lang="cs-CZ"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Superior</a:t>
            </a:r>
            <a:r>
              <a:rPr lang="cs-CZ" dirty="0">
                <a:solidFill>
                  <a:srgbClr val="000000"/>
                </a:solidFill>
                <a:latin typeface="Calibri" panose="020F0502020204030204" pitchFamily="34" charset="0"/>
                <a:ea typeface="Calibri" panose="020F0502020204030204" pitchFamily="34" charset="0"/>
                <a:cs typeface="Times New Roman" panose="02020603050405020304" pitchFamily="18" charset="0"/>
              </a:rPr>
              <a:t>. V </a:t>
            </a:r>
            <a:r>
              <a:rPr lang="cs-CZ"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paleoproterozoiku</a:t>
            </a:r>
            <a:r>
              <a:rPr lang="cs-CZ"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Taltson</a:t>
            </a:r>
            <a:r>
              <a:rPr lang="cs-CZ"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 </a:t>
            </a:r>
            <a:r>
              <a:rPr lang="cs-CZ"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Thelon</a:t>
            </a:r>
            <a:r>
              <a:rPr lang="cs-CZ"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dirty="0">
                <a:solidFill>
                  <a:srgbClr val="000000"/>
                </a:solidFill>
                <a:latin typeface="Calibri" panose="020F0502020204030204" pitchFamily="34" charset="0"/>
                <a:ea typeface="Calibri" panose="020F0502020204030204" pitchFamily="34" charset="0"/>
                <a:cs typeface="Times New Roman" panose="02020603050405020304" pitchFamily="18" charset="0"/>
              </a:rPr>
              <a:t>orogeneze přičlenila ke kratonu </a:t>
            </a:r>
            <a:r>
              <a:rPr lang="cs-CZ"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Rae</a:t>
            </a:r>
            <a:r>
              <a:rPr lang="cs-CZ" dirty="0">
                <a:solidFill>
                  <a:srgbClr val="000000"/>
                </a:solidFill>
                <a:latin typeface="Calibri" panose="020F0502020204030204" pitchFamily="34" charset="0"/>
                <a:ea typeface="Calibri" panose="020F0502020204030204" pitchFamily="34" charset="0"/>
                <a:cs typeface="Times New Roman" panose="02020603050405020304" pitchFamily="18" charset="0"/>
              </a:rPr>
              <a:t> kraton Slave. Hlavní část </a:t>
            </a:r>
            <a:r>
              <a:rPr lang="cs-CZ"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laurentského</a:t>
            </a:r>
            <a:r>
              <a:rPr lang="cs-CZ" dirty="0">
                <a:solidFill>
                  <a:srgbClr val="000000"/>
                </a:solidFill>
                <a:latin typeface="Calibri" panose="020F0502020204030204" pitchFamily="34" charset="0"/>
                <a:ea typeface="Calibri" panose="020F0502020204030204" pitchFamily="34" charset="0"/>
                <a:cs typeface="Times New Roman" panose="02020603050405020304" pitchFamily="18" charset="0"/>
              </a:rPr>
              <a:t> štítu  byla vytvořena při  </a:t>
            </a:r>
            <a:r>
              <a:rPr lang="cs-CZ"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transhudsonské</a:t>
            </a:r>
            <a:r>
              <a:rPr lang="cs-CZ"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orogenezi</a:t>
            </a:r>
            <a:r>
              <a:rPr lang="cs-CZ" dirty="0">
                <a:solidFill>
                  <a:srgbClr val="000000"/>
                </a:solidFill>
                <a:latin typeface="Calibri" panose="020F0502020204030204" pitchFamily="34" charset="0"/>
                <a:ea typeface="Calibri" panose="020F0502020204030204" pitchFamily="34" charset="0"/>
                <a:cs typeface="Times New Roman" panose="02020603050405020304" pitchFamily="18" charset="0"/>
              </a:rPr>
              <a:t> (1,8-1,9 </a:t>
            </a:r>
            <a:r>
              <a:rPr lang="cs-CZ"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Ga</a:t>
            </a:r>
            <a:r>
              <a:rPr lang="cs-CZ" dirty="0">
                <a:solidFill>
                  <a:srgbClr val="000000"/>
                </a:solidFill>
                <a:latin typeface="Calibri" panose="020F0502020204030204" pitchFamily="34" charset="0"/>
                <a:ea typeface="Calibri" panose="020F0502020204030204" pitchFamily="34" charset="0"/>
                <a:cs typeface="Times New Roman" panose="02020603050405020304" pitchFamily="18" charset="0"/>
              </a:rPr>
              <a:t>), menší části byly přičleněny při </a:t>
            </a:r>
            <a:r>
              <a:rPr lang="cs-CZ"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woopmayské</a:t>
            </a:r>
            <a:r>
              <a:rPr lang="cs-CZ"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yavapaiské</a:t>
            </a:r>
            <a:r>
              <a:rPr lang="cs-CZ"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mazatzalské</a:t>
            </a:r>
            <a:r>
              <a:rPr lang="cs-CZ"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 </a:t>
            </a:r>
            <a:r>
              <a:rPr lang="cs-CZ"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penocké</a:t>
            </a:r>
            <a:r>
              <a:rPr lang="cs-CZ"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orogenezi</a:t>
            </a:r>
            <a:r>
              <a:rPr lang="cs-CZ" dirty="0">
                <a:solidFill>
                  <a:srgbClr val="000000"/>
                </a:solidFill>
                <a:latin typeface="Calibri" panose="020F0502020204030204" pitchFamily="34" charset="0"/>
                <a:ea typeface="Calibri" panose="020F0502020204030204" pitchFamily="34" charset="0"/>
                <a:cs typeface="Times New Roman" panose="02020603050405020304" pitchFamily="18" charset="0"/>
              </a:rPr>
              <a:t> (1,5-1,8). Nejmladší proterozoickou orogenezi je </a:t>
            </a:r>
            <a:r>
              <a:rPr lang="cs-CZ"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grenvilská</a:t>
            </a:r>
            <a:r>
              <a:rPr lang="cs-CZ" dirty="0">
                <a:solidFill>
                  <a:srgbClr val="000000"/>
                </a:solidFill>
                <a:latin typeface="Calibri" panose="020F0502020204030204" pitchFamily="34" charset="0"/>
                <a:ea typeface="Calibri" panose="020F0502020204030204" pitchFamily="34" charset="0"/>
                <a:cs typeface="Times New Roman" panose="02020603050405020304" pitchFamily="18" charset="0"/>
              </a:rPr>
              <a:t>, která skončila před 1,0 </a:t>
            </a:r>
            <a:r>
              <a:rPr lang="cs-CZ"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Ga</a:t>
            </a:r>
            <a:r>
              <a:rPr lang="cs-CZ"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p>
        </p:txBody>
      </p:sp>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4738" y="6154738"/>
            <a:ext cx="487362" cy="487362"/>
          </a:xfrm>
          <a:prstGeom prst="rect">
            <a:avLst/>
          </a:prstGeom>
        </p:spPr>
      </p:pic>
    </p:spTree>
    <p:extLst>
      <p:ext uri="{BB962C8B-B14F-4D97-AF65-F5344CB8AC3E}">
        <p14:creationId xmlns:p14="http://schemas.microsoft.com/office/powerpoint/2010/main" val="51943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359547" y="1916833"/>
            <a:ext cx="7848872" cy="3477875"/>
          </a:xfrm>
          <a:prstGeom prst="rect">
            <a:avLst/>
          </a:prstGeom>
          <a:solidFill>
            <a:schemeClr val="accent1">
              <a:lumMod val="20000"/>
              <a:lumOff val="80000"/>
            </a:schemeClr>
          </a:solidFill>
        </p:spPr>
        <p:txBody>
          <a:bodyPr wrap="square">
            <a:spAutoFit/>
          </a:bodyPr>
          <a:lstStyle/>
          <a:p>
            <a:pPr eaLnBrk="0" fontAlgn="base" hangingPunct="0">
              <a:spcBef>
                <a:spcPct val="0"/>
              </a:spcBef>
              <a:spcAft>
                <a:spcPct val="0"/>
              </a:spcAft>
            </a:pPr>
            <a:r>
              <a:rPr lang="en-US" sz="2000" b="1" dirty="0">
                <a:solidFill>
                  <a:srgbClr val="000000"/>
                </a:solidFill>
                <a:latin typeface="Times New Roman" panose="02020603050405020304" pitchFamily="18" charset="0"/>
              </a:rPr>
              <a:t>The </a:t>
            </a:r>
            <a:r>
              <a:rPr lang="en-US" sz="2000" b="1" dirty="0" err="1">
                <a:solidFill>
                  <a:srgbClr val="000000"/>
                </a:solidFill>
                <a:latin typeface="Times New Roman" panose="02020603050405020304" pitchFamily="18" charset="0"/>
              </a:rPr>
              <a:t>Algoman</a:t>
            </a:r>
            <a:r>
              <a:rPr lang="en-US" sz="2000" b="1" dirty="0">
                <a:solidFill>
                  <a:srgbClr val="000000"/>
                </a:solidFill>
                <a:latin typeface="Times New Roman" panose="02020603050405020304" pitchFamily="18" charset="0"/>
              </a:rPr>
              <a:t> orogeny, known as the </a:t>
            </a:r>
            <a:r>
              <a:rPr lang="en-US" sz="2000" b="1" dirty="0" err="1">
                <a:solidFill>
                  <a:srgbClr val="000000"/>
                </a:solidFill>
                <a:latin typeface="Times New Roman" panose="02020603050405020304" pitchFamily="18" charset="0"/>
              </a:rPr>
              <a:t>Kenoran</a:t>
            </a:r>
            <a:r>
              <a:rPr lang="en-US" sz="2000" b="1" dirty="0">
                <a:solidFill>
                  <a:srgbClr val="000000"/>
                </a:solidFill>
                <a:latin typeface="Times New Roman" panose="02020603050405020304" pitchFamily="18" charset="0"/>
              </a:rPr>
              <a:t> orogeny in Canada, was an episode of mountain-building (orogeny) during the Late Archean Eon that involved repeated episodes of continental collisions, compressions and subductions. Five discrete accretionary events assembled fragments of continental and oceanic crust into a coherent Superior craton by 2.60 Ga. The final accretionary event involved addition of the Minnesota River Valley terrane (MRVT) from the south. Blocks were added to the Superior province along a 1,200 km (750 mi) boundary that stretches from present-day eastern South Dakota into the Lake Huron area; The current boundary between these terranes is known as the Great Lakes tectonic zone (GLTZ)</a:t>
            </a:r>
            <a:endParaRPr lang="cs-CZ" sz="2000" b="1" dirty="0">
              <a:solidFill>
                <a:srgbClr val="000000"/>
              </a:solidFill>
              <a:latin typeface="Times New Roman" panose="02020603050405020304" pitchFamily="18" charset="0"/>
            </a:endParaRPr>
          </a:p>
        </p:txBody>
      </p:sp>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64738" y="6154738"/>
            <a:ext cx="487362" cy="487362"/>
          </a:xfrm>
          <a:prstGeom prst="rect">
            <a:avLst/>
          </a:prstGeom>
        </p:spPr>
      </p:pic>
      <p:sp>
        <p:nvSpPr>
          <p:cNvPr id="3" name="TextovéPole 2"/>
          <p:cNvSpPr txBox="1"/>
          <p:nvPr/>
        </p:nvSpPr>
        <p:spPr>
          <a:xfrm>
            <a:off x="3719737" y="620689"/>
            <a:ext cx="5122493" cy="584775"/>
          </a:xfrm>
          <a:prstGeom prst="rect">
            <a:avLst/>
          </a:prstGeom>
          <a:noFill/>
        </p:spPr>
        <p:txBody>
          <a:bodyPr wrap="none" rtlCol="0">
            <a:spAutoFit/>
          </a:bodyPr>
          <a:lstStyle/>
          <a:p>
            <a:pPr eaLnBrk="0" fontAlgn="base" hangingPunct="0">
              <a:spcBef>
                <a:spcPct val="0"/>
              </a:spcBef>
              <a:spcAft>
                <a:spcPct val="0"/>
              </a:spcAft>
            </a:pPr>
            <a:r>
              <a:rPr lang="cs-CZ" sz="3200" b="1" dirty="0" err="1">
                <a:solidFill>
                  <a:srgbClr val="000000"/>
                </a:solidFill>
                <a:latin typeface="Times New Roman" panose="02020603050405020304" pitchFamily="18" charset="0"/>
              </a:rPr>
              <a:t>Algoman</a:t>
            </a:r>
            <a:r>
              <a:rPr lang="cs-CZ" sz="3200" b="1" dirty="0">
                <a:solidFill>
                  <a:srgbClr val="000000"/>
                </a:solidFill>
                <a:latin typeface="Times New Roman" panose="02020603050405020304" pitchFamily="18" charset="0"/>
              </a:rPr>
              <a:t> (</a:t>
            </a:r>
            <a:r>
              <a:rPr lang="cs-CZ" sz="3200" b="1" dirty="0" err="1">
                <a:solidFill>
                  <a:srgbClr val="000000"/>
                </a:solidFill>
                <a:latin typeface="Times New Roman" panose="02020603050405020304" pitchFamily="18" charset="0"/>
              </a:rPr>
              <a:t>kenoran</a:t>
            </a:r>
            <a:r>
              <a:rPr lang="cs-CZ" sz="3200" b="1" dirty="0">
                <a:solidFill>
                  <a:srgbClr val="000000"/>
                </a:solidFill>
                <a:latin typeface="Times New Roman" panose="02020603050405020304" pitchFamily="18" charset="0"/>
              </a:rPr>
              <a:t>) </a:t>
            </a:r>
            <a:r>
              <a:rPr lang="cs-CZ" sz="3200" b="1" dirty="0" err="1">
                <a:solidFill>
                  <a:srgbClr val="000000"/>
                </a:solidFill>
                <a:latin typeface="Times New Roman" panose="02020603050405020304" pitchFamily="18" charset="0"/>
              </a:rPr>
              <a:t>orogeny</a:t>
            </a:r>
            <a:endParaRPr lang="cs-CZ" sz="3200" b="1"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38212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3215680" y="4552349"/>
            <a:ext cx="5524500" cy="2028825"/>
          </a:xfrm>
          <a:prstGeom prst="rect">
            <a:avLst/>
          </a:prstGeom>
        </p:spPr>
      </p:pic>
      <p:sp>
        <p:nvSpPr>
          <p:cNvPr id="3" name="Obdélník 2"/>
          <p:cNvSpPr/>
          <p:nvPr/>
        </p:nvSpPr>
        <p:spPr>
          <a:xfrm>
            <a:off x="2063552" y="6453337"/>
            <a:ext cx="8136904" cy="307777"/>
          </a:xfrm>
          <a:prstGeom prst="rect">
            <a:avLst/>
          </a:prstGeom>
        </p:spPr>
        <p:txBody>
          <a:bodyPr wrap="square">
            <a:spAutoFit/>
          </a:bodyPr>
          <a:lstStyle/>
          <a:p>
            <a:pPr eaLnBrk="0" fontAlgn="base" hangingPunct="0">
              <a:spcBef>
                <a:spcPct val="0"/>
              </a:spcBef>
              <a:spcAft>
                <a:spcPct val="0"/>
              </a:spcAft>
            </a:pPr>
            <a:r>
              <a:rPr lang="en-US" sz="1400" dirty="0">
                <a:solidFill>
                  <a:srgbClr val="000000"/>
                </a:solidFill>
                <a:latin typeface="Times New Roman" panose="02020603050405020304" pitchFamily="18" charset="0"/>
              </a:rPr>
              <a:t>The Minnesota River Valley </a:t>
            </a:r>
            <a:r>
              <a:rPr lang="en-US" sz="1400" dirty="0" err="1">
                <a:solidFill>
                  <a:srgbClr val="000000"/>
                </a:solidFill>
                <a:latin typeface="Times New Roman" panose="02020603050405020304" pitchFamily="18" charset="0"/>
              </a:rPr>
              <a:t>subprovince</a:t>
            </a:r>
            <a:r>
              <a:rPr lang="en-US" sz="1400" dirty="0">
                <a:solidFill>
                  <a:srgbClr val="000000"/>
                </a:solidFill>
                <a:latin typeface="Times New Roman" panose="02020603050405020304" pitchFamily="18" charset="0"/>
              </a:rPr>
              <a:t> collided with and overrode the Superior province.</a:t>
            </a:r>
            <a:endParaRPr lang="cs-CZ" sz="1400" dirty="0">
              <a:solidFill>
                <a:srgbClr val="000000"/>
              </a:solidFill>
              <a:latin typeface="Times New Roman" panose="02020603050405020304" pitchFamily="18" charset="0"/>
            </a:endParaRPr>
          </a:p>
        </p:txBody>
      </p:sp>
      <p:pic>
        <p:nvPicPr>
          <p:cNvPr id="6" name="Obrázek 5"/>
          <p:cNvPicPr>
            <a:picLocks noChangeAspect="1"/>
          </p:cNvPicPr>
          <p:nvPr/>
        </p:nvPicPr>
        <p:blipFill>
          <a:blip r:embed="rId5"/>
          <a:stretch>
            <a:fillRect/>
          </a:stretch>
        </p:blipFill>
        <p:spPr>
          <a:xfrm>
            <a:off x="2423593" y="260648"/>
            <a:ext cx="8065707" cy="4523624"/>
          </a:xfrm>
          <a:prstGeom prst="rect">
            <a:avLst/>
          </a:prstGeom>
        </p:spPr>
      </p:pic>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64738" y="6154738"/>
            <a:ext cx="487362" cy="487362"/>
          </a:xfrm>
          <a:prstGeom prst="rect">
            <a:avLst/>
          </a:prstGeom>
        </p:spPr>
      </p:pic>
    </p:spTree>
    <p:extLst>
      <p:ext uri="{BB962C8B-B14F-4D97-AF65-F5344CB8AC3E}">
        <p14:creationId xmlns:p14="http://schemas.microsoft.com/office/powerpoint/2010/main" val="269753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955032" y="764705"/>
            <a:ext cx="8712968" cy="6001643"/>
          </a:xfrm>
          <a:prstGeom prst="rect">
            <a:avLst/>
          </a:prstGeom>
        </p:spPr>
        <p:txBody>
          <a:bodyPr wrap="square">
            <a:spAutoFit/>
          </a:bodyPr>
          <a:lstStyle/>
          <a:p>
            <a:pPr eaLnBrk="0" fontAlgn="base" hangingPunct="0">
              <a:spcBef>
                <a:spcPct val="0"/>
              </a:spcBef>
              <a:spcAft>
                <a:spcPct val="0"/>
              </a:spcAft>
            </a:pPr>
            <a:r>
              <a:rPr lang="en-US" sz="2400" b="1" dirty="0">
                <a:solidFill>
                  <a:srgbClr val="000000"/>
                </a:solidFill>
                <a:latin typeface="Times New Roman" panose="02020603050405020304" pitchFamily="18" charset="0"/>
              </a:rPr>
              <a:t>The Taltson magmatic and Thelon tectonic zones have historically been considered parts of a single </a:t>
            </a:r>
            <a:r>
              <a:rPr lang="en-US" sz="2400" b="1" dirty="0" err="1">
                <a:solidFill>
                  <a:srgbClr val="000000"/>
                </a:solidFill>
                <a:latin typeface="Times New Roman" panose="02020603050405020304" pitchFamily="18" charset="0"/>
              </a:rPr>
              <a:t>orogen</a:t>
            </a:r>
            <a:r>
              <a:rPr lang="en-US" sz="2400" b="1" dirty="0">
                <a:solidFill>
                  <a:srgbClr val="000000"/>
                </a:solidFill>
                <a:latin typeface="Times New Roman" panose="02020603050405020304" pitchFamily="18" charset="0"/>
              </a:rPr>
              <a:t> recording collision between the Slave craton and Buffalo Head terrane to the Rae craton between2.0 and 1.9 Ga.</a:t>
            </a:r>
            <a:endParaRPr lang="cs-CZ" sz="2400" b="1" dirty="0">
              <a:solidFill>
                <a:srgbClr val="000000"/>
              </a:solidFill>
              <a:latin typeface="Times New Roman" panose="02020603050405020304" pitchFamily="18" charset="0"/>
            </a:endParaRPr>
          </a:p>
          <a:p>
            <a:pPr eaLnBrk="0" fontAlgn="base" hangingPunct="0">
              <a:spcBef>
                <a:spcPct val="0"/>
              </a:spcBef>
              <a:spcAft>
                <a:spcPct val="0"/>
              </a:spcAft>
            </a:pPr>
            <a:endParaRPr lang="en-US" sz="2400" b="1" dirty="0">
              <a:solidFill>
                <a:srgbClr val="000000"/>
              </a:solidFill>
              <a:latin typeface="Times New Roman" panose="02020603050405020304" pitchFamily="18" charset="0"/>
            </a:endParaRPr>
          </a:p>
          <a:p>
            <a:pPr eaLnBrk="0" fontAlgn="base" hangingPunct="0">
              <a:spcBef>
                <a:spcPct val="0"/>
              </a:spcBef>
              <a:spcAft>
                <a:spcPct val="0"/>
              </a:spcAft>
            </a:pPr>
            <a:r>
              <a:rPr lang="en-US" sz="2400" b="1" dirty="0">
                <a:solidFill>
                  <a:srgbClr val="000000"/>
                </a:solidFill>
                <a:latin typeface="Times New Roman" panose="02020603050405020304" pitchFamily="18" charset="0"/>
              </a:rPr>
              <a:t>We have provided two</a:t>
            </a:r>
            <a:r>
              <a:rPr lang="cs-CZ" sz="2400" b="1" dirty="0">
                <a:solidFill>
                  <a:srgbClr val="000000"/>
                </a:solidFill>
                <a:latin typeface="Times New Roman" panose="02020603050405020304" pitchFamily="18" charset="0"/>
              </a:rPr>
              <a:t> </a:t>
            </a:r>
            <a:r>
              <a:rPr lang="en-US" sz="2400" b="1" dirty="0">
                <a:solidFill>
                  <a:srgbClr val="000000"/>
                </a:solidFill>
                <a:latin typeface="Times New Roman" panose="02020603050405020304" pitchFamily="18" charset="0"/>
              </a:rPr>
              <a:t>alternative models for the </a:t>
            </a:r>
            <a:r>
              <a:rPr lang="en-US" sz="2400" b="1" dirty="0" err="1">
                <a:solidFill>
                  <a:srgbClr val="000000"/>
                </a:solidFill>
                <a:latin typeface="Times New Roman" panose="02020603050405020304" pitchFamily="18" charset="0"/>
              </a:rPr>
              <a:t>Talston</a:t>
            </a:r>
            <a:r>
              <a:rPr lang="en-US" sz="2400" b="1" dirty="0">
                <a:solidFill>
                  <a:srgbClr val="000000"/>
                </a:solidFill>
                <a:latin typeface="Times New Roman" panose="02020603050405020304" pitchFamily="18" charset="0"/>
              </a:rPr>
              <a:t> orogeny. In the first, the Taltson </a:t>
            </a:r>
            <a:r>
              <a:rPr lang="en-US" sz="2400" b="1" dirty="0" err="1">
                <a:solidFill>
                  <a:srgbClr val="000000"/>
                </a:solidFill>
                <a:latin typeface="Times New Roman" panose="02020603050405020304" pitchFamily="18" charset="0"/>
              </a:rPr>
              <a:t>orogen</a:t>
            </a:r>
            <a:r>
              <a:rPr lang="en-US" sz="2400" b="1" dirty="0">
                <a:solidFill>
                  <a:srgbClr val="000000"/>
                </a:solidFill>
                <a:latin typeface="Times New Roman" panose="02020603050405020304" pitchFamily="18" charset="0"/>
              </a:rPr>
              <a:t> and the combined Thelon tectonic zone and </a:t>
            </a:r>
            <a:r>
              <a:rPr lang="en-US" sz="2400" b="1" dirty="0" err="1">
                <a:solidFill>
                  <a:srgbClr val="000000"/>
                </a:solidFill>
                <a:latin typeface="Times New Roman" panose="02020603050405020304" pitchFamily="18" charset="0"/>
              </a:rPr>
              <a:t>Ksituan</a:t>
            </a:r>
            <a:r>
              <a:rPr lang="en-US" sz="2400" b="1" dirty="0">
                <a:solidFill>
                  <a:srgbClr val="000000"/>
                </a:solidFill>
                <a:latin typeface="Times New Roman" panose="02020603050405020304" pitchFamily="18" charset="0"/>
              </a:rPr>
              <a:t> domain represent two separate orogenic belts. They record the accretion of the Slave craton and a </a:t>
            </a:r>
            <a:r>
              <a:rPr lang="en-US" sz="2400" b="1" dirty="0" err="1">
                <a:solidFill>
                  <a:srgbClr val="000000"/>
                </a:solidFill>
                <a:latin typeface="Times New Roman" panose="02020603050405020304" pitchFamily="18" charset="0"/>
              </a:rPr>
              <a:t>superterrane</a:t>
            </a:r>
            <a:r>
              <a:rPr lang="en-US" sz="2400" b="1" dirty="0">
                <a:solidFill>
                  <a:srgbClr val="000000"/>
                </a:solidFill>
                <a:latin typeface="Times New Roman" panose="02020603050405020304" pitchFamily="18" charset="0"/>
              </a:rPr>
              <a:t> that includes the </a:t>
            </a:r>
            <a:r>
              <a:rPr lang="en-US" sz="2400" b="1" dirty="0" err="1">
                <a:solidFill>
                  <a:srgbClr val="000000"/>
                </a:solidFill>
                <a:latin typeface="Times New Roman" panose="02020603050405020304" pitchFamily="18" charset="0"/>
              </a:rPr>
              <a:t>Kiskatinaw</a:t>
            </a:r>
            <a:r>
              <a:rPr lang="en-US" sz="2400" b="1" dirty="0">
                <a:solidFill>
                  <a:srgbClr val="000000"/>
                </a:solidFill>
                <a:latin typeface="Times New Roman" panose="02020603050405020304" pitchFamily="18" charset="0"/>
              </a:rPr>
              <a:t>-Chinchaga-Buffalo Head aeromagnetic domains and this amalgam was subsequently accreted to the southwest mar-gin of the Rae craton. In the second, where the Slave craton was already attached to the western Rae craton before the Taltson orogeny, the </a:t>
            </a:r>
            <a:r>
              <a:rPr lang="en-US" sz="2400" b="1" dirty="0" err="1">
                <a:solidFill>
                  <a:srgbClr val="000000"/>
                </a:solidFill>
                <a:latin typeface="Times New Roman" panose="02020603050405020304" pitchFamily="18" charset="0"/>
              </a:rPr>
              <a:t>superterrane</a:t>
            </a:r>
            <a:r>
              <a:rPr lang="en-US" sz="2400" b="1" dirty="0">
                <a:solidFill>
                  <a:srgbClr val="000000"/>
                </a:solidFill>
                <a:latin typeface="Times New Roman" panose="02020603050405020304" pitchFamily="18" charset="0"/>
              </a:rPr>
              <a:t> including the </a:t>
            </a:r>
            <a:r>
              <a:rPr lang="en-US" sz="2400" b="1" dirty="0" err="1">
                <a:solidFill>
                  <a:srgbClr val="000000"/>
                </a:solidFill>
                <a:latin typeface="Times New Roman" panose="02020603050405020304" pitchFamily="18" charset="0"/>
              </a:rPr>
              <a:t>Kiskatinaw</a:t>
            </a:r>
            <a:r>
              <a:rPr lang="en-US" sz="2400" b="1" dirty="0">
                <a:solidFill>
                  <a:srgbClr val="000000"/>
                </a:solidFill>
                <a:latin typeface="Times New Roman" panose="02020603050405020304" pitchFamily="18" charset="0"/>
              </a:rPr>
              <a:t>-Chinchaga-Buffalo Head aeromagnetic domains was accreted to the </a:t>
            </a:r>
            <a:r>
              <a:rPr lang="en-US" sz="2400" b="1" dirty="0" err="1">
                <a:solidFill>
                  <a:srgbClr val="000000"/>
                </a:solidFill>
                <a:latin typeface="Times New Roman" panose="02020603050405020304" pitchFamily="18" charset="0"/>
              </a:rPr>
              <a:t>southwestmargin</a:t>
            </a:r>
            <a:r>
              <a:rPr lang="en-US" sz="2400" b="1" dirty="0">
                <a:solidFill>
                  <a:srgbClr val="000000"/>
                </a:solidFill>
                <a:latin typeface="Times New Roman" panose="02020603050405020304" pitchFamily="18" charset="0"/>
              </a:rPr>
              <a:t> of Rae.</a:t>
            </a:r>
          </a:p>
        </p:txBody>
      </p:sp>
      <p:sp>
        <p:nvSpPr>
          <p:cNvPr id="3" name="Obdélník 2"/>
          <p:cNvSpPr/>
          <p:nvPr/>
        </p:nvSpPr>
        <p:spPr>
          <a:xfrm>
            <a:off x="3791745" y="219109"/>
            <a:ext cx="4058099" cy="523220"/>
          </a:xfrm>
          <a:prstGeom prst="rect">
            <a:avLst/>
          </a:prstGeom>
        </p:spPr>
        <p:txBody>
          <a:bodyPr wrap="none">
            <a:spAutoFit/>
          </a:bodyPr>
          <a:lstStyle/>
          <a:p>
            <a:pPr eaLnBrk="0" fontAlgn="base" hangingPunct="0">
              <a:spcBef>
                <a:spcPct val="0"/>
              </a:spcBef>
              <a:spcAft>
                <a:spcPct val="0"/>
              </a:spcAft>
            </a:pPr>
            <a:r>
              <a:rPr lang="cs-CZ" sz="2800" b="1" dirty="0" err="1">
                <a:solidFill>
                  <a:srgbClr val="000000"/>
                </a:solidFill>
                <a:latin typeface="Times New Roman" panose="02020603050405020304" pitchFamily="18" charset="0"/>
              </a:rPr>
              <a:t>Taltson</a:t>
            </a:r>
            <a:r>
              <a:rPr lang="cs-CZ" sz="2800" b="1" dirty="0">
                <a:solidFill>
                  <a:srgbClr val="000000"/>
                </a:solidFill>
                <a:latin typeface="Times New Roman" panose="02020603050405020304" pitchFamily="18" charset="0"/>
              </a:rPr>
              <a:t> – </a:t>
            </a:r>
            <a:r>
              <a:rPr lang="cs-CZ" sz="2800" b="1" dirty="0" err="1">
                <a:solidFill>
                  <a:srgbClr val="000000"/>
                </a:solidFill>
                <a:latin typeface="Times New Roman" panose="02020603050405020304" pitchFamily="18" charset="0"/>
              </a:rPr>
              <a:t>Thelon</a:t>
            </a:r>
            <a:r>
              <a:rPr lang="cs-CZ" sz="2800" b="1" dirty="0">
                <a:solidFill>
                  <a:srgbClr val="000000"/>
                </a:solidFill>
                <a:latin typeface="Times New Roman" panose="02020603050405020304" pitchFamily="18" charset="0"/>
              </a:rPr>
              <a:t> </a:t>
            </a:r>
            <a:r>
              <a:rPr lang="cs-CZ" sz="2800" b="1" dirty="0" err="1">
                <a:solidFill>
                  <a:srgbClr val="000000"/>
                </a:solidFill>
                <a:latin typeface="Times New Roman" panose="02020603050405020304" pitchFamily="18" charset="0"/>
              </a:rPr>
              <a:t>orogeny</a:t>
            </a:r>
            <a:endParaRPr lang="cs-CZ" sz="2800" b="1" dirty="0">
              <a:solidFill>
                <a:srgbClr val="000000"/>
              </a:solidFill>
              <a:latin typeface="Times New Roman" panose="02020603050405020304" pitchFamily="18" charset="0"/>
            </a:endParaRPr>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64738" y="6154738"/>
            <a:ext cx="487362" cy="487362"/>
          </a:xfrm>
          <a:prstGeom prst="rect">
            <a:avLst/>
          </a:prstGeom>
        </p:spPr>
      </p:pic>
    </p:spTree>
    <p:extLst>
      <p:ext uri="{BB962C8B-B14F-4D97-AF65-F5344CB8AC3E}">
        <p14:creationId xmlns:p14="http://schemas.microsoft.com/office/powerpoint/2010/main" val="328278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1847528" y="1"/>
            <a:ext cx="8381716" cy="5522373"/>
          </a:xfrm>
          <a:prstGeom prst="rect">
            <a:avLst/>
          </a:prstGeom>
        </p:spPr>
      </p:pic>
      <p:sp>
        <p:nvSpPr>
          <p:cNvPr id="3" name="Obdélník 2"/>
          <p:cNvSpPr/>
          <p:nvPr/>
        </p:nvSpPr>
        <p:spPr>
          <a:xfrm>
            <a:off x="1524000" y="5473006"/>
            <a:ext cx="9144000" cy="1384995"/>
          </a:xfrm>
          <a:prstGeom prst="rect">
            <a:avLst/>
          </a:prstGeom>
        </p:spPr>
        <p:txBody>
          <a:bodyPr wrap="square">
            <a:spAutoFit/>
          </a:bodyPr>
          <a:lstStyle/>
          <a:p>
            <a:pPr eaLnBrk="0" fontAlgn="base" hangingPunct="0">
              <a:spcBef>
                <a:spcPct val="0"/>
              </a:spcBef>
              <a:spcAft>
                <a:spcPct val="0"/>
              </a:spcAft>
            </a:pPr>
            <a:r>
              <a:rPr lang="cs-CZ" sz="1400" dirty="0" err="1">
                <a:solidFill>
                  <a:srgbClr val="000000"/>
                </a:solidFill>
                <a:latin typeface="Times New Roman" panose="02020603050405020304" pitchFamily="18" charset="0"/>
              </a:rPr>
              <a:t>Fig</a:t>
            </a:r>
            <a:r>
              <a:rPr lang="cs-CZ" sz="1400" dirty="0">
                <a:solidFill>
                  <a:srgbClr val="000000"/>
                </a:solidFill>
                <a:latin typeface="Times New Roman" panose="02020603050405020304" pitchFamily="18" charset="0"/>
              </a:rPr>
              <a:t>. 11. </a:t>
            </a:r>
            <a:r>
              <a:rPr lang="cs-CZ" sz="1400" dirty="0" err="1">
                <a:solidFill>
                  <a:srgbClr val="000000"/>
                </a:solidFill>
                <a:latin typeface="Times New Roman" panose="02020603050405020304" pitchFamily="18" charset="0"/>
              </a:rPr>
              <a:t>Tectonic</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reconstruction</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cartoons</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hypothesizing</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the</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potential</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timelines</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of</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the</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Taltson</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orogeny</a:t>
            </a:r>
            <a:r>
              <a:rPr lang="cs-CZ" sz="1400" dirty="0">
                <a:solidFill>
                  <a:srgbClr val="000000"/>
                </a:solidFill>
                <a:latin typeface="Times New Roman" panose="02020603050405020304" pitchFamily="18" charset="0"/>
              </a:rPr>
              <a:t>. (a) Model 1. </a:t>
            </a:r>
            <a:r>
              <a:rPr lang="cs-CZ" sz="1400" dirty="0" err="1">
                <a:solidFill>
                  <a:srgbClr val="000000"/>
                </a:solidFill>
                <a:latin typeface="Times New Roman" panose="02020603050405020304" pitchFamily="18" charset="0"/>
              </a:rPr>
              <a:t>The</a:t>
            </a:r>
            <a:r>
              <a:rPr lang="cs-CZ" sz="1400" dirty="0">
                <a:solidFill>
                  <a:srgbClr val="000000"/>
                </a:solidFill>
                <a:latin typeface="Times New Roman" panose="02020603050405020304" pitchFamily="18" charset="0"/>
              </a:rPr>
              <a:t> Slave </a:t>
            </a:r>
            <a:r>
              <a:rPr lang="cs-CZ" sz="1400" dirty="0" err="1">
                <a:solidFill>
                  <a:srgbClr val="000000"/>
                </a:solidFill>
                <a:latin typeface="Times New Roman" panose="02020603050405020304" pitchFamily="18" charset="0"/>
              </a:rPr>
              <a:t>craton</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is</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an</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active</a:t>
            </a:r>
            <a:r>
              <a:rPr lang="cs-CZ" sz="1400" dirty="0">
                <a:solidFill>
                  <a:srgbClr val="000000"/>
                </a:solidFill>
                <a:latin typeface="Times New Roman" panose="02020603050405020304" pitchFamily="18" charset="0"/>
              </a:rPr>
              <a:t> part </a:t>
            </a:r>
            <a:r>
              <a:rPr lang="cs-CZ" sz="1400" dirty="0" err="1">
                <a:solidFill>
                  <a:srgbClr val="000000"/>
                </a:solidFill>
                <a:latin typeface="Times New Roman" panose="02020603050405020304" pitchFamily="18" charset="0"/>
              </a:rPr>
              <a:t>of</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separate</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Taltson</a:t>
            </a:r>
            <a:r>
              <a:rPr lang="cs-CZ" sz="1400" dirty="0">
                <a:solidFill>
                  <a:srgbClr val="000000"/>
                </a:solidFill>
                <a:latin typeface="Times New Roman" panose="02020603050405020304" pitchFamily="18" charset="0"/>
              </a:rPr>
              <a:t> and </a:t>
            </a:r>
            <a:r>
              <a:rPr lang="cs-CZ" sz="1400" dirty="0" err="1">
                <a:solidFill>
                  <a:srgbClr val="000000"/>
                </a:solidFill>
                <a:latin typeface="Times New Roman" panose="02020603050405020304" pitchFamily="18" charset="0"/>
              </a:rPr>
              <a:t>Thelon</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orogenies</a:t>
            </a:r>
            <a:r>
              <a:rPr lang="cs-CZ" sz="1400" dirty="0">
                <a:solidFill>
                  <a:srgbClr val="000000"/>
                </a:solidFill>
                <a:latin typeface="Times New Roman" panose="02020603050405020304" pitchFamily="18" charset="0"/>
              </a:rPr>
              <a:t>. (b) Model 2. </a:t>
            </a:r>
            <a:r>
              <a:rPr lang="cs-CZ" sz="1400" dirty="0" err="1">
                <a:solidFill>
                  <a:srgbClr val="000000"/>
                </a:solidFill>
                <a:latin typeface="Times New Roman" panose="02020603050405020304" pitchFamily="18" charset="0"/>
              </a:rPr>
              <a:t>The</a:t>
            </a:r>
            <a:r>
              <a:rPr lang="cs-CZ" sz="1400" dirty="0">
                <a:solidFill>
                  <a:srgbClr val="000000"/>
                </a:solidFill>
                <a:latin typeface="Times New Roman" panose="02020603050405020304" pitchFamily="18" charset="0"/>
              </a:rPr>
              <a:t> Slave </a:t>
            </a:r>
            <a:r>
              <a:rPr lang="cs-CZ" sz="1400" dirty="0" err="1">
                <a:solidFill>
                  <a:srgbClr val="000000"/>
                </a:solidFill>
                <a:latin typeface="Times New Roman" panose="02020603050405020304" pitchFamily="18" charset="0"/>
              </a:rPr>
              <a:t>craton</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was</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accreted</a:t>
            </a:r>
            <a:r>
              <a:rPr lang="cs-CZ" sz="1400" dirty="0">
                <a:solidFill>
                  <a:srgbClr val="000000"/>
                </a:solidFill>
                <a:latin typeface="Times New Roman" panose="02020603050405020304" pitchFamily="18" charset="0"/>
              </a:rPr>
              <a:t> to </a:t>
            </a:r>
            <a:r>
              <a:rPr lang="cs-CZ" sz="1400" dirty="0" err="1">
                <a:solidFill>
                  <a:srgbClr val="000000"/>
                </a:solidFill>
                <a:latin typeface="Times New Roman" panose="02020603050405020304" pitchFamily="18" charset="0"/>
              </a:rPr>
              <a:t>the</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Rae</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margin</a:t>
            </a:r>
            <a:r>
              <a:rPr lang="cs-CZ" sz="1400" dirty="0">
                <a:solidFill>
                  <a:srgbClr val="000000"/>
                </a:solidFill>
                <a:latin typeface="Times New Roman" panose="02020603050405020304" pitchFamily="18" charset="0"/>
              </a:rPr>
              <a:t> in </a:t>
            </a:r>
            <a:r>
              <a:rPr lang="cs-CZ" sz="1400" dirty="0" err="1">
                <a:solidFill>
                  <a:srgbClr val="000000"/>
                </a:solidFill>
                <a:latin typeface="Times New Roman" panose="02020603050405020304" pitchFamily="18" charset="0"/>
              </a:rPr>
              <a:t>advance</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of</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the</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Taltson</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orogeny</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See</a:t>
            </a:r>
            <a:r>
              <a:rPr lang="cs-CZ" sz="1400" dirty="0">
                <a:solidFill>
                  <a:srgbClr val="000000"/>
                </a:solidFill>
                <a:latin typeface="Times New Roman" panose="02020603050405020304" pitchFamily="18" charset="0"/>
              </a:rPr>
              <a:t> text </a:t>
            </a:r>
            <a:r>
              <a:rPr lang="cs-CZ" sz="1400" dirty="0" err="1">
                <a:solidFill>
                  <a:srgbClr val="000000"/>
                </a:solidFill>
                <a:latin typeface="Times New Roman" panose="02020603050405020304" pitchFamily="18" charset="0"/>
              </a:rPr>
              <a:t>for</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discussion</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Abbreviations</a:t>
            </a:r>
            <a:r>
              <a:rPr lang="cs-CZ" sz="1400" dirty="0">
                <a:solidFill>
                  <a:srgbClr val="000000"/>
                </a:solidFill>
                <a:latin typeface="Times New Roman" panose="02020603050405020304" pitchFamily="18" charset="0"/>
              </a:rPr>
              <a:t>: BC = </a:t>
            </a:r>
            <a:r>
              <a:rPr lang="cs-CZ" sz="1400" dirty="0" err="1">
                <a:solidFill>
                  <a:srgbClr val="000000"/>
                </a:solidFill>
                <a:latin typeface="Times New Roman" panose="02020603050405020304" pitchFamily="18" charset="0"/>
              </a:rPr>
              <a:t>Bear</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Creekforedeep</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Bf</a:t>
            </a:r>
            <a:r>
              <a:rPr lang="cs-CZ" sz="1400" dirty="0">
                <a:solidFill>
                  <a:srgbClr val="000000"/>
                </a:solidFill>
                <a:latin typeface="Times New Roman" panose="02020603050405020304" pitchFamily="18" charset="0"/>
              </a:rPr>
              <a:t> = Bathurst </a:t>
            </a:r>
            <a:r>
              <a:rPr lang="cs-CZ" sz="1400" dirty="0" err="1">
                <a:solidFill>
                  <a:srgbClr val="000000"/>
                </a:solidFill>
                <a:latin typeface="Times New Roman" panose="02020603050405020304" pitchFamily="18" charset="0"/>
              </a:rPr>
              <a:t>fault</a:t>
            </a:r>
            <a:r>
              <a:rPr lang="cs-CZ" sz="1400" dirty="0">
                <a:solidFill>
                  <a:srgbClr val="000000"/>
                </a:solidFill>
                <a:latin typeface="Times New Roman" panose="02020603050405020304" pitchFamily="18" charset="0"/>
              </a:rPr>
              <a:t>; BH = Buffalo </a:t>
            </a:r>
            <a:r>
              <a:rPr lang="cs-CZ" sz="1400" dirty="0" err="1">
                <a:solidFill>
                  <a:srgbClr val="000000"/>
                </a:solidFill>
                <a:latin typeface="Times New Roman" panose="02020603050405020304" pitchFamily="18" charset="0"/>
              </a:rPr>
              <a:t>Head</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Kiskatinaw</a:t>
            </a:r>
            <a:r>
              <a:rPr lang="cs-CZ" sz="1400" dirty="0">
                <a:solidFill>
                  <a:srgbClr val="000000"/>
                </a:solidFill>
                <a:latin typeface="Times New Roman" panose="02020603050405020304" pitchFamily="18" charset="0"/>
              </a:rPr>
              <a:t> and </a:t>
            </a:r>
            <a:r>
              <a:rPr lang="cs-CZ" sz="1400" dirty="0" err="1">
                <a:solidFill>
                  <a:srgbClr val="000000"/>
                </a:solidFill>
                <a:latin typeface="Times New Roman" panose="02020603050405020304" pitchFamily="18" charset="0"/>
              </a:rPr>
              <a:t>Chinchaga</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terranes</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GSLsz</a:t>
            </a:r>
            <a:r>
              <a:rPr lang="cs-CZ" sz="1400" dirty="0">
                <a:solidFill>
                  <a:srgbClr val="000000"/>
                </a:solidFill>
                <a:latin typeface="Times New Roman" panose="02020603050405020304" pitchFamily="18" charset="0"/>
              </a:rPr>
              <a:t> = Great Slave </a:t>
            </a:r>
            <a:r>
              <a:rPr lang="cs-CZ" sz="1400" dirty="0" err="1">
                <a:solidFill>
                  <a:srgbClr val="000000"/>
                </a:solidFill>
                <a:latin typeface="Times New Roman" panose="02020603050405020304" pitchFamily="18" charset="0"/>
              </a:rPr>
              <a:t>Lake</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shear</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zone</a:t>
            </a:r>
            <a:r>
              <a:rPr lang="cs-CZ" sz="1400" dirty="0">
                <a:solidFill>
                  <a:srgbClr val="000000"/>
                </a:solidFill>
                <a:latin typeface="Times New Roman" panose="02020603050405020304" pitchFamily="18" charset="0"/>
              </a:rPr>
              <a:t>; Ho = </a:t>
            </a:r>
            <a:r>
              <a:rPr lang="cs-CZ" sz="1400" dirty="0" err="1">
                <a:solidFill>
                  <a:srgbClr val="000000"/>
                </a:solidFill>
                <a:latin typeface="Times New Roman" panose="02020603050405020304" pitchFamily="18" charset="0"/>
              </a:rPr>
              <a:t>Hottah</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terrane</a:t>
            </a:r>
            <a:r>
              <a:rPr lang="cs-CZ" sz="1400" dirty="0">
                <a:solidFill>
                  <a:srgbClr val="000000"/>
                </a:solidFill>
                <a:latin typeface="Times New Roman" panose="02020603050405020304" pitchFamily="18" charset="0"/>
              </a:rPr>
              <a:t>; Ks = </a:t>
            </a:r>
            <a:r>
              <a:rPr lang="cs-CZ" sz="1400" dirty="0" err="1">
                <a:solidFill>
                  <a:srgbClr val="000000"/>
                </a:solidFill>
                <a:latin typeface="Times New Roman" panose="02020603050405020304" pitchFamily="18" charset="0"/>
              </a:rPr>
              <a:t>Ksituan</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arc</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Stz</a:t>
            </a:r>
            <a:r>
              <a:rPr lang="cs-CZ" sz="1400" dirty="0">
                <a:solidFill>
                  <a:srgbClr val="000000"/>
                </a:solidFill>
                <a:latin typeface="Times New Roman" panose="02020603050405020304" pitchFamily="18" charset="0"/>
              </a:rPr>
              <a:t> = </a:t>
            </a:r>
            <a:r>
              <a:rPr lang="cs-CZ" sz="1400" dirty="0" err="1">
                <a:solidFill>
                  <a:srgbClr val="000000"/>
                </a:solidFill>
                <a:latin typeface="Times New Roman" panose="02020603050405020304" pitchFamily="18" charset="0"/>
              </a:rPr>
              <a:t>Snowbirdtectonic</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zone</a:t>
            </a:r>
            <a:r>
              <a:rPr lang="cs-CZ" sz="1400" dirty="0">
                <a:solidFill>
                  <a:srgbClr val="000000"/>
                </a:solidFill>
                <a:latin typeface="Times New Roman" panose="02020603050405020304" pitchFamily="18" charset="0"/>
              </a:rPr>
              <a:t>; Ta = </a:t>
            </a:r>
            <a:r>
              <a:rPr lang="cs-CZ" sz="1400" dirty="0" err="1">
                <a:solidFill>
                  <a:srgbClr val="000000"/>
                </a:solidFill>
                <a:latin typeface="Times New Roman" panose="02020603050405020304" pitchFamily="18" charset="0"/>
              </a:rPr>
              <a:t>Taltson</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arc</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Tao</a:t>
            </a:r>
            <a:r>
              <a:rPr lang="cs-CZ" sz="1400" dirty="0">
                <a:solidFill>
                  <a:srgbClr val="000000"/>
                </a:solidFill>
                <a:latin typeface="Times New Roman" panose="02020603050405020304" pitchFamily="18" charset="0"/>
              </a:rPr>
              <a:t> = </a:t>
            </a:r>
            <a:r>
              <a:rPr lang="cs-CZ" sz="1400" dirty="0" err="1">
                <a:solidFill>
                  <a:srgbClr val="000000"/>
                </a:solidFill>
                <a:latin typeface="Times New Roman" panose="02020603050405020304" pitchFamily="18" charset="0"/>
              </a:rPr>
              <a:t>Taltson</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orogen</a:t>
            </a:r>
            <a:r>
              <a:rPr lang="cs-CZ" sz="1400" dirty="0">
                <a:solidFill>
                  <a:srgbClr val="000000"/>
                </a:solidFill>
                <a:latin typeface="Times New Roman" panose="02020603050405020304" pitchFamily="18" charset="0"/>
              </a:rPr>
              <a:t>; Tbc = </a:t>
            </a:r>
            <a:r>
              <a:rPr lang="cs-CZ" sz="1400" dirty="0" err="1">
                <a:solidFill>
                  <a:srgbClr val="000000"/>
                </a:solidFill>
                <a:latin typeface="Times New Roman" panose="02020603050405020304" pitchFamily="18" charset="0"/>
              </a:rPr>
              <a:t>Taltson</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basement</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complex</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Th</a:t>
            </a:r>
            <a:r>
              <a:rPr lang="cs-CZ" sz="1400" dirty="0">
                <a:solidFill>
                  <a:srgbClr val="000000"/>
                </a:solidFill>
                <a:latin typeface="Times New Roman" panose="02020603050405020304" pitchFamily="18" charset="0"/>
              </a:rPr>
              <a:t> = </a:t>
            </a:r>
            <a:r>
              <a:rPr lang="cs-CZ" sz="1400" dirty="0" err="1">
                <a:solidFill>
                  <a:srgbClr val="000000"/>
                </a:solidFill>
                <a:latin typeface="Times New Roman" panose="02020603050405020304" pitchFamily="18" charset="0"/>
              </a:rPr>
              <a:t>Thelon</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arc</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Thtz</a:t>
            </a:r>
            <a:r>
              <a:rPr lang="cs-CZ" sz="1400" dirty="0">
                <a:solidFill>
                  <a:srgbClr val="000000"/>
                </a:solidFill>
                <a:latin typeface="Times New Roman" panose="02020603050405020304" pitchFamily="18" charset="0"/>
              </a:rPr>
              <a:t> = </a:t>
            </a:r>
            <a:r>
              <a:rPr lang="cs-CZ" sz="1400" dirty="0" err="1">
                <a:solidFill>
                  <a:srgbClr val="000000"/>
                </a:solidFill>
                <a:latin typeface="Times New Roman" panose="02020603050405020304" pitchFamily="18" charset="0"/>
              </a:rPr>
              <a:t>Thelon</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tectonic</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zone</a:t>
            </a:r>
            <a:r>
              <a:rPr lang="cs-CZ" sz="1400" dirty="0">
                <a:solidFill>
                  <a:srgbClr val="000000"/>
                </a:solidFill>
                <a:latin typeface="Times New Roman" panose="02020603050405020304" pitchFamily="18" charset="0"/>
              </a:rPr>
              <a:t>.</a:t>
            </a:r>
          </a:p>
        </p:txBody>
      </p:sp>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4738" y="6154738"/>
            <a:ext cx="487362" cy="487362"/>
          </a:xfrm>
          <a:prstGeom prst="rect">
            <a:avLst/>
          </a:prstGeom>
        </p:spPr>
      </p:pic>
    </p:spTree>
    <p:extLst>
      <p:ext uri="{BB962C8B-B14F-4D97-AF65-F5344CB8AC3E}">
        <p14:creationId xmlns:p14="http://schemas.microsoft.com/office/powerpoint/2010/main" val="303138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1631504" y="548680"/>
            <a:ext cx="5870485" cy="6178998"/>
          </a:xfrm>
          <a:prstGeom prst="rect">
            <a:avLst/>
          </a:prstGeom>
        </p:spPr>
      </p:pic>
      <p:sp>
        <p:nvSpPr>
          <p:cNvPr id="3" name="Obdélník 2"/>
          <p:cNvSpPr/>
          <p:nvPr/>
        </p:nvSpPr>
        <p:spPr>
          <a:xfrm>
            <a:off x="7513582" y="1822297"/>
            <a:ext cx="3046915" cy="2677656"/>
          </a:xfrm>
          <a:prstGeom prst="rect">
            <a:avLst/>
          </a:prstGeom>
        </p:spPr>
        <p:txBody>
          <a:bodyPr wrap="square">
            <a:spAutoFit/>
          </a:bodyPr>
          <a:lstStyle/>
          <a:p>
            <a:pPr eaLnBrk="0" fontAlgn="base" hangingPunct="0">
              <a:spcBef>
                <a:spcPct val="0"/>
              </a:spcBef>
              <a:spcAft>
                <a:spcPct val="0"/>
              </a:spcAft>
            </a:pPr>
            <a:r>
              <a:rPr lang="cs-CZ" sz="1400">
                <a:solidFill>
                  <a:srgbClr val="000000"/>
                </a:solidFill>
                <a:latin typeface="Times New Roman" panose="02020603050405020304" pitchFamily="18" charset="0"/>
              </a:rPr>
              <a:t>Fig</a:t>
            </a:r>
            <a:r>
              <a:rPr lang="cs-CZ" sz="1400" dirty="0">
                <a:solidFill>
                  <a:srgbClr val="000000"/>
                </a:solidFill>
                <a:latin typeface="Times New Roman" panose="02020603050405020304" pitchFamily="18" charset="0"/>
              </a:rPr>
              <a:t>. 1. </a:t>
            </a:r>
            <a:r>
              <a:rPr lang="cs-CZ" sz="1400" dirty="0" err="1">
                <a:solidFill>
                  <a:srgbClr val="000000"/>
                </a:solidFill>
                <a:latin typeface="Times New Roman" panose="02020603050405020304" pitchFamily="18" charset="0"/>
              </a:rPr>
              <a:t>Cratonic</a:t>
            </a:r>
            <a:r>
              <a:rPr lang="cs-CZ" sz="1400" dirty="0">
                <a:solidFill>
                  <a:srgbClr val="000000"/>
                </a:solidFill>
                <a:latin typeface="Times New Roman" panose="02020603050405020304" pitchFamily="18" charset="0"/>
              </a:rPr>
              <a:t> map </a:t>
            </a:r>
            <a:r>
              <a:rPr lang="cs-CZ" sz="1400" dirty="0" err="1">
                <a:solidFill>
                  <a:srgbClr val="000000"/>
                </a:solidFill>
                <a:latin typeface="Times New Roman" panose="02020603050405020304" pitchFamily="18" charset="0"/>
              </a:rPr>
              <a:t>of</a:t>
            </a:r>
            <a:r>
              <a:rPr lang="cs-CZ" sz="1400" dirty="0">
                <a:solidFill>
                  <a:srgbClr val="000000"/>
                </a:solidFill>
                <a:latin typeface="Times New Roman" panose="02020603050405020304" pitchFamily="18" charset="0"/>
              </a:rPr>
              <a:t> western </a:t>
            </a:r>
            <a:r>
              <a:rPr lang="cs-CZ" sz="1400" dirty="0" err="1">
                <a:solidFill>
                  <a:srgbClr val="000000"/>
                </a:solidFill>
                <a:latin typeface="Times New Roman" panose="02020603050405020304" pitchFamily="18" charset="0"/>
              </a:rPr>
              <a:t>Laurentia</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after</a:t>
            </a:r>
            <a:r>
              <a:rPr lang="cs-CZ" sz="1400" dirty="0">
                <a:solidFill>
                  <a:srgbClr val="000000"/>
                </a:solidFill>
                <a:latin typeface="Times New Roman" panose="02020603050405020304" pitchFamily="18" charset="0"/>
              </a:rPr>
              <a:t> Hoffman, 1988; </a:t>
            </a:r>
            <a:r>
              <a:rPr lang="cs-CZ" sz="1400" dirty="0" err="1">
                <a:solidFill>
                  <a:srgbClr val="000000"/>
                </a:solidFill>
                <a:latin typeface="Times New Roman" panose="02020603050405020304" pitchFamily="18" charset="0"/>
              </a:rPr>
              <a:t>Ross</a:t>
            </a:r>
            <a:r>
              <a:rPr lang="cs-CZ" sz="1400" dirty="0">
                <a:solidFill>
                  <a:srgbClr val="000000"/>
                </a:solidFill>
                <a:latin typeface="Times New Roman" panose="02020603050405020304" pitchFamily="18" charset="0"/>
              </a:rPr>
              <a:t> et al., 1991). </a:t>
            </a:r>
            <a:r>
              <a:rPr lang="cs-CZ" sz="1400" dirty="0" err="1">
                <a:solidFill>
                  <a:srgbClr val="000000"/>
                </a:solidFill>
                <a:latin typeface="Times New Roman" panose="02020603050405020304" pitchFamily="18" charset="0"/>
              </a:rPr>
              <a:t>Precambrian</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lithostructural</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domains</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of</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northern</a:t>
            </a:r>
            <a:r>
              <a:rPr lang="cs-CZ" sz="1400" dirty="0">
                <a:solidFill>
                  <a:srgbClr val="000000"/>
                </a:solidFill>
                <a:latin typeface="Times New Roman" panose="02020603050405020304" pitchFamily="18" charset="0"/>
              </a:rPr>
              <a:t> Saskatchewan and </a:t>
            </a:r>
            <a:r>
              <a:rPr lang="cs-CZ" sz="1400" dirty="0" err="1">
                <a:solidFill>
                  <a:srgbClr val="000000"/>
                </a:solidFill>
                <a:latin typeface="Times New Roman" panose="02020603050405020304" pitchFamily="18" charset="0"/>
              </a:rPr>
              <a:t>northeastern</a:t>
            </a:r>
            <a:r>
              <a:rPr lang="cs-CZ" sz="1400" dirty="0">
                <a:solidFill>
                  <a:srgbClr val="000000"/>
                </a:solidFill>
                <a:latin typeface="Times New Roman" panose="02020603050405020304" pitchFamily="18" charset="0"/>
              </a:rPr>
              <a:t> Alberta</a:t>
            </a:r>
          </a:p>
          <a:p>
            <a:pPr eaLnBrk="0" fontAlgn="base" hangingPunct="0">
              <a:spcBef>
                <a:spcPct val="0"/>
              </a:spcBef>
              <a:spcAft>
                <a:spcPct val="0"/>
              </a:spcAft>
            </a:pPr>
            <a:r>
              <a:rPr lang="cs-CZ" sz="1400" dirty="0">
                <a:solidFill>
                  <a:srgbClr val="000000"/>
                </a:solidFill>
                <a:latin typeface="Times New Roman" panose="02020603050405020304" pitchFamily="18" charset="0"/>
              </a:rPr>
              <a:t>(</a:t>
            </a:r>
            <a:r>
              <a:rPr lang="cs-CZ" sz="1400" dirty="0" err="1">
                <a:solidFill>
                  <a:srgbClr val="000000"/>
                </a:solidFill>
                <a:latin typeface="Times New Roman" panose="02020603050405020304" pitchFamily="18" charset="0"/>
              </a:rPr>
              <a:t>dashed</a:t>
            </a:r>
            <a:r>
              <a:rPr lang="cs-CZ" sz="1400" dirty="0">
                <a:solidFill>
                  <a:srgbClr val="000000"/>
                </a:solidFill>
                <a:latin typeface="Times New Roman" panose="02020603050405020304" pitchFamily="18" charset="0"/>
              </a:rPr>
              <a:t> box, </a:t>
            </a:r>
            <a:r>
              <a:rPr lang="cs-CZ" sz="1400" dirty="0" err="1">
                <a:solidFill>
                  <a:srgbClr val="000000"/>
                </a:solidFill>
                <a:latin typeface="Times New Roman" panose="02020603050405020304" pitchFamily="18" charset="0"/>
              </a:rPr>
              <a:t>inset</a:t>
            </a:r>
            <a:r>
              <a:rPr lang="cs-CZ" sz="1400" dirty="0">
                <a:solidFill>
                  <a:srgbClr val="000000"/>
                </a:solidFill>
                <a:latin typeface="Times New Roman" panose="02020603050405020304" pitchFamily="18" charset="0"/>
              </a:rPr>
              <a:t>). Black </a:t>
            </a:r>
            <a:r>
              <a:rPr lang="cs-CZ" sz="1400" dirty="0" err="1">
                <a:solidFill>
                  <a:srgbClr val="000000"/>
                </a:solidFill>
                <a:latin typeface="Times New Roman" panose="02020603050405020304" pitchFamily="18" charset="0"/>
              </a:rPr>
              <a:t>polygons</a:t>
            </a:r>
            <a:r>
              <a:rPr lang="cs-CZ" sz="1400" dirty="0">
                <a:solidFill>
                  <a:srgbClr val="000000"/>
                </a:solidFill>
                <a:latin typeface="Times New Roman" panose="02020603050405020304" pitchFamily="18" charset="0"/>
              </a:rPr>
              <a:t> are </a:t>
            </a:r>
            <a:r>
              <a:rPr lang="cs-CZ" sz="1400" dirty="0" err="1">
                <a:solidFill>
                  <a:srgbClr val="000000"/>
                </a:solidFill>
                <a:latin typeface="Times New Roman" panose="02020603050405020304" pitchFamily="18" charset="0"/>
              </a:rPr>
              <a:t>regions</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mapped</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during</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this</a:t>
            </a:r>
            <a:r>
              <a:rPr lang="cs-CZ" sz="1400" dirty="0">
                <a:solidFill>
                  <a:srgbClr val="000000"/>
                </a:solidFill>
                <a:latin typeface="Times New Roman" panose="02020603050405020304" pitchFamily="18" charset="0"/>
              </a:rPr>
              <a:t> study: a = </a:t>
            </a:r>
            <a:r>
              <a:rPr lang="cs-CZ" sz="1400" dirty="0" err="1">
                <a:solidFill>
                  <a:srgbClr val="000000"/>
                </a:solidFill>
                <a:latin typeface="Times New Roman" panose="02020603050405020304" pitchFamily="18" charset="0"/>
              </a:rPr>
              <a:t>Careen</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Lake</a:t>
            </a:r>
            <a:r>
              <a:rPr lang="cs-CZ" sz="1400" dirty="0">
                <a:solidFill>
                  <a:srgbClr val="000000"/>
                </a:solidFill>
                <a:latin typeface="Times New Roman" panose="02020603050405020304" pitchFamily="18" charset="0"/>
              </a:rPr>
              <a:t>; b = </a:t>
            </a:r>
            <a:r>
              <a:rPr lang="cs-CZ" sz="1400" dirty="0" err="1">
                <a:solidFill>
                  <a:srgbClr val="000000"/>
                </a:solidFill>
                <a:latin typeface="Times New Roman" panose="02020603050405020304" pitchFamily="18" charset="0"/>
              </a:rPr>
              <a:t>Fournier</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Lake</a:t>
            </a:r>
            <a:r>
              <a:rPr lang="cs-CZ" sz="1400" dirty="0">
                <a:solidFill>
                  <a:srgbClr val="000000"/>
                </a:solidFill>
                <a:latin typeface="Times New Roman" panose="02020603050405020304" pitchFamily="18" charset="0"/>
              </a:rPr>
              <a:t>; c = </a:t>
            </a:r>
            <a:r>
              <a:rPr lang="cs-CZ" sz="1400" dirty="0" err="1">
                <a:solidFill>
                  <a:srgbClr val="000000"/>
                </a:solidFill>
                <a:latin typeface="Times New Roman" panose="02020603050405020304" pitchFamily="18" charset="0"/>
              </a:rPr>
              <a:t>Lloyd</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Lake</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Hatched</a:t>
            </a:r>
            <a:r>
              <a:rPr lang="cs-CZ" sz="1400" dirty="0">
                <a:solidFill>
                  <a:srgbClr val="000000"/>
                </a:solidFill>
                <a:latin typeface="Times New Roman" panose="02020603050405020304" pitchFamily="18" charset="0"/>
              </a:rPr>
              <a:t> polygon in </a:t>
            </a:r>
            <a:r>
              <a:rPr lang="cs-CZ" sz="1400" dirty="0" err="1">
                <a:solidFill>
                  <a:srgbClr val="000000"/>
                </a:solidFill>
                <a:latin typeface="Times New Roman" panose="02020603050405020304" pitchFamily="18" charset="0"/>
              </a:rPr>
              <a:t>the</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Lloyd</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domain</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labelled</a:t>
            </a:r>
            <a:endParaRPr lang="cs-CZ" sz="1400" dirty="0">
              <a:solidFill>
                <a:srgbClr val="000000"/>
              </a:solidFill>
              <a:latin typeface="Times New Roman" panose="02020603050405020304" pitchFamily="18" charset="0"/>
            </a:endParaRPr>
          </a:p>
          <a:p>
            <a:pPr eaLnBrk="0" fontAlgn="base" hangingPunct="0">
              <a:spcBef>
                <a:spcPct val="0"/>
              </a:spcBef>
              <a:spcAft>
                <a:spcPct val="0"/>
              </a:spcAft>
            </a:pPr>
            <a:r>
              <a:rPr lang="cs-CZ" sz="1400" dirty="0" err="1">
                <a:solidFill>
                  <a:srgbClr val="000000"/>
                </a:solidFill>
                <a:latin typeface="Times New Roman" panose="02020603050405020304" pitchFamily="18" charset="0"/>
              </a:rPr>
              <a:t>Cac</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indicates</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the</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extent</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of</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the</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Clearwater</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anorthosite</a:t>
            </a:r>
            <a:r>
              <a:rPr lang="cs-CZ" sz="1400" dirty="0">
                <a:solidFill>
                  <a:srgbClr val="000000"/>
                </a:solidFill>
                <a:latin typeface="Times New Roman" panose="02020603050405020304" pitchFamily="18" charset="0"/>
              </a:rPr>
              <a:t> </a:t>
            </a:r>
            <a:r>
              <a:rPr lang="cs-CZ" sz="1400" dirty="0" err="1">
                <a:solidFill>
                  <a:srgbClr val="000000"/>
                </a:solidFill>
                <a:latin typeface="Times New Roman" panose="02020603050405020304" pitchFamily="18" charset="0"/>
              </a:rPr>
              <a:t>complex</a:t>
            </a:r>
            <a:r>
              <a:rPr lang="cs-CZ" sz="1400" dirty="0">
                <a:solidFill>
                  <a:srgbClr val="000000"/>
                </a:solidFill>
                <a:latin typeface="Times New Roman" panose="02020603050405020304" pitchFamily="18" charset="0"/>
              </a:rPr>
              <a:t>.</a:t>
            </a:r>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4738" y="6154738"/>
            <a:ext cx="487362" cy="487362"/>
          </a:xfrm>
          <a:prstGeom prst="rect">
            <a:avLst/>
          </a:prstGeom>
        </p:spPr>
      </p:pic>
    </p:spTree>
    <p:extLst>
      <p:ext uri="{BB962C8B-B14F-4D97-AF65-F5344CB8AC3E}">
        <p14:creationId xmlns:p14="http://schemas.microsoft.com/office/powerpoint/2010/main" val="316381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30</TotalTime>
  <Words>2281</Words>
  <Application>Microsoft Office PowerPoint</Application>
  <PresentationFormat>Širokoúhlá obrazovka</PresentationFormat>
  <Paragraphs>66</Paragraphs>
  <Slides>36</Slides>
  <Notes>0</Notes>
  <HiddenSlides>0</HiddenSlides>
  <MMClips>28</MMClips>
  <ScaleCrop>false</ScaleCrop>
  <HeadingPairs>
    <vt:vector size="6" baseType="variant">
      <vt:variant>
        <vt:lpstr>Použitá písma</vt:lpstr>
      </vt:variant>
      <vt:variant>
        <vt:i4>6</vt:i4>
      </vt:variant>
      <vt:variant>
        <vt:lpstr>Motiv</vt:lpstr>
      </vt:variant>
      <vt:variant>
        <vt:i4>3</vt:i4>
      </vt:variant>
      <vt:variant>
        <vt:lpstr>Nadpisy snímků</vt:lpstr>
      </vt:variant>
      <vt:variant>
        <vt:i4>36</vt:i4>
      </vt:variant>
    </vt:vector>
  </HeadingPairs>
  <TitlesOfParts>
    <vt:vector size="45" baseType="lpstr">
      <vt:lpstr>Arial</vt:lpstr>
      <vt:lpstr>Calibri</vt:lpstr>
      <vt:lpstr>Calibri Light</vt:lpstr>
      <vt:lpstr>Comic Sans MS</vt:lpstr>
      <vt:lpstr>Times</vt:lpstr>
      <vt:lpstr>Times New Roman</vt:lpstr>
      <vt:lpstr>Motiv Office</vt:lpstr>
      <vt:lpstr>Default Design</vt:lpstr>
      <vt:lpstr>1_Blank Presentation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Uživatel systému Windows</dc:creator>
  <cp:lastModifiedBy>Uživatel systému Windows</cp:lastModifiedBy>
  <cp:revision>4</cp:revision>
  <dcterms:created xsi:type="dcterms:W3CDTF">2020-11-24T20:39:08Z</dcterms:created>
  <dcterms:modified xsi:type="dcterms:W3CDTF">2020-11-25T08:12:43Z</dcterms:modified>
</cp:coreProperties>
</file>