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75" r:id="rId5"/>
    <p:sldId id="276" r:id="rId6"/>
    <p:sldId id="277" r:id="rId7"/>
    <p:sldId id="300" r:id="rId8"/>
    <p:sldId id="301" r:id="rId9"/>
    <p:sldId id="296" r:id="rId10"/>
    <p:sldId id="273" r:id="rId11"/>
    <p:sldId id="279" r:id="rId12"/>
    <p:sldId id="280" r:id="rId13"/>
    <p:sldId id="278" r:id="rId14"/>
    <p:sldId id="281" r:id="rId15"/>
    <p:sldId id="302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3" r:id="rId27"/>
    <p:sldId id="268" r:id="rId28"/>
    <p:sldId id="306" r:id="rId29"/>
    <p:sldId id="309" r:id="rId30"/>
    <p:sldId id="307" r:id="rId31"/>
    <p:sldId id="303" r:id="rId32"/>
    <p:sldId id="292" r:id="rId33"/>
    <p:sldId id="304" r:id="rId34"/>
    <p:sldId id="310" r:id="rId35"/>
    <p:sldId id="305" r:id="rId36"/>
    <p:sldId id="312" r:id="rId37"/>
    <p:sldId id="308" r:id="rId38"/>
    <p:sldId id="313" r:id="rId39"/>
    <p:sldId id="315" r:id="rId40"/>
    <p:sldId id="314" r:id="rId41"/>
    <p:sldId id="316" r:id="rId42"/>
    <p:sldId id="311" r:id="rId43"/>
    <p:sldId id="274" r:id="rId44"/>
    <p:sldId id="294" r:id="rId45"/>
    <p:sldId id="295" r:id="rId46"/>
    <p:sldId id="317" r:id="rId47"/>
    <p:sldId id="318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3857" autoAdjust="0"/>
  </p:normalViewPr>
  <p:slideViewPr>
    <p:cSldViewPr snapToGrid="0">
      <p:cViewPr varScale="1">
        <p:scale>
          <a:sx n="82" d="100"/>
          <a:sy n="82" d="100"/>
        </p:scale>
        <p:origin x="149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3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0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1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01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475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45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47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82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67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35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86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7DD15-B5CA-4F43-9FF5-84B5E6481BA6}" type="datetimeFigureOut">
              <a:rPr lang="cs-CZ" smtClean="0"/>
              <a:t>12.08.2021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B2054-56B6-4D07-8928-E136D9134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18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1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01824" y="1430272"/>
            <a:ext cx="7772400" cy="3362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Petrografie pro analytické geochemiky</a:t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Metamorfované horniny</a:t>
            </a:r>
            <a:endParaRPr lang="cs-CZ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435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Prográdní a retrográdní metamorfóza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210" y="1205592"/>
            <a:ext cx="2861679" cy="503845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Průběh metamorfózy: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Prográdní metamorfóza </a:t>
            </a:r>
            <a:r>
              <a:rPr lang="cs-CZ" dirty="0" smtClean="0"/>
              <a:t> (s růstem PT podmínek – ponoření hornin)</a:t>
            </a:r>
          </a:p>
          <a:p>
            <a:pPr marL="385763" indent="-385763">
              <a:buFont typeface="+mj-lt"/>
              <a:buAutoNum type="arabicPeriod"/>
            </a:pPr>
            <a:r>
              <a:rPr lang="cs-CZ" dirty="0" smtClean="0"/>
              <a:t>Studené zasouváno do hloubky → vysokotlaká met.</a:t>
            </a:r>
          </a:p>
          <a:p>
            <a:pPr marL="385763" indent="-385763">
              <a:buFont typeface="+mj-lt"/>
              <a:buAutoNum type="arabicPeriod"/>
            </a:pPr>
            <a:r>
              <a:rPr lang="cs-CZ" dirty="0" smtClean="0"/>
              <a:t>Zahřátí v hloubce</a:t>
            </a:r>
            <a:r>
              <a:rPr lang="cs-CZ" dirty="0"/>
              <a:t> </a:t>
            </a:r>
            <a:r>
              <a:rPr lang="cs-CZ" dirty="0" smtClean="0"/>
              <a:t>→vysokoteplotní met.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Retrográdní metamorfóza</a:t>
            </a:r>
            <a:r>
              <a:rPr lang="cs-CZ" dirty="0" smtClean="0"/>
              <a:t> ( s poklesem PT podmínek = cesta hornin k povrchu)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3.      Chladnutí </a:t>
            </a:r>
            <a:r>
              <a:rPr lang="cs-CZ" dirty="0"/>
              <a:t>a výzdvih </a:t>
            </a:r>
            <a:r>
              <a:rPr lang="cs-CZ" dirty="0" smtClean="0"/>
              <a:t>→ retrográdní met. 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376080"/>
              </p:ext>
            </p:extLst>
          </p:nvPr>
        </p:nvGraphicFramePr>
        <p:xfrm>
          <a:off x="2974890" y="1205591"/>
          <a:ext cx="604291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4890" y="1205591"/>
                        <a:ext cx="604291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Volný tvar 5"/>
          <p:cNvSpPr/>
          <p:nvPr/>
        </p:nvSpPr>
        <p:spPr>
          <a:xfrm>
            <a:off x="4105281" y="1986494"/>
            <a:ext cx="3226526" cy="2386841"/>
          </a:xfrm>
          <a:custGeom>
            <a:avLst/>
            <a:gdLst>
              <a:gd name="connsiteX0" fmla="*/ 0 w 3849700"/>
              <a:gd name="connsiteY0" fmla="*/ 487802 h 3622888"/>
              <a:gd name="connsiteX1" fmla="*/ 26125 w 3849700"/>
              <a:gd name="connsiteY1" fmla="*/ 531345 h 3622888"/>
              <a:gd name="connsiteX2" fmla="*/ 43542 w 3849700"/>
              <a:gd name="connsiteY2" fmla="*/ 557471 h 3622888"/>
              <a:gd name="connsiteX3" fmla="*/ 78377 w 3849700"/>
              <a:gd name="connsiteY3" fmla="*/ 635848 h 3622888"/>
              <a:gd name="connsiteX4" fmla="*/ 87085 w 3849700"/>
              <a:gd name="connsiteY4" fmla="*/ 661974 h 3622888"/>
              <a:gd name="connsiteX5" fmla="*/ 104502 w 3849700"/>
              <a:gd name="connsiteY5" fmla="*/ 688099 h 3622888"/>
              <a:gd name="connsiteX6" fmla="*/ 139337 w 3849700"/>
              <a:gd name="connsiteY6" fmla="*/ 766476 h 3622888"/>
              <a:gd name="connsiteX7" fmla="*/ 165462 w 3849700"/>
              <a:gd name="connsiteY7" fmla="*/ 818728 h 3622888"/>
              <a:gd name="connsiteX8" fmla="*/ 174171 w 3849700"/>
              <a:gd name="connsiteY8" fmla="*/ 844854 h 3622888"/>
              <a:gd name="connsiteX9" fmla="*/ 191588 w 3849700"/>
              <a:gd name="connsiteY9" fmla="*/ 870979 h 3622888"/>
              <a:gd name="connsiteX10" fmla="*/ 209005 w 3849700"/>
              <a:gd name="connsiteY10" fmla="*/ 923231 h 3622888"/>
              <a:gd name="connsiteX11" fmla="*/ 217714 w 3849700"/>
              <a:gd name="connsiteY11" fmla="*/ 949356 h 3622888"/>
              <a:gd name="connsiteX12" fmla="*/ 235131 w 3849700"/>
              <a:gd name="connsiteY12" fmla="*/ 975482 h 3622888"/>
              <a:gd name="connsiteX13" fmla="*/ 252548 w 3849700"/>
              <a:gd name="connsiteY13" fmla="*/ 1027734 h 3622888"/>
              <a:gd name="connsiteX14" fmla="*/ 269965 w 3849700"/>
              <a:gd name="connsiteY14" fmla="*/ 1053859 h 3622888"/>
              <a:gd name="connsiteX15" fmla="*/ 296091 w 3849700"/>
              <a:gd name="connsiteY15" fmla="*/ 1114819 h 3622888"/>
              <a:gd name="connsiteX16" fmla="*/ 330925 w 3849700"/>
              <a:gd name="connsiteY16" fmla="*/ 1167071 h 3622888"/>
              <a:gd name="connsiteX17" fmla="*/ 348342 w 3849700"/>
              <a:gd name="connsiteY17" fmla="*/ 1219322 h 3622888"/>
              <a:gd name="connsiteX18" fmla="*/ 357051 w 3849700"/>
              <a:gd name="connsiteY18" fmla="*/ 1245448 h 3622888"/>
              <a:gd name="connsiteX19" fmla="*/ 391885 w 3849700"/>
              <a:gd name="connsiteY19" fmla="*/ 1297699 h 3622888"/>
              <a:gd name="connsiteX20" fmla="*/ 426720 w 3849700"/>
              <a:gd name="connsiteY20" fmla="*/ 1358659 h 3622888"/>
              <a:gd name="connsiteX21" fmla="*/ 444137 w 3849700"/>
              <a:gd name="connsiteY21" fmla="*/ 1410911 h 3622888"/>
              <a:gd name="connsiteX22" fmla="*/ 478971 w 3849700"/>
              <a:gd name="connsiteY22" fmla="*/ 1454454 h 3622888"/>
              <a:gd name="connsiteX23" fmla="*/ 487680 w 3849700"/>
              <a:gd name="connsiteY23" fmla="*/ 1480579 h 3622888"/>
              <a:gd name="connsiteX24" fmla="*/ 522514 w 3849700"/>
              <a:gd name="connsiteY24" fmla="*/ 1532831 h 3622888"/>
              <a:gd name="connsiteX25" fmla="*/ 557348 w 3849700"/>
              <a:gd name="connsiteY25" fmla="*/ 1576374 h 3622888"/>
              <a:gd name="connsiteX26" fmla="*/ 566057 w 3849700"/>
              <a:gd name="connsiteY26" fmla="*/ 1602499 h 3622888"/>
              <a:gd name="connsiteX27" fmla="*/ 600891 w 3849700"/>
              <a:gd name="connsiteY27" fmla="*/ 1654751 h 3622888"/>
              <a:gd name="connsiteX28" fmla="*/ 618308 w 3849700"/>
              <a:gd name="connsiteY28" fmla="*/ 1680876 h 3622888"/>
              <a:gd name="connsiteX29" fmla="*/ 635725 w 3849700"/>
              <a:gd name="connsiteY29" fmla="*/ 1698294 h 3622888"/>
              <a:gd name="connsiteX30" fmla="*/ 653142 w 3849700"/>
              <a:gd name="connsiteY30" fmla="*/ 1733128 h 3622888"/>
              <a:gd name="connsiteX31" fmla="*/ 670560 w 3849700"/>
              <a:gd name="connsiteY31" fmla="*/ 1750545 h 3622888"/>
              <a:gd name="connsiteX32" fmla="*/ 687977 w 3849700"/>
              <a:gd name="connsiteY32" fmla="*/ 1776671 h 3622888"/>
              <a:gd name="connsiteX33" fmla="*/ 731520 w 3849700"/>
              <a:gd name="connsiteY33" fmla="*/ 1820214 h 3622888"/>
              <a:gd name="connsiteX34" fmla="*/ 792480 w 3849700"/>
              <a:gd name="connsiteY34" fmla="*/ 1898591 h 3622888"/>
              <a:gd name="connsiteX35" fmla="*/ 827314 w 3849700"/>
              <a:gd name="connsiteY35" fmla="*/ 1942134 h 3622888"/>
              <a:gd name="connsiteX36" fmla="*/ 836022 w 3849700"/>
              <a:gd name="connsiteY36" fmla="*/ 1968259 h 3622888"/>
              <a:gd name="connsiteX37" fmla="*/ 862148 w 3849700"/>
              <a:gd name="connsiteY37" fmla="*/ 1994385 h 3622888"/>
              <a:gd name="connsiteX38" fmla="*/ 888274 w 3849700"/>
              <a:gd name="connsiteY38" fmla="*/ 2029219 h 3622888"/>
              <a:gd name="connsiteX39" fmla="*/ 923108 w 3849700"/>
              <a:gd name="connsiteY39" fmla="*/ 2098888 h 3622888"/>
              <a:gd name="connsiteX40" fmla="*/ 940525 w 3849700"/>
              <a:gd name="connsiteY40" fmla="*/ 2125014 h 3622888"/>
              <a:gd name="connsiteX41" fmla="*/ 949234 w 3849700"/>
              <a:gd name="connsiteY41" fmla="*/ 2151139 h 3622888"/>
              <a:gd name="connsiteX42" fmla="*/ 966651 w 3849700"/>
              <a:gd name="connsiteY42" fmla="*/ 2177265 h 3622888"/>
              <a:gd name="connsiteX43" fmla="*/ 984068 w 3849700"/>
              <a:gd name="connsiteY43" fmla="*/ 2212099 h 3622888"/>
              <a:gd name="connsiteX44" fmla="*/ 1001485 w 3849700"/>
              <a:gd name="connsiteY44" fmla="*/ 2238225 h 3622888"/>
              <a:gd name="connsiteX45" fmla="*/ 1036320 w 3849700"/>
              <a:gd name="connsiteY45" fmla="*/ 2307894 h 3622888"/>
              <a:gd name="connsiteX46" fmla="*/ 1062445 w 3849700"/>
              <a:gd name="connsiteY46" fmla="*/ 2334019 h 3622888"/>
              <a:gd name="connsiteX47" fmla="*/ 1097280 w 3849700"/>
              <a:gd name="connsiteY47" fmla="*/ 2377562 h 3622888"/>
              <a:gd name="connsiteX48" fmla="*/ 1158240 w 3849700"/>
              <a:gd name="connsiteY48" fmla="*/ 2455939 h 3622888"/>
              <a:gd name="connsiteX49" fmla="*/ 1219200 w 3849700"/>
              <a:gd name="connsiteY49" fmla="*/ 2516899 h 3622888"/>
              <a:gd name="connsiteX50" fmla="*/ 1271451 w 3849700"/>
              <a:gd name="connsiteY50" fmla="*/ 2569151 h 3622888"/>
              <a:gd name="connsiteX51" fmla="*/ 1297577 w 3849700"/>
              <a:gd name="connsiteY51" fmla="*/ 2603985 h 3622888"/>
              <a:gd name="connsiteX52" fmla="*/ 1332411 w 3849700"/>
              <a:gd name="connsiteY52" fmla="*/ 2630111 h 3622888"/>
              <a:gd name="connsiteX53" fmla="*/ 1358537 w 3849700"/>
              <a:gd name="connsiteY53" fmla="*/ 2664945 h 3622888"/>
              <a:gd name="connsiteX54" fmla="*/ 1393371 w 3849700"/>
              <a:gd name="connsiteY54" fmla="*/ 2691071 h 3622888"/>
              <a:gd name="connsiteX55" fmla="*/ 1410788 w 3849700"/>
              <a:gd name="connsiteY55" fmla="*/ 2717196 h 3622888"/>
              <a:gd name="connsiteX56" fmla="*/ 1436914 w 3849700"/>
              <a:gd name="connsiteY56" fmla="*/ 2734614 h 3622888"/>
              <a:gd name="connsiteX57" fmla="*/ 1489165 w 3849700"/>
              <a:gd name="connsiteY57" fmla="*/ 2778156 h 3622888"/>
              <a:gd name="connsiteX58" fmla="*/ 1524000 w 3849700"/>
              <a:gd name="connsiteY58" fmla="*/ 2821699 h 3622888"/>
              <a:gd name="connsiteX59" fmla="*/ 1558834 w 3849700"/>
              <a:gd name="connsiteY59" fmla="*/ 2839116 h 3622888"/>
              <a:gd name="connsiteX60" fmla="*/ 1611085 w 3849700"/>
              <a:gd name="connsiteY60" fmla="*/ 2882659 h 3622888"/>
              <a:gd name="connsiteX61" fmla="*/ 1628502 w 3849700"/>
              <a:gd name="connsiteY61" fmla="*/ 2908785 h 3622888"/>
              <a:gd name="connsiteX62" fmla="*/ 1663337 w 3849700"/>
              <a:gd name="connsiteY62" fmla="*/ 2926202 h 3622888"/>
              <a:gd name="connsiteX63" fmla="*/ 1715588 w 3849700"/>
              <a:gd name="connsiteY63" fmla="*/ 2961036 h 3622888"/>
              <a:gd name="connsiteX64" fmla="*/ 1759131 w 3849700"/>
              <a:gd name="connsiteY64" fmla="*/ 2995871 h 3622888"/>
              <a:gd name="connsiteX65" fmla="*/ 1785257 w 3849700"/>
              <a:gd name="connsiteY65" fmla="*/ 3004579 h 3622888"/>
              <a:gd name="connsiteX66" fmla="*/ 1811382 w 3849700"/>
              <a:gd name="connsiteY66" fmla="*/ 3021996 h 3622888"/>
              <a:gd name="connsiteX67" fmla="*/ 1854925 w 3849700"/>
              <a:gd name="connsiteY67" fmla="*/ 3056831 h 3622888"/>
              <a:gd name="connsiteX68" fmla="*/ 1889760 w 3849700"/>
              <a:gd name="connsiteY68" fmla="*/ 3065539 h 3622888"/>
              <a:gd name="connsiteX69" fmla="*/ 1950720 w 3849700"/>
              <a:gd name="connsiteY69" fmla="*/ 3109082 h 3622888"/>
              <a:gd name="connsiteX70" fmla="*/ 1976845 w 3849700"/>
              <a:gd name="connsiteY70" fmla="*/ 3135208 h 3622888"/>
              <a:gd name="connsiteX71" fmla="*/ 2072640 w 3849700"/>
              <a:gd name="connsiteY71" fmla="*/ 3187459 h 3622888"/>
              <a:gd name="connsiteX72" fmla="*/ 2133600 w 3849700"/>
              <a:gd name="connsiteY72" fmla="*/ 3222294 h 3622888"/>
              <a:gd name="connsiteX73" fmla="*/ 2159725 w 3849700"/>
              <a:gd name="connsiteY73" fmla="*/ 3239711 h 3622888"/>
              <a:gd name="connsiteX74" fmla="*/ 2211977 w 3849700"/>
              <a:gd name="connsiteY74" fmla="*/ 3257128 h 3622888"/>
              <a:gd name="connsiteX75" fmla="*/ 2246811 w 3849700"/>
              <a:gd name="connsiteY75" fmla="*/ 3283254 h 3622888"/>
              <a:gd name="connsiteX76" fmla="*/ 2299062 w 3849700"/>
              <a:gd name="connsiteY76" fmla="*/ 3309379 h 3622888"/>
              <a:gd name="connsiteX77" fmla="*/ 2333897 w 3849700"/>
              <a:gd name="connsiteY77" fmla="*/ 3344214 h 3622888"/>
              <a:gd name="connsiteX78" fmla="*/ 2403565 w 3849700"/>
              <a:gd name="connsiteY78" fmla="*/ 3379048 h 3622888"/>
              <a:gd name="connsiteX79" fmla="*/ 2429691 w 3849700"/>
              <a:gd name="connsiteY79" fmla="*/ 3405174 h 3622888"/>
              <a:gd name="connsiteX80" fmla="*/ 2481942 w 3849700"/>
              <a:gd name="connsiteY80" fmla="*/ 3431299 h 3622888"/>
              <a:gd name="connsiteX81" fmla="*/ 2577737 w 3849700"/>
              <a:gd name="connsiteY81" fmla="*/ 3474842 h 3622888"/>
              <a:gd name="connsiteX82" fmla="*/ 2629988 w 3849700"/>
              <a:gd name="connsiteY82" fmla="*/ 3492259 h 3622888"/>
              <a:gd name="connsiteX83" fmla="*/ 2656114 w 3849700"/>
              <a:gd name="connsiteY83" fmla="*/ 3509676 h 3622888"/>
              <a:gd name="connsiteX84" fmla="*/ 2690948 w 3849700"/>
              <a:gd name="connsiteY84" fmla="*/ 3518385 h 3622888"/>
              <a:gd name="connsiteX85" fmla="*/ 2743200 w 3849700"/>
              <a:gd name="connsiteY85" fmla="*/ 3535802 h 3622888"/>
              <a:gd name="connsiteX86" fmla="*/ 2769325 w 3849700"/>
              <a:gd name="connsiteY86" fmla="*/ 3544511 h 3622888"/>
              <a:gd name="connsiteX87" fmla="*/ 2795451 w 3849700"/>
              <a:gd name="connsiteY87" fmla="*/ 3561928 h 3622888"/>
              <a:gd name="connsiteX88" fmla="*/ 2847702 w 3849700"/>
              <a:gd name="connsiteY88" fmla="*/ 3570636 h 3622888"/>
              <a:gd name="connsiteX89" fmla="*/ 2882537 w 3849700"/>
              <a:gd name="connsiteY89" fmla="*/ 3579345 h 3622888"/>
              <a:gd name="connsiteX90" fmla="*/ 2969622 w 3849700"/>
              <a:gd name="connsiteY90" fmla="*/ 3596762 h 3622888"/>
              <a:gd name="connsiteX91" fmla="*/ 3021874 w 3849700"/>
              <a:gd name="connsiteY91" fmla="*/ 3605471 h 3622888"/>
              <a:gd name="connsiteX92" fmla="*/ 3048000 w 3849700"/>
              <a:gd name="connsiteY92" fmla="*/ 3614179 h 3622888"/>
              <a:gd name="connsiteX93" fmla="*/ 3135085 w 3849700"/>
              <a:gd name="connsiteY93" fmla="*/ 3622888 h 3622888"/>
              <a:gd name="connsiteX94" fmla="*/ 3326674 w 3849700"/>
              <a:gd name="connsiteY94" fmla="*/ 3605471 h 3622888"/>
              <a:gd name="connsiteX95" fmla="*/ 3387634 w 3849700"/>
              <a:gd name="connsiteY95" fmla="*/ 3588054 h 3622888"/>
              <a:gd name="connsiteX96" fmla="*/ 3413760 w 3849700"/>
              <a:gd name="connsiteY96" fmla="*/ 3579345 h 3622888"/>
              <a:gd name="connsiteX97" fmla="*/ 3483428 w 3849700"/>
              <a:gd name="connsiteY97" fmla="*/ 3553219 h 3622888"/>
              <a:gd name="connsiteX98" fmla="*/ 3526971 w 3849700"/>
              <a:gd name="connsiteY98" fmla="*/ 3527094 h 3622888"/>
              <a:gd name="connsiteX99" fmla="*/ 3553097 w 3849700"/>
              <a:gd name="connsiteY99" fmla="*/ 3509676 h 3622888"/>
              <a:gd name="connsiteX100" fmla="*/ 3587931 w 3849700"/>
              <a:gd name="connsiteY100" fmla="*/ 3492259 h 3622888"/>
              <a:gd name="connsiteX101" fmla="*/ 3657600 w 3849700"/>
              <a:gd name="connsiteY101" fmla="*/ 3440008 h 3622888"/>
              <a:gd name="connsiteX102" fmla="*/ 3701142 w 3849700"/>
              <a:gd name="connsiteY102" fmla="*/ 3387756 h 3622888"/>
              <a:gd name="connsiteX103" fmla="*/ 3744685 w 3849700"/>
              <a:gd name="connsiteY103" fmla="*/ 3318088 h 3622888"/>
              <a:gd name="connsiteX104" fmla="*/ 3770811 w 3849700"/>
              <a:gd name="connsiteY104" fmla="*/ 3248419 h 3622888"/>
              <a:gd name="connsiteX105" fmla="*/ 3788228 w 3849700"/>
              <a:gd name="connsiteY105" fmla="*/ 3152625 h 3622888"/>
              <a:gd name="connsiteX106" fmla="*/ 3796937 w 3849700"/>
              <a:gd name="connsiteY106" fmla="*/ 3126499 h 3622888"/>
              <a:gd name="connsiteX107" fmla="*/ 3814354 w 3849700"/>
              <a:gd name="connsiteY107" fmla="*/ 3030705 h 3622888"/>
              <a:gd name="connsiteX108" fmla="*/ 3823062 w 3849700"/>
              <a:gd name="connsiteY108" fmla="*/ 2978454 h 3622888"/>
              <a:gd name="connsiteX109" fmla="*/ 3840480 w 3849700"/>
              <a:gd name="connsiteY109" fmla="*/ 2917494 h 3622888"/>
              <a:gd name="connsiteX110" fmla="*/ 3840480 w 3849700"/>
              <a:gd name="connsiteY110" fmla="*/ 2543025 h 3622888"/>
              <a:gd name="connsiteX111" fmla="*/ 3823062 w 3849700"/>
              <a:gd name="connsiteY111" fmla="*/ 2473356 h 3622888"/>
              <a:gd name="connsiteX112" fmla="*/ 3814354 w 3849700"/>
              <a:gd name="connsiteY112" fmla="*/ 2429814 h 3622888"/>
              <a:gd name="connsiteX113" fmla="*/ 3779520 w 3849700"/>
              <a:gd name="connsiteY113" fmla="*/ 2368854 h 3622888"/>
              <a:gd name="connsiteX114" fmla="*/ 3762102 w 3849700"/>
              <a:gd name="connsiteY114" fmla="*/ 2307894 h 3622888"/>
              <a:gd name="connsiteX115" fmla="*/ 3744685 w 3849700"/>
              <a:gd name="connsiteY115" fmla="*/ 2281768 h 3622888"/>
              <a:gd name="connsiteX116" fmla="*/ 3735977 w 3849700"/>
              <a:gd name="connsiteY116" fmla="*/ 2246934 h 3622888"/>
              <a:gd name="connsiteX117" fmla="*/ 3718560 w 3849700"/>
              <a:gd name="connsiteY117" fmla="*/ 2212099 h 3622888"/>
              <a:gd name="connsiteX118" fmla="*/ 3701142 w 3849700"/>
              <a:gd name="connsiteY118" fmla="*/ 2168556 h 3622888"/>
              <a:gd name="connsiteX119" fmla="*/ 3683725 w 3849700"/>
              <a:gd name="connsiteY119" fmla="*/ 2133722 h 3622888"/>
              <a:gd name="connsiteX120" fmla="*/ 3675017 w 3849700"/>
              <a:gd name="connsiteY120" fmla="*/ 2107596 h 3622888"/>
              <a:gd name="connsiteX121" fmla="*/ 3666308 w 3849700"/>
              <a:gd name="connsiteY121" fmla="*/ 2072762 h 3622888"/>
              <a:gd name="connsiteX122" fmla="*/ 3648891 w 3849700"/>
              <a:gd name="connsiteY122" fmla="*/ 2046636 h 3622888"/>
              <a:gd name="connsiteX123" fmla="*/ 3622765 w 3849700"/>
              <a:gd name="connsiteY123" fmla="*/ 1994385 h 3622888"/>
              <a:gd name="connsiteX124" fmla="*/ 3579222 w 3849700"/>
              <a:gd name="connsiteY124" fmla="*/ 1924716 h 3622888"/>
              <a:gd name="connsiteX125" fmla="*/ 3570514 w 3849700"/>
              <a:gd name="connsiteY125" fmla="*/ 1889882 h 3622888"/>
              <a:gd name="connsiteX126" fmla="*/ 3526971 w 3849700"/>
              <a:gd name="connsiteY126" fmla="*/ 1837631 h 3622888"/>
              <a:gd name="connsiteX127" fmla="*/ 3518262 w 3849700"/>
              <a:gd name="connsiteY127" fmla="*/ 1802796 h 3622888"/>
              <a:gd name="connsiteX128" fmla="*/ 3457302 w 3849700"/>
              <a:gd name="connsiteY128" fmla="*/ 1724419 h 3622888"/>
              <a:gd name="connsiteX129" fmla="*/ 3422468 w 3849700"/>
              <a:gd name="connsiteY129" fmla="*/ 1672168 h 3622888"/>
              <a:gd name="connsiteX130" fmla="*/ 3387634 w 3849700"/>
              <a:gd name="connsiteY130" fmla="*/ 1619916 h 3622888"/>
              <a:gd name="connsiteX131" fmla="*/ 3361508 w 3849700"/>
              <a:gd name="connsiteY131" fmla="*/ 1585082 h 3622888"/>
              <a:gd name="connsiteX132" fmla="*/ 3344091 w 3849700"/>
              <a:gd name="connsiteY132" fmla="*/ 1558956 h 3622888"/>
              <a:gd name="connsiteX133" fmla="*/ 3326674 w 3849700"/>
              <a:gd name="connsiteY133" fmla="*/ 1524122 h 3622888"/>
              <a:gd name="connsiteX134" fmla="*/ 3265714 w 3849700"/>
              <a:gd name="connsiteY134" fmla="*/ 1454454 h 3622888"/>
              <a:gd name="connsiteX135" fmla="*/ 3239588 w 3849700"/>
              <a:gd name="connsiteY135" fmla="*/ 1419619 h 3622888"/>
              <a:gd name="connsiteX136" fmla="*/ 3204754 w 3849700"/>
              <a:gd name="connsiteY136" fmla="*/ 1393494 h 3622888"/>
              <a:gd name="connsiteX137" fmla="*/ 3143794 w 3849700"/>
              <a:gd name="connsiteY137" fmla="*/ 1323825 h 3622888"/>
              <a:gd name="connsiteX138" fmla="*/ 3108960 w 3849700"/>
              <a:gd name="connsiteY138" fmla="*/ 1297699 h 3622888"/>
              <a:gd name="connsiteX139" fmla="*/ 3048000 w 3849700"/>
              <a:gd name="connsiteY139" fmla="*/ 1228031 h 3622888"/>
              <a:gd name="connsiteX140" fmla="*/ 3004457 w 3849700"/>
              <a:gd name="connsiteY140" fmla="*/ 1175779 h 3622888"/>
              <a:gd name="connsiteX141" fmla="*/ 2969622 w 3849700"/>
              <a:gd name="connsiteY141" fmla="*/ 1149654 h 3622888"/>
              <a:gd name="connsiteX142" fmla="*/ 2943497 w 3849700"/>
              <a:gd name="connsiteY142" fmla="*/ 1114819 h 3622888"/>
              <a:gd name="connsiteX143" fmla="*/ 2908662 w 3849700"/>
              <a:gd name="connsiteY143" fmla="*/ 1088694 h 3622888"/>
              <a:gd name="connsiteX144" fmla="*/ 2882537 w 3849700"/>
              <a:gd name="connsiteY144" fmla="*/ 1053859 h 3622888"/>
              <a:gd name="connsiteX145" fmla="*/ 2847702 w 3849700"/>
              <a:gd name="connsiteY145" fmla="*/ 1027734 h 3622888"/>
              <a:gd name="connsiteX146" fmla="*/ 2751908 w 3849700"/>
              <a:gd name="connsiteY146" fmla="*/ 931939 h 3622888"/>
              <a:gd name="connsiteX147" fmla="*/ 2708365 w 3849700"/>
              <a:gd name="connsiteY147" fmla="*/ 888396 h 3622888"/>
              <a:gd name="connsiteX148" fmla="*/ 2673531 w 3849700"/>
              <a:gd name="connsiteY148" fmla="*/ 862271 h 3622888"/>
              <a:gd name="connsiteX149" fmla="*/ 2647405 w 3849700"/>
              <a:gd name="connsiteY149" fmla="*/ 827436 h 3622888"/>
              <a:gd name="connsiteX150" fmla="*/ 2612571 w 3849700"/>
              <a:gd name="connsiteY150" fmla="*/ 801311 h 3622888"/>
              <a:gd name="connsiteX151" fmla="*/ 2586445 w 3849700"/>
              <a:gd name="connsiteY151" fmla="*/ 775185 h 3622888"/>
              <a:gd name="connsiteX152" fmla="*/ 2508068 w 3849700"/>
              <a:gd name="connsiteY152" fmla="*/ 714225 h 3622888"/>
              <a:gd name="connsiteX153" fmla="*/ 2455817 w 3849700"/>
              <a:gd name="connsiteY153" fmla="*/ 670682 h 3622888"/>
              <a:gd name="connsiteX154" fmla="*/ 2420982 w 3849700"/>
              <a:gd name="connsiteY154" fmla="*/ 635848 h 3622888"/>
              <a:gd name="connsiteX155" fmla="*/ 2333897 w 3849700"/>
              <a:gd name="connsiteY155" fmla="*/ 566179 h 3622888"/>
              <a:gd name="connsiteX156" fmla="*/ 2211977 w 3849700"/>
              <a:gd name="connsiteY156" fmla="*/ 513928 h 3622888"/>
              <a:gd name="connsiteX157" fmla="*/ 2159725 w 3849700"/>
              <a:gd name="connsiteY157" fmla="*/ 479094 h 3622888"/>
              <a:gd name="connsiteX158" fmla="*/ 2124891 w 3849700"/>
              <a:gd name="connsiteY158" fmla="*/ 444259 h 3622888"/>
              <a:gd name="connsiteX159" fmla="*/ 2081348 w 3849700"/>
              <a:gd name="connsiteY159" fmla="*/ 426842 h 3622888"/>
              <a:gd name="connsiteX160" fmla="*/ 2002971 w 3849700"/>
              <a:gd name="connsiteY160" fmla="*/ 365882 h 3622888"/>
              <a:gd name="connsiteX161" fmla="*/ 1968137 w 3849700"/>
              <a:gd name="connsiteY161" fmla="*/ 348465 h 3622888"/>
              <a:gd name="connsiteX162" fmla="*/ 1854925 w 3849700"/>
              <a:gd name="connsiteY162" fmla="*/ 278796 h 3622888"/>
              <a:gd name="connsiteX163" fmla="*/ 1785257 w 3849700"/>
              <a:gd name="connsiteY163" fmla="*/ 235254 h 3622888"/>
              <a:gd name="connsiteX164" fmla="*/ 1663337 w 3849700"/>
              <a:gd name="connsiteY164" fmla="*/ 191711 h 3622888"/>
              <a:gd name="connsiteX165" fmla="*/ 1576251 w 3849700"/>
              <a:gd name="connsiteY165" fmla="*/ 156876 h 3622888"/>
              <a:gd name="connsiteX166" fmla="*/ 1454331 w 3849700"/>
              <a:gd name="connsiteY166" fmla="*/ 139459 h 3622888"/>
              <a:gd name="connsiteX167" fmla="*/ 809897 w 3849700"/>
              <a:gd name="connsiteY167" fmla="*/ 130751 h 3622888"/>
              <a:gd name="connsiteX168" fmla="*/ 748937 w 3849700"/>
              <a:gd name="connsiteY168" fmla="*/ 113334 h 3622888"/>
              <a:gd name="connsiteX169" fmla="*/ 670560 w 3849700"/>
              <a:gd name="connsiteY169" fmla="*/ 104625 h 3622888"/>
              <a:gd name="connsiteX170" fmla="*/ 539931 w 3849700"/>
              <a:gd name="connsiteY170" fmla="*/ 78499 h 3622888"/>
              <a:gd name="connsiteX171" fmla="*/ 426720 w 3849700"/>
              <a:gd name="connsiteY171" fmla="*/ 61082 h 3622888"/>
              <a:gd name="connsiteX172" fmla="*/ 374468 w 3849700"/>
              <a:gd name="connsiteY172" fmla="*/ 43665 h 3622888"/>
              <a:gd name="connsiteX173" fmla="*/ 348342 w 3849700"/>
              <a:gd name="connsiteY173" fmla="*/ 34956 h 3622888"/>
              <a:gd name="connsiteX174" fmla="*/ 209005 w 3849700"/>
              <a:gd name="connsiteY174" fmla="*/ 8831 h 3622888"/>
              <a:gd name="connsiteX175" fmla="*/ 165462 w 3849700"/>
              <a:gd name="connsiteY175" fmla="*/ 122 h 36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3849700" h="3622888">
                <a:moveTo>
                  <a:pt x="0" y="487802"/>
                </a:moveTo>
                <a:cubicBezTo>
                  <a:pt x="8708" y="502316"/>
                  <a:pt x="17154" y="516991"/>
                  <a:pt x="26125" y="531345"/>
                </a:cubicBezTo>
                <a:cubicBezTo>
                  <a:pt x="31672" y="540221"/>
                  <a:pt x="39291" y="547907"/>
                  <a:pt x="43542" y="557471"/>
                </a:cubicBezTo>
                <a:cubicBezTo>
                  <a:pt x="84997" y="650742"/>
                  <a:pt x="38960" y="576722"/>
                  <a:pt x="78377" y="635848"/>
                </a:cubicBezTo>
                <a:cubicBezTo>
                  <a:pt x="81280" y="644557"/>
                  <a:pt x="82980" y="653763"/>
                  <a:pt x="87085" y="661974"/>
                </a:cubicBezTo>
                <a:cubicBezTo>
                  <a:pt x="91766" y="671335"/>
                  <a:pt x="100251" y="678535"/>
                  <a:pt x="104502" y="688099"/>
                </a:cubicBezTo>
                <a:cubicBezTo>
                  <a:pt x="145956" y="781369"/>
                  <a:pt x="99920" y="707352"/>
                  <a:pt x="139337" y="766476"/>
                </a:cubicBezTo>
                <a:cubicBezTo>
                  <a:pt x="161223" y="832138"/>
                  <a:pt x="131702" y="751208"/>
                  <a:pt x="165462" y="818728"/>
                </a:cubicBezTo>
                <a:cubicBezTo>
                  <a:pt x="169567" y="826939"/>
                  <a:pt x="170066" y="836643"/>
                  <a:pt x="174171" y="844854"/>
                </a:cubicBezTo>
                <a:cubicBezTo>
                  <a:pt x="178852" y="854215"/>
                  <a:pt x="187337" y="861415"/>
                  <a:pt x="191588" y="870979"/>
                </a:cubicBezTo>
                <a:cubicBezTo>
                  <a:pt x="199044" y="887756"/>
                  <a:pt x="203199" y="905814"/>
                  <a:pt x="209005" y="923231"/>
                </a:cubicBezTo>
                <a:cubicBezTo>
                  <a:pt x="211908" y="931939"/>
                  <a:pt x="212622" y="941718"/>
                  <a:pt x="217714" y="949356"/>
                </a:cubicBezTo>
                <a:cubicBezTo>
                  <a:pt x="223520" y="958065"/>
                  <a:pt x="230880" y="965918"/>
                  <a:pt x="235131" y="975482"/>
                </a:cubicBezTo>
                <a:cubicBezTo>
                  <a:pt x="242587" y="992259"/>
                  <a:pt x="242364" y="1012458"/>
                  <a:pt x="252548" y="1027734"/>
                </a:cubicBezTo>
                <a:cubicBezTo>
                  <a:pt x="258354" y="1036442"/>
                  <a:pt x="265284" y="1044498"/>
                  <a:pt x="269965" y="1053859"/>
                </a:cubicBezTo>
                <a:cubicBezTo>
                  <a:pt x="306005" y="1125939"/>
                  <a:pt x="241723" y="1024204"/>
                  <a:pt x="296091" y="1114819"/>
                </a:cubicBezTo>
                <a:cubicBezTo>
                  <a:pt x="306861" y="1132769"/>
                  <a:pt x="324305" y="1147212"/>
                  <a:pt x="330925" y="1167071"/>
                </a:cubicBezTo>
                <a:lnTo>
                  <a:pt x="348342" y="1219322"/>
                </a:lnTo>
                <a:cubicBezTo>
                  <a:pt x="351245" y="1228031"/>
                  <a:pt x="351959" y="1237810"/>
                  <a:pt x="357051" y="1245448"/>
                </a:cubicBezTo>
                <a:lnTo>
                  <a:pt x="391885" y="1297699"/>
                </a:lnTo>
                <a:cubicBezTo>
                  <a:pt x="415806" y="1393381"/>
                  <a:pt x="379551" y="1273756"/>
                  <a:pt x="426720" y="1358659"/>
                </a:cubicBezTo>
                <a:cubicBezTo>
                  <a:pt x="435636" y="1374708"/>
                  <a:pt x="433953" y="1395635"/>
                  <a:pt x="444137" y="1410911"/>
                </a:cubicBezTo>
                <a:cubicBezTo>
                  <a:pt x="466109" y="1443868"/>
                  <a:pt x="454154" y="1429635"/>
                  <a:pt x="478971" y="1454454"/>
                </a:cubicBezTo>
                <a:cubicBezTo>
                  <a:pt x="481874" y="1463162"/>
                  <a:pt x="483222" y="1472555"/>
                  <a:pt x="487680" y="1480579"/>
                </a:cubicBezTo>
                <a:cubicBezTo>
                  <a:pt x="497846" y="1498878"/>
                  <a:pt x="522514" y="1532831"/>
                  <a:pt x="522514" y="1532831"/>
                </a:cubicBezTo>
                <a:cubicBezTo>
                  <a:pt x="544401" y="1598493"/>
                  <a:pt x="512332" y="1520105"/>
                  <a:pt x="557348" y="1576374"/>
                </a:cubicBezTo>
                <a:cubicBezTo>
                  <a:pt x="563082" y="1583542"/>
                  <a:pt x="561599" y="1594475"/>
                  <a:pt x="566057" y="1602499"/>
                </a:cubicBezTo>
                <a:cubicBezTo>
                  <a:pt x="576223" y="1620798"/>
                  <a:pt x="589280" y="1637334"/>
                  <a:pt x="600891" y="1654751"/>
                </a:cubicBezTo>
                <a:cubicBezTo>
                  <a:pt x="606697" y="1663459"/>
                  <a:pt x="610908" y="1673475"/>
                  <a:pt x="618308" y="1680876"/>
                </a:cubicBezTo>
                <a:cubicBezTo>
                  <a:pt x="624114" y="1686682"/>
                  <a:pt x="631171" y="1691462"/>
                  <a:pt x="635725" y="1698294"/>
                </a:cubicBezTo>
                <a:cubicBezTo>
                  <a:pt x="642926" y="1709096"/>
                  <a:pt x="645941" y="1722327"/>
                  <a:pt x="653142" y="1733128"/>
                </a:cubicBezTo>
                <a:cubicBezTo>
                  <a:pt x="657697" y="1739960"/>
                  <a:pt x="665431" y="1744134"/>
                  <a:pt x="670560" y="1750545"/>
                </a:cubicBezTo>
                <a:cubicBezTo>
                  <a:pt x="677098" y="1758718"/>
                  <a:pt x="681085" y="1768794"/>
                  <a:pt x="687977" y="1776671"/>
                </a:cubicBezTo>
                <a:cubicBezTo>
                  <a:pt x="701494" y="1792119"/>
                  <a:pt x="731520" y="1820214"/>
                  <a:pt x="731520" y="1820214"/>
                </a:cubicBezTo>
                <a:cubicBezTo>
                  <a:pt x="755313" y="1891596"/>
                  <a:pt x="714159" y="1781112"/>
                  <a:pt x="792480" y="1898591"/>
                </a:cubicBezTo>
                <a:cubicBezTo>
                  <a:pt x="814452" y="1931548"/>
                  <a:pt x="802497" y="1917315"/>
                  <a:pt x="827314" y="1942134"/>
                </a:cubicBezTo>
                <a:cubicBezTo>
                  <a:pt x="830217" y="1950842"/>
                  <a:pt x="830930" y="1960621"/>
                  <a:pt x="836022" y="1968259"/>
                </a:cubicBezTo>
                <a:cubicBezTo>
                  <a:pt x="842854" y="1978506"/>
                  <a:pt x="854133" y="1985034"/>
                  <a:pt x="862148" y="1994385"/>
                </a:cubicBezTo>
                <a:cubicBezTo>
                  <a:pt x="871594" y="2005405"/>
                  <a:pt x="880961" y="2016682"/>
                  <a:pt x="888274" y="2029219"/>
                </a:cubicBezTo>
                <a:cubicBezTo>
                  <a:pt x="901357" y="2051646"/>
                  <a:pt x="908706" y="2077284"/>
                  <a:pt x="923108" y="2098888"/>
                </a:cubicBezTo>
                <a:cubicBezTo>
                  <a:pt x="928914" y="2107597"/>
                  <a:pt x="935844" y="2115653"/>
                  <a:pt x="940525" y="2125014"/>
                </a:cubicBezTo>
                <a:cubicBezTo>
                  <a:pt x="944630" y="2133224"/>
                  <a:pt x="945129" y="2142929"/>
                  <a:pt x="949234" y="2151139"/>
                </a:cubicBezTo>
                <a:cubicBezTo>
                  <a:pt x="953915" y="2160500"/>
                  <a:pt x="961458" y="2168178"/>
                  <a:pt x="966651" y="2177265"/>
                </a:cubicBezTo>
                <a:cubicBezTo>
                  <a:pt x="973092" y="2188536"/>
                  <a:pt x="977627" y="2200828"/>
                  <a:pt x="984068" y="2212099"/>
                </a:cubicBezTo>
                <a:cubicBezTo>
                  <a:pt x="989261" y="2221186"/>
                  <a:pt x="996473" y="2229037"/>
                  <a:pt x="1001485" y="2238225"/>
                </a:cubicBezTo>
                <a:cubicBezTo>
                  <a:pt x="1013918" y="2261019"/>
                  <a:pt x="1017961" y="2289535"/>
                  <a:pt x="1036320" y="2307894"/>
                </a:cubicBezTo>
                <a:cubicBezTo>
                  <a:pt x="1045028" y="2316602"/>
                  <a:pt x="1054561" y="2324558"/>
                  <a:pt x="1062445" y="2334019"/>
                </a:cubicBezTo>
                <a:cubicBezTo>
                  <a:pt x="1117363" y="2399922"/>
                  <a:pt x="1046615" y="2326900"/>
                  <a:pt x="1097280" y="2377562"/>
                </a:cubicBezTo>
                <a:cubicBezTo>
                  <a:pt x="1140554" y="2464109"/>
                  <a:pt x="1079149" y="2350479"/>
                  <a:pt x="1158240" y="2455939"/>
                </a:cubicBezTo>
                <a:cubicBezTo>
                  <a:pt x="1193073" y="2502386"/>
                  <a:pt x="1172753" y="2482066"/>
                  <a:pt x="1219200" y="2516899"/>
                </a:cubicBezTo>
                <a:cubicBezTo>
                  <a:pt x="1260245" y="2578467"/>
                  <a:pt x="1206643" y="2504343"/>
                  <a:pt x="1271451" y="2569151"/>
                </a:cubicBezTo>
                <a:cubicBezTo>
                  <a:pt x="1281714" y="2579414"/>
                  <a:pt x="1287314" y="2593722"/>
                  <a:pt x="1297577" y="2603985"/>
                </a:cubicBezTo>
                <a:cubicBezTo>
                  <a:pt x="1307840" y="2614248"/>
                  <a:pt x="1322148" y="2619848"/>
                  <a:pt x="1332411" y="2630111"/>
                </a:cubicBezTo>
                <a:cubicBezTo>
                  <a:pt x="1342674" y="2640374"/>
                  <a:pt x="1348274" y="2654682"/>
                  <a:pt x="1358537" y="2664945"/>
                </a:cubicBezTo>
                <a:cubicBezTo>
                  <a:pt x="1368800" y="2675208"/>
                  <a:pt x="1383108" y="2680808"/>
                  <a:pt x="1393371" y="2691071"/>
                </a:cubicBezTo>
                <a:cubicBezTo>
                  <a:pt x="1400772" y="2698472"/>
                  <a:pt x="1403387" y="2709795"/>
                  <a:pt x="1410788" y="2717196"/>
                </a:cubicBezTo>
                <a:cubicBezTo>
                  <a:pt x="1418189" y="2724597"/>
                  <a:pt x="1428873" y="2727913"/>
                  <a:pt x="1436914" y="2734614"/>
                </a:cubicBezTo>
                <a:cubicBezTo>
                  <a:pt x="1503965" y="2790490"/>
                  <a:pt x="1424303" y="2734914"/>
                  <a:pt x="1489165" y="2778156"/>
                </a:cubicBezTo>
                <a:cubicBezTo>
                  <a:pt x="1498484" y="2792134"/>
                  <a:pt x="1509107" y="2811770"/>
                  <a:pt x="1524000" y="2821699"/>
                </a:cubicBezTo>
                <a:cubicBezTo>
                  <a:pt x="1534802" y="2828900"/>
                  <a:pt x="1547223" y="2833310"/>
                  <a:pt x="1558834" y="2839116"/>
                </a:cubicBezTo>
                <a:cubicBezTo>
                  <a:pt x="1597680" y="2916810"/>
                  <a:pt x="1548835" y="2841159"/>
                  <a:pt x="1611085" y="2882659"/>
                </a:cubicBezTo>
                <a:cubicBezTo>
                  <a:pt x="1619794" y="2888465"/>
                  <a:pt x="1620461" y="2902085"/>
                  <a:pt x="1628502" y="2908785"/>
                </a:cubicBezTo>
                <a:cubicBezTo>
                  <a:pt x="1638475" y="2917096"/>
                  <a:pt x="1652205" y="2919523"/>
                  <a:pt x="1663337" y="2926202"/>
                </a:cubicBezTo>
                <a:cubicBezTo>
                  <a:pt x="1681287" y="2936972"/>
                  <a:pt x="1700787" y="2946234"/>
                  <a:pt x="1715588" y="2961036"/>
                </a:cubicBezTo>
                <a:cubicBezTo>
                  <a:pt x="1731788" y="2977237"/>
                  <a:pt x="1737158" y="2984885"/>
                  <a:pt x="1759131" y="2995871"/>
                </a:cubicBezTo>
                <a:cubicBezTo>
                  <a:pt x="1767342" y="2999976"/>
                  <a:pt x="1776548" y="3001676"/>
                  <a:pt x="1785257" y="3004579"/>
                </a:cubicBezTo>
                <a:cubicBezTo>
                  <a:pt x="1793965" y="3010385"/>
                  <a:pt x="1803209" y="3015458"/>
                  <a:pt x="1811382" y="3021996"/>
                </a:cubicBezTo>
                <a:cubicBezTo>
                  <a:pt x="1832988" y="3039281"/>
                  <a:pt x="1826063" y="3044462"/>
                  <a:pt x="1854925" y="3056831"/>
                </a:cubicBezTo>
                <a:cubicBezTo>
                  <a:pt x="1865926" y="3061546"/>
                  <a:pt x="1878148" y="3062636"/>
                  <a:pt x="1889760" y="3065539"/>
                </a:cubicBezTo>
                <a:cubicBezTo>
                  <a:pt x="1957686" y="3133467"/>
                  <a:pt x="1870483" y="3051770"/>
                  <a:pt x="1950720" y="3109082"/>
                </a:cubicBezTo>
                <a:cubicBezTo>
                  <a:pt x="1960742" y="3116240"/>
                  <a:pt x="1966885" y="3127964"/>
                  <a:pt x="1976845" y="3135208"/>
                </a:cubicBezTo>
                <a:cubicBezTo>
                  <a:pt x="2034190" y="3176914"/>
                  <a:pt x="2027274" y="3172338"/>
                  <a:pt x="2072640" y="3187459"/>
                </a:cubicBezTo>
                <a:cubicBezTo>
                  <a:pt x="2136288" y="3229892"/>
                  <a:pt x="2056258" y="3178098"/>
                  <a:pt x="2133600" y="3222294"/>
                </a:cubicBezTo>
                <a:cubicBezTo>
                  <a:pt x="2142687" y="3227487"/>
                  <a:pt x="2150161" y="3235460"/>
                  <a:pt x="2159725" y="3239711"/>
                </a:cubicBezTo>
                <a:cubicBezTo>
                  <a:pt x="2176502" y="3247167"/>
                  <a:pt x="2211977" y="3257128"/>
                  <a:pt x="2211977" y="3257128"/>
                </a:cubicBezTo>
                <a:cubicBezTo>
                  <a:pt x="2223588" y="3265837"/>
                  <a:pt x="2234209" y="3276053"/>
                  <a:pt x="2246811" y="3283254"/>
                </a:cubicBezTo>
                <a:cubicBezTo>
                  <a:pt x="2293173" y="3309746"/>
                  <a:pt x="2253548" y="3270367"/>
                  <a:pt x="2299062" y="3309379"/>
                </a:cubicBezTo>
                <a:cubicBezTo>
                  <a:pt x="2311530" y="3320066"/>
                  <a:pt x="2318318" y="3339021"/>
                  <a:pt x="2333897" y="3344214"/>
                </a:cubicBezTo>
                <a:cubicBezTo>
                  <a:pt x="2366043" y="3354929"/>
                  <a:pt x="2370659" y="3354368"/>
                  <a:pt x="2403565" y="3379048"/>
                </a:cubicBezTo>
                <a:cubicBezTo>
                  <a:pt x="2413418" y="3386438"/>
                  <a:pt x="2419444" y="3398342"/>
                  <a:pt x="2429691" y="3405174"/>
                </a:cubicBezTo>
                <a:cubicBezTo>
                  <a:pt x="2445893" y="3415975"/>
                  <a:pt x="2465122" y="3421487"/>
                  <a:pt x="2481942" y="3431299"/>
                </a:cubicBezTo>
                <a:cubicBezTo>
                  <a:pt x="2585052" y="3491446"/>
                  <a:pt x="2486415" y="3449936"/>
                  <a:pt x="2577737" y="3474842"/>
                </a:cubicBezTo>
                <a:cubicBezTo>
                  <a:pt x="2595449" y="3479672"/>
                  <a:pt x="2629988" y="3492259"/>
                  <a:pt x="2629988" y="3492259"/>
                </a:cubicBezTo>
                <a:cubicBezTo>
                  <a:pt x="2638697" y="3498065"/>
                  <a:pt x="2646494" y="3505553"/>
                  <a:pt x="2656114" y="3509676"/>
                </a:cubicBezTo>
                <a:cubicBezTo>
                  <a:pt x="2667115" y="3514391"/>
                  <a:pt x="2679484" y="3514946"/>
                  <a:pt x="2690948" y="3518385"/>
                </a:cubicBezTo>
                <a:cubicBezTo>
                  <a:pt x="2708533" y="3523661"/>
                  <a:pt x="2725783" y="3529996"/>
                  <a:pt x="2743200" y="3535802"/>
                </a:cubicBezTo>
                <a:cubicBezTo>
                  <a:pt x="2751908" y="3538705"/>
                  <a:pt x="2761687" y="3539419"/>
                  <a:pt x="2769325" y="3544511"/>
                </a:cubicBezTo>
                <a:cubicBezTo>
                  <a:pt x="2778034" y="3550317"/>
                  <a:pt x="2785522" y="3558618"/>
                  <a:pt x="2795451" y="3561928"/>
                </a:cubicBezTo>
                <a:cubicBezTo>
                  <a:pt x="2812202" y="3567512"/>
                  <a:pt x="2830388" y="3567173"/>
                  <a:pt x="2847702" y="3570636"/>
                </a:cubicBezTo>
                <a:cubicBezTo>
                  <a:pt x="2859439" y="3572983"/>
                  <a:pt x="2870834" y="3576837"/>
                  <a:pt x="2882537" y="3579345"/>
                </a:cubicBezTo>
                <a:cubicBezTo>
                  <a:pt x="2911483" y="3585548"/>
                  <a:pt x="2940526" y="3591306"/>
                  <a:pt x="2969622" y="3596762"/>
                </a:cubicBezTo>
                <a:cubicBezTo>
                  <a:pt x="2986977" y="3600016"/>
                  <a:pt x="3004637" y="3601641"/>
                  <a:pt x="3021874" y="3605471"/>
                </a:cubicBezTo>
                <a:cubicBezTo>
                  <a:pt x="3030835" y="3607462"/>
                  <a:pt x="3038927" y="3612783"/>
                  <a:pt x="3048000" y="3614179"/>
                </a:cubicBezTo>
                <a:cubicBezTo>
                  <a:pt x="3076834" y="3618615"/>
                  <a:pt x="3106057" y="3619985"/>
                  <a:pt x="3135085" y="3622888"/>
                </a:cubicBezTo>
                <a:cubicBezTo>
                  <a:pt x="3159116" y="3621039"/>
                  <a:pt x="3290819" y="3612194"/>
                  <a:pt x="3326674" y="3605471"/>
                </a:cubicBezTo>
                <a:cubicBezTo>
                  <a:pt x="3347445" y="3601577"/>
                  <a:pt x="3367392" y="3594127"/>
                  <a:pt x="3387634" y="3588054"/>
                </a:cubicBezTo>
                <a:cubicBezTo>
                  <a:pt x="3396427" y="3585416"/>
                  <a:pt x="3405322" y="3582961"/>
                  <a:pt x="3413760" y="3579345"/>
                </a:cubicBezTo>
                <a:cubicBezTo>
                  <a:pt x="3477515" y="3552021"/>
                  <a:pt x="3419206" y="3569275"/>
                  <a:pt x="3483428" y="3553219"/>
                </a:cubicBezTo>
                <a:cubicBezTo>
                  <a:pt x="3497942" y="3544511"/>
                  <a:pt x="3512617" y="3536065"/>
                  <a:pt x="3526971" y="3527094"/>
                </a:cubicBezTo>
                <a:cubicBezTo>
                  <a:pt x="3535847" y="3521547"/>
                  <a:pt x="3544009" y="3514869"/>
                  <a:pt x="3553097" y="3509676"/>
                </a:cubicBezTo>
                <a:cubicBezTo>
                  <a:pt x="3564368" y="3503235"/>
                  <a:pt x="3577129" y="3499460"/>
                  <a:pt x="3587931" y="3492259"/>
                </a:cubicBezTo>
                <a:cubicBezTo>
                  <a:pt x="3612084" y="3476157"/>
                  <a:pt x="3657600" y="3440008"/>
                  <a:pt x="3657600" y="3440008"/>
                </a:cubicBezTo>
                <a:cubicBezTo>
                  <a:pt x="3700835" y="3375154"/>
                  <a:pt x="3645275" y="3454796"/>
                  <a:pt x="3701142" y="3387756"/>
                </a:cubicBezTo>
                <a:cubicBezTo>
                  <a:pt x="3709783" y="3377387"/>
                  <a:pt x="3742554" y="3322350"/>
                  <a:pt x="3744685" y="3318088"/>
                </a:cubicBezTo>
                <a:cubicBezTo>
                  <a:pt x="3748679" y="3310100"/>
                  <a:pt x="3767043" y="3263491"/>
                  <a:pt x="3770811" y="3248419"/>
                </a:cubicBezTo>
                <a:cubicBezTo>
                  <a:pt x="3786664" y="3185012"/>
                  <a:pt x="3772696" y="3222518"/>
                  <a:pt x="3788228" y="3152625"/>
                </a:cubicBezTo>
                <a:cubicBezTo>
                  <a:pt x="3790219" y="3143664"/>
                  <a:pt x="3794034" y="3135208"/>
                  <a:pt x="3796937" y="3126499"/>
                </a:cubicBezTo>
                <a:cubicBezTo>
                  <a:pt x="3819075" y="2971526"/>
                  <a:pt x="3793823" y="3133362"/>
                  <a:pt x="3814354" y="3030705"/>
                </a:cubicBezTo>
                <a:cubicBezTo>
                  <a:pt x="3817817" y="3013391"/>
                  <a:pt x="3819599" y="2995768"/>
                  <a:pt x="3823062" y="2978454"/>
                </a:cubicBezTo>
                <a:cubicBezTo>
                  <a:pt x="3828530" y="2951116"/>
                  <a:pt x="3832179" y="2942394"/>
                  <a:pt x="3840480" y="2917494"/>
                </a:cubicBezTo>
                <a:cubicBezTo>
                  <a:pt x="3850858" y="2730673"/>
                  <a:pt x="3854552" y="2754113"/>
                  <a:pt x="3840480" y="2543025"/>
                </a:cubicBezTo>
                <a:cubicBezTo>
                  <a:pt x="3837562" y="2499253"/>
                  <a:pt x="3831744" y="2508084"/>
                  <a:pt x="3823062" y="2473356"/>
                </a:cubicBezTo>
                <a:cubicBezTo>
                  <a:pt x="3819472" y="2458997"/>
                  <a:pt x="3819035" y="2443856"/>
                  <a:pt x="3814354" y="2429814"/>
                </a:cubicBezTo>
                <a:cubicBezTo>
                  <a:pt x="3806987" y="2407714"/>
                  <a:pt x="3792262" y="2387967"/>
                  <a:pt x="3779520" y="2368854"/>
                </a:cubicBezTo>
                <a:cubicBezTo>
                  <a:pt x="3776729" y="2357690"/>
                  <a:pt x="3768350" y="2320390"/>
                  <a:pt x="3762102" y="2307894"/>
                </a:cubicBezTo>
                <a:cubicBezTo>
                  <a:pt x="3757421" y="2298533"/>
                  <a:pt x="3750491" y="2290477"/>
                  <a:pt x="3744685" y="2281768"/>
                </a:cubicBezTo>
                <a:cubicBezTo>
                  <a:pt x="3741782" y="2270157"/>
                  <a:pt x="3740179" y="2258141"/>
                  <a:pt x="3735977" y="2246934"/>
                </a:cubicBezTo>
                <a:cubicBezTo>
                  <a:pt x="3731419" y="2234778"/>
                  <a:pt x="3723833" y="2223962"/>
                  <a:pt x="3718560" y="2212099"/>
                </a:cubicBezTo>
                <a:cubicBezTo>
                  <a:pt x="3712211" y="2197814"/>
                  <a:pt x="3707491" y="2182841"/>
                  <a:pt x="3701142" y="2168556"/>
                </a:cubicBezTo>
                <a:cubicBezTo>
                  <a:pt x="3695869" y="2156693"/>
                  <a:pt x="3688839" y="2145654"/>
                  <a:pt x="3683725" y="2133722"/>
                </a:cubicBezTo>
                <a:cubicBezTo>
                  <a:pt x="3680109" y="2125285"/>
                  <a:pt x="3677539" y="2116422"/>
                  <a:pt x="3675017" y="2107596"/>
                </a:cubicBezTo>
                <a:cubicBezTo>
                  <a:pt x="3671729" y="2096088"/>
                  <a:pt x="3671023" y="2083763"/>
                  <a:pt x="3666308" y="2072762"/>
                </a:cubicBezTo>
                <a:cubicBezTo>
                  <a:pt x="3662185" y="2063142"/>
                  <a:pt x="3653974" y="2055785"/>
                  <a:pt x="3648891" y="2046636"/>
                </a:cubicBezTo>
                <a:cubicBezTo>
                  <a:pt x="3639434" y="2029614"/>
                  <a:pt x="3632090" y="2011480"/>
                  <a:pt x="3622765" y="1994385"/>
                </a:cubicBezTo>
                <a:cubicBezTo>
                  <a:pt x="3607003" y="1965488"/>
                  <a:pt x="3596291" y="1950319"/>
                  <a:pt x="3579222" y="1924716"/>
                </a:cubicBezTo>
                <a:cubicBezTo>
                  <a:pt x="3576319" y="1913105"/>
                  <a:pt x="3575229" y="1900883"/>
                  <a:pt x="3570514" y="1889882"/>
                </a:cubicBezTo>
                <a:cubicBezTo>
                  <a:pt x="3561420" y="1868663"/>
                  <a:pt x="3542666" y="1853325"/>
                  <a:pt x="3526971" y="1837631"/>
                </a:cubicBezTo>
                <a:cubicBezTo>
                  <a:pt x="3524068" y="1826019"/>
                  <a:pt x="3524535" y="1812990"/>
                  <a:pt x="3518262" y="1802796"/>
                </a:cubicBezTo>
                <a:cubicBezTo>
                  <a:pt x="3500916" y="1774608"/>
                  <a:pt x="3457302" y="1724419"/>
                  <a:pt x="3457302" y="1724419"/>
                </a:cubicBezTo>
                <a:cubicBezTo>
                  <a:pt x="3440648" y="1674455"/>
                  <a:pt x="3460521" y="1721094"/>
                  <a:pt x="3422468" y="1672168"/>
                </a:cubicBezTo>
                <a:cubicBezTo>
                  <a:pt x="3409617" y="1655644"/>
                  <a:pt x="3400194" y="1636662"/>
                  <a:pt x="3387634" y="1619916"/>
                </a:cubicBezTo>
                <a:cubicBezTo>
                  <a:pt x="3378925" y="1608305"/>
                  <a:pt x="3369944" y="1596893"/>
                  <a:pt x="3361508" y="1585082"/>
                </a:cubicBezTo>
                <a:cubicBezTo>
                  <a:pt x="3355424" y="1576565"/>
                  <a:pt x="3349284" y="1568043"/>
                  <a:pt x="3344091" y="1558956"/>
                </a:cubicBezTo>
                <a:cubicBezTo>
                  <a:pt x="3337650" y="1547685"/>
                  <a:pt x="3333875" y="1534924"/>
                  <a:pt x="3326674" y="1524122"/>
                </a:cubicBezTo>
                <a:cubicBezTo>
                  <a:pt x="3286403" y="1463716"/>
                  <a:pt x="3303488" y="1498523"/>
                  <a:pt x="3265714" y="1454454"/>
                </a:cubicBezTo>
                <a:cubicBezTo>
                  <a:pt x="3256268" y="1443434"/>
                  <a:pt x="3249851" y="1429882"/>
                  <a:pt x="3239588" y="1419619"/>
                </a:cubicBezTo>
                <a:cubicBezTo>
                  <a:pt x="3229325" y="1409356"/>
                  <a:pt x="3215677" y="1403052"/>
                  <a:pt x="3204754" y="1393494"/>
                </a:cubicBezTo>
                <a:cubicBezTo>
                  <a:pt x="3096218" y="1298524"/>
                  <a:pt x="3235845" y="1415876"/>
                  <a:pt x="3143794" y="1323825"/>
                </a:cubicBezTo>
                <a:cubicBezTo>
                  <a:pt x="3133531" y="1313562"/>
                  <a:pt x="3120571" y="1306408"/>
                  <a:pt x="3108960" y="1297699"/>
                </a:cubicBezTo>
                <a:cubicBezTo>
                  <a:pt x="3054209" y="1206448"/>
                  <a:pt x="3114517" y="1294548"/>
                  <a:pt x="3048000" y="1228031"/>
                </a:cubicBezTo>
                <a:cubicBezTo>
                  <a:pt x="3031968" y="1211999"/>
                  <a:pt x="3020489" y="1191811"/>
                  <a:pt x="3004457" y="1175779"/>
                </a:cubicBezTo>
                <a:cubicBezTo>
                  <a:pt x="2994194" y="1165516"/>
                  <a:pt x="2979885" y="1159917"/>
                  <a:pt x="2969622" y="1149654"/>
                </a:cubicBezTo>
                <a:cubicBezTo>
                  <a:pt x="2959359" y="1139391"/>
                  <a:pt x="2953760" y="1125082"/>
                  <a:pt x="2943497" y="1114819"/>
                </a:cubicBezTo>
                <a:cubicBezTo>
                  <a:pt x="2933234" y="1104556"/>
                  <a:pt x="2918925" y="1098957"/>
                  <a:pt x="2908662" y="1088694"/>
                </a:cubicBezTo>
                <a:cubicBezTo>
                  <a:pt x="2898399" y="1078431"/>
                  <a:pt x="2892800" y="1064122"/>
                  <a:pt x="2882537" y="1053859"/>
                </a:cubicBezTo>
                <a:cubicBezTo>
                  <a:pt x="2872274" y="1043596"/>
                  <a:pt x="2858313" y="1037637"/>
                  <a:pt x="2847702" y="1027734"/>
                </a:cubicBezTo>
                <a:cubicBezTo>
                  <a:pt x="2814689" y="996922"/>
                  <a:pt x="2783839" y="963871"/>
                  <a:pt x="2751908" y="931939"/>
                </a:cubicBezTo>
                <a:cubicBezTo>
                  <a:pt x="2737394" y="917425"/>
                  <a:pt x="2724786" y="900712"/>
                  <a:pt x="2708365" y="888396"/>
                </a:cubicBezTo>
                <a:cubicBezTo>
                  <a:pt x="2696754" y="879688"/>
                  <a:pt x="2683794" y="872534"/>
                  <a:pt x="2673531" y="862271"/>
                </a:cubicBezTo>
                <a:cubicBezTo>
                  <a:pt x="2663268" y="852008"/>
                  <a:pt x="2657668" y="837699"/>
                  <a:pt x="2647405" y="827436"/>
                </a:cubicBezTo>
                <a:cubicBezTo>
                  <a:pt x="2637142" y="817173"/>
                  <a:pt x="2623591" y="810757"/>
                  <a:pt x="2612571" y="801311"/>
                </a:cubicBezTo>
                <a:cubicBezTo>
                  <a:pt x="2603220" y="793296"/>
                  <a:pt x="2595906" y="783069"/>
                  <a:pt x="2586445" y="775185"/>
                </a:cubicBezTo>
                <a:cubicBezTo>
                  <a:pt x="2561019" y="753996"/>
                  <a:pt x="2533913" y="734901"/>
                  <a:pt x="2508068" y="714225"/>
                </a:cubicBezTo>
                <a:cubicBezTo>
                  <a:pt x="2490364" y="700062"/>
                  <a:pt x="2471849" y="686713"/>
                  <a:pt x="2455817" y="670682"/>
                </a:cubicBezTo>
                <a:cubicBezTo>
                  <a:pt x="2444205" y="659071"/>
                  <a:pt x="2433450" y="646535"/>
                  <a:pt x="2420982" y="635848"/>
                </a:cubicBezTo>
                <a:cubicBezTo>
                  <a:pt x="2392757" y="611655"/>
                  <a:pt x="2368066" y="580823"/>
                  <a:pt x="2333897" y="566179"/>
                </a:cubicBezTo>
                <a:cubicBezTo>
                  <a:pt x="2293257" y="548762"/>
                  <a:pt x="2248766" y="538454"/>
                  <a:pt x="2211977" y="513928"/>
                </a:cubicBezTo>
                <a:cubicBezTo>
                  <a:pt x="2194560" y="502317"/>
                  <a:pt x="2176071" y="492171"/>
                  <a:pt x="2159725" y="479094"/>
                </a:cubicBezTo>
                <a:cubicBezTo>
                  <a:pt x="2146902" y="468836"/>
                  <a:pt x="2138554" y="453368"/>
                  <a:pt x="2124891" y="444259"/>
                </a:cubicBezTo>
                <a:cubicBezTo>
                  <a:pt x="2111884" y="435588"/>
                  <a:pt x="2094498" y="435295"/>
                  <a:pt x="2081348" y="426842"/>
                </a:cubicBezTo>
                <a:cubicBezTo>
                  <a:pt x="2053507" y="408944"/>
                  <a:pt x="2032574" y="380684"/>
                  <a:pt x="2002971" y="365882"/>
                </a:cubicBezTo>
                <a:cubicBezTo>
                  <a:pt x="1991360" y="360076"/>
                  <a:pt x="1978811" y="355854"/>
                  <a:pt x="1968137" y="348465"/>
                </a:cubicBezTo>
                <a:cubicBezTo>
                  <a:pt x="1863341" y="275914"/>
                  <a:pt x="1928007" y="297067"/>
                  <a:pt x="1854925" y="278796"/>
                </a:cubicBezTo>
                <a:cubicBezTo>
                  <a:pt x="1826155" y="257219"/>
                  <a:pt x="1818360" y="248127"/>
                  <a:pt x="1785257" y="235254"/>
                </a:cubicBezTo>
                <a:cubicBezTo>
                  <a:pt x="1745037" y="219613"/>
                  <a:pt x="1701935" y="211010"/>
                  <a:pt x="1663337" y="191711"/>
                </a:cubicBezTo>
                <a:cubicBezTo>
                  <a:pt x="1638174" y="179130"/>
                  <a:pt x="1603917" y="159950"/>
                  <a:pt x="1576251" y="156876"/>
                </a:cubicBezTo>
                <a:cubicBezTo>
                  <a:pt x="1483163" y="146534"/>
                  <a:pt x="1523650" y="153323"/>
                  <a:pt x="1454331" y="139459"/>
                </a:cubicBezTo>
                <a:cubicBezTo>
                  <a:pt x="1162191" y="150280"/>
                  <a:pt x="1159219" y="156626"/>
                  <a:pt x="809897" y="130751"/>
                </a:cubicBezTo>
                <a:cubicBezTo>
                  <a:pt x="788822" y="129190"/>
                  <a:pt x="769708" y="117229"/>
                  <a:pt x="748937" y="113334"/>
                </a:cubicBezTo>
                <a:cubicBezTo>
                  <a:pt x="723101" y="108490"/>
                  <a:pt x="696489" y="108947"/>
                  <a:pt x="670560" y="104625"/>
                </a:cubicBezTo>
                <a:cubicBezTo>
                  <a:pt x="626759" y="97325"/>
                  <a:pt x="583993" y="84006"/>
                  <a:pt x="539931" y="78499"/>
                </a:cubicBezTo>
                <a:cubicBezTo>
                  <a:pt x="507322" y="74423"/>
                  <a:pt x="460484" y="70291"/>
                  <a:pt x="426720" y="61082"/>
                </a:cubicBezTo>
                <a:cubicBezTo>
                  <a:pt x="409007" y="56251"/>
                  <a:pt x="391885" y="49471"/>
                  <a:pt x="374468" y="43665"/>
                </a:cubicBezTo>
                <a:cubicBezTo>
                  <a:pt x="365759" y="40762"/>
                  <a:pt x="357397" y="36465"/>
                  <a:pt x="348342" y="34956"/>
                </a:cubicBezTo>
                <a:cubicBezTo>
                  <a:pt x="316706" y="29684"/>
                  <a:pt x="229885" y="15792"/>
                  <a:pt x="209005" y="8831"/>
                </a:cubicBezTo>
                <a:cubicBezTo>
                  <a:pt x="177372" y="-1714"/>
                  <a:pt x="192059" y="122"/>
                  <a:pt x="165462" y="12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TextovéPole 7"/>
          <p:cNvSpPr txBox="1"/>
          <p:nvPr/>
        </p:nvSpPr>
        <p:spPr>
          <a:xfrm>
            <a:off x="4738830" y="3558845"/>
            <a:ext cx="1173976" cy="3000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350" dirty="0"/>
              <a:t>1. vysokotlaká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90553" y="3903437"/>
            <a:ext cx="1388265" cy="3000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350" dirty="0"/>
              <a:t>2. vysokoteplotní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803453" y="2266932"/>
            <a:ext cx="1151277" cy="3000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350" dirty="0"/>
              <a:t>3. retrográdní</a:t>
            </a:r>
          </a:p>
        </p:txBody>
      </p:sp>
      <p:sp>
        <p:nvSpPr>
          <p:cNvPr id="11" name="Šipka doprava 10"/>
          <p:cNvSpPr/>
          <p:nvPr/>
        </p:nvSpPr>
        <p:spPr>
          <a:xfrm rot="2839179">
            <a:off x="4269598" y="3022298"/>
            <a:ext cx="378823" cy="1809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Šipka doprava 11"/>
          <p:cNvSpPr/>
          <p:nvPr/>
        </p:nvSpPr>
        <p:spPr>
          <a:xfrm rot="527333">
            <a:off x="6106660" y="4401212"/>
            <a:ext cx="378823" cy="1809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Šipka doprava 12"/>
          <p:cNvSpPr/>
          <p:nvPr/>
        </p:nvSpPr>
        <p:spPr>
          <a:xfrm rot="14045897">
            <a:off x="7061110" y="2962384"/>
            <a:ext cx="378823" cy="1809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Šipka doprava 13"/>
          <p:cNvSpPr/>
          <p:nvPr/>
        </p:nvSpPr>
        <p:spPr>
          <a:xfrm rot="11654577">
            <a:off x="5323286" y="1859925"/>
            <a:ext cx="378823" cy="1809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42756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8012" y="223519"/>
            <a:ext cx="8551817" cy="592817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zeolitové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726" y="1153341"/>
            <a:ext cx="3015364" cy="51435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dirty="0" err="1" smtClean="0">
                <a:solidFill>
                  <a:srgbClr val="C00000"/>
                </a:solidFill>
              </a:rPr>
              <a:t>Metabazika</a:t>
            </a:r>
            <a:r>
              <a:rPr lang="cs-CZ" dirty="0" smtClean="0"/>
              <a:t> Minerály: </a:t>
            </a:r>
            <a:r>
              <a:rPr lang="cs-CZ" dirty="0" smtClean="0">
                <a:solidFill>
                  <a:srgbClr val="C00000"/>
                </a:solidFill>
              </a:rPr>
              <a:t>zeolity</a:t>
            </a:r>
          </a:p>
          <a:p>
            <a:pPr marL="457200" lvl="1" indent="0">
              <a:buNone/>
            </a:pPr>
            <a:endParaRPr lang="cs-CZ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cs-CZ" dirty="0" smtClean="0"/>
              <a:t>Typická pro oceánské dno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Metapelit</a:t>
            </a:r>
            <a:r>
              <a:rPr lang="cs-CZ" dirty="0" smtClean="0">
                <a:solidFill>
                  <a:srgbClr val="C00000"/>
                </a:solidFill>
              </a:rPr>
              <a:t>y</a:t>
            </a:r>
          </a:p>
          <a:p>
            <a:pPr marL="457200" lvl="1" indent="0">
              <a:buNone/>
            </a:pPr>
            <a:r>
              <a:rPr lang="cs-CZ" dirty="0" smtClean="0"/>
              <a:t>Žádný indexový metamorfní minerál (nic moc se ještě neděje)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3101090" y="1153341"/>
          <a:ext cx="604291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01090" y="1153341"/>
                        <a:ext cx="604291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6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8012" y="223519"/>
            <a:ext cx="8551817" cy="592817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</a:t>
            </a:r>
            <a:r>
              <a:rPr lang="cs-CZ" sz="3200" b="1" dirty="0" err="1" smtClean="0">
                <a:solidFill>
                  <a:srgbClr val="C00000"/>
                </a:solidFill>
              </a:rPr>
              <a:t>prehnit-pumpellyitové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1249136"/>
            <a:ext cx="4021437" cy="51435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dirty="0" err="1" smtClean="0">
                <a:solidFill>
                  <a:srgbClr val="C00000"/>
                </a:solidFill>
              </a:rPr>
              <a:t>Metabazika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endParaRPr lang="cs-CZ" dirty="0" smtClean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cs-CZ" dirty="0" smtClean="0"/>
              <a:t>Minerály</a:t>
            </a:r>
            <a:r>
              <a:rPr lang="cs-CZ" dirty="0" smtClean="0"/>
              <a:t>: </a:t>
            </a:r>
            <a:r>
              <a:rPr lang="cs-CZ" dirty="0" err="1" smtClean="0">
                <a:solidFill>
                  <a:srgbClr val="C00000"/>
                </a:solidFill>
              </a:rPr>
              <a:t>prehnit</a:t>
            </a:r>
            <a:r>
              <a:rPr lang="cs-CZ" dirty="0" smtClean="0">
                <a:solidFill>
                  <a:srgbClr val="C00000"/>
                </a:solidFill>
              </a:rPr>
              <a:t> +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C00000"/>
                </a:solidFill>
              </a:rPr>
              <a:t>pumpellyit</a:t>
            </a:r>
            <a:r>
              <a:rPr lang="cs-CZ" dirty="0" smtClean="0"/>
              <a:t> </a:t>
            </a:r>
            <a:endParaRPr lang="cs-CZ" dirty="0" smtClean="0"/>
          </a:p>
          <a:p>
            <a:pPr marL="457200" lvl="1" indent="0">
              <a:buNone/>
            </a:pPr>
            <a:r>
              <a:rPr lang="cs-CZ" sz="1800" dirty="0" err="1" smtClean="0"/>
              <a:t>Prehnit</a:t>
            </a:r>
            <a:r>
              <a:rPr lang="cs-CZ" sz="1800" dirty="0" smtClean="0"/>
              <a:t> – </a:t>
            </a:r>
            <a:r>
              <a:rPr lang="cs-CZ" sz="1800" dirty="0" err="1" smtClean="0"/>
              <a:t>inosilikát</a:t>
            </a:r>
            <a:r>
              <a:rPr lang="cs-CZ" sz="1800" dirty="0" smtClean="0"/>
              <a:t> Ca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Al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Si</a:t>
            </a:r>
            <a:r>
              <a:rPr lang="cs-CZ" sz="1800" baseline="-25000" dirty="0" smtClean="0"/>
              <a:t>3</a:t>
            </a:r>
            <a:r>
              <a:rPr lang="cs-CZ" sz="1800" dirty="0" smtClean="0"/>
              <a:t>O</a:t>
            </a:r>
            <a:r>
              <a:rPr lang="cs-CZ" sz="1800" baseline="-25000" dirty="0" smtClean="0"/>
              <a:t>10</a:t>
            </a:r>
            <a:r>
              <a:rPr lang="cs-CZ" sz="1800" dirty="0" smtClean="0"/>
              <a:t>(OH)</a:t>
            </a:r>
          </a:p>
          <a:p>
            <a:pPr marL="457200" lvl="1" indent="0">
              <a:buNone/>
            </a:pPr>
            <a:r>
              <a:rPr lang="cs-CZ" sz="1800" dirty="0" err="1" smtClean="0"/>
              <a:t>Pumpellyit</a:t>
            </a:r>
            <a:r>
              <a:rPr lang="cs-CZ" sz="1800" dirty="0" smtClean="0"/>
              <a:t>-(Mg) – </a:t>
            </a:r>
            <a:r>
              <a:rPr lang="cs-CZ" sz="1800" dirty="0" err="1" smtClean="0"/>
              <a:t>sorosilikát</a:t>
            </a:r>
            <a:r>
              <a:rPr lang="cs-CZ" sz="1800" dirty="0" smtClean="0"/>
              <a:t> Ca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MgAl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(SiO</a:t>
            </a:r>
            <a:r>
              <a:rPr lang="cs-CZ" sz="1800" baseline="-25000" dirty="0" smtClean="0"/>
              <a:t>4</a:t>
            </a:r>
            <a:r>
              <a:rPr lang="cs-CZ" sz="1800" dirty="0"/>
              <a:t>)(Si</a:t>
            </a:r>
            <a:r>
              <a:rPr lang="cs-CZ" sz="1800" baseline="-25000" dirty="0"/>
              <a:t>2</a:t>
            </a:r>
            <a:r>
              <a:rPr lang="cs-CZ" sz="1800" dirty="0"/>
              <a:t>O</a:t>
            </a:r>
            <a:r>
              <a:rPr lang="cs-CZ" sz="1800" baseline="-25000" dirty="0"/>
              <a:t>7</a:t>
            </a:r>
            <a:r>
              <a:rPr lang="cs-CZ" sz="1800" dirty="0"/>
              <a:t>)(</a:t>
            </a:r>
            <a:r>
              <a:rPr lang="cs-CZ" sz="1800" dirty="0" smtClean="0"/>
              <a:t>OH)</a:t>
            </a:r>
            <a:r>
              <a:rPr lang="cs-CZ" sz="1800" baseline="-25000" dirty="0" smtClean="0"/>
              <a:t>2</a:t>
            </a:r>
            <a:r>
              <a:rPr lang="cs-CZ" sz="1800" dirty="0"/>
              <a:t>.</a:t>
            </a:r>
            <a:r>
              <a:rPr lang="cs-CZ" sz="1800" dirty="0" smtClean="0"/>
              <a:t>(H</a:t>
            </a:r>
            <a:r>
              <a:rPr lang="cs-CZ" sz="1800" baseline="-25000" dirty="0" smtClean="0"/>
              <a:t>2</a:t>
            </a:r>
            <a:r>
              <a:rPr lang="cs-CZ" sz="1800" dirty="0" smtClean="0"/>
              <a:t>O</a:t>
            </a:r>
            <a:r>
              <a:rPr lang="cs-CZ" sz="1800" dirty="0"/>
              <a:t>)</a:t>
            </a:r>
            <a:endParaRPr lang="cs-CZ" sz="1800" dirty="0" smtClean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Metapelit</a:t>
            </a:r>
            <a:r>
              <a:rPr lang="cs-CZ" dirty="0" smtClean="0">
                <a:solidFill>
                  <a:srgbClr val="C00000"/>
                </a:solidFill>
              </a:rPr>
              <a:t>y</a:t>
            </a:r>
          </a:p>
          <a:p>
            <a:pPr marL="457200" lvl="1" indent="0">
              <a:buNone/>
            </a:pPr>
            <a:r>
              <a:rPr lang="cs-CZ" dirty="0"/>
              <a:t>Minerály:</a:t>
            </a:r>
            <a:r>
              <a:rPr lang="cs-CZ" dirty="0" smtClean="0"/>
              <a:t> </a:t>
            </a:r>
            <a:r>
              <a:rPr lang="cs-CZ" dirty="0" err="1" smtClean="0"/>
              <a:t>fylosilikáty</a:t>
            </a:r>
            <a:r>
              <a:rPr lang="cs-CZ" dirty="0" smtClean="0"/>
              <a:t> - </a:t>
            </a:r>
            <a:r>
              <a:rPr lang="en-US" dirty="0" err="1" smtClean="0">
                <a:solidFill>
                  <a:srgbClr val="C00000"/>
                </a:solidFill>
              </a:rPr>
              <a:t>illit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chlorit</a:t>
            </a:r>
            <a:endParaRPr lang="cs-CZ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902507"/>
              </p:ext>
            </p:extLst>
          </p:nvPr>
        </p:nvGraphicFramePr>
        <p:xfrm>
          <a:off x="4021437" y="1249136"/>
          <a:ext cx="5122563" cy="4360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1437" y="1249136"/>
                        <a:ext cx="5122563" cy="4360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8012" y="223519"/>
            <a:ext cx="8551817" cy="592817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zelených břidlic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61257" y="1374999"/>
            <a:ext cx="3500846" cy="492184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~</a:t>
            </a:r>
            <a:r>
              <a:rPr lang="cs-CZ" dirty="0" smtClean="0"/>
              <a:t> </a:t>
            </a:r>
            <a:r>
              <a:rPr lang="en-US" dirty="0" smtClean="0"/>
              <a:t>300–450 </a:t>
            </a:r>
            <a:r>
              <a:rPr lang="en-US" dirty="0"/>
              <a:t>°</a:t>
            </a:r>
            <a:r>
              <a:rPr lang="en-US" dirty="0" smtClean="0"/>
              <a:t>C</a:t>
            </a:r>
            <a:r>
              <a:rPr lang="cs-CZ" dirty="0" smtClean="0"/>
              <a:t>, </a:t>
            </a:r>
            <a:r>
              <a:rPr lang="en-US" dirty="0" smtClean="0"/>
              <a:t>1–</a:t>
            </a:r>
            <a:r>
              <a:rPr lang="cs-CZ" dirty="0" smtClean="0"/>
              <a:t>8</a:t>
            </a:r>
            <a:r>
              <a:rPr lang="en-US" dirty="0" smtClean="0"/>
              <a:t> k</a:t>
            </a:r>
            <a:r>
              <a:rPr lang="cs-CZ" dirty="0" smtClean="0"/>
              <a:t>bar</a:t>
            </a:r>
          </a:p>
          <a:p>
            <a:pPr marL="457200" lvl="1" indent="0">
              <a:buNone/>
            </a:pPr>
            <a:r>
              <a:rPr lang="cs-CZ" dirty="0" smtClean="0"/>
              <a:t>Název </a:t>
            </a:r>
            <a:r>
              <a:rPr lang="cs-CZ" dirty="0" err="1" smtClean="0">
                <a:solidFill>
                  <a:srgbClr val="C00000"/>
                </a:solidFill>
              </a:rPr>
              <a:t>metabazika</a:t>
            </a:r>
            <a:r>
              <a:rPr lang="cs-CZ" dirty="0" smtClean="0"/>
              <a:t> = </a:t>
            </a:r>
            <a:r>
              <a:rPr lang="cs-CZ" dirty="0" smtClean="0">
                <a:solidFill>
                  <a:srgbClr val="C00000"/>
                </a:solidFill>
              </a:rPr>
              <a:t>zelená břidlice</a:t>
            </a:r>
          </a:p>
          <a:p>
            <a:pPr marL="457200" lvl="1" indent="0">
              <a:buNone/>
            </a:pPr>
            <a:r>
              <a:rPr lang="cs-CZ" dirty="0" smtClean="0"/>
              <a:t>Minerály: </a:t>
            </a:r>
            <a:r>
              <a:rPr lang="cs-CZ" dirty="0" smtClean="0">
                <a:solidFill>
                  <a:srgbClr val="C00000"/>
                </a:solidFill>
              </a:rPr>
              <a:t>aktinolit</a:t>
            </a:r>
            <a:r>
              <a:rPr lang="cs-CZ" dirty="0" smtClean="0"/>
              <a:t> (zelený Ca amfibol) </a:t>
            </a:r>
            <a:r>
              <a:rPr lang="cs-CZ" dirty="0"/>
              <a:t>+ </a:t>
            </a:r>
            <a:r>
              <a:rPr lang="cs-CZ" dirty="0" smtClean="0">
                <a:solidFill>
                  <a:srgbClr val="C00000"/>
                </a:solidFill>
              </a:rPr>
              <a:t>chlorit</a:t>
            </a:r>
            <a:r>
              <a:rPr lang="cs-CZ" dirty="0" smtClean="0"/>
              <a:t> </a:t>
            </a:r>
            <a:r>
              <a:rPr lang="cs-CZ" dirty="0"/>
              <a:t>+ </a:t>
            </a:r>
            <a:r>
              <a:rPr lang="cs-CZ" dirty="0">
                <a:solidFill>
                  <a:srgbClr val="C00000"/>
                </a:solidFill>
              </a:rPr>
              <a:t>albite</a:t>
            </a:r>
            <a:r>
              <a:rPr lang="cs-CZ" dirty="0"/>
              <a:t> </a:t>
            </a:r>
            <a:r>
              <a:rPr lang="cs-CZ" dirty="0" smtClean="0"/>
              <a:t>+/</a:t>
            </a:r>
            <a:r>
              <a:rPr lang="cs-CZ" dirty="0"/>
              <a:t>-</a:t>
            </a:r>
            <a:r>
              <a:rPr lang="cs-CZ" dirty="0" smtClean="0"/>
              <a:t> </a:t>
            </a:r>
            <a:r>
              <a:rPr lang="cs-CZ" dirty="0">
                <a:solidFill>
                  <a:srgbClr val="C00000"/>
                </a:solidFill>
              </a:rPr>
              <a:t>epidote</a:t>
            </a:r>
            <a:r>
              <a:rPr lang="cs-CZ" dirty="0"/>
              <a:t> </a:t>
            </a:r>
            <a:endParaRPr lang="cs-CZ" dirty="0" smtClean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V </a:t>
            </a:r>
            <a:r>
              <a:rPr lang="cs-CZ" dirty="0" err="1" smtClean="0">
                <a:solidFill>
                  <a:srgbClr val="C00000"/>
                </a:solidFill>
              </a:rPr>
              <a:t>metapelitech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chlorit</a:t>
            </a:r>
            <a:r>
              <a:rPr lang="cs-CZ" dirty="0" smtClean="0"/>
              <a:t> </a:t>
            </a:r>
            <a:r>
              <a:rPr lang="cs-CZ" dirty="0"/>
              <a:t>+ </a:t>
            </a:r>
            <a:r>
              <a:rPr lang="cs-CZ" dirty="0" smtClean="0">
                <a:solidFill>
                  <a:srgbClr val="C00000"/>
                </a:solidFill>
              </a:rPr>
              <a:t>albit</a:t>
            </a:r>
            <a:r>
              <a:rPr lang="cs-CZ" dirty="0" smtClean="0"/>
              <a:t> + </a:t>
            </a:r>
            <a:r>
              <a:rPr lang="cs-CZ" dirty="0" smtClean="0">
                <a:solidFill>
                  <a:srgbClr val="C00000"/>
                </a:solidFill>
              </a:rPr>
              <a:t>biotit</a:t>
            </a:r>
            <a:r>
              <a:rPr lang="cs-CZ" dirty="0" smtClean="0"/>
              <a:t> </a:t>
            </a:r>
            <a:r>
              <a:rPr lang="cs-CZ" dirty="0"/>
              <a:t>+ </a:t>
            </a:r>
            <a:r>
              <a:rPr lang="cs-CZ" dirty="0" err="1" smtClean="0">
                <a:solidFill>
                  <a:srgbClr val="C00000"/>
                </a:solidFill>
              </a:rPr>
              <a:t>muscovit</a:t>
            </a:r>
            <a:r>
              <a:rPr lang="cs-CZ" dirty="0" smtClean="0"/>
              <a:t> +/- andalusite/kyanite </a:t>
            </a:r>
            <a:r>
              <a:rPr lang="cs-CZ" dirty="0"/>
              <a:t>+/- </a:t>
            </a:r>
            <a:r>
              <a:rPr lang="cs-CZ" dirty="0" err="1" smtClean="0"/>
              <a:t>chloritoid</a:t>
            </a:r>
            <a:endParaRPr lang="cs-CZ" dirty="0" smtClean="0"/>
          </a:p>
          <a:p>
            <a:pPr marL="457200" lvl="1" indent="0">
              <a:buNone/>
            </a:pPr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355515"/>
              </p:ext>
            </p:extLst>
          </p:nvPr>
        </p:nvGraphicFramePr>
        <p:xfrm>
          <a:off x="3361508" y="1374999"/>
          <a:ext cx="5782491" cy="4921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1508" y="1374999"/>
                        <a:ext cx="5782491" cy="4921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30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278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C00000"/>
                </a:solidFill>
              </a:rPr>
              <a:t>Zelená břidlice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7410" name="Picture 2" descr="https://www.alexstrekeisen.it/immagini/diagrammi/greenschist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4" y="1227909"/>
            <a:ext cx="6939095" cy="49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60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1085" y="5959726"/>
            <a:ext cx="6601098" cy="510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Chlorit (zelená), aktinolit (amfibol, zelená), albit, muskovit</a:t>
            </a:r>
            <a:endParaRPr lang="cs-CZ" sz="2000" dirty="0"/>
          </a:p>
        </p:txBody>
      </p:sp>
      <p:pic>
        <p:nvPicPr>
          <p:cNvPr id="34818" name="Picture 2" descr="https://www.alexstrekeisen.it/immagini/meta/ssverdee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48" y="1144589"/>
            <a:ext cx="7114904" cy="47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C00000"/>
                </a:solidFill>
              </a:rPr>
              <a:t>Zelená břidlice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24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1930" y="1027612"/>
            <a:ext cx="3719716" cy="47897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500</a:t>
            </a:r>
            <a:r>
              <a:rPr lang="cs-CZ" dirty="0" smtClean="0"/>
              <a:t>-</a:t>
            </a:r>
            <a:r>
              <a:rPr lang="en-US" dirty="0" smtClean="0"/>
              <a:t>750 </a:t>
            </a:r>
            <a:r>
              <a:rPr lang="en-US" dirty="0"/>
              <a:t>°</a:t>
            </a:r>
            <a:r>
              <a:rPr lang="en-US" dirty="0" smtClean="0"/>
              <a:t>C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 smtClean="0"/>
              <a:t>4</a:t>
            </a:r>
            <a:r>
              <a:rPr lang="en-US" dirty="0" smtClean="0"/>
              <a:t>-</a:t>
            </a:r>
            <a:r>
              <a:rPr lang="cs-CZ" dirty="0" smtClean="0"/>
              <a:t>9</a:t>
            </a:r>
            <a:r>
              <a:rPr lang="en-US" dirty="0" smtClean="0"/>
              <a:t> </a:t>
            </a:r>
            <a:r>
              <a:rPr lang="en-US" dirty="0" err="1"/>
              <a:t>kbar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>
                <a:solidFill>
                  <a:srgbClr val="C00000"/>
                </a:solidFill>
              </a:rPr>
              <a:t>Metabazika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Hornina: </a:t>
            </a:r>
            <a:r>
              <a:rPr lang="cs-CZ" dirty="0" smtClean="0">
                <a:solidFill>
                  <a:srgbClr val="C00000"/>
                </a:solidFill>
              </a:rPr>
              <a:t>amfibolit</a:t>
            </a:r>
          </a:p>
          <a:p>
            <a:pPr marL="0" indent="0">
              <a:buNone/>
            </a:pPr>
            <a:r>
              <a:rPr lang="cs-CZ" dirty="0" smtClean="0"/>
              <a:t>Minerály: amfibol </a:t>
            </a:r>
            <a:r>
              <a:rPr lang="cs-CZ" dirty="0"/>
              <a:t>(</a:t>
            </a:r>
            <a:r>
              <a:rPr lang="cs-CZ" dirty="0" err="1" smtClean="0">
                <a:solidFill>
                  <a:srgbClr val="C00000"/>
                </a:solidFill>
              </a:rPr>
              <a:t>hornblend</a:t>
            </a:r>
            <a:r>
              <a:rPr lang="cs-CZ" dirty="0" smtClean="0"/>
              <a:t>) </a:t>
            </a:r>
            <a:r>
              <a:rPr lang="cs-CZ" dirty="0"/>
              <a:t>+ </a:t>
            </a:r>
            <a:r>
              <a:rPr lang="cs-CZ" dirty="0" err="1" smtClean="0">
                <a:solidFill>
                  <a:srgbClr val="C00000"/>
                </a:solidFill>
              </a:rPr>
              <a:t>plagioclas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 smtClean="0"/>
              <a:t>andesin</a:t>
            </a:r>
            <a:r>
              <a:rPr lang="cs-CZ" dirty="0" smtClean="0"/>
              <a:t>) </a:t>
            </a:r>
            <a:r>
              <a:rPr lang="cs-CZ" dirty="0"/>
              <a:t>+/- </a:t>
            </a:r>
            <a:r>
              <a:rPr lang="cs-CZ" dirty="0" err="1"/>
              <a:t>garnet</a:t>
            </a:r>
            <a:r>
              <a:rPr lang="cs-CZ" dirty="0"/>
              <a:t> +/- epidote +/- </a:t>
            </a:r>
            <a:r>
              <a:rPr lang="cs-CZ" dirty="0" smtClean="0"/>
              <a:t>diopside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>
                <a:solidFill>
                  <a:srgbClr val="C00000"/>
                </a:solidFill>
              </a:rPr>
              <a:t>Metapelity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Hornina: </a:t>
            </a:r>
            <a:r>
              <a:rPr lang="cs-CZ" dirty="0" smtClean="0">
                <a:solidFill>
                  <a:srgbClr val="C00000"/>
                </a:solidFill>
              </a:rPr>
              <a:t>rula/</a:t>
            </a:r>
            <a:r>
              <a:rPr lang="cs-CZ" dirty="0" err="1" smtClean="0">
                <a:solidFill>
                  <a:srgbClr val="C00000"/>
                </a:solidFill>
              </a:rPr>
              <a:t>migmatit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Minerály: </a:t>
            </a:r>
            <a:r>
              <a:rPr lang="cs-CZ" dirty="0" err="1" smtClean="0">
                <a:solidFill>
                  <a:srgbClr val="C00000"/>
                </a:solidFill>
              </a:rPr>
              <a:t>Grt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+ staurolite + </a:t>
            </a:r>
            <a:r>
              <a:rPr lang="cs-CZ" dirty="0" err="1" smtClean="0">
                <a:solidFill>
                  <a:srgbClr val="C00000"/>
                </a:solidFill>
              </a:rPr>
              <a:t>Ms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+ </a:t>
            </a:r>
            <a:r>
              <a:rPr lang="cs-CZ" dirty="0" err="1" smtClean="0">
                <a:solidFill>
                  <a:srgbClr val="C00000"/>
                </a:solidFill>
              </a:rPr>
              <a:t>Bt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smtClean="0"/>
              <a:t>+/</a:t>
            </a:r>
            <a:r>
              <a:rPr lang="cs-CZ" dirty="0"/>
              <a:t>-</a:t>
            </a:r>
            <a:r>
              <a:rPr lang="cs-CZ" dirty="0" smtClean="0"/>
              <a:t> And/</a:t>
            </a:r>
            <a:r>
              <a:rPr lang="cs-CZ" dirty="0" err="1" smtClean="0"/>
              <a:t>Ky</a:t>
            </a:r>
            <a:r>
              <a:rPr lang="cs-CZ" dirty="0" smtClean="0"/>
              <a:t>/</a:t>
            </a:r>
            <a:r>
              <a:rPr lang="cs-CZ" dirty="0" err="1" smtClean="0"/>
              <a:t>Sill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err="1"/>
              <a:t>metapelites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18012" y="223519"/>
            <a:ext cx="8551817" cy="59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amfibolitové</a:t>
            </a:r>
            <a:endParaRPr lang="cs-CZ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1560"/>
              </p:ext>
            </p:extLst>
          </p:nvPr>
        </p:nvGraphicFramePr>
        <p:xfrm>
          <a:off x="3921645" y="1027612"/>
          <a:ext cx="5126560" cy="4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1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1645" y="1027612"/>
                        <a:ext cx="5126560" cy="4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18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060" y="4970114"/>
            <a:ext cx="3889466" cy="478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Amfibolit  - plagioklas, </a:t>
            </a:r>
            <a:r>
              <a:rPr lang="cs-CZ" sz="2000" dirty="0" err="1" smtClean="0"/>
              <a:t>hornblend</a:t>
            </a:r>
            <a:endParaRPr lang="cs-CZ" sz="2000" dirty="0"/>
          </a:p>
        </p:txBody>
      </p:sp>
      <p:pic>
        <p:nvPicPr>
          <p:cNvPr id="19458" name="Picture 2" descr="amphibolite2020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3" y="966651"/>
            <a:ext cx="4076791" cy="38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3760470" cy="601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Amfibolit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19460" name="Picture 4" descr="amphibolite2020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2898503"/>
            <a:ext cx="4620555" cy="34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5302477" y="6430119"/>
            <a:ext cx="3537903" cy="47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/>
              <a:t>Amfibolit  - </a:t>
            </a:r>
            <a:r>
              <a:rPr lang="cs-CZ" sz="2000" dirty="0" err="1" smtClean="0"/>
              <a:t>Pl</a:t>
            </a:r>
            <a:r>
              <a:rPr lang="cs-CZ" sz="2000" dirty="0" smtClean="0"/>
              <a:t>, </a:t>
            </a:r>
            <a:r>
              <a:rPr lang="cs-CZ" sz="2000" dirty="0" err="1" smtClean="0"/>
              <a:t>Hbl</a:t>
            </a:r>
            <a:r>
              <a:rPr lang="cs-CZ" sz="2000" dirty="0" smtClean="0"/>
              <a:t>, </a:t>
            </a:r>
            <a:r>
              <a:rPr lang="cs-CZ" sz="2000" dirty="0" err="1" smtClean="0"/>
              <a:t>Grt</a:t>
            </a:r>
            <a:endParaRPr lang="cs-CZ" sz="2000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4389119" y="999639"/>
            <a:ext cx="4336869" cy="1055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/>
              <a:t>Neplést s dioritem (vzhledově)  - </a:t>
            </a:r>
            <a:r>
              <a:rPr lang="cs-CZ" sz="2000" dirty="0" err="1" smtClean="0"/>
              <a:t>amfibolti</a:t>
            </a:r>
            <a:r>
              <a:rPr lang="cs-CZ" sz="2000" dirty="0" smtClean="0"/>
              <a:t> má metamorfní stavby, často granát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/>
              <a:t>Neplést s amfibolovcem (názvy) = magmatickou h. tvořenou převážně amfiboly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8201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255" y="842462"/>
            <a:ext cx="3901441" cy="5830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650</a:t>
            </a:r>
            <a:r>
              <a:rPr lang="cs-CZ" sz="1600" dirty="0" smtClean="0"/>
              <a:t>-10</a:t>
            </a:r>
            <a:r>
              <a:rPr lang="en-US" sz="1600" dirty="0" smtClean="0"/>
              <a:t>00°C</a:t>
            </a:r>
            <a:r>
              <a:rPr lang="cs-CZ" sz="1600" dirty="0" smtClean="0"/>
              <a:t>,</a:t>
            </a:r>
            <a:r>
              <a:rPr lang="en-US" sz="1600" dirty="0" smtClean="0"/>
              <a:t> 5</a:t>
            </a:r>
            <a:r>
              <a:rPr lang="cs-CZ" sz="1600" dirty="0" smtClean="0"/>
              <a:t>-12 </a:t>
            </a:r>
            <a:r>
              <a:rPr lang="cs-CZ" sz="1600" dirty="0" err="1" smtClean="0"/>
              <a:t>kbar</a:t>
            </a:r>
            <a:r>
              <a:rPr lang="cs-CZ" sz="1600" dirty="0"/>
              <a:t> </a:t>
            </a:r>
            <a:r>
              <a:rPr lang="cs-CZ" sz="1600" dirty="0" smtClean="0"/>
              <a:t>(20-45 km)</a:t>
            </a:r>
          </a:p>
          <a:p>
            <a:pPr marL="0" indent="0">
              <a:buNone/>
            </a:pPr>
            <a:r>
              <a:rPr lang="cs-CZ" sz="1600" dirty="0" smtClean="0"/>
              <a:t>Nevyšší stupeň regionální metamorfózy </a:t>
            </a:r>
          </a:p>
          <a:p>
            <a:pPr marL="0" indent="0">
              <a:buNone/>
            </a:pPr>
            <a:r>
              <a:rPr lang="cs-CZ" sz="1600" dirty="0" err="1" smtClean="0">
                <a:solidFill>
                  <a:srgbClr val="C00000"/>
                </a:solidFill>
              </a:rPr>
              <a:t>Metabazika</a:t>
            </a:r>
            <a:r>
              <a:rPr lang="cs-CZ" sz="1600" dirty="0"/>
              <a:t>:</a:t>
            </a:r>
          </a:p>
          <a:p>
            <a:pPr marL="0" indent="0">
              <a:buNone/>
            </a:pPr>
            <a:r>
              <a:rPr lang="cs-CZ" sz="1600" dirty="0"/>
              <a:t>Hornina: </a:t>
            </a:r>
            <a:r>
              <a:rPr lang="cs-CZ" sz="1600" dirty="0" smtClean="0">
                <a:solidFill>
                  <a:srgbClr val="C00000"/>
                </a:solidFill>
              </a:rPr>
              <a:t>granulit (</a:t>
            </a:r>
            <a:r>
              <a:rPr lang="cs-CZ" sz="1600" dirty="0" err="1" smtClean="0">
                <a:solidFill>
                  <a:srgbClr val="C00000"/>
                </a:solidFill>
              </a:rPr>
              <a:t>mafický</a:t>
            </a:r>
            <a:r>
              <a:rPr lang="cs-CZ" sz="1600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1600" dirty="0" smtClean="0"/>
              <a:t>Bezvodá asociace, </a:t>
            </a:r>
            <a:r>
              <a:rPr lang="cs-CZ" sz="1600" dirty="0" err="1" smtClean="0"/>
              <a:t>Hbl</a:t>
            </a:r>
            <a:r>
              <a:rPr lang="cs-CZ" sz="1600" dirty="0" smtClean="0"/>
              <a:t> zánik, vznik </a:t>
            </a:r>
            <a:r>
              <a:rPr lang="cs-CZ" sz="1600" dirty="0" err="1" smtClean="0"/>
              <a:t>Opx</a:t>
            </a:r>
            <a:r>
              <a:rPr lang="cs-CZ" sz="1600" dirty="0" smtClean="0"/>
              <a:t> </a:t>
            </a:r>
          </a:p>
          <a:p>
            <a:pPr marL="0" indent="0">
              <a:buNone/>
            </a:pPr>
            <a:r>
              <a:rPr lang="cs-CZ" sz="1600" dirty="0" smtClean="0"/>
              <a:t>Minerály</a:t>
            </a:r>
            <a:r>
              <a:rPr lang="cs-CZ" sz="1600" dirty="0"/>
              <a:t>: </a:t>
            </a:r>
            <a:r>
              <a:rPr lang="cs-CZ" sz="1600" dirty="0" err="1" smtClean="0"/>
              <a:t>Pl</a:t>
            </a:r>
            <a:r>
              <a:rPr lang="cs-CZ" sz="1600" dirty="0" smtClean="0"/>
              <a:t> </a:t>
            </a:r>
            <a:r>
              <a:rPr lang="cs-CZ" sz="1600" dirty="0"/>
              <a:t>+ </a:t>
            </a:r>
            <a:r>
              <a:rPr lang="cs-CZ" sz="1600" dirty="0" smtClean="0"/>
              <a:t>(</a:t>
            </a:r>
            <a:r>
              <a:rPr lang="cs-CZ" sz="1600" dirty="0" err="1" smtClean="0"/>
              <a:t>Opx</a:t>
            </a:r>
            <a:r>
              <a:rPr lang="cs-CZ" sz="1600" dirty="0" smtClean="0"/>
              <a:t>) </a:t>
            </a:r>
            <a:r>
              <a:rPr lang="cs-CZ" sz="1600" dirty="0"/>
              <a:t>+ diopside </a:t>
            </a:r>
            <a:r>
              <a:rPr lang="cs-CZ" sz="1600" dirty="0" smtClean="0"/>
              <a:t>(</a:t>
            </a:r>
            <a:r>
              <a:rPr lang="cs-CZ" sz="1600" dirty="0" err="1" smtClean="0"/>
              <a:t>Cpx</a:t>
            </a:r>
            <a:r>
              <a:rPr lang="cs-CZ" sz="1600" dirty="0" smtClean="0"/>
              <a:t>) + </a:t>
            </a:r>
            <a:r>
              <a:rPr lang="cs-CZ" sz="1600" dirty="0" err="1" smtClean="0"/>
              <a:t>Grt</a:t>
            </a:r>
            <a:r>
              <a:rPr lang="cs-CZ" sz="1600" dirty="0" smtClean="0"/>
              <a:t> </a:t>
            </a:r>
            <a:r>
              <a:rPr lang="cs-CZ" sz="1600" dirty="0"/>
              <a:t>+ </a:t>
            </a:r>
            <a:r>
              <a:rPr lang="cs-CZ" sz="1600" dirty="0" err="1" smtClean="0"/>
              <a:t>Sp</a:t>
            </a:r>
            <a:r>
              <a:rPr lang="cs-CZ" sz="1600" dirty="0" smtClean="0"/>
              <a:t> </a:t>
            </a:r>
          </a:p>
          <a:p>
            <a:pPr marL="0" indent="0">
              <a:buNone/>
            </a:pPr>
            <a:r>
              <a:rPr lang="cs-CZ" sz="1600" dirty="0" smtClean="0"/>
              <a:t>Bazické složení</a:t>
            </a:r>
          </a:p>
          <a:p>
            <a:pPr marL="0" indent="0">
              <a:buNone/>
            </a:pPr>
            <a:r>
              <a:rPr lang="cs-CZ" sz="1600" dirty="0" err="1" smtClean="0">
                <a:solidFill>
                  <a:srgbClr val="C00000"/>
                </a:solidFill>
              </a:rPr>
              <a:t>Metapelity</a:t>
            </a:r>
            <a:r>
              <a:rPr lang="cs-CZ" sz="1600" dirty="0" smtClean="0">
                <a:solidFill>
                  <a:srgbClr val="C00000"/>
                </a:solidFill>
              </a:rPr>
              <a:t>, </a:t>
            </a:r>
            <a:r>
              <a:rPr lang="cs-CZ" sz="1600" dirty="0" err="1" smtClean="0">
                <a:solidFill>
                  <a:srgbClr val="C00000"/>
                </a:solidFill>
              </a:rPr>
              <a:t>metagranity</a:t>
            </a:r>
            <a:endParaRPr lang="cs-CZ" sz="1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1600" dirty="0"/>
              <a:t>Hornina: </a:t>
            </a:r>
            <a:r>
              <a:rPr lang="cs-CZ" sz="1600" dirty="0">
                <a:solidFill>
                  <a:srgbClr val="C00000"/>
                </a:solidFill>
              </a:rPr>
              <a:t>granulit </a:t>
            </a:r>
            <a:r>
              <a:rPr lang="cs-CZ" sz="1600" dirty="0" err="1" smtClean="0">
                <a:solidFill>
                  <a:srgbClr val="C00000"/>
                </a:solidFill>
              </a:rPr>
              <a:t>felsický</a:t>
            </a:r>
            <a:endParaRPr lang="cs-CZ" sz="1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rgbClr val="C00000"/>
                </a:solidFill>
              </a:rPr>
              <a:t>Al-bohatý v případě </a:t>
            </a:r>
            <a:r>
              <a:rPr lang="cs-CZ" sz="1600" dirty="0" err="1" smtClean="0">
                <a:solidFill>
                  <a:srgbClr val="C00000"/>
                </a:solidFill>
              </a:rPr>
              <a:t>protolitu</a:t>
            </a:r>
            <a:r>
              <a:rPr lang="cs-CZ" sz="1600" dirty="0" smtClean="0">
                <a:solidFill>
                  <a:srgbClr val="C00000"/>
                </a:solidFill>
              </a:rPr>
              <a:t> – </a:t>
            </a:r>
            <a:r>
              <a:rPr lang="cs-CZ" sz="1600" dirty="0" err="1" smtClean="0">
                <a:solidFill>
                  <a:srgbClr val="C00000"/>
                </a:solidFill>
              </a:rPr>
              <a:t>metapelitu</a:t>
            </a:r>
            <a:r>
              <a:rPr lang="cs-CZ" sz="1600" dirty="0" smtClean="0">
                <a:solidFill>
                  <a:srgbClr val="C00000"/>
                </a:solidFill>
              </a:rPr>
              <a:t> (s Al2SiO5)</a:t>
            </a:r>
          </a:p>
          <a:p>
            <a:pPr marL="0" indent="0">
              <a:buNone/>
            </a:pPr>
            <a:r>
              <a:rPr lang="cs-CZ" sz="1600" dirty="0"/>
              <a:t>Bezvodá </a:t>
            </a:r>
            <a:r>
              <a:rPr lang="cs-CZ" sz="1600" dirty="0" smtClean="0"/>
              <a:t>asociace (není </a:t>
            </a:r>
            <a:r>
              <a:rPr lang="cs-CZ" sz="1600" dirty="0" err="1" smtClean="0"/>
              <a:t>Ms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r>
              <a:rPr lang="cs-CZ" sz="1600" dirty="0" smtClean="0"/>
              <a:t>Ve </a:t>
            </a:r>
            <a:r>
              <a:rPr lang="cs-CZ" sz="1600" dirty="0" err="1" smtClean="0"/>
              <a:t>sp</a:t>
            </a:r>
            <a:r>
              <a:rPr lang="cs-CZ" sz="1600" dirty="0" smtClean="0"/>
              <a:t>. granulitové ještě může přežít trocha </a:t>
            </a:r>
            <a:r>
              <a:rPr lang="cs-CZ" sz="1600" dirty="0" err="1" smtClean="0"/>
              <a:t>Bt</a:t>
            </a:r>
            <a:endParaRPr lang="cs-CZ" sz="1600" dirty="0"/>
          </a:p>
          <a:p>
            <a:pPr marL="0" indent="0">
              <a:buNone/>
            </a:pPr>
            <a:r>
              <a:rPr lang="cs-CZ" sz="1600" dirty="0" err="1" smtClean="0"/>
              <a:t>Mesoperthit</a:t>
            </a:r>
            <a:r>
              <a:rPr lang="cs-CZ" sz="1600" dirty="0" smtClean="0"/>
              <a:t> (</a:t>
            </a:r>
            <a:r>
              <a:rPr lang="cs-CZ" sz="1600" dirty="0" err="1" smtClean="0"/>
              <a:t>Kfs</a:t>
            </a:r>
            <a:r>
              <a:rPr lang="cs-CZ" sz="1600" dirty="0" smtClean="0"/>
              <a:t> + </a:t>
            </a:r>
            <a:r>
              <a:rPr lang="cs-CZ" sz="1600" dirty="0" err="1" smtClean="0"/>
              <a:t>Pl</a:t>
            </a:r>
            <a:r>
              <a:rPr lang="cs-CZ" sz="1600" dirty="0" smtClean="0"/>
              <a:t>) + Al2SiO5/</a:t>
            </a:r>
            <a:r>
              <a:rPr lang="cs-CZ" sz="1600" dirty="0" err="1" smtClean="0"/>
              <a:t>Cdr</a:t>
            </a:r>
            <a:r>
              <a:rPr lang="cs-CZ" sz="1600" dirty="0" smtClean="0"/>
              <a:t> </a:t>
            </a:r>
            <a:r>
              <a:rPr lang="cs-CZ" sz="1600" dirty="0"/>
              <a:t>+ </a:t>
            </a:r>
            <a:r>
              <a:rPr lang="cs-CZ" sz="1600" dirty="0" err="1" smtClean="0"/>
              <a:t>Grt</a:t>
            </a:r>
            <a:r>
              <a:rPr lang="cs-CZ" sz="1600" dirty="0" smtClean="0"/>
              <a:t> </a:t>
            </a:r>
            <a:r>
              <a:rPr lang="cs-CZ" sz="1600" dirty="0"/>
              <a:t>+/- </a:t>
            </a:r>
            <a:r>
              <a:rPr lang="cs-CZ" sz="1600" dirty="0" err="1" smtClean="0"/>
              <a:t>Opx</a:t>
            </a:r>
            <a:endParaRPr lang="cs-CZ" sz="16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18012" y="223519"/>
            <a:ext cx="8551817" cy="59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granulitové</a:t>
            </a:r>
            <a:endParaRPr lang="cs-CZ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537253"/>
              </p:ext>
            </p:extLst>
          </p:nvPr>
        </p:nvGraphicFramePr>
        <p:xfrm>
          <a:off x="4068359" y="842462"/>
          <a:ext cx="4901470" cy="417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8359" y="842462"/>
                        <a:ext cx="4901470" cy="417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5238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1920" y="4629440"/>
            <a:ext cx="18389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Felsický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granulit</a:t>
            </a:r>
          </a:p>
        </p:txBody>
      </p:sp>
      <p:pic>
        <p:nvPicPr>
          <p:cNvPr id="21506" name="Picture 2" descr="granulite202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712264"/>
            <a:ext cx="4563291" cy="38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 noGrp="1"/>
          </p:cNvSpPr>
          <p:nvPr>
            <p:ph type="title"/>
          </p:nvPr>
        </p:nvSpPr>
        <p:spPr>
          <a:xfrm>
            <a:off x="715736" y="0"/>
            <a:ext cx="3542756" cy="826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Granulit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21508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3535" y="1423609"/>
            <a:ext cx="5690762" cy="426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81080" y="5905246"/>
            <a:ext cx="17876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mafický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granulit</a:t>
            </a:r>
          </a:p>
        </p:txBody>
      </p:sp>
    </p:spTree>
    <p:extLst>
      <p:ext uri="{BB962C8B-B14F-4D97-AF65-F5344CB8AC3E}">
        <p14:creationId xmlns:p14="http://schemas.microsoft.com/office/powerpoint/2010/main" val="333497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C00000"/>
                </a:solidFill>
              </a:rPr>
              <a:t>Metamorfóza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436674"/>
            <a:ext cx="3868340" cy="823912"/>
          </a:xfrm>
        </p:spPr>
        <p:txBody>
          <a:bodyPr/>
          <a:lstStyle/>
          <a:p>
            <a:r>
              <a:rPr lang="cs-CZ" dirty="0" smtClean="0"/>
              <a:t>Obvykle: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260586"/>
            <a:ext cx="3868340" cy="368458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Zvýšená teplota </a:t>
            </a:r>
          </a:p>
          <a:p>
            <a:pPr lvl="1"/>
            <a:r>
              <a:rPr lang="cs-CZ" dirty="0" smtClean="0"/>
              <a:t>Minerály se zbavují vody, oxidu uhličitého (vyšší metamorfóza vede k sušším horninám)</a:t>
            </a:r>
          </a:p>
          <a:p>
            <a:pPr lvl="1"/>
            <a:r>
              <a:rPr lang="cs-CZ" dirty="0" smtClean="0"/>
              <a:t>Minerální zrna jsou větší (hrubší)</a:t>
            </a:r>
          </a:p>
          <a:p>
            <a:r>
              <a:rPr lang="cs-CZ" dirty="0" smtClean="0"/>
              <a:t>Zvýšený tlak </a:t>
            </a:r>
          </a:p>
          <a:p>
            <a:pPr lvl="1"/>
            <a:r>
              <a:rPr lang="cs-CZ" dirty="0" smtClean="0"/>
              <a:t>Minerály zvyšují svoji hustotu (vyšší metamorfóza vede k „těžším“ horninám)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436674"/>
            <a:ext cx="3887391" cy="823912"/>
          </a:xfrm>
        </p:spPr>
        <p:txBody>
          <a:bodyPr/>
          <a:lstStyle/>
          <a:p>
            <a:r>
              <a:rPr lang="cs-CZ" dirty="0"/>
              <a:t>Na </a:t>
            </a:r>
            <a:r>
              <a:rPr lang="cs-CZ" dirty="0" smtClean="0"/>
              <a:t>kontinentech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260586"/>
            <a:ext cx="3887391" cy="368458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Skoro vždy spojená s </a:t>
            </a:r>
            <a:r>
              <a:rPr lang="cs-CZ" dirty="0" smtClean="0"/>
              <a:t>deformací</a:t>
            </a:r>
          </a:p>
          <a:p>
            <a:r>
              <a:rPr lang="cs-CZ" dirty="0" smtClean="0"/>
              <a:t>Vzniká </a:t>
            </a:r>
            <a:r>
              <a:rPr lang="cs-CZ" b="1" dirty="0" smtClean="0"/>
              <a:t>foliace</a:t>
            </a:r>
            <a:r>
              <a:rPr lang="cs-CZ" dirty="0" smtClean="0"/>
              <a:t> („metamorfní břidličnatost“), někdy i lineace (usměrnění minerálů v ploše)</a:t>
            </a:r>
          </a:p>
          <a:p>
            <a:r>
              <a:rPr lang="cs-CZ" dirty="0" smtClean="0"/>
              <a:t>Dvě možnosti: </a:t>
            </a:r>
          </a:p>
          <a:p>
            <a:pPr lvl="1"/>
            <a:r>
              <a:rPr lang="cs-CZ" dirty="0" smtClean="0"/>
              <a:t>Stlačením = čistý střih (</a:t>
            </a:r>
            <a:r>
              <a:rPr lang="cs-CZ" dirty="0" err="1" smtClean="0"/>
              <a:t>pure</a:t>
            </a:r>
            <a:r>
              <a:rPr lang="cs-CZ" dirty="0" smtClean="0"/>
              <a:t> </a:t>
            </a:r>
            <a:r>
              <a:rPr lang="cs-CZ" dirty="0" err="1" smtClean="0"/>
              <a:t>shear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Prokluzem = jednoduchý střih (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shear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647933"/>
              </p:ext>
            </p:extLst>
          </p:nvPr>
        </p:nvGraphicFramePr>
        <p:xfrm>
          <a:off x="5337937" y="5876762"/>
          <a:ext cx="2204528" cy="831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PHOTO-PAINT" r:id="rId3" imgW="4746960" imgH="1790640" progId="CorelPHOTOPAINT.Image.17">
                  <p:embed/>
                </p:oleObj>
              </mc:Choice>
              <mc:Fallback>
                <p:oleObj name="PHOTO-PAINT" r:id="rId3" imgW="4746960" imgH="1790640" progId="CorelPHOTOPAINT.Image.17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7937" y="5876762"/>
                        <a:ext cx="2204528" cy="831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37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0296" y="1973102"/>
            <a:ext cx="40930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PPL,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mafický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granulit,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Cpx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(zelený),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Opx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(růžový), </a:t>
            </a:r>
            <a:r>
              <a:rPr kumimoji="0" lang="cs-CZ" altLang="cs-CZ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Grt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(narůžovělý)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534" name="Picture 6" descr="https://www.alexstrekeisen.it/immagini/meta/granulitemafica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44" y="646847"/>
            <a:ext cx="4558068" cy="30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37459" y="230830"/>
            <a:ext cx="37753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XPL,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mafický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granulit,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Cpx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Opx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200296" y="383665"/>
            <a:ext cx="3542756" cy="826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Granulit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0" y="3016665"/>
            <a:ext cx="5672684" cy="37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2890" y="957943"/>
            <a:ext cx="4004310" cy="56779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&lt;500°C</a:t>
            </a:r>
            <a:r>
              <a:rPr lang="cs-CZ" dirty="0" smtClean="0"/>
              <a:t>, P </a:t>
            </a:r>
            <a:r>
              <a:rPr lang="cs-CZ" dirty="0"/>
              <a:t>&gt; </a:t>
            </a:r>
            <a:r>
              <a:rPr lang="cs-CZ" dirty="0" smtClean="0"/>
              <a:t>6 </a:t>
            </a:r>
            <a:r>
              <a:rPr lang="cs-CZ" dirty="0" err="1" smtClean="0"/>
              <a:t>kbar</a:t>
            </a:r>
            <a:r>
              <a:rPr lang="cs-CZ" dirty="0" smtClean="0"/>
              <a:t>,  </a:t>
            </a:r>
            <a:r>
              <a:rPr lang="cs-CZ" dirty="0"/>
              <a:t>30-60 km </a:t>
            </a:r>
            <a:endParaRPr lang="cs-CZ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b="1" dirty="0" err="1" smtClean="0">
                <a:solidFill>
                  <a:srgbClr val="C00000"/>
                </a:solidFill>
              </a:rPr>
              <a:t>metabazika</a:t>
            </a:r>
            <a:r>
              <a:rPr lang="cs-CZ" b="1" dirty="0" smtClean="0"/>
              <a:t>:</a:t>
            </a:r>
          </a:p>
          <a:p>
            <a:pPr marL="0" indent="0">
              <a:buNone/>
            </a:pPr>
            <a:r>
              <a:rPr lang="cs-CZ" b="1" dirty="0" smtClean="0"/>
              <a:t>Hornina: </a:t>
            </a:r>
            <a:r>
              <a:rPr lang="cs-CZ" b="1" dirty="0" smtClean="0">
                <a:solidFill>
                  <a:srgbClr val="C00000"/>
                </a:solidFill>
              </a:rPr>
              <a:t>modrá břidlice </a:t>
            </a:r>
            <a:endParaRPr lang="cs-CZ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b="1" dirty="0" smtClean="0"/>
              <a:t>(</a:t>
            </a:r>
            <a:r>
              <a:rPr lang="cs-CZ" b="1" dirty="0"/>
              <a:t>a) </a:t>
            </a:r>
            <a:r>
              <a:rPr lang="cs-CZ" b="1" dirty="0" err="1" smtClean="0"/>
              <a:t>lawsonit</a:t>
            </a:r>
            <a:r>
              <a:rPr lang="cs-CZ" b="1" dirty="0" smtClean="0"/>
              <a:t>-albitová </a:t>
            </a:r>
            <a:r>
              <a:rPr lang="cs-CZ" b="1" dirty="0" err="1" smtClean="0"/>
              <a:t>subfacie</a:t>
            </a:r>
            <a:r>
              <a:rPr lang="cs-CZ" b="1" dirty="0" smtClean="0"/>
              <a:t>:</a:t>
            </a:r>
            <a:r>
              <a:rPr lang="cs-CZ" dirty="0" smtClean="0"/>
              <a:t> </a:t>
            </a:r>
            <a:r>
              <a:rPr lang="cs-CZ" dirty="0" err="1" smtClean="0"/>
              <a:t>Glaukofán</a:t>
            </a:r>
            <a:r>
              <a:rPr lang="cs-CZ" dirty="0" smtClean="0"/>
              <a:t> (Na amfibol) + </a:t>
            </a:r>
            <a:r>
              <a:rPr lang="cs-CZ" dirty="0" err="1"/>
              <a:t>lawsonite</a:t>
            </a:r>
            <a:r>
              <a:rPr lang="cs-CZ" dirty="0"/>
              <a:t> + </a:t>
            </a:r>
            <a:r>
              <a:rPr lang="cs-CZ" dirty="0" smtClean="0"/>
              <a:t>Ab </a:t>
            </a:r>
            <a:r>
              <a:rPr lang="cs-CZ" dirty="0"/>
              <a:t>+ </a:t>
            </a:r>
            <a:r>
              <a:rPr lang="cs-CZ" dirty="0" err="1" smtClean="0"/>
              <a:t>Chl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r>
              <a:rPr lang="cs-CZ" b="1" dirty="0" smtClean="0"/>
              <a:t>(</a:t>
            </a:r>
            <a:r>
              <a:rPr lang="cs-CZ" b="1" dirty="0"/>
              <a:t>b</a:t>
            </a:r>
            <a:r>
              <a:rPr lang="cs-CZ" b="1" dirty="0" smtClean="0"/>
              <a:t>)</a:t>
            </a:r>
            <a:r>
              <a:rPr lang="cs-CZ" b="1" dirty="0"/>
              <a:t> </a:t>
            </a:r>
            <a:r>
              <a:rPr lang="cs-CZ" b="1" dirty="0" err="1"/>
              <a:t>subfacie</a:t>
            </a:r>
            <a:r>
              <a:rPr lang="cs-CZ" b="1" dirty="0" smtClean="0"/>
              <a:t> epidot-modrých břidlic:</a:t>
            </a:r>
            <a:r>
              <a:rPr lang="cs-CZ" dirty="0" smtClean="0"/>
              <a:t> </a:t>
            </a:r>
            <a:r>
              <a:rPr lang="cs-CZ" dirty="0" err="1" smtClean="0"/>
              <a:t>glaucophane</a:t>
            </a:r>
            <a:r>
              <a:rPr lang="cs-CZ" dirty="0" smtClean="0"/>
              <a:t> </a:t>
            </a:r>
            <a:r>
              <a:rPr lang="cs-CZ" dirty="0"/>
              <a:t>(Na amfibol) </a:t>
            </a:r>
            <a:r>
              <a:rPr lang="cs-CZ" dirty="0" smtClean="0"/>
              <a:t>+ epidote </a:t>
            </a:r>
            <a:r>
              <a:rPr lang="cs-CZ" dirty="0"/>
              <a:t>+ </a:t>
            </a:r>
            <a:r>
              <a:rPr lang="cs-CZ" dirty="0" err="1" smtClean="0"/>
              <a:t>Chl</a:t>
            </a:r>
            <a:r>
              <a:rPr lang="cs-CZ" dirty="0" smtClean="0"/>
              <a:t>/</a:t>
            </a:r>
            <a:r>
              <a:rPr lang="cs-CZ" dirty="0" err="1" smtClean="0"/>
              <a:t>Grt</a:t>
            </a:r>
            <a:r>
              <a:rPr lang="cs-CZ" dirty="0" smtClean="0"/>
              <a:t> </a:t>
            </a:r>
            <a:r>
              <a:rPr lang="cs-CZ" dirty="0"/>
              <a:t>+ </a:t>
            </a:r>
            <a:r>
              <a:rPr lang="cs-CZ" dirty="0" err="1" smtClean="0"/>
              <a:t>phengite</a:t>
            </a:r>
            <a:r>
              <a:rPr lang="cs-CZ" dirty="0" smtClean="0"/>
              <a:t>+ Ab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err="1" smtClean="0">
                <a:solidFill>
                  <a:srgbClr val="C00000"/>
                </a:solidFill>
              </a:rPr>
              <a:t>metapelity</a:t>
            </a:r>
            <a:r>
              <a:rPr lang="cs-CZ" b="1" dirty="0" smtClean="0"/>
              <a:t>:</a:t>
            </a:r>
            <a:endParaRPr lang="cs-CZ" b="1" dirty="0"/>
          </a:p>
          <a:p>
            <a:pPr marL="0" indent="0">
              <a:buNone/>
            </a:pPr>
            <a:r>
              <a:rPr lang="cs-CZ" dirty="0" err="1" smtClean="0"/>
              <a:t>chloritoid</a:t>
            </a:r>
            <a:r>
              <a:rPr lang="cs-CZ" dirty="0" smtClean="0"/>
              <a:t> </a:t>
            </a:r>
            <a:r>
              <a:rPr lang="cs-CZ" dirty="0"/>
              <a:t>+ </a:t>
            </a:r>
            <a:r>
              <a:rPr lang="cs-CZ" dirty="0" err="1"/>
              <a:t>paragonite</a:t>
            </a:r>
            <a:r>
              <a:rPr lang="cs-CZ" dirty="0"/>
              <a:t> </a:t>
            </a:r>
            <a:r>
              <a:rPr lang="cs-CZ" dirty="0" smtClean="0"/>
              <a:t>(Na slída)+ </a:t>
            </a:r>
            <a:r>
              <a:rPr lang="cs-CZ" dirty="0" err="1" smtClean="0"/>
              <a:t>Chl</a:t>
            </a:r>
            <a:r>
              <a:rPr lang="cs-CZ" dirty="0" smtClean="0"/>
              <a:t> </a:t>
            </a:r>
            <a:r>
              <a:rPr lang="cs-CZ" dirty="0"/>
              <a:t>+ </a:t>
            </a:r>
            <a:r>
              <a:rPr lang="cs-CZ" dirty="0" err="1" smtClean="0"/>
              <a:t>phengite</a:t>
            </a:r>
            <a:r>
              <a:rPr lang="cs-CZ" dirty="0" smtClean="0"/>
              <a:t> + mastek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phengite</a:t>
            </a:r>
            <a:r>
              <a:rPr lang="cs-CZ" dirty="0" smtClean="0"/>
              <a:t> (</a:t>
            </a:r>
            <a:r>
              <a:rPr lang="cs-CZ" dirty="0" err="1" smtClean="0"/>
              <a:t>Mg,Fe</a:t>
            </a:r>
            <a:r>
              <a:rPr lang="cs-CZ" dirty="0" smtClean="0"/>
              <a:t> bohatý muskovit) místo biotitu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593816" y="179977"/>
            <a:ext cx="7886700" cy="66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modrých břidlic</a:t>
            </a:r>
            <a:endParaRPr lang="cs-CZ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3764"/>
              </p:ext>
            </p:extLst>
          </p:nvPr>
        </p:nvGraphicFramePr>
        <p:xfrm>
          <a:off x="4267200" y="957943"/>
          <a:ext cx="4876800" cy="417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957943"/>
                        <a:ext cx="4876800" cy="417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/>
          <p:cNvSpPr/>
          <p:nvPr/>
        </p:nvSpPr>
        <p:spPr>
          <a:xfrm>
            <a:off x="4267200" y="5226784"/>
            <a:ext cx="487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S růstem P</a:t>
            </a:r>
            <a:r>
              <a:rPr lang="en-US" sz="2000" dirty="0" smtClean="0"/>
              <a:t>, </a:t>
            </a:r>
            <a:r>
              <a:rPr lang="en-US" sz="2000" dirty="0" err="1" smtClean="0"/>
              <a:t>glau</a:t>
            </a:r>
            <a:r>
              <a:rPr lang="cs-CZ" sz="2000" dirty="0" err="1" smtClean="0"/>
              <a:t>kofán</a:t>
            </a:r>
            <a:r>
              <a:rPr lang="cs-CZ" sz="2000" dirty="0" smtClean="0"/>
              <a:t> (+Ab) přechází </a:t>
            </a:r>
            <a:r>
              <a:rPr lang="en-US" sz="2000" dirty="0" smtClean="0"/>
              <a:t> </a:t>
            </a:r>
            <a:r>
              <a:rPr lang="cs-CZ" sz="2000" dirty="0" smtClean="0"/>
              <a:t>na </a:t>
            </a:r>
            <a:r>
              <a:rPr lang="en-US" sz="2000" dirty="0" smtClean="0"/>
              <a:t>om</a:t>
            </a:r>
            <a:r>
              <a:rPr lang="cs-CZ" sz="2000" dirty="0" smtClean="0"/>
              <a:t>f</a:t>
            </a:r>
            <a:r>
              <a:rPr lang="en-US" sz="2000" dirty="0" err="1" smtClean="0"/>
              <a:t>acite</a:t>
            </a:r>
            <a:r>
              <a:rPr lang="cs-CZ" sz="2000" dirty="0" smtClean="0"/>
              <a:t> (Na </a:t>
            </a:r>
            <a:r>
              <a:rPr lang="cs-CZ" sz="2000" dirty="0" err="1" smtClean="0"/>
              <a:t>Cpx</a:t>
            </a:r>
            <a:r>
              <a:rPr lang="cs-CZ" sz="2000" dirty="0" smtClean="0"/>
              <a:t>) a </a:t>
            </a:r>
            <a:r>
              <a:rPr lang="cs-CZ" sz="2000" dirty="0" err="1" smtClean="0"/>
              <a:t>Chl</a:t>
            </a:r>
            <a:r>
              <a:rPr lang="en-US" sz="2000" dirty="0" smtClean="0"/>
              <a:t> </a:t>
            </a:r>
            <a:r>
              <a:rPr lang="cs-CZ" sz="2000" dirty="0" smtClean="0"/>
              <a:t>na</a:t>
            </a:r>
            <a:r>
              <a:rPr lang="en-US" sz="2000" dirty="0" smtClean="0"/>
              <a:t> </a:t>
            </a:r>
            <a:r>
              <a:rPr lang="cs-CZ" sz="2000" dirty="0" err="1" smtClean="0"/>
              <a:t>Grt</a:t>
            </a:r>
            <a:r>
              <a:rPr lang="cs-CZ" sz="2000" dirty="0" smtClean="0"/>
              <a:t> (přechod do </a:t>
            </a:r>
            <a:r>
              <a:rPr lang="cs-CZ" sz="2000" dirty="0" err="1" smtClean="0"/>
              <a:t>eklogitové</a:t>
            </a:r>
            <a:r>
              <a:rPr lang="cs-CZ" sz="2000" dirty="0" smtClean="0"/>
              <a:t> facie</a:t>
            </a:r>
            <a:r>
              <a:rPr lang="en-US" sz="2000" dirty="0" smtClean="0"/>
              <a:t> </a:t>
            </a:r>
            <a:endParaRPr lang="cs-CZ" sz="2000" dirty="0" smtClean="0"/>
          </a:p>
          <a:p>
            <a:r>
              <a:rPr lang="cs-CZ" sz="2000" dirty="0" smtClean="0"/>
              <a:t>Zdroj fluid pro tavení pláště nad </a:t>
            </a:r>
            <a:r>
              <a:rPr lang="cs-CZ" sz="2000" dirty="0" err="1" smtClean="0"/>
              <a:t>sudukční</a:t>
            </a:r>
            <a:r>
              <a:rPr lang="cs-CZ" sz="2000" dirty="0" smtClean="0"/>
              <a:t> zónou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93082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0296" y="383665"/>
            <a:ext cx="3542756" cy="826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Modrá břidlice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24578" name="Picture 2" descr="blueschist202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3637"/>
            <a:ext cx="4850674" cy="36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8859" y="2806557"/>
            <a:ext cx="31983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Modrá břidlice s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galukofánem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580" name="Picture 4" descr="blueschist2020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46" y="17512"/>
            <a:ext cx="4943854" cy="37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090334" y="3739044"/>
            <a:ext cx="41472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Modrá břidlice s modrých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galukofánem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 smtClean="0">
                <a:latin typeface="Arial" panose="020B0604020202020204" pitchFamily="34" charset="0"/>
              </a:rPr>
              <a:t>Ab a </a:t>
            </a:r>
            <a:r>
              <a:rPr lang="cs-CZ" altLang="cs-CZ" dirty="0" err="1" smtClean="0">
                <a:latin typeface="Arial" panose="020B0604020202020204" pitchFamily="34" charset="0"/>
              </a:rPr>
              <a:t>Grt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61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7" y="1027907"/>
            <a:ext cx="7740287" cy="5230027"/>
          </a:xfr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7096" y="6257934"/>
            <a:ext cx="86100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Modrá břidlice s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galukofánem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(modrý)</a:t>
            </a:r>
            <a:r>
              <a:rPr kumimoji="0" lang="cs-CZ" altLang="cs-CZ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epidotem (výrazný reliéf), křemenem (čočka)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2542902" y="201797"/>
            <a:ext cx="3542756" cy="826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Modrá břidlice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75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197" y="1144631"/>
            <a:ext cx="3568881" cy="3869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err="1" smtClean="0">
                <a:solidFill>
                  <a:srgbClr val="C00000"/>
                </a:solidFill>
              </a:rPr>
              <a:t>Metabazika</a:t>
            </a:r>
            <a:endParaRPr lang="cs-CZ" sz="2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b="1" dirty="0" smtClean="0"/>
              <a:t>Hornina - </a:t>
            </a:r>
            <a:r>
              <a:rPr lang="cs-CZ" sz="2400" b="1" dirty="0" smtClean="0">
                <a:solidFill>
                  <a:srgbClr val="C00000"/>
                </a:solidFill>
              </a:rPr>
              <a:t>Eklogit</a:t>
            </a:r>
            <a:r>
              <a:rPr lang="cs-CZ" sz="2400" b="1" dirty="0" smtClean="0"/>
              <a:t>:</a:t>
            </a:r>
            <a:r>
              <a:rPr lang="cs-CZ" sz="2400" dirty="0" smtClean="0"/>
              <a:t> </a:t>
            </a:r>
          </a:p>
          <a:p>
            <a:pPr marL="0" indent="0">
              <a:buNone/>
            </a:pPr>
            <a:r>
              <a:rPr lang="cs-CZ" sz="2400" dirty="0" smtClean="0"/>
              <a:t>Minerály: </a:t>
            </a:r>
            <a:r>
              <a:rPr lang="cs-CZ" sz="2400" dirty="0" err="1" smtClean="0"/>
              <a:t>Grt</a:t>
            </a:r>
            <a:r>
              <a:rPr lang="cs-CZ" sz="2400" dirty="0" smtClean="0"/>
              <a:t> (Mg-</a:t>
            </a:r>
            <a:r>
              <a:rPr lang="cs-CZ" sz="2400" dirty="0" err="1" smtClean="0"/>
              <a:t>rich</a:t>
            </a:r>
            <a:r>
              <a:rPr lang="cs-CZ" sz="2400" dirty="0" smtClean="0"/>
              <a:t> almandin) omfacit (Na-Ca-Al-Mg </a:t>
            </a:r>
            <a:r>
              <a:rPr lang="cs-CZ" sz="2400" dirty="0" err="1" smtClean="0"/>
              <a:t>klinopyroxen</a:t>
            </a:r>
            <a:r>
              <a:rPr lang="cs-CZ" sz="2400" dirty="0" smtClean="0"/>
              <a:t>)</a:t>
            </a:r>
          </a:p>
          <a:p>
            <a:pPr marL="0" indent="0">
              <a:buNone/>
            </a:pPr>
            <a:r>
              <a:rPr lang="cs-CZ" sz="2400" dirty="0"/>
              <a:t>±</a:t>
            </a:r>
            <a:r>
              <a:rPr lang="cs-CZ" sz="2400" dirty="0" smtClean="0"/>
              <a:t> Kyanit </a:t>
            </a:r>
            <a:r>
              <a:rPr lang="cs-CZ" sz="2400" dirty="0"/>
              <a:t>± </a:t>
            </a:r>
            <a:r>
              <a:rPr lang="cs-CZ" sz="2400" dirty="0" smtClean="0"/>
              <a:t>křemen </a:t>
            </a:r>
            <a:r>
              <a:rPr lang="cs-CZ" sz="2400" dirty="0"/>
              <a:t>± </a:t>
            </a:r>
            <a:r>
              <a:rPr lang="cs-CZ" sz="2400" dirty="0" err="1" smtClean="0"/>
              <a:t>phengit</a:t>
            </a:r>
            <a:r>
              <a:rPr lang="cs-CZ" sz="2400" dirty="0"/>
              <a:t> ±</a:t>
            </a:r>
            <a:r>
              <a:rPr lang="cs-CZ" sz="2400" dirty="0" smtClean="0"/>
              <a:t> rutil</a:t>
            </a:r>
          </a:p>
          <a:p>
            <a:pPr marL="0" indent="0">
              <a:buNone/>
            </a:pPr>
            <a:r>
              <a:rPr lang="cs-CZ" sz="2400" dirty="0" smtClean="0"/>
              <a:t>Neobsahuje </a:t>
            </a:r>
            <a:r>
              <a:rPr lang="cs-CZ" sz="2400" dirty="0" err="1" smtClean="0"/>
              <a:t>Pl</a:t>
            </a:r>
            <a:endParaRPr lang="cs-CZ" sz="24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93816" y="179977"/>
            <a:ext cx="7886700" cy="66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ve facii </a:t>
            </a:r>
            <a:r>
              <a:rPr lang="cs-CZ" sz="3200" b="1" dirty="0" err="1" smtClean="0">
                <a:solidFill>
                  <a:srgbClr val="C00000"/>
                </a:solidFill>
              </a:rPr>
              <a:t>eklogitové</a:t>
            </a:r>
            <a:endParaRPr lang="cs-CZ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315366"/>
              </p:ext>
            </p:extLst>
          </p:nvPr>
        </p:nvGraphicFramePr>
        <p:xfrm>
          <a:off x="4048670" y="842462"/>
          <a:ext cx="4876800" cy="417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7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8670" y="842462"/>
                        <a:ext cx="4876800" cy="417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604197" y="5103674"/>
            <a:ext cx="832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High</a:t>
            </a:r>
            <a:r>
              <a:rPr lang="cs-CZ" sz="2000" b="1" dirty="0" smtClean="0"/>
              <a:t>-T </a:t>
            </a:r>
            <a:r>
              <a:rPr lang="cs-CZ" sz="2000" b="1" dirty="0"/>
              <a:t>(&gt;900°C</a:t>
            </a:r>
            <a:r>
              <a:rPr lang="cs-CZ" sz="2000" b="1" dirty="0" smtClean="0"/>
              <a:t>) </a:t>
            </a:r>
            <a:r>
              <a:rPr lang="cs-CZ" sz="2000" dirty="0" smtClean="0"/>
              <a:t>– v asociaci s plášťovými horninami, UHP </a:t>
            </a:r>
          </a:p>
          <a:p>
            <a:r>
              <a:rPr lang="cs-CZ" sz="2000" b="1" dirty="0" smtClean="0"/>
              <a:t>medium-T </a:t>
            </a:r>
            <a:r>
              <a:rPr lang="cs-CZ" sz="2000" b="1" dirty="0"/>
              <a:t>(900–550°C)</a:t>
            </a:r>
            <a:r>
              <a:rPr lang="cs-CZ" sz="2000" dirty="0"/>
              <a:t>. </a:t>
            </a:r>
            <a:r>
              <a:rPr lang="cs-CZ" sz="2000" dirty="0" smtClean="0"/>
              <a:t>V asociaci s rulami, granulity (kolize kontinent-kontinent)</a:t>
            </a:r>
          </a:p>
          <a:p>
            <a:r>
              <a:rPr lang="cs-CZ" sz="2000" b="1" dirty="0" err="1" smtClean="0"/>
              <a:t>low</a:t>
            </a:r>
            <a:r>
              <a:rPr lang="cs-CZ" sz="2000" b="1" dirty="0" smtClean="0"/>
              <a:t>-T </a:t>
            </a:r>
            <a:r>
              <a:rPr lang="cs-CZ" sz="2000" b="1" dirty="0"/>
              <a:t>(&lt;550°C</a:t>
            </a:r>
            <a:r>
              <a:rPr lang="cs-CZ" sz="2000" b="1" dirty="0" smtClean="0"/>
              <a:t>) – </a:t>
            </a:r>
            <a:r>
              <a:rPr lang="cs-CZ" sz="2000" dirty="0" smtClean="0"/>
              <a:t>oceánská deska, </a:t>
            </a:r>
            <a:r>
              <a:rPr lang="cs-CZ" sz="2000" dirty="0" err="1" smtClean="0"/>
              <a:t>subdukce</a:t>
            </a:r>
            <a:r>
              <a:rPr lang="cs-CZ" sz="2000" dirty="0" smtClean="0"/>
              <a:t> oceánské desky pod kontinent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50558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clogite2020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049"/>
            <a:ext cx="5411926" cy="36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5906" y="2880717"/>
            <a:ext cx="3557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Eklogit – omfacit, granát, křemen</a:t>
            </a:r>
          </a:p>
        </p:txBody>
      </p:sp>
      <p:pic>
        <p:nvPicPr>
          <p:cNvPr id="26628" name="Picture 4" descr="eclogite202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93" y="0"/>
            <a:ext cx="5238206" cy="34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577994" y="3534097"/>
            <a:ext cx="35660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Eklogit – omfacit, granát, křemen a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phengit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(světle hnědý)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200296" y="383665"/>
            <a:ext cx="3542756" cy="826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Eklogit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18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794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Kontaktní metamorfóza - rohovce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8650" y="6010595"/>
            <a:ext cx="73789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Kontaktní aureola kolem granitové intruze a facie kontaktních rohovců.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698" name="Picture 2" descr="hornfels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18602"/>
            <a:ext cx="7498853" cy="45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223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2314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sedimentů - </a:t>
            </a:r>
            <a:r>
              <a:rPr lang="cs-CZ" sz="3200" b="1" dirty="0" err="1" smtClean="0">
                <a:solidFill>
                  <a:srgbClr val="C00000"/>
                </a:solidFill>
              </a:rPr>
              <a:t>metapelity</a:t>
            </a:r>
            <a:endParaRPr lang="cs-CZ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308130"/>
              </p:ext>
            </p:extLst>
          </p:nvPr>
        </p:nvGraphicFramePr>
        <p:xfrm>
          <a:off x="77201" y="1111772"/>
          <a:ext cx="4906429" cy="400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PHOTO-PAINT" r:id="rId3" imgW="6162480" imgH="3933720" progId="CorelPHOTOPAINT.Image.13">
                  <p:embed/>
                </p:oleObj>
              </mc:Choice>
              <mc:Fallback>
                <p:oleObj name="PHOTO-PAINT" r:id="rId3" imgW="6162480" imgH="393372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201" y="1111772"/>
                        <a:ext cx="4906429" cy="4006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 flipH="1">
            <a:off x="5059678" y="1015977"/>
            <a:ext cx="39798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Sedimentární horniny </a:t>
            </a:r>
          </a:p>
          <a:p>
            <a:r>
              <a:rPr lang="cs-CZ" sz="2000" dirty="0" smtClean="0"/>
              <a:t>Jíl </a:t>
            </a:r>
            <a:r>
              <a:rPr lang="cs-CZ" sz="2000" dirty="0"/>
              <a:t>(</a:t>
            </a:r>
            <a:r>
              <a:rPr lang="cs-CZ" sz="2000" dirty="0" err="1"/>
              <a:t>clay</a:t>
            </a:r>
            <a:r>
              <a:rPr lang="cs-CZ" sz="2000" dirty="0"/>
              <a:t>) - </a:t>
            </a:r>
            <a:r>
              <a:rPr lang="cs-CZ" sz="2000" dirty="0" smtClean="0"/>
              <a:t>jílovec </a:t>
            </a:r>
            <a:r>
              <a:rPr lang="cs-CZ" sz="2000" dirty="0"/>
              <a:t>(</a:t>
            </a:r>
            <a:r>
              <a:rPr lang="cs-CZ" sz="2000" dirty="0" err="1"/>
              <a:t>claystone</a:t>
            </a:r>
            <a:r>
              <a:rPr lang="cs-CZ" sz="2000" dirty="0"/>
              <a:t>) – jílová břidlice (</a:t>
            </a:r>
            <a:r>
              <a:rPr lang="cs-CZ" sz="2000" dirty="0" err="1"/>
              <a:t>shale</a:t>
            </a:r>
            <a:r>
              <a:rPr lang="cs-CZ" sz="2000" dirty="0"/>
              <a:t>)</a:t>
            </a:r>
          </a:p>
          <a:p>
            <a:endParaRPr lang="cs-CZ" sz="2000" dirty="0" smtClean="0"/>
          </a:p>
          <a:p>
            <a:r>
              <a:rPr lang="cs-CZ" sz="2000" b="1" dirty="0" smtClean="0"/>
              <a:t>Metamorfované horniny</a:t>
            </a:r>
            <a:endParaRPr lang="cs-CZ" sz="2000" b="1" dirty="0"/>
          </a:p>
          <a:p>
            <a:r>
              <a:rPr lang="cs-CZ" sz="2000" dirty="0"/>
              <a:t>„Pokrývačská břidlice“ (</a:t>
            </a:r>
            <a:r>
              <a:rPr lang="cs-CZ" sz="2000" dirty="0" err="1"/>
              <a:t>slate</a:t>
            </a:r>
            <a:r>
              <a:rPr lang="cs-CZ" sz="2000" dirty="0"/>
              <a:t>)</a:t>
            </a:r>
          </a:p>
          <a:p>
            <a:r>
              <a:rPr lang="cs-CZ" sz="2000" dirty="0">
                <a:solidFill>
                  <a:srgbClr val="C00000"/>
                </a:solidFill>
              </a:rPr>
              <a:t>Fylit</a:t>
            </a:r>
            <a:r>
              <a:rPr lang="cs-CZ" sz="2000" dirty="0"/>
              <a:t> (</a:t>
            </a:r>
            <a:r>
              <a:rPr lang="cs-CZ" sz="2000" dirty="0" err="1"/>
              <a:t>phyllite</a:t>
            </a:r>
            <a:r>
              <a:rPr lang="cs-CZ" sz="2000" dirty="0"/>
              <a:t>) - </a:t>
            </a:r>
            <a:r>
              <a:rPr lang="cs-CZ" sz="2000" b="1" dirty="0" err="1" smtClean="0"/>
              <a:t>sericit</a:t>
            </a:r>
            <a:endParaRPr lang="cs-CZ" sz="2000" dirty="0"/>
          </a:p>
          <a:p>
            <a:r>
              <a:rPr lang="cs-CZ" sz="2000" dirty="0">
                <a:solidFill>
                  <a:srgbClr val="C00000"/>
                </a:solidFill>
              </a:rPr>
              <a:t>Svor </a:t>
            </a:r>
            <a:r>
              <a:rPr lang="cs-CZ" sz="2000" dirty="0"/>
              <a:t>(</a:t>
            </a:r>
            <a:r>
              <a:rPr lang="cs-CZ" sz="2000" dirty="0" err="1"/>
              <a:t>mica-schist</a:t>
            </a:r>
            <a:r>
              <a:rPr lang="cs-CZ" sz="2000" dirty="0"/>
              <a:t>) – </a:t>
            </a:r>
            <a:r>
              <a:rPr lang="cs-CZ" sz="2000" b="1" dirty="0" smtClean="0"/>
              <a:t>muskovit</a:t>
            </a:r>
            <a:endParaRPr lang="cs-CZ" sz="2000" dirty="0"/>
          </a:p>
          <a:p>
            <a:r>
              <a:rPr lang="cs-CZ" sz="2000" dirty="0">
                <a:solidFill>
                  <a:srgbClr val="C00000"/>
                </a:solidFill>
              </a:rPr>
              <a:t>Rula</a:t>
            </a:r>
            <a:r>
              <a:rPr lang="cs-CZ" sz="2000" dirty="0"/>
              <a:t> (</a:t>
            </a:r>
            <a:r>
              <a:rPr lang="cs-CZ" sz="2000" dirty="0" err="1"/>
              <a:t>gneiss</a:t>
            </a:r>
            <a:r>
              <a:rPr lang="cs-CZ" sz="2000" dirty="0"/>
              <a:t>) – </a:t>
            </a:r>
            <a:r>
              <a:rPr lang="cs-CZ" sz="2000" b="1" dirty="0"/>
              <a:t>draselný </a:t>
            </a:r>
            <a:r>
              <a:rPr lang="cs-CZ" sz="2000" b="1" dirty="0" smtClean="0"/>
              <a:t>živec</a:t>
            </a:r>
            <a:endParaRPr lang="cs-CZ" sz="2000" dirty="0"/>
          </a:p>
          <a:p>
            <a:endParaRPr lang="cs-CZ" sz="2000" b="1" dirty="0" smtClean="0"/>
          </a:p>
          <a:p>
            <a:r>
              <a:rPr lang="cs-CZ" sz="2000" b="1" dirty="0" smtClean="0"/>
              <a:t>částečně natavení ruly </a:t>
            </a:r>
            <a:r>
              <a:rPr lang="cs-CZ" sz="2000" dirty="0" smtClean="0"/>
              <a:t>(amfibolitová facie</a:t>
            </a:r>
            <a:r>
              <a:rPr lang="cs-CZ" sz="2000" dirty="0" smtClean="0"/>
              <a:t>)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smtClean="0">
                <a:solidFill>
                  <a:srgbClr val="C00000"/>
                </a:solidFill>
              </a:rPr>
              <a:t>= </a:t>
            </a:r>
            <a:r>
              <a:rPr lang="cs-CZ" sz="2000" dirty="0" err="1" smtClean="0">
                <a:solidFill>
                  <a:srgbClr val="C00000"/>
                </a:solidFill>
              </a:rPr>
              <a:t>Migmatit</a:t>
            </a:r>
            <a:r>
              <a:rPr lang="cs-CZ" sz="2000" dirty="0" smtClean="0"/>
              <a:t> </a:t>
            </a:r>
            <a:r>
              <a:rPr lang="cs-CZ" sz="2000" dirty="0"/>
              <a:t>(</a:t>
            </a:r>
            <a:r>
              <a:rPr lang="cs-CZ" sz="2000" dirty="0" err="1"/>
              <a:t>migmatite</a:t>
            </a:r>
            <a:r>
              <a:rPr lang="cs-CZ" sz="2000" dirty="0"/>
              <a:t>) – </a:t>
            </a:r>
            <a:endParaRPr lang="cs-CZ" sz="2000" dirty="0"/>
          </a:p>
          <a:p>
            <a:r>
              <a:rPr lang="cs-CZ" sz="2000" dirty="0"/>
              <a:t>– část světlá = roztavená </a:t>
            </a:r>
          </a:p>
          <a:p>
            <a:r>
              <a:rPr lang="cs-CZ" sz="2000" dirty="0"/>
              <a:t>– část tmavá = neroztavený </a:t>
            </a:r>
            <a:r>
              <a:rPr lang="cs-CZ" sz="2000" dirty="0" smtClean="0"/>
              <a:t>(</a:t>
            </a:r>
            <a:r>
              <a:rPr lang="cs-CZ" sz="2000" dirty="0" err="1" smtClean="0"/>
              <a:t>restit</a:t>
            </a:r>
            <a:r>
              <a:rPr lang="cs-CZ" sz="2000" dirty="0" smtClean="0"/>
              <a:t>)</a:t>
            </a:r>
            <a:endParaRPr lang="cs-CZ" sz="2000" dirty="0"/>
          </a:p>
          <a:p>
            <a:endParaRPr lang="cs-CZ" sz="2000" b="1" dirty="0" smtClean="0"/>
          </a:p>
          <a:p>
            <a:r>
              <a:rPr lang="cs-CZ" sz="2000" b="1" dirty="0" smtClean="0"/>
              <a:t>Silné roztavení ruly – </a:t>
            </a:r>
            <a:r>
              <a:rPr lang="cs-CZ" sz="2000" dirty="0" smtClean="0"/>
              <a:t>tavenina – migrace -</a:t>
            </a:r>
            <a:r>
              <a:rPr lang="cs-CZ" sz="2000" b="1" dirty="0" smtClean="0"/>
              <a:t> </a:t>
            </a:r>
            <a:r>
              <a:rPr lang="cs-CZ" sz="2000" dirty="0" smtClean="0">
                <a:solidFill>
                  <a:srgbClr val="C00000"/>
                </a:solidFill>
              </a:rPr>
              <a:t>Granit</a:t>
            </a:r>
            <a:endParaRPr lang="cs-CZ" sz="2000" b="1" dirty="0" smtClean="0"/>
          </a:p>
          <a:p>
            <a:r>
              <a:rPr lang="cs-CZ" sz="2000" dirty="0" smtClean="0">
                <a:solidFill>
                  <a:srgbClr val="C00000"/>
                </a:solidFill>
              </a:rPr>
              <a:t>Granulit  - </a:t>
            </a:r>
            <a:r>
              <a:rPr lang="cs-CZ" sz="2000" dirty="0" smtClean="0"/>
              <a:t>granulitová facie; </a:t>
            </a:r>
            <a:r>
              <a:rPr lang="cs-CZ" sz="2000" b="1" dirty="0" err="1" smtClean="0"/>
              <a:t>Opx</a:t>
            </a:r>
            <a:endParaRPr lang="cs-CZ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2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273" y="1063690"/>
            <a:ext cx="8593494" cy="5234474"/>
          </a:xfrm>
        </p:spPr>
        <p:txBody>
          <a:bodyPr>
            <a:noAutofit/>
          </a:bodyPr>
          <a:lstStyle/>
          <a:p>
            <a:r>
              <a:rPr lang="cs-CZ" sz="2400" dirty="0" smtClean="0"/>
              <a:t>indexové </a:t>
            </a:r>
            <a:r>
              <a:rPr lang="cs-CZ" sz="2400" dirty="0"/>
              <a:t>minerály </a:t>
            </a:r>
            <a:r>
              <a:rPr lang="cs-CZ" sz="2400" dirty="0" smtClean="0"/>
              <a:t>- přítomnost </a:t>
            </a:r>
            <a:r>
              <a:rPr lang="cs-CZ" sz="2400" dirty="0"/>
              <a:t>těchto minerálů může indikovat: </a:t>
            </a:r>
            <a:endParaRPr lang="cs-CZ" sz="2400" dirty="0" smtClean="0"/>
          </a:p>
          <a:p>
            <a:r>
              <a:rPr lang="cs-CZ" sz="2400" dirty="0" smtClean="0"/>
              <a:t>metamorfní </a:t>
            </a:r>
            <a:r>
              <a:rPr lang="cs-CZ" sz="2400" dirty="0"/>
              <a:t>podmínky  </a:t>
            </a:r>
            <a:endParaRPr lang="cs-CZ" sz="2400" dirty="0" smtClean="0"/>
          </a:p>
          <a:p>
            <a:r>
              <a:rPr lang="cs-CZ" sz="2400" dirty="0" smtClean="0"/>
              <a:t>specifické </a:t>
            </a:r>
            <a:r>
              <a:rPr lang="cs-CZ" sz="2400" dirty="0"/>
              <a:t>chemické složení • </a:t>
            </a:r>
            <a:endParaRPr lang="cs-CZ" sz="2400" dirty="0" smtClean="0"/>
          </a:p>
          <a:p>
            <a:r>
              <a:rPr lang="cs-CZ" sz="2400" dirty="0" smtClean="0"/>
              <a:t>jejich </a:t>
            </a:r>
            <a:r>
              <a:rPr lang="cs-CZ" sz="2400" dirty="0"/>
              <a:t>použití v názvu horniny nám může rychle poskytnout důležitou </a:t>
            </a:r>
            <a:r>
              <a:rPr lang="cs-CZ" sz="2400" dirty="0" smtClean="0"/>
              <a:t>informaci, například </a:t>
            </a:r>
            <a:r>
              <a:rPr lang="cs-CZ" sz="2400" dirty="0" err="1"/>
              <a:t>staurolitický</a:t>
            </a:r>
            <a:r>
              <a:rPr lang="cs-CZ" sz="2400" dirty="0"/>
              <a:t> svor dosáhl teplotních podmínek nejméně 550 </a:t>
            </a:r>
            <a:r>
              <a:rPr lang="cs-CZ" sz="2400" dirty="0" smtClean="0"/>
              <a:t>C</a:t>
            </a:r>
          </a:p>
          <a:p>
            <a:r>
              <a:rPr lang="cs-CZ" sz="2400" dirty="0" smtClean="0"/>
              <a:t>termín </a:t>
            </a:r>
            <a:r>
              <a:rPr lang="cs-CZ" sz="2400" dirty="0"/>
              <a:t>metamorfní zóna byl zaveden </a:t>
            </a:r>
            <a:r>
              <a:rPr lang="cs-CZ" sz="2400" dirty="0" err="1"/>
              <a:t>Barrowem</a:t>
            </a:r>
            <a:r>
              <a:rPr lang="cs-CZ" sz="2400" dirty="0"/>
              <a:t> (1893) v </a:t>
            </a:r>
            <a:r>
              <a:rPr lang="cs-CZ" sz="2400" dirty="0" err="1"/>
              <a:t>metapelitech</a:t>
            </a:r>
            <a:r>
              <a:rPr lang="cs-CZ" sz="2400" dirty="0"/>
              <a:t> oblasti </a:t>
            </a:r>
            <a:r>
              <a:rPr lang="cs-CZ" sz="2400" dirty="0" err="1"/>
              <a:t>Dalradian</a:t>
            </a:r>
            <a:r>
              <a:rPr lang="cs-CZ" sz="2400" dirty="0"/>
              <a:t> ve Skotsku </a:t>
            </a:r>
            <a:r>
              <a:rPr lang="cs-CZ" sz="2400" dirty="0" smtClean="0"/>
              <a:t>(</a:t>
            </a:r>
            <a:r>
              <a:rPr lang="cs-CZ" sz="2400" b="1" dirty="0" err="1" smtClean="0"/>
              <a:t>střednětlaká</a:t>
            </a:r>
            <a:r>
              <a:rPr lang="cs-CZ" sz="2400" b="1" dirty="0" smtClean="0"/>
              <a:t> metamorfóza, </a:t>
            </a:r>
            <a:r>
              <a:rPr lang="cs-CZ" sz="2400" dirty="0"/>
              <a:t>(dráha </a:t>
            </a:r>
            <a:r>
              <a:rPr lang="cs-CZ" sz="2400" dirty="0" smtClean="0"/>
              <a:t>3))</a:t>
            </a:r>
          </a:p>
          <a:p>
            <a:pPr marL="0" indent="0">
              <a:buNone/>
            </a:pPr>
            <a:r>
              <a:rPr lang="cs-CZ" sz="2400" dirty="0" smtClean="0"/>
              <a:t>    podle </a:t>
            </a:r>
            <a:r>
              <a:rPr lang="cs-CZ" sz="2400" dirty="0"/>
              <a:t>zvyšujícího metamorfního stupně vstupují další (indexový) </a:t>
            </a:r>
            <a:r>
              <a:rPr lang="cs-CZ" sz="2400" dirty="0" smtClean="0"/>
              <a:t>   minerál</a:t>
            </a:r>
            <a:r>
              <a:rPr lang="cs-CZ" sz="2400" dirty="0"/>
              <a:t>: </a:t>
            </a:r>
            <a:r>
              <a:rPr lang="cs-CZ" sz="2400" dirty="0" smtClean="0"/>
              <a:t> </a:t>
            </a:r>
            <a:r>
              <a:rPr lang="cs-CZ" sz="2400" b="1" dirty="0">
                <a:solidFill>
                  <a:srgbClr val="C00000"/>
                </a:solidFill>
              </a:rPr>
              <a:t>chlorit – biotit – granát – staurolit – kyanit – sillimanit</a:t>
            </a:r>
            <a:r>
              <a:rPr lang="cs-CZ" sz="2400" dirty="0"/>
              <a:t> </a:t>
            </a:r>
            <a:endParaRPr lang="cs-CZ" sz="2400" dirty="0" smtClean="0"/>
          </a:p>
          <a:p>
            <a:r>
              <a:rPr lang="cs-CZ" sz="2400" dirty="0" smtClean="0"/>
              <a:t>později </a:t>
            </a:r>
            <a:r>
              <a:rPr lang="cs-CZ" sz="2400" dirty="0"/>
              <a:t>byla </a:t>
            </a:r>
            <a:r>
              <a:rPr lang="cs-CZ" sz="2400" dirty="0" smtClean="0"/>
              <a:t>definována další posloupnost pro nízkotlakou metamorfózu (dráha 2) v </a:t>
            </a:r>
            <a:r>
              <a:rPr lang="cs-CZ" sz="2400" dirty="0"/>
              <a:t>oblasti </a:t>
            </a:r>
            <a:r>
              <a:rPr lang="cs-CZ" sz="2400" dirty="0" err="1">
                <a:solidFill>
                  <a:srgbClr val="C00000"/>
                </a:solidFill>
              </a:rPr>
              <a:t>Buchan</a:t>
            </a:r>
            <a:r>
              <a:rPr lang="cs-CZ" sz="2400" dirty="0"/>
              <a:t>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posloupnost </a:t>
            </a:r>
            <a:r>
              <a:rPr lang="cs-CZ" sz="2400" dirty="0"/>
              <a:t>minerálů: </a:t>
            </a:r>
            <a:r>
              <a:rPr lang="cs-CZ" sz="2400" dirty="0" smtClean="0"/>
              <a:t> </a:t>
            </a:r>
            <a:r>
              <a:rPr lang="cs-CZ" sz="2400" b="1" dirty="0">
                <a:solidFill>
                  <a:srgbClr val="C00000"/>
                </a:solidFill>
              </a:rPr>
              <a:t>biotit </a:t>
            </a:r>
            <a:r>
              <a:rPr lang="cs-CZ" sz="2400" b="1" dirty="0" smtClean="0">
                <a:solidFill>
                  <a:srgbClr val="C00000"/>
                </a:solidFill>
              </a:rPr>
              <a:t>– cordierit </a:t>
            </a:r>
            <a:r>
              <a:rPr lang="cs-CZ" sz="2400" b="1" dirty="0">
                <a:solidFill>
                  <a:srgbClr val="C00000"/>
                </a:solidFill>
              </a:rPr>
              <a:t>– andalusit – </a:t>
            </a:r>
            <a:r>
              <a:rPr lang="cs-CZ" sz="2400" b="1" dirty="0" smtClean="0">
                <a:solidFill>
                  <a:srgbClr val="C00000"/>
                </a:solidFill>
              </a:rPr>
              <a:t>sillimanit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391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sedimentů - </a:t>
            </a:r>
            <a:r>
              <a:rPr lang="cs-CZ" sz="3200" b="1" dirty="0" err="1" smtClean="0">
                <a:solidFill>
                  <a:srgbClr val="C00000"/>
                </a:solidFill>
              </a:rPr>
              <a:t>metapelity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2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2498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Metamorfní zóny v </a:t>
            </a:r>
            <a:r>
              <a:rPr lang="cs-CZ" dirty="0" err="1" smtClean="0">
                <a:solidFill>
                  <a:srgbClr val="C00000"/>
                </a:solidFill>
              </a:rPr>
              <a:t>metapelitech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22" y="1287625"/>
            <a:ext cx="5588891" cy="52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788" y="533077"/>
            <a:ext cx="3943350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Vrstevnatost </a:t>
            </a:r>
            <a:br>
              <a:rPr lang="cs-CZ" dirty="0" smtClean="0"/>
            </a:br>
            <a:r>
              <a:rPr lang="cs-CZ" dirty="0" smtClean="0"/>
              <a:t>vs. foliace (kliváž)</a:t>
            </a:r>
            <a:endParaRPr lang="cs-CZ" dirty="0"/>
          </a:p>
        </p:txBody>
      </p:sp>
      <p:pic>
        <p:nvPicPr>
          <p:cNvPr id="3" name="Picture 3" descr="SlatyCleav_Apps_upclose_w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1138" y="857251"/>
            <a:ext cx="4982862" cy="31348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p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3004" r="1012" b="3072"/>
          <a:stretch>
            <a:fillRect/>
          </a:stretch>
        </p:blipFill>
        <p:spPr>
          <a:xfrm>
            <a:off x="1" y="2651523"/>
            <a:ext cx="5185172" cy="33492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7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07168"/>
            <a:ext cx="7886700" cy="4351338"/>
          </a:xfrm>
        </p:spPr>
        <p:txBody>
          <a:bodyPr/>
          <a:lstStyle/>
          <a:p>
            <a:r>
              <a:rPr lang="cs-CZ" dirty="0" smtClean="0"/>
              <a:t>Oproti tomu, jiné minerály mohou v </a:t>
            </a:r>
            <a:r>
              <a:rPr lang="cs-CZ" dirty="0" err="1" smtClean="0"/>
              <a:t>pelitech</a:t>
            </a:r>
            <a:r>
              <a:rPr lang="cs-CZ" dirty="0" smtClean="0"/>
              <a:t> být v širokém rozmezí PT podmínek a nehovoří tedy o </a:t>
            </a:r>
            <a:r>
              <a:rPr lang="cs-CZ" dirty="0" err="1" smtClean="0"/>
              <a:t>podmínách</a:t>
            </a:r>
            <a:r>
              <a:rPr lang="cs-CZ" dirty="0" smtClean="0"/>
              <a:t> metamorfózy</a:t>
            </a:r>
          </a:p>
          <a:p>
            <a:endParaRPr lang="cs-CZ" dirty="0"/>
          </a:p>
          <a:p>
            <a:r>
              <a:rPr lang="cs-CZ" dirty="0" smtClean="0"/>
              <a:t>Např. křemen, plagioklas, turmalín, muskovit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28650" y="365126"/>
            <a:ext cx="7886700" cy="623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smtClean="0">
                <a:solidFill>
                  <a:srgbClr val="C00000"/>
                </a:solidFill>
              </a:rPr>
              <a:t>Metamorfóza sedimentů - metapelity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81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48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Fylit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266" y="1027611"/>
            <a:ext cx="8174083" cy="551314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Jemnozrnná hornina, vzniklá rekrystalizací břidlic (</a:t>
            </a:r>
            <a:r>
              <a:rPr lang="cs-CZ" dirty="0" err="1" smtClean="0"/>
              <a:t>pelitů</a:t>
            </a:r>
            <a:r>
              <a:rPr lang="cs-CZ" dirty="0" smtClean="0"/>
              <a:t>) v </a:t>
            </a:r>
            <a:r>
              <a:rPr lang="cs-CZ" dirty="0" err="1" smtClean="0"/>
              <a:t>podmínách</a:t>
            </a:r>
            <a:r>
              <a:rPr lang="cs-CZ" dirty="0" smtClean="0"/>
              <a:t> nízkého stupně metamorfózy, větší velikost zrna než </a:t>
            </a:r>
            <a:r>
              <a:rPr lang="cs-CZ" dirty="0" err="1" smtClean="0"/>
              <a:t>pelity</a:t>
            </a:r>
            <a:r>
              <a:rPr lang="cs-CZ" dirty="0" smtClean="0"/>
              <a:t> (nižší část facie zelených břidlic)</a:t>
            </a:r>
          </a:p>
          <a:p>
            <a:r>
              <a:rPr lang="cs-CZ" dirty="0" smtClean="0"/>
              <a:t>Výrazná foliace (uspořádání </a:t>
            </a:r>
            <a:r>
              <a:rPr lang="cs-CZ" dirty="0" err="1" smtClean="0"/>
              <a:t>fylosilikátů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r>
              <a:rPr lang="cs-CZ" dirty="0">
                <a:solidFill>
                  <a:srgbClr val="C00000"/>
                </a:solidFill>
              </a:rPr>
              <a:t>Chloritová zóna</a:t>
            </a:r>
            <a:r>
              <a:rPr lang="cs-CZ" dirty="0"/>
              <a:t>: metamorfované břidlice se mění na </a:t>
            </a:r>
            <a:r>
              <a:rPr lang="cs-CZ" dirty="0" smtClean="0"/>
              <a:t>fylity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Minerální </a:t>
            </a:r>
            <a:r>
              <a:rPr lang="cs-CZ" dirty="0"/>
              <a:t>složení (blízké břidlici): </a:t>
            </a:r>
            <a:r>
              <a:rPr lang="en-US" dirty="0" err="1">
                <a:solidFill>
                  <a:srgbClr val="C00000"/>
                </a:solidFill>
              </a:rPr>
              <a:t>mus</a:t>
            </a:r>
            <a:r>
              <a:rPr lang="cs-CZ" dirty="0">
                <a:solidFill>
                  <a:srgbClr val="C00000"/>
                </a:solidFill>
              </a:rPr>
              <a:t>k</a:t>
            </a:r>
            <a:r>
              <a:rPr lang="en-US" dirty="0" err="1">
                <a:solidFill>
                  <a:srgbClr val="C00000"/>
                </a:solidFill>
              </a:rPr>
              <a:t>ovit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chlorit</a:t>
            </a:r>
            <a:r>
              <a:rPr lang="en-US" dirty="0">
                <a:solidFill>
                  <a:srgbClr val="C00000"/>
                </a:solidFill>
              </a:rPr>
              <a:t>, a</a:t>
            </a:r>
            <a:r>
              <a:rPr lang="cs-CZ" dirty="0">
                <a:solidFill>
                  <a:srgbClr val="C00000"/>
                </a:solidFill>
              </a:rPr>
              <a:t> křemen, albit</a:t>
            </a:r>
            <a:r>
              <a:rPr lang="en-US" dirty="0"/>
              <a:t>. </a:t>
            </a:r>
            <a:endParaRPr lang="cs-CZ" dirty="0" smtClean="0"/>
          </a:p>
          <a:p>
            <a:endParaRPr lang="cs-CZ" dirty="0" smtClean="0">
              <a:solidFill>
                <a:srgbClr val="C00000"/>
              </a:solidFill>
            </a:endParaRPr>
          </a:p>
          <a:p>
            <a:r>
              <a:rPr lang="cs-CZ" dirty="0" smtClean="0">
                <a:solidFill>
                  <a:srgbClr val="C00000"/>
                </a:solidFill>
              </a:rPr>
              <a:t>Biotitová </a:t>
            </a:r>
            <a:r>
              <a:rPr lang="cs-CZ" dirty="0">
                <a:solidFill>
                  <a:srgbClr val="C00000"/>
                </a:solidFill>
              </a:rPr>
              <a:t>zóna</a:t>
            </a:r>
            <a:r>
              <a:rPr lang="cs-CZ" dirty="0"/>
              <a:t>: ve fylitech se objevuje biotit který je v asociaci s </a:t>
            </a:r>
            <a:r>
              <a:rPr lang="cs-CZ" dirty="0">
                <a:solidFill>
                  <a:srgbClr val="C00000"/>
                </a:solidFill>
              </a:rPr>
              <a:t>chloritem, muskovitem, křemenem a albitem </a:t>
            </a:r>
          </a:p>
          <a:p>
            <a:pPr marL="0" indent="0">
              <a:buNone/>
            </a:pPr>
            <a:endParaRPr lang="cs-CZ" dirty="0">
              <a:solidFill>
                <a:srgbClr val="C00000"/>
              </a:solidFill>
            </a:endParaRPr>
          </a:p>
          <a:p>
            <a:r>
              <a:rPr lang="cs-CZ" dirty="0" err="1" smtClean="0"/>
              <a:t>Akcesorie</a:t>
            </a:r>
            <a:r>
              <a:rPr lang="cs-CZ" dirty="0" smtClean="0"/>
              <a:t> hojné: </a:t>
            </a:r>
            <a:r>
              <a:rPr lang="en-US" dirty="0" err="1"/>
              <a:t>magnetit</a:t>
            </a:r>
            <a:r>
              <a:rPr lang="cs-CZ" dirty="0"/>
              <a:t>, </a:t>
            </a:r>
            <a:r>
              <a:rPr lang="en-US" dirty="0" err="1" smtClean="0"/>
              <a:t>pyrit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693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13" y="0"/>
            <a:ext cx="6531087" cy="4351337"/>
          </a:xfrm>
        </p:spPr>
      </p:pic>
      <p:pic>
        <p:nvPicPr>
          <p:cNvPr id="28674" name="Picture 2" descr="phyllite2020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4457"/>
            <a:ext cx="5806469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-64872" y="227152"/>
            <a:ext cx="3542756" cy="826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Fylit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04411" y="4519749"/>
            <a:ext cx="254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Krenulační</a:t>
            </a:r>
            <a:r>
              <a:rPr lang="cs-CZ" dirty="0" smtClean="0"/>
              <a:t> kliváž ve fylitu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961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564" y="138704"/>
            <a:ext cx="7886700" cy="69732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Svor = </a:t>
            </a:r>
            <a:r>
              <a:rPr lang="cs-CZ" sz="3200" b="1" dirty="0" err="1" smtClean="0">
                <a:solidFill>
                  <a:srgbClr val="C00000"/>
                </a:solidFill>
              </a:rPr>
              <a:t>mica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</a:rPr>
              <a:t>schist</a:t>
            </a:r>
            <a:r>
              <a:rPr lang="cs-CZ" sz="3200" b="1" dirty="0" smtClean="0">
                <a:solidFill>
                  <a:srgbClr val="C00000"/>
                </a:solidFill>
              </a:rPr>
              <a:t> / </a:t>
            </a:r>
            <a:r>
              <a:rPr lang="cs-CZ" sz="3200" b="1" dirty="0" smtClean="0">
                <a:solidFill>
                  <a:srgbClr val="C00000"/>
                </a:solidFill>
              </a:rPr>
              <a:t>rula = </a:t>
            </a:r>
            <a:r>
              <a:rPr lang="cs-CZ" sz="3200" b="1" dirty="0" err="1" smtClean="0">
                <a:solidFill>
                  <a:srgbClr val="C00000"/>
                </a:solidFill>
              </a:rPr>
              <a:t>gneiss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3029" y="757647"/>
            <a:ext cx="87303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vzniklá rekrystalizací břidlic (</a:t>
            </a:r>
            <a:r>
              <a:rPr lang="cs-CZ" sz="2000" dirty="0" err="1">
                <a:solidFill>
                  <a:srgbClr val="C00000"/>
                </a:solidFill>
              </a:rPr>
              <a:t>pelitů</a:t>
            </a:r>
            <a:r>
              <a:rPr lang="cs-CZ" sz="2000" dirty="0"/>
              <a:t>) v </a:t>
            </a:r>
            <a:r>
              <a:rPr lang="cs-CZ" sz="2000" dirty="0" err="1"/>
              <a:t>podmínách</a:t>
            </a:r>
            <a:r>
              <a:rPr lang="cs-CZ" sz="2000" dirty="0"/>
              <a:t> nízkého stupně metamorfózy, větší velikost zrna než </a:t>
            </a:r>
            <a:r>
              <a:rPr lang="cs-CZ" sz="2000" dirty="0" err="1"/>
              <a:t>pelity</a:t>
            </a:r>
            <a:r>
              <a:rPr lang="cs-CZ" sz="2000" dirty="0"/>
              <a:t> (nižší část facie zelených břidlic)</a:t>
            </a:r>
          </a:p>
          <a:p>
            <a:endParaRPr lang="cs-CZ" sz="2000" dirty="0" smtClean="0"/>
          </a:p>
          <a:p>
            <a:r>
              <a:rPr lang="cs-CZ" sz="2000" dirty="0" smtClean="0"/>
              <a:t>Výrazná </a:t>
            </a:r>
            <a:r>
              <a:rPr lang="cs-CZ" sz="2000" dirty="0">
                <a:solidFill>
                  <a:srgbClr val="C00000"/>
                </a:solidFill>
              </a:rPr>
              <a:t>foliace</a:t>
            </a:r>
            <a:r>
              <a:rPr lang="cs-CZ" sz="2000" dirty="0"/>
              <a:t> (uspořádání </a:t>
            </a:r>
            <a:r>
              <a:rPr lang="cs-CZ" sz="2000" dirty="0" err="1" smtClean="0"/>
              <a:t>fylosilikátů</a:t>
            </a:r>
            <a:r>
              <a:rPr lang="cs-CZ" sz="2000" dirty="0" smtClean="0"/>
              <a:t>  v důsledku působení tlaků – při </a:t>
            </a:r>
            <a:r>
              <a:rPr lang="cs-CZ" sz="2000" dirty="0" err="1" smtClean="0"/>
              <a:t>kpmpresi</a:t>
            </a:r>
            <a:r>
              <a:rPr lang="cs-CZ" sz="2000" dirty="0" smtClean="0"/>
              <a:t> při kolizi nebo tlakem nadloží) = </a:t>
            </a:r>
            <a:r>
              <a:rPr lang="cs-CZ" sz="2000" dirty="0" err="1" smtClean="0"/>
              <a:t>schistosity</a:t>
            </a:r>
            <a:endParaRPr lang="cs-CZ" sz="2000" dirty="0"/>
          </a:p>
          <a:p>
            <a:endParaRPr lang="cs-CZ" sz="2000" b="1" dirty="0" smtClean="0"/>
          </a:p>
          <a:p>
            <a:r>
              <a:rPr lang="cs-CZ" sz="2000" dirty="0" smtClean="0"/>
              <a:t>Metamorfní reakce s rostoucími podmínkami metamorfózy vede ke snižování foliace v důsledku růstu nových minerálů (zejména živců) na úkor </a:t>
            </a:r>
            <a:r>
              <a:rPr lang="cs-CZ" sz="2000" dirty="0" err="1" smtClean="0"/>
              <a:t>fylosilikátů</a:t>
            </a:r>
            <a:r>
              <a:rPr lang="cs-CZ" sz="2000" dirty="0" smtClean="0"/>
              <a:t> a zvětšování velikosti zrna. U ruly (pararula) málo </a:t>
            </a:r>
            <a:r>
              <a:rPr lang="cs-CZ" sz="2000" dirty="0" err="1" smtClean="0"/>
              <a:t>fylosikátů</a:t>
            </a:r>
            <a:r>
              <a:rPr lang="cs-CZ" sz="2000" dirty="0" smtClean="0"/>
              <a:t> (není </a:t>
            </a:r>
            <a:r>
              <a:rPr lang="cs-CZ" sz="2000" dirty="0" err="1" smtClean="0"/>
              <a:t>nazýváná</a:t>
            </a:r>
            <a:r>
              <a:rPr lang="cs-CZ" sz="2000" dirty="0" smtClean="0"/>
              <a:t> </a:t>
            </a:r>
            <a:r>
              <a:rPr lang="cs-CZ" sz="2000" dirty="0" err="1" smtClean="0"/>
              <a:t>schist</a:t>
            </a:r>
            <a:r>
              <a:rPr lang="cs-CZ" sz="2000" dirty="0" smtClean="0"/>
              <a:t>).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cs-CZ" sz="2000" dirty="0" smtClean="0">
                <a:solidFill>
                  <a:srgbClr val="C00000"/>
                </a:solidFill>
              </a:rPr>
              <a:t>Vznik nových minerálů</a:t>
            </a:r>
            <a:r>
              <a:rPr lang="cs-CZ" sz="2000" dirty="0" smtClean="0"/>
              <a:t> s růstem metamorfních podmínek (vedle </a:t>
            </a:r>
            <a:r>
              <a:rPr lang="cs-CZ" sz="2000" dirty="0" err="1" smtClean="0"/>
              <a:t>Ms</a:t>
            </a:r>
            <a:r>
              <a:rPr lang="cs-CZ" sz="2000" dirty="0" smtClean="0"/>
              <a:t>, </a:t>
            </a:r>
            <a:r>
              <a:rPr lang="cs-CZ" sz="2000" dirty="0" err="1" smtClean="0"/>
              <a:t>Chl</a:t>
            </a:r>
            <a:r>
              <a:rPr lang="cs-CZ" sz="2000" dirty="0" smtClean="0"/>
              <a:t>, </a:t>
            </a:r>
            <a:r>
              <a:rPr lang="cs-CZ" sz="2000" dirty="0" err="1" smtClean="0"/>
              <a:t>Qz</a:t>
            </a:r>
            <a:r>
              <a:rPr lang="cs-CZ" sz="2000" dirty="0" smtClean="0"/>
              <a:t>): </a:t>
            </a:r>
          </a:p>
          <a:p>
            <a:r>
              <a:rPr lang="cs-CZ" sz="2000" dirty="0"/>
              <a:t>	</a:t>
            </a:r>
            <a:r>
              <a:rPr lang="en-US" sz="2000" dirty="0" err="1" smtClean="0">
                <a:solidFill>
                  <a:srgbClr val="C00000"/>
                </a:solidFill>
              </a:rPr>
              <a:t>chloritoid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cs-CZ" sz="2000" dirty="0" smtClean="0">
                <a:solidFill>
                  <a:srgbClr val="C00000"/>
                </a:solidFill>
              </a:rPr>
              <a:t>biotit, </a:t>
            </a:r>
            <a:r>
              <a:rPr lang="en-US" sz="2000" dirty="0" smtClean="0">
                <a:solidFill>
                  <a:srgbClr val="C00000"/>
                </a:solidFill>
              </a:rPr>
              <a:t>g</a:t>
            </a:r>
            <a:r>
              <a:rPr lang="cs-CZ" sz="2000" dirty="0" err="1" smtClean="0">
                <a:solidFill>
                  <a:srgbClr val="C00000"/>
                </a:solidFill>
              </a:rPr>
              <a:t>ranát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</a:rPr>
              <a:t>staurolit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</a:rPr>
              <a:t>cordierit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</a:rPr>
              <a:t>andalusit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</a:rPr>
              <a:t>kyanit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endParaRPr lang="cs-CZ" sz="2000" dirty="0" smtClean="0">
              <a:solidFill>
                <a:srgbClr val="C00000"/>
              </a:solidFill>
            </a:endParaRPr>
          </a:p>
          <a:p>
            <a:r>
              <a:rPr lang="cs-CZ" sz="2000" dirty="0"/>
              <a:t>	</a:t>
            </a:r>
            <a:r>
              <a:rPr lang="cs-CZ" sz="2000" dirty="0" smtClean="0"/>
              <a:t>často tvoří 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por</a:t>
            </a:r>
            <a:r>
              <a:rPr lang="cs-CZ" sz="2000" dirty="0" smtClean="0">
                <a:solidFill>
                  <a:srgbClr val="C00000"/>
                </a:solidFill>
              </a:rPr>
              <a:t>f</a:t>
            </a:r>
            <a:r>
              <a:rPr lang="en-US" sz="2000" dirty="0" err="1" smtClean="0">
                <a:solidFill>
                  <a:srgbClr val="C00000"/>
                </a:solidFill>
              </a:rPr>
              <a:t>yroblast</a:t>
            </a:r>
            <a:r>
              <a:rPr lang="cs-CZ" sz="2000" dirty="0" smtClean="0">
                <a:solidFill>
                  <a:srgbClr val="C00000"/>
                </a:solidFill>
              </a:rPr>
              <a:t>y</a:t>
            </a:r>
            <a:r>
              <a:rPr lang="en-US" sz="2000" dirty="0" smtClean="0"/>
              <a:t> </a:t>
            </a:r>
            <a:r>
              <a:rPr lang="cs-CZ" sz="2000" dirty="0" smtClean="0"/>
              <a:t>v základní hmotě s převahou </a:t>
            </a:r>
            <a:r>
              <a:rPr lang="cs-CZ" sz="2000" dirty="0" err="1" smtClean="0"/>
              <a:t>fylosilikátů</a:t>
            </a:r>
            <a:r>
              <a:rPr lang="en-US" sz="2000" dirty="0" smtClean="0"/>
              <a:t>. </a:t>
            </a:r>
            <a:endParaRPr lang="cs-CZ" sz="2000" dirty="0" smtClean="0"/>
          </a:p>
          <a:p>
            <a:r>
              <a:rPr lang="cs-CZ" sz="2000" dirty="0"/>
              <a:t>	</a:t>
            </a:r>
            <a:r>
              <a:rPr lang="cs-CZ" sz="2000" dirty="0" smtClean="0"/>
              <a:t>časté inkluze v </a:t>
            </a:r>
            <a:r>
              <a:rPr lang="en-US" sz="2000" dirty="0" err="1" smtClean="0"/>
              <a:t>porphyroblast</a:t>
            </a:r>
            <a:r>
              <a:rPr lang="cs-CZ" sz="2000" dirty="0" smtClean="0"/>
              <a:t>ech</a:t>
            </a:r>
            <a:r>
              <a:rPr lang="en-US" sz="2000" dirty="0" smtClean="0"/>
              <a:t> </a:t>
            </a:r>
            <a:r>
              <a:rPr lang="cs-CZ" sz="2000" dirty="0" smtClean="0"/>
              <a:t> - indikující dřívější minerální asociace, </a:t>
            </a:r>
            <a:r>
              <a:rPr lang="cs-CZ" sz="2000" dirty="0"/>
              <a:t>vzniklé během vývoje horniny a růstu </a:t>
            </a:r>
            <a:r>
              <a:rPr lang="cs-CZ" sz="2000" dirty="0" err="1"/>
              <a:t>porfyroblastu</a:t>
            </a:r>
            <a:r>
              <a:rPr lang="en-US" sz="2000" dirty="0"/>
              <a:t>.</a:t>
            </a:r>
            <a:endParaRPr lang="cs-CZ" sz="2000" dirty="0"/>
          </a:p>
          <a:p>
            <a:endParaRPr lang="cs-CZ" sz="2000" dirty="0" smtClean="0"/>
          </a:p>
          <a:p>
            <a:r>
              <a:rPr lang="cs-CZ" sz="2000" dirty="0" smtClean="0"/>
              <a:t>Vznik jednoho minerálu na úkor jiného, tedy vznik nového může vést k kompletnímu zániku předešlého.</a:t>
            </a:r>
          </a:p>
          <a:p>
            <a:r>
              <a:rPr lang="cs-CZ" sz="2000" dirty="0" smtClean="0"/>
              <a:t>V matrix obvykle minerály </a:t>
            </a:r>
            <a:r>
              <a:rPr lang="cs-CZ" sz="2000" dirty="0" err="1" smtClean="0"/>
              <a:t>reekvilibrují</a:t>
            </a:r>
            <a:r>
              <a:rPr lang="cs-CZ" sz="2000" dirty="0" smtClean="0"/>
              <a:t> na asociaci stabilní za daných PT podmínek</a:t>
            </a:r>
            <a:r>
              <a:rPr lang="en-US" sz="2000" dirty="0" smtClean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65022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85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Svor = </a:t>
            </a:r>
            <a:r>
              <a:rPr lang="cs-CZ" sz="3200" b="1" dirty="0" err="1">
                <a:solidFill>
                  <a:srgbClr val="C00000"/>
                </a:solidFill>
              </a:rPr>
              <a:t>mica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</a:rPr>
              <a:t>schist</a:t>
            </a:r>
            <a:r>
              <a:rPr lang="cs-CZ" sz="3200" b="1" dirty="0" smtClean="0">
                <a:solidFill>
                  <a:srgbClr val="C00000"/>
                </a:solidFill>
              </a:rPr>
              <a:t> / rula </a:t>
            </a:r>
            <a:r>
              <a:rPr lang="cs-CZ" sz="3200" b="1" dirty="0">
                <a:solidFill>
                  <a:srgbClr val="C00000"/>
                </a:solidFill>
              </a:rPr>
              <a:t>= </a:t>
            </a:r>
            <a:r>
              <a:rPr lang="cs-CZ" sz="3200" b="1" dirty="0" err="1">
                <a:solidFill>
                  <a:srgbClr val="C00000"/>
                </a:solidFill>
              </a:rPr>
              <a:t>gneiss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4674" y="1203649"/>
            <a:ext cx="7886700" cy="5430416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Granátová zóna</a:t>
            </a:r>
            <a:r>
              <a:rPr lang="cs-CZ" dirty="0"/>
              <a:t>: Svory až ruly obsahují </a:t>
            </a:r>
            <a:r>
              <a:rPr lang="cs-CZ" dirty="0" err="1"/>
              <a:t>porfyroblasty</a:t>
            </a:r>
            <a:r>
              <a:rPr lang="cs-CZ" dirty="0"/>
              <a:t> </a:t>
            </a:r>
            <a:r>
              <a:rPr lang="cs-CZ" dirty="0">
                <a:solidFill>
                  <a:srgbClr val="C00000"/>
                </a:solidFill>
              </a:rPr>
              <a:t>granát</a:t>
            </a:r>
            <a:r>
              <a:rPr lang="cs-CZ" dirty="0"/>
              <a:t>u v základní hmotě složené z </a:t>
            </a:r>
            <a:r>
              <a:rPr lang="cs-CZ" dirty="0">
                <a:solidFill>
                  <a:srgbClr val="C00000"/>
                </a:solidFill>
              </a:rPr>
              <a:t>biotitu, chlorit, muskovit, křemen a albit až oligoklas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>
                <a:solidFill>
                  <a:srgbClr val="C00000"/>
                </a:solidFill>
              </a:rPr>
              <a:t>Staurolitová zóna</a:t>
            </a:r>
            <a:r>
              <a:rPr lang="cs-CZ" dirty="0"/>
              <a:t>: Svory až ruly se </a:t>
            </a:r>
            <a:r>
              <a:rPr lang="cs-CZ" dirty="0">
                <a:solidFill>
                  <a:srgbClr val="C00000"/>
                </a:solidFill>
              </a:rPr>
              <a:t>staurolit</a:t>
            </a:r>
            <a:r>
              <a:rPr lang="cs-CZ" dirty="0"/>
              <a:t>em, </a:t>
            </a:r>
            <a:r>
              <a:rPr lang="cs-CZ" dirty="0">
                <a:solidFill>
                  <a:srgbClr val="C00000"/>
                </a:solidFill>
              </a:rPr>
              <a:t>biotitem, muskovitem, křemenem, granátem a plagioklasem</a:t>
            </a:r>
            <a:r>
              <a:rPr lang="cs-CZ" dirty="0"/>
              <a:t>. Může být přítomen chlorit ale jen v malém množství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Kyanitová zóna</a:t>
            </a:r>
            <a:r>
              <a:rPr lang="cs-CZ" dirty="0"/>
              <a:t>: Svory až ruly s </a:t>
            </a:r>
            <a:r>
              <a:rPr lang="cs-CZ" dirty="0">
                <a:solidFill>
                  <a:srgbClr val="C00000"/>
                </a:solidFill>
              </a:rPr>
              <a:t>kyanit</a:t>
            </a:r>
            <a:r>
              <a:rPr lang="cs-CZ" dirty="0"/>
              <a:t>em, </a:t>
            </a:r>
            <a:r>
              <a:rPr lang="cs-CZ" dirty="0">
                <a:solidFill>
                  <a:srgbClr val="C00000"/>
                </a:solidFill>
              </a:rPr>
              <a:t>staurolit</a:t>
            </a:r>
            <a:r>
              <a:rPr lang="cs-CZ" dirty="0"/>
              <a:t>em, </a:t>
            </a:r>
            <a:r>
              <a:rPr lang="cs-CZ" dirty="0">
                <a:solidFill>
                  <a:srgbClr val="C00000"/>
                </a:solidFill>
              </a:rPr>
              <a:t>biotitem, muskovitem, křemenem, granátem a plagioklasem</a:t>
            </a:r>
            <a:r>
              <a:rPr lang="cs-CZ" dirty="0" smtClean="0"/>
              <a:t>. Není chlorit</a:t>
            </a:r>
          </a:p>
          <a:p>
            <a:endParaRPr lang="cs-CZ" dirty="0" smtClean="0"/>
          </a:p>
          <a:p>
            <a:r>
              <a:rPr lang="cs-CZ" dirty="0">
                <a:solidFill>
                  <a:srgbClr val="C00000"/>
                </a:solidFill>
              </a:rPr>
              <a:t>Silimanitová zóna</a:t>
            </a:r>
            <a:r>
              <a:rPr lang="cs-CZ" dirty="0"/>
              <a:t>: Svory až ruly se </a:t>
            </a:r>
            <a:r>
              <a:rPr lang="cs-CZ" dirty="0" smtClean="0">
                <a:solidFill>
                  <a:srgbClr val="C00000"/>
                </a:solidFill>
              </a:rPr>
              <a:t>silimanit</a:t>
            </a:r>
            <a:r>
              <a:rPr lang="cs-CZ" dirty="0" smtClean="0"/>
              <a:t>em, dále </a:t>
            </a:r>
            <a:r>
              <a:rPr lang="cs-CZ" dirty="0" smtClean="0">
                <a:solidFill>
                  <a:srgbClr val="C00000"/>
                </a:solidFill>
              </a:rPr>
              <a:t>biotit, muskovit, křemen, granát </a:t>
            </a:r>
            <a:r>
              <a:rPr lang="cs-CZ" dirty="0">
                <a:solidFill>
                  <a:srgbClr val="C00000"/>
                </a:solidFill>
              </a:rPr>
              <a:t>a </a:t>
            </a:r>
            <a:r>
              <a:rPr lang="cs-CZ" dirty="0" smtClean="0">
                <a:solidFill>
                  <a:srgbClr val="C00000"/>
                </a:solidFill>
              </a:rPr>
              <a:t>plagioklas</a:t>
            </a:r>
            <a:r>
              <a:rPr lang="cs-CZ" dirty="0" smtClean="0"/>
              <a:t>. </a:t>
            </a:r>
            <a:r>
              <a:rPr lang="cs-CZ" dirty="0"/>
              <a:t>Někdy může být přítomen staurolit a relikty kyanitu.</a:t>
            </a:r>
          </a:p>
        </p:txBody>
      </p:sp>
    </p:spTree>
    <p:extLst>
      <p:ext uri="{BB962C8B-B14F-4D97-AF65-F5344CB8AC3E}">
        <p14:creationId xmlns:p14="http://schemas.microsoft.com/office/powerpoint/2010/main" val="3955296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77273" y="3973427"/>
            <a:ext cx="4012164" cy="2558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granátický</a:t>
            </a:r>
            <a:r>
              <a:rPr lang="cs-CZ" dirty="0" smtClean="0"/>
              <a:t> svor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Kyanitový svor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-270200" y="138705"/>
            <a:ext cx="4142403" cy="69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Svor = </a:t>
            </a:r>
            <a:r>
              <a:rPr lang="cs-CZ" sz="3200" b="1" dirty="0" err="1" smtClean="0">
                <a:solidFill>
                  <a:srgbClr val="C00000"/>
                </a:solidFill>
              </a:rPr>
              <a:t>mica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</a:rPr>
              <a:t>schist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37890" name="Picture 2" descr="schist2020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45" y="80408"/>
            <a:ext cx="5435537" cy="38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schist2020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8" y="2445301"/>
            <a:ext cx="4679755" cy="44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9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56" y="27773"/>
            <a:ext cx="4789358" cy="35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548636" y="3771743"/>
            <a:ext cx="3352768" cy="25580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staurolitový svor s </a:t>
            </a:r>
            <a:r>
              <a:rPr lang="cs-CZ" dirty="0" err="1" smtClean="0"/>
              <a:t>Grt</a:t>
            </a: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muskovitický svor s turmalínem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1209" y="148036"/>
            <a:ext cx="4142403" cy="69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Svor = </a:t>
            </a:r>
            <a:r>
              <a:rPr lang="cs-CZ" sz="3200" b="1" dirty="0" err="1" smtClean="0">
                <a:solidFill>
                  <a:srgbClr val="C00000"/>
                </a:solidFill>
              </a:rPr>
              <a:t>mica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</a:rPr>
              <a:t>schist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43012" name="Picture 4" descr="https://www.mineral-forum.com/message-board/files/trm_008_copia_7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652"/>
            <a:ext cx="5565797" cy="417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591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4564" y="1029210"/>
            <a:ext cx="34348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Okatá rula, oka živců, dále křemen a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Bt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8914" name="Picture 2" descr="gneiss2020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95" y="0"/>
            <a:ext cx="5354605" cy="40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29597" y="250084"/>
            <a:ext cx="4142403" cy="69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Rula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04249" y="6011111"/>
            <a:ext cx="3051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Rula s růžovým K-živcem,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křemenm</a:t>
            </a:r>
            <a:r>
              <a:rPr kumimoji="0" lang="cs-CZ" altLang="cs-CZ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cs-CZ" altLang="cs-CZ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Bt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8916" name="Picture 4" descr="gneiss2020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851"/>
            <a:ext cx="5915608" cy="413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026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Vizuální vyhledávací dot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67" y="97610"/>
            <a:ext cx="4120633" cy="41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26235" y="53847"/>
            <a:ext cx="26753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Granátická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rula,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Qz</a:t>
            </a:r>
            <a:r>
              <a:rPr lang="cs-CZ" altLang="cs-CZ" sz="2000" dirty="0" smtClean="0">
                <a:latin typeface="Arial" panose="020B0604020202020204" pitchFamily="34" charset="0"/>
              </a:rPr>
              <a:t>, živce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29597" y="250084"/>
            <a:ext cx="4142403" cy="697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Rula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44036" name="Picture 4" descr="https://www.mindatnh.org/gallery%20photos/Sillimanite%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306"/>
            <a:ext cx="5505061" cy="41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52788" y="2004038"/>
            <a:ext cx="22171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sillimanitická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rula,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Qz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živce</a:t>
            </a:r>
          </a:p>
        </p:txBody>
      </p:sp>
    </p:spTree>
    <p:extLst>
      <p:ext uri="{BB962C8B-B14F-4D97-AF65-F5344CB8AC3E}">
        <p14:creationId xmlns:p14="http://schemas.microsoft.com/office/powerpoint/2010/main" val="1222553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9837" y="1156997"/>
            <a:ext cx="8136294" cy="5346440"/>
          </a:xfrm>
        </p:spPr>
        <p:txBody>
          <a:bodyPr>
            <a:normAutofit fontScale="55000" lnSpcReduction="20000"/>
          </a:bodyPr>
          <a:lstStyle/>
          <a:p>
            <a:r>
              <a:rPr lang="cs-CZ" sz="3800" dirty="0"/>
              <a:t>T </a:t>
            </a:r>
            <a:r>
              <a:rPr lang="cs-CZ" sz="3800" dirty="0" smtClean="0"/>
              <a:t>800-900</a:t>
            </a:r>
            <a:r>
              <a:rPr lang="cs-CZ" sz="3800" dirty="0"/>
              <a:t> °C; P </a:t>
            </a:r>
            <a:r>
              <a:rPr lang="cs-CZ" sz="3800" dirty="0" smtClean="0"/>
              <a:t>&gt;7 ; minimálně 20 km </a:t>
            </a:r>
            <a:r>
              <a:rPr lang="cs-CZ" sz="3800" dirty="0"/>
              <a:t>pod zemským povrchem. </a:t>
            </a:r>
            <a:endParaRPr lang="cs-CZ" sz="3800" dirty="0" smtClean="0"/>
          </a:p>
          <a:p>
            <a:r>
              <a:rPr lang="cs-CZ" sz="3800" dirty="0" err="1" smtClean="0"/>
              <a:t>Migmatity</a:t>
            </a:r>
            <a:r>
              <a:rPr lang="cs-CZ" sz="3800" dirty="0" smtClean="0"/>
              <a:t> jsou vysoce metamorfované </a:t>
            </a:r>
            <a:r>
              <a:rPr lang="cs-CZ" sz="3800" dirty="0"/>
              <a:t>horniny s typickou páskovanou </a:t>
            </a:r>
            <a:r>
              <a:rPr lang="cs-CZ" sz="3800" dirty="0" smtClean="0"/>
              <a:t>stavbou, kde došlo k částečnému natavení, ale vzniklá tavenina nebyla zcela segregovaná a neunikla mimo horninu. </a:t>
            </a:r>
          </a:p>
          <a:p>
            <a:r>
              <a:rPr lang="cs-CZ" sz="3800" dirty="0" smtClean="0"/>
              <a:t>Tmavé </a:t>
            </a:r>
            <a:r>
              <a:rPr lang="cs-CZ" sz="3800" dirty="0"/>
              <a:t>pásky </a:t>
            </a:r>
            <a:r>
              <a:rPr lang="cs-CZ" sz="3800" dirty="0" smtClean="0"/>
              <a:t>(tzv. </a:t>
            </a:r>
            <a:r>
              <a:rPr lang="cs-CZ" sz="3800" dirty="0" err="1" smtClean="0"/>
              <a:t>restit</a:t>
            </a:r>
            <a:r>
              <a:rPr lang="cs-CZ" sz="3800" dirty="0" smtClean="0"/>
              <a:t>) obsahují neroztavené </a:t>
            </a:r>
            <a:r>
              <a:rPr lang="cs-CZ" sz="3800" dirty="0"/>
              <a:t>minerály </a:t>
            </a:r>
            <a:r>
              <a:rPr lang="cs-CZ" sz="3800" dirty="0" smtClean="0"/>
              <a:t>metamorfované horniny (granát, </a:t>
            </a:r>
            <a:r>
              <a:rPr lang="cs-CZ" sz="3800" dirty="0" err="1" smtClean="0"/>
              <a:t>Opx</a:t>
            </a:r>
            <a:r>
              <a:rPr lang="cs-CZ" sz="3800" dirty="0" smtClean="0"/>
              <a:t>, cordierit, spinel; ale i zbytek </a:t>
            </a:r>
            <a:r>
              <a:rPr lang="cs-CZ" sz="3800" dirty="0" err="1" smtClean="0"/>
              <a:t>Bt</a:t>
            </a:r>
            <a:r>
              <a:rPr lang="cs-CZ" sz="3800" dirty="0" smtClean="0"/>
              <a:t> či světlých min.) </a:t>
            </a:r>
          </a:p>
          <a:p>
            <a:r>
              <a:rPr lang="cs-CZ" sz="3800" dirty="0" smtClean="0"/>
              <a:t>světlé </a:t>
            </a:r>
            <a:r>
              <a:rPr lang="cs-CZ" sz="3800" dirty="0"/>
              <a:t>partie </a:t>
            </a:r>
            <a:r>
              <a:rPr lang="cs-CZ" sz="3800" dirty="0" smtClean="0"/>
              <a:t>představují krystalizaci nových minerálů z taveniny (křemen, živce). </a:t>
            </a:r>
          </a:p>
          <a:p>
            <a:r>
              <a:rPr lang="cs-CZ" sz="3800" dirty="0" smtClean="0"/>
              <a:t>Vzhledem </a:t>
            </a:r>
            <a:r>
              <a:rPr lang="cs-CZ" sz="3800" dirty="0"/>
              <a:t>k přítomnosti produktů tavení tvoří </a:t>
            </a:r>
            <a:r>
              <a:rPr lang="cs-CZ" sz="3800" dirty="0" err="1"/>
              <a:t>migmatity</a:t>
            </a:r>
            <a:r>
              <a:rPr lang="cs-CZ" sz="3800" dirty="0"/>
              <a:t> přechod od přeměněných hornin k horninám vyvřelým. </a:t>
            </a:r>
            <a:endParaRPr lang="cs-CZ" sz="3800" dirty="0" smtClean="0"/>
          </a:p>
          <a:p>
            <a:r>
              <a:rPr lang="cs-CZ" sz="3800" dirty="0" smtClean="0"/>
              <a:t>Světlé </a:t>
            </a:r>
            <a:r>
              <a:rPr lang="cs-CZ" sz="3800" dirty="0"/>
              <a:t>minerály, jako například křemen nebo živec, se taví za relativně nižších </a:t>
            </a:r>
            <a:r>
              <a:rPr lang="cs-CZ" sz="3800" dirty="0" smtClean="0"/>
              <a:t>teplot než tmavé minerály</a:t>
            </a:r>
          </a:p>
          <a:p>
            <a:r>
              <a:rPr lang="cs-CZ" sz="3800" dirty="0" smtClean="0"/>
              <a:t>Směs </a:t>
            </a:r>
            <a:r>
              <a:rPr lang="cs-CZ" sz="3800" dirty="0"/>
              <a:t>roztavených a dosud pevných minerálů se rozděluje do zřetelně odlišných pásků, které se s nabývajícím podílem taveniny propojují. Nepravidelná tloušťka světlých a tmavých pásků, jejich </a:t>
            </a:r>
            <a:r>
              <a:rPr lang="cs-CZ" sz="3800" dirty="0" err="1"/>
              <a:t>provrásnění</a:t>
            </a:r>
            <a:r>
              <a:rPr lang="cs-CZ" sz="3800" dirty="0"/>
              <a:t> a usměrnění mají původ v orientovaném tektonickém napětí, tj. tlaku, který vyvolaly procesy deskové tektoniky při kolizi kontinentů. </a:t>
            </a:r>
            <a:endParaRPr lang="cs-CZ" sz="3800" dirty="0" smtClean="0"/>
          </a:p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414046" y="206506"/>
            <a:ext cx="7886700" cy="791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Migmatity</a:t>
            </a:r>
            <a:r>
              <a:rPr lang="cs-CZ" sz="3200" b="1" dirty="0" smtClean="0">
                <a:solidFill>
                  <a:srgbClr val="C00000"/>
                </a:solidFill>
              </a:rPr>
              <a:t> – natavení </a:t>
            </a:r>
            <a:r>
              <a:rPr lang="cs-CZ" sz="3200" b="1" dirty="0" err="1" smtClean="0">
                <a:solidFill>
                  <a:srgbClr val="C00000"/>
                </a:solidFill>
              </a:rPr>
              <a:t>metapelitů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1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669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Metamorfní </a:t>
            </a:r>
            <a:r>
              <a:rPr lang="cs-CZ" sz="3200" b="1" dirty="0" err="1" smtClean="0">
                <a:solidFill>
                  <a:srgbClr val="C00000"/>
                </a:solidFill>
              </a:rPr>
              <a:t>protolit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927" y="931817"/>
            <a:ext cx="8490856" cy="573024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300" b="1" dirty="0" err="1" smtClean="0">
                <a:solidFill>
                  <a:srgbClr val="C00000"/>
                </a:solidFill>
              </a:rPr>
              <a:t>Protolit</a:t>
            </a:r>
            <a:r>
              <a:rPr lang="en-US" sz="4300" dirty="0" smtClean="0"/>
              <a:t> </a:t>
            </a:r>
            <a:r>
              <a:rPr lang="cs-CZ" sz="4300" dirty="0" smtClean="0"/>
              <a:t>představuje původní horninu</a:t>
            </a:r>
            <a:r>
              <a:rPr lang="en-US" sz="4300" dirty="0" smtClean="0"/>
              <a:t>, </a:t>
            </a:r>
            <a:r>
              <a:rPr lang="cs-CZ" sz="4300" dirty="0" smtClean="0"/>
              <a:t>která to byla před metamorfózou</a:t>
            </a:r>
            <a:r>
              <a:rPr lang="en-US" sz="4300" dirty="0" smtClean="0"/>
              <a:t>. </a:t>
            </a:r>
            <a:r>
              <a:rPr lang="cs-CZ" sz="4300" dirty="0" smtClean="0"/>
              <a:t>Za nižších metamorfních podmínek je stavba </a:t>
            </a:r>
            <a:r>
              <a:rPr lang="cs-CZ" sz="4300" dirty="0" err="1" smtClean="0"/>
              <a:t>protolitu</a:t>
            </a:r>
            <a:r>
              <a:rPr lang="cs-CZ" sz="4300" dirty="0" smtClean="0"/>
              <a:t> často zachována. Za vyšších metamorfních podmínek původní stavba </a:t>
            </a:r>
            <a:r>
              <a:rPr lang="cs-CZ" sz="4300" dirty="0" err="1" smtClean="0"/>
              <a:t>protolitu</a:t>
            </a:r>
            <a:r>
              <a:rPr lang="cs-CZ" sz="4300" dirty="0" smtClean="0"/>
              <a:t> setřena metamorfní foliací a rekrystalizací. Na </a:t>
            </a:r>
            <a:r>
              <a:rPr lang="cs-CZ" sz="4300" dirty="0" err="1" smtClean="0"/>
              <a:t>protolit</a:t>
            </a:r>
            <a:r>
              <a:rPr lang="cs-CZ" sz="4300" dirty="0" smtClean="0"/>
              <a:t> potom usuzujeme jen z chemického složení horniny.</a:t>
            </a:r>
            <a:endParaRPr lang="cs-CZ" sz="4300" dirty="0" smtClean="0"/>
          </a:p>
          <a:p>
            <a:pPr marL="0" indent="0">
              <a:buNone/>
            </a:pPr>
            <a:r>
              <a:rPr lang="cs-CZ" sz="4300" dirty="0" smtClean="0"/>
              <a:t>Horniny různého složení (</a:t>
            </a:r>
            <a:r>
              <a:rPr lang="cs-CZ" sz="4300" dirty="0" err="1" smtClean="0"/>
              <a:t>protolitu</a:t>
            </a:r>
            <a:r>
              <a:rPr lang="cs-CZ" sz="4300" dirty="0" smtClean="0"/>
              <a:t>) se během metamorfózy chovají odlišně, za stejných PT podmínek tedy z hornin různého chemického složení vzniknou jiné metamorfované horniny.</a:t>
            </a:r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/>
            </a:r>
            <a:br>
              <a:rPr lang="en-US" sz="4300" dirty="0"/>
            </a:br>
            <a:r>
              <a:rPr lang="en-US" sz="4300" b="1" dirty="0" err="1" smtClean="0"/>
              <a:t>Pelit</a:t>
            </a:r>
            <a:r>
              <a:rPr lang="cs-CZ" sz="4300" b="1" dirty="0" smtClean="0"/>
              <a:t>y</a:t>
            </a:r>
            <a:r>
              <a:rPr lang="en-US" sz="4300" b="1" dirty="0" smtClean="0"/>
              <a:t>:</a:t>
            </a:r>
            <a:r>
              <a:rPr lang="en-US" sz="4300" dirty="0" smtClean="0"/>
              <a:t> </a:t>
            </a:r>
            <a:r>
              <a:rPr lang="cs-CZ" sz="4300" dirty="0" smtClean="0"/>
              <a:t>jedná se o Al bohaté sedimentární horniny (původně jílové minerály</a:t>
            </a:r>
            <a:r>
              <a:rPr lang="cs-CZ" sz="4300" dirty="0" smtClean="0"/>
              <a:t>, slídy, </a:t>
            </a:r>
            <a:r>
              <a:rPr lang="cs-CZ" sz="4300" dirty="0" smtClean="0"/>
              <a:t>živce) s vysokým obsahem vody. Vyšší obsah Al</a:t>
            </a:r>
            <a:r>
              <a:rPr lang="cs-CZ" sz="4300" baseline="-25000" dirty="0" smtClean="0"/>
              <a:t>2</a:t>
            </a:r>
            <a:r>
              <a:rPr lang="cs-CZ" sz="4300" dirty="0" smtClean="0"/>
              <a:t>O</a:t>
            </a:r>
            <a:r>
              <a:rPr lang="cs-CZ" sz="4300" baseline="-25000" dirty="0" smtClean="0"/>
              <a:t>3</a:t>
            </a:r>
            <a:r>
              <a:rPr lang="cs-CZ" sz="4300" dirty="0" smtClean="0"/>
              <a:t> než v jiných horninách, tedy při metamorfóze vznikají charakteristické Al-bohaté minerály: </a:t>
            </a:r>
            <a:r>
              <a:rPr lang="en-US" sz="4300" dirty="0" smtClean="0"/>
              <a:t> </a:t>
            </a:r>
            <a:r>
              <a:rPr lang="cs-CZ" sz="4300" dirty="0" smtClean="0"/>
              <a:t>slídy (</a:t>
            </a:r>
            <a:r>
              <a:rPr lang="cs-CZ" sz="4300" dirty="0" err="1" smtClean="0"/>
              <a:t>Ms</a:t>
            </a:r>
            <a:r>
              <a:rPr lang="cs-CZ" sz="4300" dirty="0" smtClean="0"/>
              <a:t>)</a:t>
            </a:r>
            <a:r>
              <a:rPr lang="en-US" sz="4300" dirty="0" smtClean="0"/>
              <a:t> </a:t>
            </a:r>
            <a:r>
              <a:rPr lang="en-US" sz="4300" dirty="0" err="1" smtClean="0"/>
              <a:t>kyanit</a:t>
            </a:r>
            <a:r>
              <a:rPr lang="en-US" sz="4300" dirty="0" smtClean="0"/>
              <a:t>, </a:t>
            </a:r>
            <a:r>
              <a:rPr lang="en-US" sz="4300" dirty="0" err="1" smtClean="0"/>
              <a:t>sillimanit</a:t>
            </a:r>
            <a:r>
              <a:rPr lang="en-US" sz="4300" dirty="0" smtClean="0"/>
              <a:t>, </a:t>
            </a:r>
            <a:r>
              <a:rPr lang="en-US" sz="4300" dirty="0" err="1" smtClean="0"/>
              <a:t>andalusit</a:t>
            </a:r>
            <a:r>
              <a:rPr lang="en-US" sz="4300" dirty="0" smtClean="0"/>
              <a:t>, </a:t>
            </a:r>
            <a:r>
              <a:rPr lang="cs-CZ" sz="4300" dirty="0" err="1" smtClean="0"/>
              <a:t>Grt</a:t>
            </a:r>
            <a:r>
              <a:rPr lang="cs-CZ" sz="4300" dirty="0" smtClean="0"/>
              <a:t>, Tur, staurolit,…</a:t>
            </a:r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/>
            </a:r>
            <a:br>
              <a:rPr lang="en-US" sz="4300" dirty="0"/>
            </a:br>
            <a:r>
              <a:rPr lang="en-US" sz="4300" b="1" dirty="0" err="1" smtClean="0"/>
              <a:t>Quartzo</a:t>
            </a:r>
            <a:r>
              <a:rPr lang="en-US" sz="4300" b="1" dirty="0" smtClean="0"/>
              <a:t>-Feldspathic</a:t>
            </a:r>
            <a:r>
              <a:rPr lang="cs-CZ" sz="4300" b="1" dirty="0" smtClean="0"/>
              <a:t>: </a:t>
            </a:r>
            <a:r>
              <a:rPr lang="cs-CZ" sz="4300" dirty="0" smtClean="0"/>
              <a:t>granitoidy, arkózy</a:t>
            </a:r>
            <a:r>
              <a:rPr lang="en-US" sz="4300" dirty="0" smtClean="0"/>
              <a:t> </a:t>
            </a:r>
            <a:r>
              <a:rPr lang="cs-CZ" sz="4300" dirty="0" smtClean="0"/>
              <a:t>s vysokým obsahem stabilních křemene a živců a nízkým </a:t>
            </a:r>
            <a:r>
              <a:rPr lang="cs-CZ" sz="4300" dirty="0" err="1" smtClean="0"/>
              <a:t>obsahm</a:t>
            </a:r>
            <a:r>
              <a:rPr lang="cs-CZ" sz="4300" dirty="0" smtClean="0"/>
              <a:t> minerálů s vodou. Oba stabilní za velkého rozpětí PT podmínek. Při metamorfóze (nižší až střední stupně) tyto horniny značné stabilní, bez výrazných změn</a:t>
            </a:r>
            <a:r>
              <a:rPr lang="en-US" sz="4300" dirty="0" smtClean="0"/>
              <a:t>.</a:t>
            </a:r>
            <a:r>
              <a:rPr lang="en-US" sz="4300" dirty="0"/>
              <a:t/>
            </a:r>
            <a:br>
              <a:rPr lang="en-US" sz="4300" dirty="0"/>
            </a:br>
            <a:r>
              <a:rPr lang="en-US" sz="4300" dirty="0"/>
              <a:t/>
            </a:r>
            <a:br>
              <a:rPr lang="en-US" sz="4300" dirty="0"/>
            </a:br>
            <a:r>
              <a:rPr lang="cs-CZ" sz="4300" b="1" dirty="0" smtClean="0"/>
              <a:t>Vápenaté horniny</a:t>
            </a:r>
            <a:r>
              <a:rPr lang="en-US" sz="4300" b="1" dirty="0" smtClean="0"/>
              <a:t>:</a:t>
            </a:r>
            <a:r>
              <a:rPr lang="en-US" sz="4300" dirty="0" smtClean="0"/>
              <a:t> </a:t>
            </a:r>
            <a:r>
              <a:rPr lang="cs-CZ" sz="4300" dirty="0" smtClean="0"/>
              <a:t>Ca bohatý </a:t>
            </a:r>
            <a:r>
              <a:rPr lang="cs-CZ" sz="4300" dirty="0" err="1" smtClean="0"/>
              <a:t>protolit</a:t>
            </a:r>
            <a:r>
              <a:rPr lang="en-US" sz="4300" dirty="0" smtClean="0"/>
              <a:t>. </a:t>
            </a:r>
            <a:r>
              <a:rPr lang="cs-CZ" sz="4300" dirty="0" smtClean="0"/>
              <a:t>Obvykle vápence, </a:t>
            </a:r>
            <a:r>
              <a:rPr lang="cs-CZ" sz="4300" dirty="0" smtClean="0"/>
              <a:t>slínovce. </a:t>
            </a:r>
            <a:r>
              <a:rPr lang="cs-CZ" sz="4300" dirty="0" smtClean="0"/>
              <a:t>S rostoucí metamorfózou vedle karbonátů vznik </a:t>
            </a:r>
            <a:r>
              <a:rPr lang="cs-CZ" sz="4300" dirty="0" err="1" smtClean="0"/>
              <a:t>Phl</a:t>
            </a:r>
            <a:r>
              <a:rPr lang="cs-CZ" sz="4300" dirty="0" smtClean="0"/>
              <a:t>, </a:t>
            </a:r>
            <a:r>
              <a:rPr lang="cs-CZ" sz="4300" dirty="0" err="1" smtClean="0"/>
              <a:t>Chl</a:t>
            </a:r>
            <a:r>
              <a:rPr lang="cs-CZ" sz="4300" dirty="0" smtClean="0"/>
              <a:t>, tremolit (Ca-amfibol) za ještě vyšších diopsid (</a:t>
            </a:r>
            <a:r>
              <a:rPr lang="cs-CZ" sz="4300" dirty="0" err="1" smtClean="0"/>
              <a:t>Cpx</a:t>
            </a:r>
            <a:r>
              <a:rPr lang="cs-CZ" sz="4300" dirty="0" smtClean="0"/>
              <a:t>), </a:t>
            </a:r>
            <a:r>
              <a:rPr lang="cs-CZ" sz="4300" dirty="0" err="1" smtClean="0"/>
              <a:t>forsterit</a:t>
            </a:r>
            <a:r>
              <a:rPr lang="cs-CZ" sz="4300" dirty="0" smtClean="0"/>
              <a:t> (Mg olivín) wollastonite, grosulár (</a:t>
            </a:r>
            <a:r>
              <a:rPr lang="cs-CZ" sz="4300" dirty="0" err="1" smtClean="0"/>
              <a:t>CaAl</a:t>
            </a:r>
            <a:r>
              <a:rPr lang="cs-CZ" sz="4300" dirty="0" smtClean="0"/>
              <a:t> granát), Ca plagioklas.</a:t>
            </a:r>
          </a:p>
          <a:p>
            <a:pPr marL="0" indent="0">
              <a:buNone/>
            </a:pPr>
            <a:r>
              <a:rPr lang="en-US" sz="4300" dirty="0" smtClean="0"/>
              <a:t> </a:t>
            </a:r>
            <a:r>
              <a:rPr lang="en-US" sz="4300" dirty="0"/>
              <a:t/>
            </a:r>
            <a:br>
              <a:rPr lang="en-US" sz="4300" dirty="0"/>
            </a:br>
            <a:r>
              <a:rPr lang="cs-CZ" sz="4300" b="1" dirty="0" smtClean="0"/>
              <a:t>Bazické</a:t>
            </a:r>
            <a:r>
              <a:rPr lang="en-US" sz="4300" b="1" dirty="0" smtClean="0"/>
              <a:t>/</a:t>
            </a:r>
            <a:r>
              <a:rPr lang="cs-CZ" sz="4300" b="1" dirty="0" err="1"/>
              <a:t>u</a:t>
            </a:r>
            <a:r>
              <a:rPr lang="en-US" sz="4300" b="1" dirty="0" err="1" smtClean="0"/>
              <a:t>ltraba</a:t>
            </a:r>
            <a:r>
              <a:rPr lang="cs-CZ" sz="4300" b="1" dirty="0" err="1" smtClean="0"/>
              <a:t>zické</a:t>
            </a:r>
            <a:r>
              <a:rPr lang="cs-CZ" sz="4300" b="1" dirty="0" smtClean="0"/>
              <a:t> horniny</a:t>
            </a:r>
            <a:r>
              <a:rPr lang="en-US" sz="4300" b="1" dirty="0" smtClean="0"/>
              <a:t>:</a:t>
            </a:r>
            <a:r>
              <a:rPr lang="en-US" sz="4300" dirty="0" smtClean="0"/>
              <a:t> </a:t>
            </a:r>
            <a:r>
              <a:rPr lang="cs-CZ" sz="4300" dirty="0" smtClean="0"/>
              <a:t>bazalty a gabra/peridotity</a:t>
            </a:r>
            <a:r>
              <a:rPr lang="en-US" sz="4300" dirty="0" smtClean="0"/>
              <a:t>. </a:t>
            </a:r>
            <a:r>
              <a:rPr lang="cs-CZ" sz="4300" dirty="0" err="1" smtClean="0"/>
              <a:t>Protolit</a:t>
            </a:r>
            <a:r>
              <a:rPr lang="cs-CZ" sz="4300" dirty="0" smtClean="0"/>
              <a:t> s vysokým podílem tmavých minerálů a plagioklasy bazické. V metamorfovaných horninách rovněž. </a:t>
            </a:r>
          </a:p>
          <a:p>
            <a:pPr marL="0" indent="0">
              <a:buNone/>
            </a:pPr>
            <a:r>
              <a:rPr lang="en-US" sz="4300" dirty="0"/>
              <a:t/>
            </a:r>
            <a:br>
              <a:rPr lang="en-US" sz="4300" dirty="0"/>
            </a:br>
            <a:r>
              <a:rPr lang="en-US" sz="4300" b="1" dirty="0" smtClean="0"/>
              <a:t>Fe</a:t>
            </a:r>
            <a:r>
              <a:rPr lang="cs-CZ" sz="4300" b="1" dirty="0" smtClean="0"/>
              <a:t>-bohaté horniny</a:t>
            </a:r>
            <a:r>
              <a:rPr lang="en-US" sz="4300" b="1" dirty="0" smtClean="0"/>
              <a:t>:</a:t>
            </a:r>
            <a:r>
              <a:rPr lang="en-US" sz="4300" dirty="0" smtClean="0"/>
              <a:t> Fe-</a:t>
            </a:r>
            <a:r>
              <a:rPr lang="cs-CZ" sz="4300" dirty="0" smtClean="0"/>
              <a:t>bohaté</a:t>
            </a:r>
            <a:r>
              <a:rPr lang="en-US" sz="4300" dirty="0" smtClean="0"/>
              <a:t> </a:t>
            </a:r>
            <a:r>
              <a:rPr lang="cs-CZ" sz="4300" dirty="0" smtClean="0"/>
              <a:t>sedimentární rudy (např. BIF). Při metamorfóze vznik </a:t>
            </a:r>
            <a:r>
              <a:rPr lang="cs-CZ" sz="4300" dirty="0" err="1" smtClean="0"/>
              <a:t>Fe</a:t>
            </a:r>
            <a:r>
              <a:rPr lang="cs-CZ" sz="4300" dirty="0" smtClean="0"/>
              <a:t> bohatých silikátů (</a:t>
            </a:r>
            <a:r>
              <a:rPr lang="cs-CZ" sz="4300" dirty="0" err="1" smtClean="0"/>
              <a:t>Fe</a:t>
            </a:r>
            <a:r>
              <a:rPr lang="cs-CZ" sz="4300" dirty="0" smtClean="0"/>
              <a:t>-Mg amfibolů, </a:t>
            </a:r>
            <a:r>
              <a:rPr lang="cs-CZ" sz="4300" dirty="0" err="1" smtClean="0"/>
              <a:t>Fe</a:t>
            </a:r>
            <a:r>
              <a:rPr lang="cs-CZ" sz="4300" dirty="0" smtClean="0"/>
              <a:t> mastek, hematit, magnetit za nízkých metamorfních podmínek, </a:t>
            </a:r>
            <a:r>
              <a:rPr lang="cs-CZ" sz="4300" dirty="0" err="1" smtClean="0"/>
              <a:t>Fe</a:t>
            </a:r>
            <a:r>
              <a:rPr lang="cs-CZ" sz="4300" dirty="0" smtClean="0"/>
              <a:t> bohaté olivíny, pyroxeny (</a:t>
            </a:r>
            <a:r>
              <a:rPr lang="cs-CZ" sz="4300" dirty="0" err="1" smtClean="0"/>
              <a:t>Opx</a:t>
            </a:r>
            <a:r>
              <a:rPr lang="cs-CZ" sz="4300" dirty="0" smtClean="0"/>
              <a:t>, </a:t>
            </a:r>
            <a:r>
              <a:rPr lang="cs-CZ" sz="4300" dirty="0" err="1" smtClean="0"/>
              <a:t>Cpx</a:t>
            </a:r>
            <a:r>
              <a:rPr lang="cs-CZ" sz="4300" dirty="0" smtClean="0"/>
              <a:t>), granáty za vyšších metamorfních stupňů</a:t>
            </a:r>
            <a:r>
              <a:rPr lang="en-US" sz="4300" dirty="0" smtClean="0"/>
              <a:t>.</a:t>
            </a:r>
            <a:r>
              <a:rPr lang="cs-CZ" sz="4300" dirty="0" smtClean="0"/>
              <a:t> </a:t>
            </a:r>
            <a:endParaRPr lang="cs-CZ" sz="4300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0228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61257" y="597159"/>
            <a:ext cx="8638903" cy="6130212"/>
          </a:xfrm>
        </p:spPr>
        <p:txBody>
          <a:bodyPr>
            <a:noAutofit/>
          </a:bodyPr>
          <a:lstStyle/>
          <a:p>
            <a:pPr lvl="0"/>
            <a:r>
              <a:rPr lang="cs-CZ" sz="2100" dirty="0" smtClean="0"/>
              <a:t>Dehydratační tavení hornin (nejčastěji </a:t>
            </a:r>
            <a:r>
              <a:rPr lang="cs-CZ" sz="2100" dirty="0" err="1" smtClean="0"/>
              <a:t>metapelitů</a:t>
            </a:r>
            <a:r>
              <a:rPr lang="cs-CZ" sz="2100" dirty="0" smtClean="0"/>
              <a:t>) - </a:t>
            </a:r>
            <a:r>
              <a:rPr lang="cs-CZ" sz="2100" dirty="0" smtClean="0">
                <a:solidFill>
                  <a:srgbClr val="C00000"/>
                </a:solidFill>
              </a:rPr>
              <a:t>kolize kontinent-kontinent </a:t>
            </a:r>
            <a:r>
              <a:rPr lang="cs-CZ" sz="2100" dirty="0" smtClean="0"/>
              <a:t>(při metamorfóze – amfibolitová/granulitová facie a tavení hornin) a </a:t>
            </a:r>
            <a:br>
              <a:rPr lang="cs-CZ" sz="2100" dirty="0" smtClean="0"/>
            </a:b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b="1" dirty="0" smtClean="0">
                <a:solidFill>
                  <a:srgbClr val="C00000"/>
                </a:solidFill>
              </a:rPr>
              <a:t>Dehydratační tavení </a:t>
            </a:r>
            <a:r>
              <a:rPr lang="cs-CZ" sz="2100" b="1" dirty="0" err="1" smtClean="0">
                <a:solidFill>
                  <a:srgbClr val="C00000"/>
                </a:solidFill>
              </a:rPr>
              <a:t>metapelitů</a:t>
            </a:r>
            <a:r>
              <a:rPr lang="cs-CZ" sz="2100" b="1" i="1" dirty="0"/>
              <a:t/>
            </a:r>
            <a:br>
              <a:rPr lang="cs-CZ" sz="2100" b="1" i="1" dirty="0"/>
            </a:br>
            <a:r>
              <a:rPr lang="cs-CZ" sz="2100" dirty="0" smtClean="0"/>
              <a:t>Protože v </a:t>
            </a:r>
            <a:r>
              <a:rPr lang="cs-CZ" sz="2100" dirty="0" err="1" smtClean="0"/>
              <a:t>metapelitech</a:t>
            </a:r>
            <a:r>
              <a:rPr lang="cs-CZ" sz="2100" dirty="0" smtClean="0"/>
              <a:t> (amfibolitová/granulitová </a:t>
            </a:r>
            <a:r>
              <a:rPr lang="cs-CZ" sz="2100" dirty="0"/>
              <a:t>facie), v nichž dochází k natavení, množství fluid v hornině nízké, je nutná pro tavení přítomnost minerálu </a:t>
            </a:r>
            <a:r>
              <a:rPr lang="cs-CZ" sz="2100" dirty="0" smtClean="0"/>
              <a:t>se </a:t>
            </a:r>
            <a:r>
              <a:rPr lang="cs-CZ" sz="2100" dirty="0"/>
              <a:t>zvýšeným obsahem vody, většinou </a:t>
            </a:r>
            <a:r>
              <a:rPr lang="cs-CZ" sz="2100" dirty="0" smtClean="0"/>
              <a:t>slíd. Voda, která se uvolní ze slíd sníží teplotu tavení a hornina se začne tavit.</a:t>
            </a:r>
            <a:br>
              <a:rPr lang="cs-CZ" sz="2100" dirty="0" smtClean="0"/>
            </a:b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 smtClean="0"/>
              <a:t>Dehydratační tavení </a:t>
            </a:r>
            <a:r>
              <a:rPr lang="cs-CZ" sz="2100" dirty="0" smtClean="0">
                <a:solidFill>
                  <a:srgbClr val="C00000"/>
                </a:solidFill>
              </a:rPr>
              <a:t>muskovitu</a:t>
            </a:r>
            <a:r>
              <a:rPr lang="cs-CZ" sz="2100" dirty="0" smtClean="0"/>
              <a:t> - </a:t>
            </a:r>
            <a:r>
              <a:rPr lang="cs-CZ" sz="2100" dirty="0"/>
              <a:t>produkují </a:t>
            </a:r>
            <a:r>
              <a:rPr lang="cs-CZ" sz="2100" dirty="0" smtClean="0"/>
              <a:t>malé </a:t>
            </a:r>
            <a:r>
              <a:rPr lang="cs-CZ" sz="2100" dirty="0"/>
              <a:t>množství </a:t>
            </a:r>
            <a:r>
              <a:rPr lang="cs-CZ" sz="2100" dirty="0" smtClean="0"/>
              <a:t>taveniny, </a:t>
            </a:r>
            <a:r>
              <a:rPr lang="cs-CZ" sz="2100" dirty="0"/>
              <a:t>hornina s 25 </a:t>
            </a:r>
            <a:r>
              <a:rPr lang="cs-CZ" sz="2100" dirty="0" err="1"/>
              <a:t>obj</a:t>
            </a:r>
            <a:r>
              <a:rPr lang="cs-CZ" sz="2100" dirty="0"/>
              <a:t>.% muskovitu vyprodukuje max. 11-12 hm.% taveniny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 smtClean="0"/>
              <a:t>dehydratační tavení </a:t>
            </a:r>
            <a:r>
              <a:rPr lang="cs-CZ" sz="2100" dirty="0" smtClean="0">
                <a:solidFill>
                  <a:srgbClr val="C00000"/>
                </a:solidFill>
              </a:rPr>
              <a:t>biotitu</a:t>
            </a:r>
            <a:r>
              <a:rPr lang="cs-CZ" sz="2100" dirty="0" smtClean="0"/>
              <a:t> - velmi </a:t>
            </a:r>
            <a:r>
              <a:rPr lang="cs-CZ" sz="2100" dirty="0"/>
              <a:t>efektivní pro vznik </a:t>
            </a:r>
            <a:r>
              <a:rPr lang="cs-CZ" sz="2100" dirty="0" smtClean="0"/>
              <a:t>taveniny, </a:t>
            </a:r>
            <a:r>
              <a:rPr lang="cs-CZ" sz="2100" dirty="0"/>
              <a:t>především pro velké rozšíření biotitu v horninách zemské kůry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 smtClean="0"/>
              <a:t>Např. reakce v </a:t>
            </a:r>
            <a:r>
              <a:rPr lang="cs-CZ" sz="2100" dirty="0" err="1" smtClean="0"/>
              <a:t>subsolidu</a:t>
            </a:r>
            <a:r>
              <a:rPr lang="cs-CZ" sz="2100" dirty="0" smtClean="0"/>
              <a:t> při </a:t>
            </a:r>
            <a:r>
              <a:rPr lang="cs-CZ" sz="2100" dirty="0" smtClean="0">
                <a:solidFill>
                  <a:srgbClr val="C00000"/>
                </a:solidFill>
              </a:rPr>
              <a:t>metamorfóze hornin s biotitem </a:t>
            </a:r>
            <a:r>
              <a:rPr lang="cs-CZ" sz="2100" dirty="0" smtClean="0"/>
              <a:t>(biotit zaniká) uvolňuje vodu </a:t>
            </a:r>
            <a:br>
              <a:rPr lang="cs-CZ" sz="2100" dirty="0" smtClean="0"/>
            </a:br>
            <a:r>
              <a:rPr lang="cs-CZ" sz="2100" dirty="0" smtClean="0"/>
              <a:t>                           </a:t>
            </a:r>
            <a:r>
              <a:rPr lang="cs-CZ" sz="2100" dirty="0" err="1" smtClean="0"/>
              <a:t>Qz</a:t>
            </a:r>
            <a:r>
              <a:rPr lang="cs-CZ" sz="2100" dirty="0" smtClean="0"/>
              <a:t> </a:t>
            </a:r>
            <a:r>
              <a:rPr lang="cs-CZ" sz="2100" dirty="0"/>
              <a:t>+ </a:t>
            </a:r>
            <a:r>
              <a:rPr lang="cs-CZ" sz="2100" dirty="0" err="1" smtClean="0"/>
              <a:t>Bt</a:t>
            </a:r>
            <a:r>
              <a:rPr lang="cs-CZ" sz="2100" dirty="0" smtClean="0"/>
              <a:t> </a:t>
            </a:r>
            <a:r>
              <a:rPr lang="cs-CZ" sz="2100" dirty="0"/>
              <a:t>+ Ab = </a:t>
            </a:r>
            <a:r>
              <a:rPr lang="cs-CZ" sz="2100" dirty="0" err="1" smtClean="0"/>
              <a:t>Kfs</a:t>
            </a:r>
            <a:r>
              <a:rPr lang="cs-CZ" sz="2100" dirty="0" smtClean="0"/>
              <a:t> </a:t>
            </a:r>
            <a:r>
              <a:rPr lang="cs-CZ" sz="2100" dirty="0"/>
              <a:t>+ </a:t>
            </a:r>
            <a:r>
              <a:rPr lang="cs-CZ" sz="2100" dirty="0" err="1"/>
              <a:t>Opx</a:t>
            </a:r>
            <a:r>
              <a:rPr lang="cs-CZ" sz="2100" dirty="0"/>
              <a:t> + H</a:t>
            </a:r>
            <a:r>
              <a:rPr lang="cs-CZ" sz="2100" baseline="-25000" dirty="0"/>
              <a:t>2</a:t>
            </a:r>
            <a:r>
              <a:rPr lang="cs-CZ" sz="2100" dirty="0"/>
              <a:t>O 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/>
              <a:t>V </a:t>
            </a:r>
            <a:r>
              <a:rPr lang="cs-CZ" sz="2100" dirty="0" err="1" smtClean="0"/>
              <a:t>metapelitu</a:t>
            </a:r>
            <a:r>
              <a:rPr lang="cs-CZ" sz="2100" dirty="0" smtClean="0"/>
              <a:t> vzniká 30-60 </a:t>
            </a:r>
            <a:r>
              <a:rPr lang="cs-CZ" sz="2100" dirty="0"/>
              <a:t>% taveniny při teplotě 800-900 °C a tlaku asi 7 </a:t>
            </a:r>
            <a:r>
              <a:rPr lang="cs-CZ" sz="2100" dirty="0" err="1" smtClean="0"/>
              <a:t>kbar</a:t>
            </a:r>
            <a:endParaRPr lang="cs-CZ" sz="2100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621132" y="129995"/>
            <a:ext cx="7886700" cy="58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Migmatity</a:t>
            </a:r>
            <a:r>
              <a:rPr lang="cs-CZ" sz="3200" b="1" dirty="0" smtClean="0">
                <a:solidFill>
                  <a:srgbClr val="C00000"/>
                </a:solidFill>
              </a:rPr>
              <a:t> – natavení </a:t>
            </a:r>
            <a:r>
              <a:rPr lang="cs-CZ" sz="3200" b="1" dirty="0" err="1" smtClean="0">
                <a:solidFill>
                  <a:srgbClr val="C00000"/>
                </a:solidFill>
              </a:rPr>
              <a:t>metapelitů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52401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Pokud při natavení nedošlo k segregaci a úniku taveniny, vzniká </a:t>
            </a:r>
            <a:r>
              <a:rPr lang="cs-CZ" dirty="0" err="1" smtClean="0">
                <a:solidFill>
                  <a:srgbClr val="C00000"/>
                </a:solidFill>
              </a:rPr>
              <a:t>migmatit</a:t>
            </a:r>
            <a:r>
              <a:rPr lang="cs-CZ" dirty="0" smtClean="0"/>
              <a:t> (obvykle při nižším procentu taveniny) = </a:t>
            </a:r>
            <a:r>
              <a:rPr lang="cs-CZ" dirty="0" smtClean="0">
                <a:solidFill>
                  <a:srgbClr val="C00000"/>
                </a:solidFill>
              </a:rPr>
              <a:t>smíšená hornina, pásky </a:t>
            </a:r>
            <a:r>
              <a:rPr lang="cs-CZ" dirty="0" err="1" smtClean="0">
                <a:solidFill>
                  <a:srgbClr val="C00000"/>
                </a:solidFill>
              </a:rPr>
              <a:t>restitu</a:t>
            </a:r>
            <a:r>
              <a:rPr lang="cs-CZ" dirty="0" smtClean="0">
                <a:solidFill>
                  <a:srgbClr val="C00000"/>
                </a:solidFill>
              </a:rPr>
              <a:t> a taveniny</a:t>
            </a:r>
          </a:p>
          <a:p>
            <a:r>
              <a:rPr lang="cs-CZ" dirty="0" smtClean="0"/>
              <a:t>Pokud při natavení dojde k </a:t>
            </a:r>
            <a:r>
              <a:rPr lang="cs-CZ" dirty="0" err="1" smtClean="0"/>
              <a:t>segragaci</a:t>
            </a:r>
            <a:r>
              <a:rPr lang="cs-CZ" dirty="0" smtClean="0"/>
              <a:t> a úniku taveniny vzniká </a:t>
            </a:r>
            <a:r>
              <a:rPr lang="cs-CZ" dirty="0" err="1" smtClean="0"/>
              <a:t>restit</a:t>
            </a:r>
            <a:r>
              <a:rPr lang="cs-CZ" dirty="0" smtClean="0"/>
              <a:t> - </a:t>
            </a:r>
            <a:r>
              <a:rPr lang="cs-CZ" dirty="0" smtClean="0">
                <a:solidFill>
                  <a:srgbClr val="C00000"/>
                </a:solidFill>
              </a:rPr>
              <a:t>Al bohatý granulit </a:t>
            </a:r>
            <a:r>
              <a:rPr lang="cs-CZ" dirty="0" smtClean="0"/>
              <a:t>(granulit sedimentárního původu) tvořený převážně granátem, </a:t>
            </a:r>
            <a:r>
              <a:rPr lang="cs-CZ" dirty="0" err="1" smtClean="0"/>
              <a:t>ortopyroxenem</a:t>
            </a:r>
            <a:r>
              <a:rPr lang="cs-CZ" dirty="0" smtClean="0"/>
              <a:t>, cordieritem, (</a:t>
            </a:r>
            <a:r>
              <a:rPr lang="cs-CZ" dirty="0" err="1" smtClean="0"/>
              <a:t>akcesorie</a:t>
            </a:r>
            <a:r>
              <a:rPr lang="cs-CZ" dirty="0" smtClean="0"/>
              <a:t> spinel) </a:t>
            </a:r>
            <a:r>
              <a:rPr lang="cs-CZ" dirty="0" smtClean="0">
                <a:solidFill>
                  <a:srgbClr val="C00000"/>
                </a:solidFill>
              </a:rPr>
              <a:t>a </a:t>
            </a:r>
            <a:r>
              <a:rPr lang="cs-CZ" dirty="0">
                <a:solidFill>
                  <a:srgbClr val="C00000"/>
                </a:solidFill>
              </a:rPr>
              <a:t>tavenina </a:t>
            </a:r>
            <a:r>
              <a:rPr lang="cs-CZ" dirty="0"/>
              <a:t>(v případě tavení </a:t>
            </a:r>
            <a:r>
              <a:rPr lang="cs-CZ" dirty="0" err="1"/>
              <a:t>metapelitů</a:t>
            </a:r>
            <a:r>
              <a:rPr lang="cs-CZ" dirty="0"/>
              <a:t> </a:t>
            </a:r>
            <a:r>
              <a:rPr lang="cs-CZ" dirty="0">
                <a:solidFill>
                  <a:srgbClr val="C00000"/>
                </a:solidFill>
              </a:rPr>
              <a:t>kyselá</a:t>
            </a:r>
            <a:r>
              <a:rPr lang="cs-CZ" dirty="0" smtClean="0"/>
              <a:t>), která migruje a utuhne výše jako těleso </a:t>
            </a:r>
            <a:r>
              <a:rPr lang="cs-CZ" dirty="0" smtClean="0">
                <a:solidFill>
                  <a:srgbClr val="C00000"/>
                </a:solidFill>
              </a:rPr>
              <a:t>S-typových</a:t>
            </a:r>
            <a:r>
              <a:rPr lang="cs-CZ" dirty="0" smtClean="0"/>
              <a:t> granitoidních hornin.</a:t>
            </a:r>
            <a:endParaRPr lang="cs-CZ" dirty="0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838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Migmatity</a:t>
            </a:r>
            <a:r>
              <a:rPr lang="cs-CZ" sz="3200" b="1" dirty="0" smtClean="0">
                <a:solidFill>
                  <a:srgbClr val="C00000"/>
                </a:solidFill>
              </a:rPr>
              <a:t> – natavení </a:t>
            </a:r>
            <a:r>
              <a:rPr lang="cs-CZ" sz="3200" b="1" dirty="0" err="1" smtClean="0">
                <a:solidFill>
                  <a:srgbClr val="C00000"/>
                </a:solidFill>
              </a:rPr>
              <a:t>metapelitů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74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6068" y="2476412"/>
            <a:ext cx="32936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Migmatit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výchoz,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Sand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River, S.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Africa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986" name="Picture 2" descr="gneiss2020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746"/>
            <a:ext cx="5531463" cy="37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 noGrp="1"/>
          </p:cNvSpPr>
          <p:nvPr>
            <p:ph type="title"/>
          </p:nvPr>
        </p:nvSpPr>
        <p:spPr>
          <a:xfrm>
            <a:off x="908568" y="91855"/>
            <a:ext cx="28236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Migmatit</a:t>
            </a:r>
            <a:endParaRPr lang="cs-CZ" sz="3200" b="1" dirty="0">
              <a:solidFill>
                <a:srgbClr val="C00000"/>
              </a:solidFill>
            </a:endParaRPr>
          </a:p>
        </p:txBody>
      </p:sp>
      <p:pic>
        <p:nvPicPr>
          <p:cNvPr id="41988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16" y="0"/>
            <a:ext cx="5105584" cy="38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661308" y="3958598"/>
            <a:ext cx="34080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Migmatit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tmavý granáty bohatý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restit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10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51863" y="1185591"/>
            <a:ext cx="2863487" cy="49673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UHP metamorfóza odpovídá tlakům při </a:t>
            </a:r>
            <a:r>
              <a:rPr lang="cs-CZ" dirty="0" smtClean="0">
                <a:solidFill>
                  <a:srgbClr val="C00000"/>
                </a:solidFill>
              </a:rPr>
              <a:t>zdvojení tloušťky kontinentální kůry </a:t>
            </a:r>
            <a:r>
              <a:rPr lang="cs-CZ" dirty="0" smtClean="0"/>
              <a:t>při </a:t>
            </a:r>
            <a:r>
              <a:rPr lang="cs-CZ" dirty="0" err="1" smtClean="0"/>
              <a:t>subdukci</a:t>
            </a:r>
            <a:r>
              <a:rPr lang="cs-CZ" dirty="0" smtClean="0"/>
              <a:t> kontinent-kontinent</a:t>
            </a:r>
            <a:r>
              <a:rPr lang="en-US" dirty="0" smtClean="0"/>
              <a:t>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Rozdělení pole </a:t>
            </a:r>
            <a:r>
              <a:rPr lang="en-US" dirty="0" err="1" smtClean="0"/>
              <a:t>eclogit</a:t>
            </a:r>
            <a:r>
              <a:rPr lang="cs-CZ" dirty="0" err="1" smtClean="0"/>
              <a:t>ové</a:t>
            </a:r>
            <a:r>
              <a:rPr lang="en-US" dirty="0" smtClean="0"/>
              <a:t>-facie</a:t>
            </a:r>
            <a:r>
              <a:rPr lang="cs-CZ" dirty="0" smtClean="0"/>
              <a:t> na </a:t>
            </a:r>
            <a:r>
              <a:rPr lang="cs-CZ" dirty="0" err="1" smtClean="0"/>
              <a:t>nížetlakou</a:t>
            </a:r>
            <a:r>
              <a:rPr lang="en-US" dirty="0" smtClean="0"/>
              <a:t> (</a:t>
            </a:r>
            <a:r>
              <a:rPr lang="cs-CZ" dirty="0" smtClean="0"/>
              <a:t>stabilní křemen</a:t>
            </a:r>
            <a:r>
              <a:rPr lang="en-US" dirty="0" smtClean="0"/>
              <a:t>) UHP</a:t>
            </a:r>
            <a:r>
              <a:rPr lang="cs-CZ" dirty="0" smtClean="0"/>
              <a:t> pole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C00000"/>
                </a:solidFill>
              </a:rPr>
              <a:t>coesit</a:t>
            </a:r>
            <a:r>
              <a:rPr lang="en-US" dirty="0" smtClean="0"/>
              <a:t> stab</a:t>
            </a:r>
            <a:r>
              <a:rPr lang="cs-CZ" dirty="0" err="1" smtClean="0"/>
              <a:t>ilní</a:t>
            </a:r>
            <a:r>
              <a:rPr lang="en-US" dirty="0" smtClean="0"/>
              <a:t>).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Často pozorovaný výskyt </a:t>
            </a:r>
            <a:r>
              <a:rPr lang="cs-CZ" dirty="0" err="1" smtClean="0">
                <a:solidFill>
                  <a:srgbClr val="C00000"/>
                </a:solidFill>
              </a:rPr>
              <a:t>nanodiamantů</a:t>
            </a:r>
            <a:endParaRPr lang="cs-CZ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dirty="0" smtClean="0"/>
              <a:t>Horniny UHP spolu: </a:t>
            </a:r>
            <a:r>
              <a:rPr lang="cs-CZ" dirty="0" smtClean="0">
                <a:solidFill>
                  <a:srgbClr val="C00000"/>
                </a:solidFill>
              </a:rPr>
              <a:t>eklogity, </a:t>
            </a:r>
            <a:r>
              <a:rPr lang="cs-CZ" dirty="0" err="1" smtClean="0">
                <a:solidFill>
                  <a:srgbClr val="C00000"/>
                </a:solidFill>
              </a:rPr>
              <a:t>granátické</a:t>
            </a:r>
            <a:r>
              <a:rPr lang="cs-CZ" dirty="0" smtClean="0">
                <a:solidFill>
                  <a:srgbClr val="C00000"/>
                </a:solidFill>
              </a:rPr>
              <a:t> peridotity, granulity </a:t>
            </a:r>
            <a:r>
              <a:rPr lang="cs-CZ" dirty="0" smtClean="0"/>
              <a:t>UHP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0" y="1185591"/>
            <a:ext cx="5034176" cy="4967350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58981" y="113211"/>
            <a:ext cx="7886700" cy="87085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/>
              <a:t>UHP metamorfóza</a:t>
            </a:r>
            <a:br>
              <a:rPr lang="cs-CZ" sz="3200" b="1" dirty="0" smtClean="0"/>
            </a:br>
            <a:r>
              <a:rPr lang="cs-CZ" sz="2400" dirty="0" smtClean="0"/>
              <a:t>kolize kontinent - kontinent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1603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046" y="226853"/>
            <a:ext cx="4134936" cy="64506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vápenců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52846" y="984069"/>
            <a:ext cx="32651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Nečisté vápence – příměs křemene a jiných sedimentárních částic (např. jíl) – vznik řady minerálů (silikátů)</a:t>
            </a:r>
            <a:endParaRPr lang="cs-CZ" sz="2000" dirty="0"/>
          </a:p>
        </p:txBody>
      </p:sp>
      <p:pic>
        <p:nvPicPr>
          <p:cNvPr id="30722" name="Picture 2" descr="01orogenic_dolom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80" y="792479"/>
            <a:ext cx="4673513" cy="28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88912" y="3327094"/>
            <a:ext cx="3500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Grafy pro stabilitu fází při </a:t>
            </a:r>
            <a:r>
              <a:rPr lang="cs-CZ" sz="2400" dirty="0" smtClean="0">
                <a:solidFill>
                  <a:srgbClr val="C00000"/>
                </a:solidFill>
              </a:rPr>
              <a:t>regionální metamorfóze </a:t>
            </a:r>
            <a:r>
              <a:rPr lang="cs-CZ" sz="2400" dirty="0" smtClean="0"/>
              <a:t>mramorů</a:t>
            </a:r>
            <a:endParaRPr lang="cs-CZ" sz="2400" dirty="0"/>
          </a:p>
        </p:txBody>
      </p:sp>
      <p:pic>
        <p:nvPicPr>
          <p:cNvPr id="30724" name="Picture 4" descr="02orogenic_calc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30" y="3929065"/>
            <a:ext cx="4652012" cy="28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442858" y="346575"/>
            <a:ext cx="2429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Dolomitické mramory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5383390" y="3604093"/>
            <a:ext cx="2429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Kalcitické</a:t>
            </a:r>
            <a:r>
              <a:rPr lang="cs-CZ" dirty="0" smtClean="0"/>
              <a:t> mramory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2697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046" y="226853"/>
            <a:ext cx="4134936" cy="64506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Metamorfóza vápenců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88912" y="3327094"/>
            <a:ext cx="3500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Grafy pro stabilitu fází při </a:t>
            </a:r>
            <a:r>
              <a:rPr lang="cs-CZ" sz="2400" dirty="0" smtClean="0">
                <a:solidFill>
                  <a:srgbClr val="C00000"/>
                </a:solidFill>
              </a:rPr>
              <a:t>kontaktní metamorfóze </a:t>
            </a:r>
            <a:r>
              <a:rPr lang="cs-CZ" sz="2400" dirty="0" smtClean="0"/>
              <a:t>mramorů (neuplatňuje se rostoucí tlak, jen teplota)</a:t>
            </a:r>
            <a:endParaRPr lang="cs-CZ" sz="2400" dirty="0"/>
          </a:p>
        </p:txBody>
      </p:sp>
      <p:sp>
        <p:nvSpPr>
          <p:cNvPr id="10" name="Obdélník 9"/>
          <p:cNvSpPr/>
          <p:nvPr/>
        </p:nvSpPr>
        <p:spPr>
          <a:xfrm>
            <a:off x="5442858" y="346575"/>
            <a:ext cx="2429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Dolomitické mramory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5383390" y="3604093"/>
            <a:ext cx="2429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Kalcitické</a:t>
            </a:r>
            <a:r>
              <a:rPr lang="cs-CZ" dirty="0" smtClean="0"/>
              <a:t> mramory</a:t>
            </a:r>
            <a:endParaRPr lang="cs-CZ" dirty="0"/>
          </a:p>
        </p:txBody>
      </p:sp>
      <p:pic>
        <p:nvPicPr>
          <p:cNvPr id="31746" name="Picture 2" descr="03contact_dolom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09" y="698575"/>
            <a:ext cx="4467416" cy="288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04contact_calc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09" y="3927921"/>
            <a:ext cx="4432662" cy="289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7137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335" y="234497"/>
            <a:ext cx="7886700" cy="8385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Metagranity</a:t>
            </a:r>
            <a:r>
              <a:rPr lang="cs-CZ" sz="3200" b="1" dirty="0" smtClean="0">
                <a:solidFill>
                  <a:srgbClr val="C00000"/>
                </a:solidFill>
              </a:rPr>
              <a:t>/</a:t>
            </a:r>
            <a:r>
              <a:rPr lang="cs-CZ" sz="3200" b="1" dirty="0" err="1" smtClean="0">
                <a:solidFill>
                  <a:srgbClr val="C00000"/>
                </a:solidFill>
              </a:rPr>
              <a:t>ortorula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3335" y="1203648"/>
            <a:ext cx="8104804" cy="47959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C00000"/>
                </a:solidFill>
              </a:rPr>
              <a:t>Ortorula</a:t>
            </a:r>
            <a:r>
              <a:rPr lang="cs-CZ" dirty="0" smtClean="0"/>
              <a:t> – rula, jejíž </a:t>
            </a:r>
            <a:r>
              <a:rPr lang="cs-CZ" dirty="0" err="1" smtClean="0"/>
              <a:t>protolit</a:t>
            </a:r>
            <a:r>
              <a:rPr lang="cs-CZ" dirty="0" smtClean="0"/>
              <a:t> je granit, obvykle </a:t>
            </a:r>
            <a:r>
              <a:rPr lang="cs-CZ" dirty="0" err="1" smtClean="0"/>
              <a:t>leukokrátnější</a:t>
            </a:r>
            <a:r>
              <a:rPr lang="cs-CZ" dirty="0" smtClean="0"/>
              <a:t> (světlejší) než pararula</a:t>
            </a:r>
          </a:p>
          <a:p>
            <a:r>
              <a:rPr lang="cs-CZ" dirty="0" smtClean="0"/>
              <a:t>produkt</a:t>
            </a:r>
            <a:r>
              <a:rPr lang="cs-CZ" dirty="0"/>
              <a:t> </a:t>
            </a:r>
            <a:r>
              <a:rPr lang="cs-CZ" dirty="0" smtClean="0"/>
              <a:t>regionální metamorfózy</a:t>
            </a:r>
            <a:r>
              <a:rPr lang="cs-CZ" dirty="0"/>
              <a:t> </a:t>
            </a:r>
            <a:r>
              <a:rPr lang="cs-CZ" dirty="0" smtClean="0"/>
              <a:t>křemen-živcových hornin, </a:t>
            </a:r>
            <a:r>
              <a:rPr lang="cs-CZ" dirty="0"/>
              <a:t>tedy kyselých a intermediárních </a:t>
            </a:r>
            <a:r>
              <a:rPr lang="cs-CZ" dirty="0" err="1" smtClean="0"/>
              <a:t>magmatitů</a:t>
            </a:r>
            <a:r>
              <a:rPr lang="cs-CZ" dirty="0" smtClean="0"/>
              <a:t> v </a:t>
            </a:r>
            <a:r>
              <a:rPr lang="cs-CZ" dirty="0"/>
              <a:t>amfibolitové </a:t>
            </a:r>
            <a:r>
              <a:rPr lang="cs-CZ" dirty="0" smtClean="0"/>
              <a:t>facii</a:t>
            </a:r>
          </a:p>
          <a:p>
            <a:r>
              <a:rPr lang="cs-CZ" dirty="0" smtClean="0"/>
              <a:t>Za nižších metamorfních podmínek nedochází k mnoha změnám (příliš leukokratní a suché)</a:t>
            </a:r>
          </a:p>
          <a:p>
            <a:r>
              <a:rPr lang="cs-CZ" dirty="0"/>
              <a:t>Jde o </a:t>
            </a:r>
            <a:r>
              <a:rPr lang="cs-CZ" dirty="0" smtClean="0"/>
              <a:t>hrubo- </a:t>
            </a:r>
            <a:r>
              <a:rPr lang="cs-CZ" dirty="0"/>
              <a:t>až </a:t>
            </a:r>
            <a:r>
              <a:rPr lang="cs-CZ" dirty="0" err="1" smtClean="0"/>
              <a:t>střednozrné</a:t>
            </a:r>
            <a:r>
              <a:rPr lang="cs-CZ" dirty="0"/>
              <a:t>, výrazně </a:t>
            </a:r>
            <a:r>
              <a:rPr lang="cs-CZ" dirty="0" smtClean="0"/>
              <a:t>břidličnaté horniny</a:t>
            </a:r>
          </a:p>
          <a:p>
            <a:r>
              <a:rPr lang="cs-CZ" dirty="0" smtClean="0"/>
              <a:t>Minerály: </a:t>
            </a:r>
            <a:r>
              <a:rPr lang="cs-CZ" dirty="0" smtClean="0">
                <a:solidFill>
                  <a:srgbClr val="C00000"/>
                </a:solidFill>
              </a:rPr>
              <a:t>křemen, </a:t>
            </a:r>
            <a:r>
              <a:rPr lang="cs-CZ" dirty="0" err="1" smtClean="0">
                <a:solidFill>
                  <a:srgbClr val="C00000"/>
                </a:solidFill>
              </a:rPr>
              <a:t>Bt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Ms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Kfs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Pl</a:t>
            </a:r>
            <a:r>
              <a:rPr lang="cs-CZ" dirty="0" smtClean="0">
                <a:solidFill>
                  <a:srgbClr val="C00000"/>
                </a:solidFill>
              </a:rPr>
              <a:t>, granát </a:t>
            </a:r>
            <a:r>
              <a:rPr lang="cs-CZ" dirty="0" smtClean="0"/>
              <a:t>(odlišné složení od magmatického, je rovněž almandin-spessartinový, ale má vyšší obsahy pyropové a grosulárové komponenty), </a:t>
            </a:r>
            <a:r>
              <a:rPr lang="cs-CZ" dirty="0" smtClean="0">
                <a:solidFill>
                  <a:srgbClr val="C00000"/>
                </a:solidFill>
              </a:rPr>
              <a:t>turmalín</a:t>
            </a:r>
            <a:r>
              <a:rPr lang="cs-CZ" dirty="0" smtClean="0"/>
              <a:t>, kyanit, amfibol.</a:t>
            </a:r>
          </a:p>
          <a:p>
            <a:pPr marL="0" indent="0">
              <a:buNone/>
            </a:pPr>
            <a:r>
              <a:rPr lang="cs-CZ" b="1" dirty="0" err="1" smtClean="0">
                <a:solidFill>
                  <a:srgbClr val="C00000"/>
                </a:solidFill>
              </a:rPr>
              <a:t>Felsický</a:t>
            </a:r>
            <a:r>
              <a:rPr lang="cs-CZ" b="1" dirty="0" smtClean="0">
                <a:solidFill>
                  <a:srgbClr val="C00000"/>
                </a:solidFill>
              </a:rPr>
              <a:t> granulit </a:t>
            </a:r>
            <a:r>
              <a:rPr lang="cs-CZ" dirty="0" smtClean="0"/>
              <a:t>– </a:t>
            </a:r>
            <a:r>
              <a:rPr lang="cs-CZ" dirty="0"/>
              <a:t>produkt regionální metamorfózy křemen-živcových </a:t>
            </a:r>
            <a:r>
              <a:rPr lang="cs-CZ" dirty="0" smtClean="0"/>
              <a:t>hornin (granitoidů), v granulitové facii (viz. granulitová facie). Minerály: </a:t>
            </a:r>
            <a:r>
              <a:rPr lang="cs-CZ" dirty="0" err="1" smtClean="0">
                <a:solidFill>
                  <a:srgbClr val="C00000"/>
                </a:solidFill>
              </a:rPr>
              <a:t>mesoperthit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(</a:t>
            </a:r>
            <a:r>
              <a:rPr lang="cs-CZ" dirty="0" err="1">
                <a:solidFill>
                  <a:srgbClr val="C00000"/>
                </a:solidFill>
              </a:rPr>
              <a:t>Kfs</a:t>
            </a:r>
            <a:r>
              <a:rPr lang="cs-CZ" dirty="0">
                <a:solidFill>
                  <a:srgbClr val="C00000"/>
                </a:solidFill>
              </a:rPr>
              <a:t> + </a:t>
            </a:r>
            <a:r>
              <a:rPr lang="cs-CZ" dirty="0" err="1">
                <a:solidFill>
                  <a:srgbClr val="C00000"/>
                </a:solidFill>
              </a:rPr>
              <a:t>Pl</a:t>
            </a:r>
            <a:r>
              <a:rPr lang="cs-CZ" dirty="0" smtClean="0">
                <a:solidFill>
                  <a:srgbClr val="C00000"/>
                </a:solidFill>
              </a:rPr>
              <a:t>), Al</a:t>
            </a:r>
            <a:r>
              <a:rPr lang="cs-CZ" baseline="-25000" dirty="0" smtClean="0">
                <a:solidFill>
                  <a:srgbClr val="C00000"/>
                </a:solidFill>
              </a:rPr>
              <a:t>2</a:t>
            </a:r>
            <a:r>
              <a:rPr lang="cs-CZ" dirty="0" smtClean="0">
                <a:solidFill>
                  <a:srgbClr val="C00000"/>
                </a:solidFill>
              </a:rPr>
              <a:t>SiO</a:t>
            </a:r>
            <a:r>
              <a:rPr lang="cs-CZ" baseline="-25000" dirty="0" smtClean="0">
                <a:solidFill>
                  <a:srgbClr val="C00000"/>
                </a:solidFill>
              </a:rPr>
              <a:t>5</a:t>
            </a:r>
            <a:r>
              <a:rPr lang="cs-CZ" dirty="0" smtClean="0">
                <a:solidFill>
                  <a:srgbClr val="C00000"/>
                </a:solidFill>
              </a:rPr>
              <a:t> (</a:t>
            </a:r>
            <a:r>
              <a:rPr lang="cs-CZ" dirty="0" err="1" smtClean="0">
                <a:solidFill>
                  <a:srgbClr val="C00000"/>
                </a:solidFill>
              </a:rPr>
              <a:t>Ky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Sill</a:t>
            </a:r>
            <a:r>
              <a:rPr lang="cs-CZ" dirty="0" smtClean="0">
                <a:solidFill>
                  <a:srgbClr val="C00000"/>
                </a:solidFill>
              </a:rPr>
              <a:t>), </a:t>
            </a:r>
            <a:r>
              <a:rPr lang="cs-CZ" dirty="0" err="1" smtClean="0">
                <a:solidFill>
                  <a:srgbClr val="C00000"/>
                </a:solidFill>
              </a:rPr>
              <a:t>Cdr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Grt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+/- </a:t>
            </a:r>
            <a:r>
              <a:rPr lang="cs-CZ" dirty="0" err="1">
                <a:solidFill>
                  <a:srgbClr val="C00000"/>
                </a:solidFill>
              </a:rPr>
              <a:t>Opx</a:t>
            </a:r>
            <a:endParaRPr lang="cs-CZ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59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091" y="397011"/>
            <a:ext cx="2497105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Ortorula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3476819" cy="80560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Stébelnatá </a:t>
            </a:r>
            <a:r>
              <a:rPr lang="cs-CZ" dirty="0" err="1" smtClean="0"/>
              <a:t>ortorula</a:t>
            </a:r>
            <a:endParaRPr lang="cs-CZ" dirty="0"/>
          </a:p>
        </p:txBody>
      </p:sp>
      <p:pic>
        <p:nvPicPr>
          <p:cNvPr id="45060" name="Picture 4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36" y="2321468"/>
            <a:ext cx="4742997" cy="429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39" y="0"/>
            <a:ext cx="4590661" cy="34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5437025" y="3445149"/>
            <a:ext cx="3476819" cy="805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Turmalinická </a:t>
            </a:r>
            <a:r>
              <a:rPr lang="cs-CZ" dirty="0" err="1" smtClean="0"/>
              <a:t>ortorula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314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669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Koncept metamorfních facií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3177" y="1097278"/>
            <a:ext cx="8132173" cy="559090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Navržený </a:t>
            </a:r>
            <a:r>
              <a:rPr lang="en-US" dirty="0" err="1" smtClean="0"/>
              <a:t>Eskol</a:t>
            </a:r>
            <a:r>
              <a:rPr lang="cs-CZ" dirty="0" smtClean="0"/>
              <a:t>ou</a:t>
            </a:r>
            <a:r>
              <a:rPr lang="en-US" dirty="0" smtClean="0"/>
              <a:t> </a:t>
            </a:r>
            <a:r>
              <a:rPr lang="en-US" dirty="0"/>
              <a:t>(1915) </a:t>
            </a:r>
            <a:r>
              <a:rPr lang="cs-CZ" dirty="0" smtClean="0"/>
              <a:t>na základě studia metamorfovaných bazických hornin.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Metamorfní facie </a:t>
            </a:r>
            <a:r>
              <a:rPr lang="cs-CZ" dirty="0" smtClean="0"/>
              <a:t>je dána skupinou metamorfních minerálů (minerální asociace) vzniklých typicky za daných PT podmínek v horninách různé litologie. Rozlišeno několik facií, jejich </a:t>
            </a:r>
            <a:r>
              <a:rPr lang="cs-CZ" dirty="0" smtClean="0">
                <a:solidFill>
                  <a:srgbClr val="C00000"/>
                </a:solidFill>
              </a:rPr>
              <a:t>názvy podle minerálů</a:t>
            </a:r>
            <a:r>
              <a:rPr lang="cs-CZ" dirty="0" smtClean="0"/>
              <a:t>, které jsou charakteristické pro </a:t>
            </a:r>
            <a:r>
              <a:rPr lang="cs-CZ" dirty="0" err="1" smtClean="0">
                <a:solidFill>
                  <a:srgbClr val="C00000"/>
                </a:solidFill>
              </a:rPr>
              <a:t>metabazika</a:t>
            </a:r>
            <a:r>
              <a:rPr lang="cs-CZ" dirty="0" smtClean="0"/>
              <a:t>. Ale stejný název facie užíváme i pro horniny jiného </a:t>
            </a:r>
            <a:r>
              <a:rPr lang="cs-CZ" dirty="0" err="1" smtClean="0"/>
              <a:t>protolitu</a:t>
            </a:r>
            <a:r>
              <a:rPr lang="cs-CZ" dirty="0" smtClean="0"/>
              <a:t> (např. </a:t>
            </a:r>
            <a:r>
              <a:rPr lang="cs-CZ" dirty="0" err="1" smtClean="0"/>
              <a:t>metapelity</a:t>
            </a:r>
            <a:r>
              <a:rPr lang="cs-CZ" dirty="0" smtClean="0"/>
              <a:t>) metamorfované za stejných PT podmínek společně s těmito </a:t>
            </a:r>
            <a:r>
              <a:rPr lang="cs-CZ" dirty="0" err="1" smtClean="0"/>
              <a:t>metabaziky</a:t>
            </a:r>
            <a:r>
              <a:rPr lang="cs-CZ" dirty="0" smtClean="0"/>
              <a:t>, i když v těchto horninách (např. </a:t>
            </a:r>
            <a:r>
              <a:rPr lang="cs-CZ" dirty="0" err="1" smtClean="0"/>
              <a:t>metapelitech</a:t>
            </a:r>
            <a:r>
              <a:rPr lang="cs-CZ" dirty="0" smtClean="0"/>
              <a:t>) nejsou metamorfní minerály, které vznikají v </a:t>
            </a:r>
            <a:r>
              <a:rPr lang="cs-CZ" dirty="0" err="1" smtClean="0"/>
              <a:t>metabazikách</a:t>
            </a:r>
            <a:r>
              <a:rPr lang="cs-CZ" dirty="0" smtClean="0"/>
              <a:t> a definují tuto facii. Např. ve facii amfibolitové, vznikají amfiboly (</a:t>
            </a:r>
            <a:r>
              <a:rPr lang="cs-CZ" dirty="0" err="1" smtClean="0"/>
              <a:t>hornblend</a:t>
            </a:r>
            <a:r>
              <a:rPr lang="cs-CZ" dirty="0" smtClean="0"/>
              <a:t>) jen v </a:t>
            </a:r>
            <a:r>
              <a:rPr lang="cs-CZ" dirty="0" err="1" smtClean="0"/>
              <a:t>metabazikách</a:t>
            </a:r>
            <a:r>
              <a:rPr lang="cs-CZ" dirty="0" smtClean="0"/>
              <a:t>, ale nevznikají v </a:t>
            </a:r>
            <a:r>
              <a:rPr lang="cs-CZ" dirty="0" err="1" smtClean="0"/>
              <a:t>metapelitech</a:t>
            </a:r>
            <a:r>
              <a:rPr lang="cs-CZ" dirty="0" smtClean="0"/>
              <a:t>. Přesto hovoříme o tom, že tyto </a:t>
            </a:r>
            <a:r>
              <a:rPr lang="cs-CZ" dirty="0" err="1" smtClean="0"/>
              <a:t>metapelity</a:t>
            </a:r>
            <a:r>
              <a:rPr lang="cs-CZ" dirty="0" smtClean="0"/>
              <a:t> jsou metamorfované v amfibolitové facii (ale jsou tam jiné indexové metamorfní minerály, charakteristické pro </a:t>
            </a:r>
            <a:r>
              <a:rPr lang="cs-CZ" dirty="0" err="1" smtClean="0"/>
              <a:t>metapelity</a:t>
            </a:r>
            <a:r>
              <a:rPr lang="cs-CZ" dirty="0" smtClean="0"/>
              <a:t> v amfibolitové facii). 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Hranice facií </a:t>
            </a:r>
            <a:r>
              <a:rPr lang="cs-CZ" dirty="0" smtClean="0"/>
              <a:t>jsou </a:t>
            </a:r>
            <a:r>
              <a:rPr lang="cs-CZ" dirty="0" smtClean="0">
                <a:solidFill>
                  <a:srgbClr val="C00000"/>
                </a:solidFill>
              </a:rPr>
              <a:t>definované vznikem/zánikem</a:t>
            </a:r>
            <a:r>
              <a:rPr lang="cs-CZ" dirty="0" smtClean="0"/>
              <a:t> těchto indexových </a:t>
            </a:r>
            <a:r>
              <a:rPr lang="cs-CZ" dirty="0" smtClean="0">
                <a:solidFill>
                  <a:srgbClr val="C00000"/>
                </a:solidFill>
              </a:rPr>
              <a:t>minerálů</a:t>
            </a:r>
            <a:r>
              <a:rPr lang="cs-CZ" dirty="0" smtClean="0"/>
              <a:t> v dané </a:t>
            </a:r>
            <a:r>
              <a:rPr lang="cs-CZ" dirty="0" err="1" smtClean="0"/>
              <a:t>metabazické</a:t>
            </a:r>
            <a:r>
              <a:rPr lang="cs-CZ" dirty="0" smtClean="0"/>
              <a:t> hornině, </a:t>
            </a:r>
            <a:r>
              <a:rPr lang="cs-CZ" dirty="0" smtClean="0">
                <a:solidFill>
                  <a:srgbClr val="C00000"/>
                </a:solidFill>
              </a:rPr>
              <a:t>ne</a:t>
            </a:r>
            <a:r>
              <a:rPr lang="cs-CZ" dirty="0" smtClean="0"/>
              <a:t> přesnými </a:t>
            </a:r>
            <a:r>
              <a:rPr lang="cs-CZ" dirty="0" smtClean="0">
                <a:solidFill>
                  <a:srgbClr val="C00000"/>
                </a:solidFill>
              </a:rPr>
              <a:t>PT podmínkami</a:t>
            </a:r>
            <a:r>
              <a:rPr lang="cs-CZ" dirty="0" smtClean="0"/>
              <a:t>. PT podmínky vzniku a zániku jednotlivých minerálů se v závislosti na chemickém složení </a:t>
            </a:r>
            <a:r>
              <a:rPr lang="cs-CZ" dirty="0" err="1" smtClean="0"/>
              <a:t>metabazik</a:t>
            </a:r>
            <a:r>
              <a:rPr lang="cs-CZ" dirty="0" smtClean="0"/>
              <a:t> mírně liší a tedy pro každý region je pozice PT podmínek jednotlivých facií mírně odlišná.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079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387" y="975361"/>
            <a:ext cx="3333750" cy="494646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PP = </a:t>
            </a:r>
            <a:r>
              <a:rPr lang="cs-CZ" dirty="0" err="1" smtClean="0"/>
              <a:t>prehnit-pumpellyitová</a:t>
            </a:r>
            <a:r>
              <a:rPr lang="cs-CZ" dirty="0" smtClean="0"/>
              <a:t> facie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Metamorfní režimy v různých geotektonických prostředích</a:t>
            </a:r>
          </a:p>
          <a:p>
            <a:r>
              <a:rPr lang="cs-CZ" dirty="0" smtClean="0"/>
              <a:t>1 – kontaktní metamorfóza</a:t>
            </a:r>
          </a:p>
          <a:p>
            <a:r>
              <a:rPr lang="cs-CZ" dirty="0" smtClean="0"/>
              <a:t>2 – </a:t>
            </a:r>
            <a:r>
              <a:rPr lang="cs-CZ" dirty="0" err="1" smtClean="0"/>
              <a:t>reg</a:t>
            </a:r>
            <a:r>
              <a:rPr lang="cs-CZ" dirty="0" smtClean="0"/>
              <a:t>. metamorfóza v oblasti hornin ostrovního oblouku</a:t>
            </a:r>
          </a:p>
          <a:p>
            <a:r>
              <a:rPr lang="cs-CZ" dirty="0" smtClean="0"/>
              <a:t>3 – </a:t>
            </a:r>
            <a:r>
              <a:rPr lang="cs-CZ" dirty="0" err="1" smtClean="0"/>
              <a:t>reg</a:t>
            </a:r>
            <a:r>
              <a:rPr lang="cs-CZ" dirty="0" smtClean="0"/>
              <a:t>. met. kolize kontinent-kontinent</a:t>
            </a:r>
          </a:p>
          <a:p>
            <a:r>
              <a:rPr lang="cs-CZ" dirty="0" smtClean="0"/>
              <a:t>4 – metamorfóza stabilních kontine</a:t>
            </a:r>
            <a:r>
              <a:rPr lang="cs-CZ" dirty="0"/>
              <a:t>n</a:t>
            </a:r>
            <a:r>
              <a:rPr lang="cs-CZ" dirty="0" smtClean="0"/>
              <a:t>tů</a:t>
            </a:r>
          </a:p>
          <a:p>
            <a:r>
              <a:rPr lang="cs-CZ" dirty="0" smtClean="0"/>
              <a:t>5 - metamorfóza v </a:t>
            </a:r>
            <a:r>
              <a:rPr lang="cs-CZ" dirty="0" err="1" smtClean="0"/>
              <a:t>subdukované</a:t>
            </a:r>
            <a:r>
              <a:rPr lang="cs-CZ" dirty="0" smtClean="0"/>
              <a:t> oceánské desce pod kontinent</a:t>
            </a:r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53407"/>
              </p:ext>
            </p:extLst>
          </p:nvPr>
        </p:nvGraphicFramePr>
        <p:xfrm>
          <a:off x="3309812" y="975360"/>
          <a:ext cx="5719343" cy="4868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9812" y="975360"/>
                        <a:ext cx="5719343" cy="4868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576398" y="129995"/>
            <a:ext cx="7886700" cy="56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err="1" smtClean="0">
                <a:solidFill>
                  <a:srgbClr val="C00000"/>
                </a:solidFill>
              </a:rPr>
              <a:t>Me</a:t>
            </a:r>
            <a:r>
              <a:rPr lang="cs-CZ" sz="3200" b="1" dirty="0" err="1" smtClean="0">
                <a:solidFill>
                  <a:srgbClr val="C00000"/>
                </a:solidFill>
              </a:rPr>
              <a:t>etamorfní</a:t>
            </a:r>
            <a:r>
              <a:rPr lang="cs-CZ" sz="3200" b="1" dirty="0" smtClean="0">
                <a:solidFill>
                  <a:srgbClr val="C00000"/>
                </a:solidFill>
              </a:rPr>
              <a:t> režimy a facie v různých geotektonických prostředích</a:t>
            </a:r>
            <a:endParaRPr lang="cs-CZ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5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33388" y="843901"/>
            <a:ext cx="8229600" cy="4525962"/>
          </a:xfrm>
        </p:spPr>
        <p:txBody>
          <a:bodyPr/>
          <a:lstStyle/>
          <a:p>
            <a:r>
              <a:rPr lang="cs-CZ" altLang="cs-CZ" sz="1600" dirty="0" smtClean="0"/>
              <a:t>kolize oceán – </a:t>
            </a:r>
            <a:r>
              <a:rPr lang="cs-CZ" altLang="cs-CZ" sz="1600" dirty="0" smtClean="0"/>
              <a:t>kontinent (2 – regionální metamorfóza v ostrovním oblouku, 5 – metamorf</a:t>
            </a:r>
            <a:r>
              <a:rPr lang="cs-CZ" altLang="cs-CZ" sz="1600" dirty="0" smtClean="0"/>
              <a:t>óza </a:t>
            </a:r>
            <a:r>
              <a:rPr lang="cs-CZ" altLang="cs-CZ" sz="1600" dirty="0" err="1" smtClean="0"/>
              <a:t>high</a:t>
            </a:r>
            <a:r>
              <a:rPr lang="cs-CZ" altLang="cs-CZ" sz="1600" dirty="0" smtClean="0"/>
              <a:t> P/</a:t>
            </a:r>
            <a:r>
              <a:rPr lang="cs-CZ" altLang="cs-CZ" sz="1600" dirty="0" err="1" smtClean="0"/>
              <a:t>low</a:t>
            </a:r>
            <a:r>
              <a:rPr lang="cs-CZ" altLang="cs-CZ" sz="1600" dirty="0" smtClean="0"/>
              <a:t> T </a:t>
            </a:r>
            <a:r>
              <a:rPr lang="cs-CZ" altLang="cs-CZ" sz="1600" dirty="0" err="1" smtClean="0"/>
              <a:t>subdukované</a:t>
            </a:r>
            <a:r>
              <a:rPr lang="cs-CZ" altLang="cs-CZ" sz="1600" dirty="0" smtClean="0"/>
              <a:t> desky, 1 – kontaktní metamorfóza)</a:t>
            </a:r>
            <a:endParaRPr lang="cs-CZ" altLang="cs-CZ" sz="1600" dirty="0" smtClean="0"/>
          </a:p>
          <a:p>
            <a:r>
              <a:rPr lang="cs-CZ" altLang="cs-CZ" sz="1600" dirty="0" smtClean="0"/>
              <a:t>pozor – horniny svrchní </a:t>
            </a:r>
            <a:r>
              <a:rPr lang="cs-CZ" altLang="cs-CZ" sz="1600" dirty="0" smtClean="0"/>
              <a:t>části </a:t>
            </a:r>
            <a:r>
              <a:rPr lang="cs-CZ" altLang="cs-CZ" sz="1600" dirty="0" smtClean="0"/>
              <a:t>oceánské kůry (bazalty oceánského dna) jsou metamorfované ve facii zelených břidlic –tzv. metamorfóza oceánského dna (nesouvisí s kolizí oceánské desky s kontinentální)</a:t>
            </a:r>
          </a:p>
        </p:txBody>
      </p:sp>
      <p:pic>
        <p:nvPicPr>
          <p:cNvPr id="39939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94" y="2249488"/>
            <a:ext cx="69135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 bwMode="blackWhite">
          <a:xfrm>
            <a:off x="433388" y="85726"/>
            <a:ext cx="8283575" cy="660724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04040"/>
            </a:solidFill>
            <a:miter lim="800000"/>
          </a:ln>
        </p:spPr>
        <p:txBody>
          <a:bodyPr lIns="274320" tIns="182880" rIns="274320" bIns="182880" anchor="ctr" anchorCtr="1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/>
              <a:t>Vznik metamorfovaných hornin</a:t>
            </a:r>
          </a:p>
        </p:txBody>
      </p:sp>
      <p:sp>
        <p:nvSpPr>
          <p:cNvPr id="39941" name="TextovéPole 5"/>
          <p:cNvSpPr txBox="1">
            <a:spLocks noChangeArrowheads="1"/>
          </p:cNvSpPr>
          <p:nvPr/>
        </p:nvSpPr>
        <p:spPr bwMode="auto">
          <a:xfrm>
            <a:off x="5695351" y="5484813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0070C0"/>
                </a:solidFill>
              </a:rPr>
              <a:t>5</a:t>
            </a:r>
            <a:endParaRPr lang="cs-CZ" altLang="cs-CZ" dirty="0"/>
          </a:p>
        </p:txBody>
      </p:sp>
      <p:sp>
        <p:nvSpPr>
          <p:cNvPr id="39942" name="TextovéPole 6"/>
          <p:cNvSpPr txBox="1">
            <a:spLocks noChangeArrowheads="1"/>
          </p:cNvSpPr>
          <p:nvPr/>
        </p:nvSpPr>
        <p:spPr bwMode="auto">
          <a:xfrm>
            <a:off x="7352701" y="4451350"/>
            <a:ext cx="526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FFFF00"/>
                </a:solidFill>
              </a:rPr>
              <a:t>2</a:t>
            </a:r>
            <a:r>
              <a:rPr lang="cs-CZ" altLang="cs-CZ" dirty="0" smtClean="0"/>
              <a:t> </a:t>
            </a:r>
            <a:endParaRPr lang="cs-CZ" altLang="cs-CZ" dirty="0"/>
          </a:p>
        </p:txBody>
      </p:sp>
      <p:sp>
        <p:nvSpPr>
          <p:cNvPr id="39943" name="TextovéPole 7"/>
          <p:cNvSpPr txBox="1">
            <a:spLocks noChangeArrowheads="1"/>
          </p:cNvSpPr>
          <p:nvPr/>
        </p:nvSpPr>
        <p:spPr bwMode="auto">
          <a:xfrm>
            <a:off x="6344639" y="3659188"/>
            <a:ext cx="526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C00000"/>
                </a:solidFill>
              </a:rPr>
              <a:t>1</a:t>
            </a:r>
            <a:r>
              <a:rPr lang="cs-CZ" altLang="cs-CZ" dirty="0" smtClean="0"/>
              <a:t> </a:t>
            </a:r>
            <a:endParaRPr lang="cs-CZ" altLang="cs-CZ" dirty="0"/>
          </a:p>
        </p:txBody>
      </p:sp>
      <p:sp>
        <p:nvSpPr>
          <p:cNvPr id="39944" name="TextovéPole 1"/>
          <p:cNvSpPr txBox="1">
            <a:spLocks noChangeArrowheads="1"/>
          </p:cNvSpPr>
          <p:nvPr/>
        </p:nvSpPr>
        <p:spPr bwMode="auto">
          <a:xfrm>
            <a:off x="1231301" y="3932238"/>
            <a:ext cx="24542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/>
              <a:t>metamorfované bazalty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/>
              <a:t>                                    oceánského dna</a:t>
            </a:r>
          </a:p>
        </p:txBody>
      </p:sp>
    </p:spTree>
    <p:extLst>
      <p:ext uri="{BB962C8B-B14F-4D97-AF65-F5344CB8AC3E}">
        <p14:creationId xmlns:p14="http://schemas.microsoft.com/office/powerpoint/2010/main" val="30439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odnadpis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graphicFrame>
        <p:nvGraphicFramePr>
          <p:cNvPr id="35844" name="Objekt 4"/>
          <p:cNvGraphicFramePr>
            <a:graphicFrameLocks noChangeAspect="1"/>
          </p:cNvGraphicFramePr>
          <p:nvPr/>
        </p:nvGraphicFramePr>
        <p:xfrm>
          <a:off x="433388" y="2586038"/>
          <a:ext cx="8283575" cy="407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PHOTO-PAINT" r:id="rId3" imgW="0" imgH="0" progId="CorelPHOTOPAINT.Image.16">
                  <p:embed/>
                </p:oleObj>
              </mc:Choice>
              <mc:Fallback>
                <p:oleObj name="PHOTO-PAINT" r:id="rId3" imgW="0" imgH="0" progId="CorelPHOTOPAINT.Image.16">
                  <p:embed/>
                  <p:pic>
                    <p:nvPicPr>
                      <p:cNvPr id="35844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2586038"/>
                        <a:ext cx="8283575" cy="407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Podnadpis 2"/>
          <p:cNvSpPr txBox="1">
            <a:spLocks noChangeArrowheads="1"/>
          </p:cNvSpPr>
          <p:nvPr/>
        </p:nvSpPr>
        <p:spPr bwMode="auto">
          <a:xfrm>
            <a:off x="433388" y="1026457"/>
            <a:ext cx="8532812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</a:pPr>
            <a:r>
              <a:rPr lang="cs-CZ" altLang="cs-CZ" sz="2000" dirty="0">
                <a:solidFill>
                  <a:srgbClr val="404040"/>
                </a:solidFill>
              </a:rPr>
              <a:t>Srážka kontinentálních desek – kolize kontinent - kontinent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</a:pPr>
            <a:r>
              <a:rPr lang="cs-CZ" altLang="cs-CZ" sz="2000" dirty="0">
                <a:solidFill>
                  <a:srgbClr val="404040"/>
                </a:solidFill>
              </a:rPr>
              <a:t>Vznik Alp či Himalájí (vrásových pohoří), s intenzivní regionální metamorfózou korových hornin v důsledku komprese (typ </a:t>
            </a:r>
            <a:r>
              <a:rPr lang="cs-CZ" altLang="cs-CZ" sz="2000" dirty="0" smtClean="0">
                <a:solidFill>
                  <a:srgbClr val="404040"/>
                </a:solidFill>
              </a:rPr>
              <a:t>3) </a:t>
            </a:r>
            <a:r>
              <a:rPr lang="cs-CZ" altLang="cs-CZ" sz="2000" dirty="0">
                <a:solidFill>
                  <a:srgbClr val="404040"/>
                </a:solidFill>
              </a:rPr>
              <a:t>a </a:t>
            </a:r>
            <a:r>
              <a:rPr lang="cs-CZ" altLang="cs-CZ" sz="2000" dirty="0" err="1">
                <a:solidFill>
                  <a:srgbClr val="404040"/>
                </a:solidFill>
              </a:rPr>
              <a:t>periplutonickou</a:t>
            </a:r>
            <a:r>
              <a:rPr lang="cs-CZ" altLang="cs-CZ" sz="2000" dirty="0">
                <a:solidFill>
                  <a:srgbClr val="404040"/>
                </a:solidFill>
              </a:rPr>
              <a:t> metamorfózou (typ </a:t>
            </a:r>
            <a:r>
              <a:rPr lang="cs-CZ" altLang="cs-CZ" sz="2000" dirty="0" smtClean="0">
                <a:solidFill>
                  <a:srgbClr val="404040"/>
                </a:solidFill>
              </a:rPr>
              <a:t>1) a UHP metamorfózou</a:t>
            </a:r>
            <a:endParaRPr lang="cs-CZ" altLang="cs-CZ" sz="2000" dirty="0">
              <a:solidFill>
                <a:srgbClr val="404040"/>
              </a:solidFill>
            </a:endParaRPr>
          </a:p>
        </p:txBody>
      </p:sp>
      <p:sp>
        <p:nvSpPr>
          <p:cNvPr id="35846" name="TextovéPole 6"/>
          <p:cNvSpPr txBox="1">
            <a:spLocks noChangeArrowheads="1"/>
          </p:cNvSpPr>
          <p:nvPr/>
        </p:nvSpPr>
        <p:spPr bwMode="auto">
          <a:xfrm>
            <a:off x="3678238" y="3717925"/>
            <a:ext cx="806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5400" dirty="0" smtClean="0">
                <a:solidFill>
                  <a:srgbClr val="00B050"/>
                </a:solidFill>
              </a:rPr>
              <a:t>3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endParaRPr lang="cs-CZ" altLang="cs-CZ" dirty="0">
              <a:solidFill>
                <a:srgbClr val="00B050"/>
              </a:solidFill>
            </a:endParaRPr>
          </a:p>
        </p:txBody>
      </p:sp>
      <p:sp>
        <p:nvSpPr>
          <p:cNvPr id="35847" name="TextovéPole 8"/>
          <p:cNvSpPr txBox="1">
            <a:spLocks noChangeArrowheads="1"/>
          </p:cNvSpPr>
          <p:nvPr/>
        </p:nvSpPr>
        <p:spPr bwMode="auto">
          <a:xfrm>
            <a:off x="4319588" y="4124325"/>
            <a:ext cx="526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C00000"/>
                </a:solidFill>
              </a:rPr>
              <a:t>1</a:t>
            </a:r>
            <a:r>
              <a:rPr lang="cs-CZ" altLang="cs-CZ" dirty="0" smtClean="0"/>
              <a:t> </a:t>
            </a:r>
            <a:endParaRPr lang="cs-CZ" altLang="cs-CZ" dirty="0"/>
          </a:p>
        </p:txBody>
      </p:sp>
      <p:sp>
        <p:nvSpPr>
          <p:cNvPr id="35848" name="TextovéPole 9"/>
          <p:cNvSpPr txBox="1">
            <a:spLocks noChangeArrowheads="1"/>
          </p:cNvSpPr>
          <p:nvPr/>
        </p:nvSpPr>
        <p:spPr bwMode="auto">
          <a:xfrm>
            <a:off x="5200650" y="3811588"/>
            <a:ext cx="6992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800" dirty="0" smtClean="0">
                <a:solidFill>
                  <a:srgbClr val="00B050"/>
                </a:solidFill>
              </a:rPr>
              <a:t>3 </a:t>
            </a:r>
            <a:endParaRPr lang="cs-CZ" altLang="cs-CZ" sz="4800" dirty="0">
              <a:solidFill>
                <a:srgbClr val="00B050"/>
              </a:solidFill>
            </a:endParaRP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741614" y="5371812"/>
            <a:ext cx="11582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rgbClr val="C00000"/>
                </a:solidFill>
              </a:rPr>
              <a:t>UHP</a:t>
            </a:r>
            <a:r>
              <a:rPr lang="cs-CZ" altLang="cs-CZ" dirty="0" smtClean="0"/>
              <a:t> </a:t>
            </a:r>
            <a:endParaRPr lang="cs-CZ" altLang="cs-CZ" dirty="0"/>
          </a:p>
        </p:txBody>
      </p:sp>
      <p:sp>
        <p:nvSpPr>
          <p:cNvPr id="2" name="Obdélník 1"/>
          <p:cNvSpPr/>
          <p:nvPr/>
        </p:nvSpPr>
        <p:spPr>
          <a:xfrm>
            <a:off x="186612" y="207509"/>
            <a:ext cx="877958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cs-CZ" sz="2800" dirty="0">
                <a:solidFill>
                  <a:srgbClr val="C00000"/>
                </a:solidFill>
              </a:rPr>
              <a:t>Vztah </a:t>
            </a:r>
            <a:r>
              <a:rPr lang="cs-CZ" sz="2800" dirty="0" smtClean="0">
                <a:solidFill>
                  <a:srgbClr val="C00000"/>
                </a:solidFill>
              </a:rPr>
              <a:t>metamorfních režimů a </a:t>
            </a:r>
            <a:r>
              <a:rPr lang="cs-CZ" sz="2800" dirty="0">
                <a:solidFill>
                  <a:srgbClr val="C00000"/>
                </a:solidFill>
              </a:rPr>
              <a:t>geotektonického prostředí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509899"/>
              </p:ext>
            </p:extLst>
          </p:nvPr>
        </p:nvGraphicFramePr>
        <p:xfrm>
          <a:off x="3792448" y="778013"/>
          <a:ext cx="5110421" cy="4349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2" name="PHOTO-PAINT" r:id="rId3" imgW="6143400" imgH="5229000" progId="CorelPHOTOPAINT.Image.13">
                  <p:embed/>
                </p:oleObj>
              </mc:Choice>
              <mc:Fallback>
                <p:oleObj name="PHOTO-PAINT" r:id="rId3" imgW="6143400" imgH="5229000" progId="CorelPHOTOPAINT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2448" y="778013"/>
                        <a:ext cx="5110421" cy="4349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Zakřivená spojnice 11"/>
          <p:cNvCxnSpPr/>
          <p:nvPr/>
        </p:nvCxnSpPr>
        <p:spPr>
          <a:xfrm rot="16200000" flipH="1">
            <a:off x="4715435" y="1445669"/>
            <a:ext cx="9144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4708560" y="1608343"/>
            <a:ext cx="757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VLGM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725630" y="2021515"/>
            <a:ext cx="687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LGM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46364" y="2435380"/>
            <a:ext cx="837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MGM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701836" y="2783635"/>
            <a:ext cx="76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HGM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576398" y="129995"/>
            <a:ext cx="7886700" cy="56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rgbClr val="C00000"/>
                </a:solidFill>
              </a:rPr>
              <a:t>Koncept metamorfních facií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576398" y="4899944"/>
            <a:ext cx="47597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             diagenese</a:t>
            </a:r>
          </a:p>
          <a:p>
            <a:r>
              <a:rPr lang="cs-CZ" dirty="0" smtClean="0"/>
              <a:t>VLGM - very </a:t>
            </a:r>
            <a:r>
              <a:rPr lang="cs-CZ" dirty="0" err="1" smtClean="0"/>
              <a:t>low</a:t>
            </a:r>
            <a:r>
              <a:rPr lang="cs-CZ" dirty="0"/>
              <a:t> </a:t>
            </a:r>
            <a:r>
              <a:rPr lang="cs-CZ" dirty="0" smtClean="0"/>
              <a:t>grade </a:t>
            </a:r>
            <a:r>
              <a:rPr lang="cs-CZ" dirty="0" err="1" smtClean="0"/>
              <a:t>metamomorphism</a:t>
            </a:r>
            <a:endParaRPr lang="cs-CZ" dirty="0" smtClean="0"/>
          </a:p>
          <a:p>
            <a:r>
              <a:rPr lang="cs-CZ" dirty="0" smtClean="0"/>
              <a:t>LGM    </a:t>
            </a:r>
            <a:r>
              <a:rPr lang="cs-CZ" dirty="0" smtClean="0"/>
              <a:t>- </a:t>
            </a:r>
            <a:r>
              <a:rPr lang="cs-CZ" dirty="0" err="1" smtClean="0"/>
              <a:t>low</a:t>
            </a:r>
            <a:r>
              <a:rPr lang="cs-CZ" dirty="0" smtClean="0"/>
              <a:t> grade </a:t>
            </a:r>
            <a:r>
              <a:rPr lang="cs-CZ" dirty="0" err="1" smtClean="0"/>
              <a:t>metamomorphism</a:t>
            </a:r>
            <a:endParaRPr lang="cs-CZ" dirty="0" smtClean="0"/>
          </a:p>
          <a:p>
            <a:r>
              <a:rPr lang="cs-CZ" dirty="0" smtClean="0"/>
              <a:t>MGM - medium </a:t>
            </a:r>
            <a:r>
              <a:rPr lang="cs-CZ" dirty="0"/>
              <a:t>grade </a:t>
            </a:r>
            <a:r>
              <a:rPr lang="cs-CZ" dirty="0" err="1"/>
              <a:t>metamomorphism</a:t>
            </a:r>
            <a:endParaRPr lang="cs-CZ" dirty="0"/>
          </a:p>
          <a:p>
            <a:r>
              <a:rPr lang="cs-CZ" dirty="0" smtClean="0"/>
              <a:t>HGM  - </a:t>
            </a:r>
            <a:r>
              <a:rPr lang="cs-CZ" dirty="0" err="1" smtClean="0"/>
              <a:t>high</a:t>
            </a:r>
            <a:r>
              <a:rPr lang="cs-CZ" dirty="0" smtClean="0"/>
              <a:t> </a:t>
            </a:r>
            <a:r>
              <a:rPr lang="cs-CZ" dirty="0"/>
              <a:t>grade </a:t>
            </a:r>
            <a:r>
              <a:rPr lang="cs-CZ" dirty="0" err="1" smtClean="0"/>
              <a:t>metamomorphism</a:t>
            </a:r>
            <a:endParaRPr lang="cs-CZ" dirty="0" smtClean="0"/>
          </a:p>
          <a:p>
            <a:r>
              <a:rPr lang="cs-CZ" dirty="0" smtClean="0"/>
              <a:t>              UHP </a:t>
            </a:r>
            <a:r>
              <a:rPr lang="cs-CZ" dirty="0" err="1" smtClean="0"/>
              <a:t>metamorphism</a:t>
            </a:r>
            <a:r>
              <a:rPr lang="cs-CZ" dirty="0" smtClean="0"/>
              <a:t> (mimo toto PT pole)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900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6638</TotalTime>
  <Words>2893</Words>
  <Application>Microsoft Office PowerPoint</Application>
  <PresentationFormat>Předvádění na obrazovce (4:3)</PresentationFormat>
  <Paragraphs>287</Paragraphs>
  <Slides>47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Motiv Office</vt:lpstr>
      <vt:lpstr>PHOTO-PAINT</vt:lpstr>
      <vt:lpstr>Prezentace aplikace PowerPoint</vt:lpstr>
      <vt:lpstr>Metamorfóza</vt:lpstr>
      <vt:lpstr>Vrstevnatost  vs. foliace (kliváž)</vt:lpstr>
      <vt:lpstr>Metamorfní protolit</vt:lpstr>
      <vt:lpstr>Koncept metamorfních facií</vt:lpstr>
      <vt:lpstr>Prezentace aplikace PowerPoint</vt:lpstr>
      <vt:lpstr>Prezentace aplikace PowerPoint</vt:lpstr>
      <vt:lpstr>Prezentace aplikace PowerPoint</vt:lpstr>
      <vt:lpstr>Prezentace aplikace PowerPoint</vt:lpstr>
      <vt:lpstr>Prográdní a retrográdní metamorfóza</vt:lpstr>
      <vt:lpstr>Metamorfóza ve facii zeolitové</vt:lpstr>
      <vt:lpstr>Metamorfóza ve facii prehnit-pumpellyitové</vt:lpstr>
      <vt:lpstr>Metamorfóza ve facii zelených břidlic</vt:lpstr>
      <vt:lpstr>Zelená břidlice</vt:lpstr>
      <vt:lpstr>Zelená břidlice</vt:lpstr>
      <vt:lpstr>Prezentace aplikace PowerPoint</vt:lpstr>
      <vt:lpstr>Amfibolit</vt:lpstr>
      <vt:lpstr>Prezentace aplikace PowerPoint</vt:lpstr>
      <vt:lpstr>Granulit</vt:lpstr>
      <vt:lpstr>Prezentace aplikace PowerPoint</vt:lpstr>
      <vt:lpstr>Metamorfóza ve facii modrých břidlic</vt:lpstr>
      <vt:lpstr>Prezentace aplikace PowerPoint</vt:lpstr>
      <vt:lpstr>Prezentace aplikace PowerPoint</vt:lpstr>
      <vt:lpstr>Prezentace aplikace PowerPoint</vt:lpstr>
      <vt:lpstr>Prezentace aplikace PowerPoint</vt:lpstr>
      <vt:lpstr>Kontaktní metamorfóza - rohovce</vt:lpstr>
      <vt:lpstr>Metamorfóza sedimentů - metapelity</vt:lpstr>
      <vt:lpstr>Metamorfóza sedimentů - metapelity</vt:lpstr>
      <vt:lpstr>Metamorfní zóny v metapelitech</vt:lpstr>
      <vt:lpstr>Prezentace aplikace PowerPoint</vt:lpstr>
      <vt:lpstr>Fylit</vt:lpstr>
      <vt:lpstr>Prezentace aplikace PowerPoint</vt:lpstr>
      <vt:lpstr>Svor = mica schist / rula = gneiss</vt:lpstr>
      <vt:lpstr>Svor = mica schist / rula = gneiss</vt:lpstr>
      <vt:lpstr>Prezentace aplikace PowerPoint</vt:lpstr>
      <vt:lpstr>Prezentace aplikace PowerPoint</vt:lpstr>
      <vt:lpstr>Prezentace aplikace PowerPoint</vt:lpstr>
      <vt:lpstr>Prezentace aplikace PowerPoint</vt:lpstr>
      <vt:lpstr>Migmatity – natavení metapelitů</vt:lpstr>
      <vt:lpstr>Dehydratační tavení hornin (nejčastěji metapelitů) - kolize kontinent-kontinent (při metamorfóze – amfibolitová/granulitová facie a tavení hornin) a   Dehydratační tavení metapelitů Protože v metapelitech (amfibolitová/granulitová facie), v nichž dochází k natavení, množství fluid v hornině nízké, je nutná pro tavení přítomnost minerálu se zvýšeným obsahem vody, většinou slíd. Voda, která se uvolní ze slíd sníží teplotu tavení a hornina se začne tavit.  Dehydratační tavení muskovitu - produkují malé množství taveniny, hornina s 25 obj.% muskovitu vyprodukuje max. 11-12 hm.% taveniny  dehydratační tavení biotitu - velmi efektivní pro vznik taveniny, především pro velké rozšíření biotitu v horninách zemské kůry  Např. reakce v subsolidu při metamorfóze hornin s biotitem (biotit zaniká) uvolňuje vodu                             Qz + Bt + Ab = Kfs + Opx + H2O  V metapelitu vzniká 30-60 % taveniny při teplotě 800-900 °C a tlaku asi 7 kbar</vt:lpstr>
      <vt:lpstr>Migmatity – natavení metapelitů</vt:lpstr>
      <vt:lpstr>Migmatit</vt:lpstr>
      <vt:lpstr>UHP metamorfóza kolize kontinent - kontinent</vt:lpstr>
      <vt:lpstr>Metamorfóza vápenců</vt:lpstr>
      <vt:lpstr>Metamorfóza vápenců</vt:lpstr>
      <vt:lpstr>Metagranity/ortorula</vt:lpstr>
      <vt:lpstr>Ortorula</vt:lpstr>
    </vt:vector>
  </TitlesOfParts>
  <Company>PřF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Renata Čopjaková</dc:creator>
  <cp:lastModifiedBy>Renata Čopjaková</cp:lastModifiedBy>
  <cp:revision>82</cp:revision>
  <dcterms:created xsi:type="dcterms:W3CDTF">2021-07-23T15:46:43Z</dcterms:created>
  <dcterms:modified xsi:type="dcterms:W3CDTF">2021-08-13T10:32:54Z</dcterms:modified>
</cp:coreProperties>
</file>