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7" r:id="rId4"/>
    <p:sldId id="278" r:id="rId5"/>
    <p:sldId id="280" r:id="rId6"/>
    <p:sldId id="282" r:id="rId7"/>
    <p:sldId id="285" r:id="rId8"/>
    <p:sldId id="284" r:id="rId9"/>
    <p:sldId id="272" r:id="rId10"/>
    <p:sldId id="274" r:id="rId11"/>
    <p:sldId id="275" r:id="rId12"/>
    <p:sldId id="273" r:id="rId13"/>
    <p:sldId id="387" r:id="rId14"/>
    <p:sldId id="287" r:id="rId15"/>
    <p:sldId id="290" r:id="rId16"/>
    <p:sldId id="292" r:id="rId17"/>
    <p:sldId id="294" r:id="rId18"/>
    <p:sldId id="288" r:id="rId19"/>
    <p:sldId id="300" r:id="rId20"/>
    <p:sldId id="302" r:id="rId21"/>
    <p:sldId id="304" r:id="rId22"/>
    <p:sldId id="307" r:id="rId23"/>
    <p:sldId id="308" r:id="rId24"/>
    <p:sldId id="309" r:id="rId25"/>
    <p:sldId id="310" r:id="rId26"/>
    <p:sldId id="312" r:id="rId27"/>
    <p:sldId id="314" r:id="rId28"/>
    <p:sldId id="317" r:id="rId29"/>
    <p:sldId id="318" r:id="rId30"/>
    <p:sldId id="330" r:id="rId31"/>
    <p:sldId id="333" r:id="rId32"/>
    <p:sldId id="340" r:id="rId33"/>
    <p:sldId id="334" r:id="rId34"/>
    <p:sldId id="335" r:id="rId35"/>
    <p:sldId id="339" r:id="rId36"/>
    <p:sldId id="352" r:id="rId37"/>
    <p:sldId id="341" r:id="rId38"/>
    <p:sldId id="342" r:id="rId39"/>
    <p:sldId id="356" r:id="rId40"/>
    <p:sldId id="357" r:id="rId41"/>
    <p:sldId id="358" r:id="rId42"/>
    <p:sldId id="319" r:id="rId43"/>
    <p:sldId id="322" r:id="rId44"/>
    <p:sldId id="323" r:id="rId45"/>
    <p:sldId id="324" r:id="rId46"/>
    <p:sldId id="359" r:id="rId47"/>
    <p:sldId id="363" r:id="rId48"/>
    <p:sldId id="361" r:id="rId49"/>
    <p:sldId id="365" r:id="rId50"/>
    <p:sldId id="367" r:id="rId51"/>
    <p:sldId id="368" r:id="rId52"/>
    <p:sldId id="369" r:id="rId53"/>
    <p:sldId id="371" r:id="rId54"/>
    <p:sldId id="373" r:id="rId55"/>
    <p:sldId id="376" r:id="rId56"/>
    <p:sldId id="378" r:id="rId57"/>
    <p:sldId id="379" r:id="rId58"/>
    <p:sldId id="380" r:id="rId59"/>
    <p:sldId id="381" r:id="rId60"/>
    <p:sldId id="382" r:id="rId61"/>
    <p:sldId id="386" r:id="rId62"/>
    <p:sldId id="383" r:id="rId63"/>
    <p:sldId id="38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3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0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112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03C2F4-CFD0-4AA6-ABF8-5C744D53E5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651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01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47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45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47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82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67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35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86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7DD15-B5CA-4F43-9FF5-84B5E6481BA6}" type="datetimeFigureOut">
              <a:rPr lang="cs-CZ" smtClean="0"/>
              <a:t>07.08.2021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18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hyperlink" Target="https://www.google.cz/url?sa=i&amp;rct=j&amp;q=&amp;esrc=s&amp;source=images&amp;cd=&amp;cad=rja&amp;uact=8&amp;ved=2ahUKEwjj4sOE6Z3cAhUE3aQKHZ_cAhEQjRx6BAgBEAU&amp;url=https://www.gettyimages.in/detail/photo/sedimentary-rocks-are-characterized-by-high-res-stock-photography/128581792&amp;psig=AOvVaw2PpZ4x0jxRoQ3puaAUOyvC&amp;ust=153163111913666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rct=j&amp;q=&amp;esrc=s&amp;source=images&amp;cd=&amp;cad=rja&amp;uact=8&amp;ved=2ahUKEwijgtC15p3cAhVDIMUKHfzeDo8QjRx6BAgBEAU&amp;url=https://ukfossils.co.uk/2007/11/17/elgol/fossil-mud-cracks/&amp;psig=AOvVaw1p8A5JC4lieGcAYumi5ho7&amp;ust=1531630440580325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888718"/>
            <a:ext cx="7772400" cy="2387600"/>
          </a:xfrm>
        </p:spPr>
        <p:txBody>
          <a:bodyPr>
            <a:noAutofit/>
          </a:bodyPr>
          <a:lstStyle/>
          <a:p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Petrografie pro analytické geochemiky</a:t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Sedimentární horniny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832" y="255725"/>
            <a:ext cx="7886700" cy="60152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Sedimenty klastické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4799" y="1128781"/>
            <a:ext cx="4101737" cy="40889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Klastické sedimenty = </a:t>
            </a:r>
            <a:r>
              <a:rPr lang="cs-CZ" dirty="0" err="1" smtClean="0"/>
              <a:t>Clastic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04799" y="1724297"/>
            <a:ext cx="4502331" cy="488489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Usazením úlomků (klastů) zvětralých hornin přinesených do sedimentární pánve </a:t>
            </a:r>
          </a:p>
          <a:p>
            <a:r>
              <a:rPr lang="cs-CZ" dirty="0" smtClean="0"/>
              <a:t>Zrna </a:t>
            </a:r>
            <a:r>
              <a:rPr lang="cs-CZ" dirty="0"/>
              <a:t>= </a:t>
            </a:r>
            <a:r>
              <a:rPr lang="cs-CZ" dirty="0" smtClean="0"/>
              <a:t>klasty</a:t>
            </a:r>
            <a:endParaRPr lang="cs-CZ" dirty="0"/>
          </a:p>
          <a:p>
            <a:r>
              <a:rPr lang="cs-CZ" dirty="0"/>
              <a:t>Základní hmota = </a:t>
            </a:r>
            <a:r>
              <a:rPr lang="cs-CZ" dirty="0" smtClean="0"/>
              <a:t>matrix</a:t>
            </a:r>
          </a:p>
          <a:p>
            <a:pPr marL="0" indent="0">
              <a:buNone/>
            </a:pPr>
            <a:r>
              <a:rPr lang="cs-CZ" dirty="0" smtClean="0"/>
              <a:t>Zrna uložená v základní hmotě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Nejčastější klastické sedimenty</a:t>
            </a:r>
            <a:endParaRPr lang="cs-CZ" dirty="0"/>
          </a:p>
          <a:p>
            <a:r>
              <a:rPr lang="cs-CZ" dirty="0" smtClean="0"/>
              <a:t>Štěrk (</a:t>
            </a:r>
            <a:r>
              <a:rPr lang="cs-CZ" dirty="0" err="1" smtClean="0"/>
              <a:t>gravel</a:t>
            </a:r>
            <a:r>
              <a:rPr lang="cs-CZ" dirty="0" smtClean="0"/>
              <a:t>) → </a:t>
            </a:r>
            <a:r>
              <a:rPr lang="cs-CZ" dirty="0"/>
              <a:t>slepenec </a:t>
            </a:r>
            <a:r>
              <a:rPr lang="cs-CZ" dirty="0" smtClean="0"/>
              <a:t>(</a:t>
            </a:r>
            <a:r>
              <a:rPr lang="cs-CZ" dirty="0" err="1" smtClean="0"/>
              <a:t>conglomerate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Písek </a:t>
            </a:r>
            <a:r>
              <a:rPr lang="cs-CZ" dirty="0" smtClean="0"/>
              <a:t>(</a:t>
            </a:r>
            <a:r>
              <a:rPr lang="cs-CZ" dirty="0" err="1" smtClean="0"/>
              <a:t>sand</a:t>
            </a:r>
            <a:r>
              <a:rPr lang="cs-CZ" dirty="0" smtClean="0"/>
              <a:t>) → pískovec (</a:t>
            </a:r>
            <a:r>
              <a:rPr lang="cs-CZ" dirty="0" err="1" smtClean="0"/>
              <a:t>sandstone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Prach </a:t>
            </a:r>
            <a:r>
              <a:rPr lang="cs-CZ" dirty="0" smtClean="0"/>
              <a:t>(</a:t>
            </a:r>
            <a:r>
              <a:rPr lang="cs-CZ" dirty="0" err="1" smtClean="0"/>
              <a:t>silt</a:t>
            </a:r>
            <a:r>
              <a:rPr lang="cs-CZ" dirty="0" smtClean="0"/>
              <a:t>) → </a:t>
            </a:r>
            <a:r>
              <a:rPr lang="cs-CZ" dirty="0"/>
              <a:t>prachovec </a:t>
            </a:r>
            <a:r>
              <a:rPr lang="cs-CZ" dirty="0" smtClean="0"/>
              <a:t>(</a:t>
            </a:r>
            <a:r>
              <a:rPr lang="cs-CZ" dirty="0" err="1" smtClean="0"/>
              <a:t>siltstone</a:t>
            </a:r>
            <a:r>
              <a:rPr lang="cs-CZ" dirty="0" smtClean="0"/>
              <a:t>) →</a:t>
            </a:r>
          </a:p>
          <a:p>
            <a:r>
              <a:rPr lang="cs-CZ" dirty="0" smtClean="0"/>
              <a:t>Jíl </a:t>
            </a:r>
            <a:r>
              <a:rPr lang="cs-CZ" dirty="0"/>
              <a:t>(</a:t>
            </a:r>
            <a:r>
              <a:rPr lang="cs-CZ" dirty="0" err="1"/>
              <a:t>clay</a:t>
            </a:r>
            <a:r>
              <a:rPr lang="cs-CZ" dirty="0"/>
              <a:t>) → </a:t>
            </a:r>
            <a:r>
              <a:rPr lang="cs-CZ" dirty="0" smtClean="0"/>
              <a:t>Jílovec (</a:t>
            </a:r>
            <a:r>
              <a:rPr lang="cs-CZ" dirty="0" err="1" smtClean="0"/>
              <a:t>claystone</a:t>
            </a:r>
            <a:r>
              <a:rPr lang="cs-CZ" dirty="0" smtClean="0"/>
              <a:t>/</a:t>
            </a:r>
            <a:r>
              <a:rPr lang="cs-CZ" dirty="0" err="1" smtClean="0"/>
              <a:t>mudtone</a:t>
            </a:r>
            <a:r>
              <a:rPr lang="cs-CZ" dirty="0"/>
              <a:t>) → jílová břidlice (</a:t>
            </a:r>
            <a:r>
              <a:rPr lang="cs-CZ" dirty="0" err="1"/>
              <a:t>shale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Ale i např. </a:t>
            </a:r>
            <a:r>
              <a:rPr lang="cs-CZ" dirty="0" err="1" smtClean="0"/>
              <a:t>organoklastické</a:t>
            </a:r>
            <a:r>
              <a:rPr lang="cs-CZ" dirty="0" smtClean="0"/>
              <a:t> vápence – úlomky schránek organismů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31" y="1117896"/>
            <a:ext cx="4311003" cy="5491299"/>
          </a:xfrm>
        </p:spPr>
      </p:pic>
    </p:spTree>
    <p:extLst>
      <p:ext uri="{BB962C8B-B14F-4D97-AF65-F5344CB8AC3E}">
        <p14:creationId xmlns:p14="http://schemas.microsoft.com/office/powerpoint/2010/main" val="27514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7119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Sedimenty </a:t>
            </a:r>
            <a:r>
              <a:rPr lang="cs-CZ" sz="3200" b="1" dirty="0" err="1" smtClean="0">
                <a:solidFill>
                  <a:srgbClr val="C00000"/>
                </a:solidFill>
              </a:rPr>
              <a:t>chemogenní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52912" y="1193075"/>
            <a:ext cx="6244046" cy="549276"/>
          </a:xfrm>
        </p:spPr>
        <p:txBody>
          <a:bodyPr/>
          <a:lstStyle/>
          <a:p>
            <a:r>
              <a:rPr lang="cs-CZ" dirty="0" smtClean="0"/>
              <a:t>Vysrážením z roztoků v sedimentární pánvi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557184" y="1833701"/>
            <a:ext cx="5638882" cy="368458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Karbonáty – vápenec, dolomit</a:t>
            </a:r>
          </a:p>
          <a:p>
            <a:r>
              <a:rPr lang="cs-CZ" sz="2000" dirty="0"/>
              <a:t>Silicity – převaha SiO</a:t>
            </a:r>
            <a:r>
              <a:rPr lang="cs-CZ" sz="2000" baseline="-25000" dirty="0"/>
              <a:t>2</a:t>
            </a:r>
          </a:p>
          <a:p>
            <a:r>
              <a:rPr lang="cs-CZ" sz="2000" dirty="0" smtClean="0"/>
              <a:t>Evapority </a:t>
            </a:r>
            <a:r>
              <a:rPr lang="cs-CZ" sz="2000" dirty="0"/>
              <a:t>– soli (sůl, sádrovec</a:t>
            </a:r>
            <a:r>
              <a:rPr lang="cs-CZ" sz="2000" dirty="0" smtClean="0"/>
              <a:t>)</a:t>
            </a:r>
          </a:p>
          <a:p>
            <a:r>
              <a:rPr lang="cs-CZ" sz="2000" dirty="0" err="1" smtClean="0"/>
              <a:t>Ferolity</a:t>
            </a:r>
            <a:r>
              <a:rPr lang="cs-CZ" sz="2000" dirty="0" smtClean="0"/>
              <a:t> – sedimentární </a:t>
            </a:r>
            <a:r>
              <a:rPr lang="cs-CZ" sz="2000" dirty="0" err="1" smtClean="0"/>
              <a:t>Fe</a:t>
            </a:r>
            <a:r>
              <a:rPr lang="cs-CZ" sz="2000" dirty="0" smtClean="0"/>
              <a:t> rudy</a:t>
            </a:r>
          </a:p>
          <a:p>
            <a:r>
              <a:rPr lang="cs-CZ" sz="2000" dirty="0" err="1" smtClean="0"/>
              <a:t>Manganolity</a:t>
            </a:r>
            <a:r>
              <a:rPr lang="cs-CZ" sz="2000" dirty="0" smtClean="0"/>
              <a:t> – sedimentární </a:t>
            </a:r>
            <a:r>
              <a:rPr lang="cs-CZ" sz="2000" dirty="0" err="1" smtClean="0"/>
              <a:t>Mn</a:t>
            </a:r>
            <a:r>
              <a:rPr lang="cs-CZ" sz="2000" dirty="0" smtClean="0"/>
              <a:t> rudy</a:t>
            </a:r>
          </a:p>
          <a:p>
            <a:r>
              <a:rPr lang="cs-CZ" sz="2000" dirty="0" smtClean="0"/>
              <a:t>Fosfority –fosfáty </a:t>
            </a:r>
            <a:r>
              <a:rPr lang="cs-CZ" sz="2000" dirty="0"/>
              <a:t>bohaté </a:t>
            </a:r>
            <a:r>
              <a:rPr lang="cs-CZ" sz="2000" dirty="0" smtClean="0"/>
              <a:t>sedimentární horniny</a:t>
            </a:r>
          </a:p>
          <a:p>
            <a:r>
              <a:rPr lang="cs-CZ" sz="2000" dirty="0" err="1"/>
              <a:t>Ality</a:t>
            </a:r>
            <a:r>
              <a:rPr lang="cs-CZ" sz="2000" dirty="0"/>
              <a:t> – bauxit (je přeplavený)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7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1885" y="365126"/>
            <a:ext cx="8490857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Sedimenty vzniklé zvětráváním in-</a:t>
            </a:r>
            <a:r>
              <a:rPr lang="cs-CZ" sz="3200" b="1" dirty="0" err="1" smtClean="0">
                <a:solidFill>
                  <a:srgbClr val="C00000"/>
                </a:solidFill>
              </a:rPr>
              <a:t>situ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Mechanicky rozrušené („zemní písek“)</a:t>
            </a:r>
          </a:p>
          <a:p>
            <a:r>
              <a:rPr lang="cs-CZ" sz="2400" dirty="0" smtClean="0"/>
              <a:t>Jílová zvětralina – „hlína“ (</a:t>
            </a:r>
            <a:r>
              <a:rPr lang="cs-CZ" sz="2400" dirty="0" err="1" smtClean="0"/>
              <a:t>illit</a:t>
            </a:r>
            <a:r>
              <a:rPr lang="cs-CZ" sz="2400" dirty="0" smtClean="0"/>
              <a:t>, montmorillonit), obvykle barvená limonitem </a:t>
            </a:r>
          </a:p>
          <a:p>
            <a:r>
              <a:rPr lang="cs-CZ" sz="2400" dirty="0" smtClean="0"/>
              <a:t>Kaolin – kaolinit (+ křemen), obvykle vybělené, bez </a:t>
            </a:r>
            <a:r>
              <a:rPr lang="cs-CZ" sz="2400" dirty="0" err="1" smtClean="0"/>
              <a:t>Fe</a:t>
            </a:r>
            <a:endParaRPr lang="cs-CZ" sz="2400" dirty="0" smtClean="0"/>
          </a:p>
          <a:p>
            <a:r>
              <a:rPr lang="cs-CZ" sz="2400" dirty="0" smtClean="0"/>
              <a:t>Laterit – oxidy hliníku ± oxidy železa (tropické zvětrávání)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997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25381"/>
            <a:ext cx="7772400" cy="767397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Diageneze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8309" y="1178064"/>
            <a:ext cx="76221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Diagene</a:t>
            </a:r>
            <a:r>
              <a:rPr lang="cs-CZ" sz="2400" b="1" dirty="0" smtClean="0"/>
              <a:t>ze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cs-CZ" sz="2400" dirty="0" smtClean="0"/>
              <a:t>soubor procesů</a:t>
            </a:r>
            <a:r>
              <a:rPr lang="en-US" sz="2400" dirty="0" smtClean="0"/>
              <a:t>, </a:t>
            </a:r>
            <a:r>
              <a:rPr lang="cs-CZ" sz="2400" dirty="0" smtClean="0"/>
              <a:t>převážně chemických</a:t>
            </a:r>
            <a:r>
              <a:rPr lang="en-US" sz="2400" dirty="0" smtClean="0"/>
              <a:t>, </a:t>
            </a:r>
            <a:r>
              <a:rPr lang="cs-CZ" sz="2400" dirty="0" smtClean="0"/>
              <a:t>při nichž dochází ke zpevnění (</a:t>
            </a:r>
            <a:r>
              <a:rPr lang="cs-CZ" sz="2400" dirty="0" err="1" smtClean="0">
                <a:solidFill>
                  <a:srgbClr val="C00000"/>
                </a:solidFill>
              </a:rPr>
              <a:t>litifikaci</a:t>
            </a:r>
            <a:r>
              <a:rPr lang="cs-CZ" sz="2400" dirty="0" smtClean="0"/>
              <a:t>) uložených nezpevněných sedimentů </a:t>
            </a:r>
            <a:r>
              <a:rPr lang="en-US" sz="2400" dirty="0" smtClean="0"/>
              <a:t>(</a:t>
            </a:r>
            <a:r>
              <a:rPr lang="cs-CZ" sz="2400" dirty="0" smtClean="0"/>
              <a:t>změna na horninu</a:t>
            </a:r>
            <a:r>
              <a:rPr lang="en-US" sz="2400" dirty="0" smtClean="0"/>
              <a:t>)</a:t>
            </a:r>
            <a:r>
              <a:rPr lang="cs-CZ" sz="2400" dirty="0" smtClean="0"/>
              <a:t> obvykle </a:t>
            </a:r>
            <a:r>
              <a:rPr lang="cs-CZ" sz="2400" dirty="0" smtClean="0">
                <a:solidFill>
                  <a:srgbClr val="C00000"/>
                </a:solidFill>
              </a:rPr>
              <a:t>s rostoucí hloubkou pohřbení </a:t>
            </a:r>
            <a:r>
              <a:rPr lang="cs-CZ" sz="2400" dirty="0" smtClean="0"/>
              <a:t>(tedy rostoucí mocností nadložních sedimentů)</a:t>
            </a:r>
            <a:r>
              <a:rPr lang="en-US" sz="2400" dirty="0" smtClean="0"/>
              <a:t>. </a:t>
            </a:r>
            <a:r>
              <a:rPr lang="cs-CZ" sz="2400" dirty="0" smtClean="0"/>
              <a:t>Obvykle provázeno alterací jednoho či více usazených minerálů (např. živců, biotitu) a vzniku minerálů nových (růst tmele = zpevnění)</a:t>
            </a:r>
            <a:r>
              <a:rPr lang="en-US" sz="2400" dirty="0" smtClean="0"/>
              <a:t>. </a:t>
            </a:r>
            <a:r>
              <a:rPr lang="cs-CZ" sz="2400" dirty="0" smtClean="0"/>
              <a:t>Nejčastěji vzniká křemitý, vápenatý, železitý, jílovitý tmel. Probíhá za nízkých PT</a:t>
            </a:r>
            <a:r>
              <a:rPr lang="en-US" sz="2400" dirty="0" smtClean="0"/>
              <a:t>, </a:t>
            </a:r>
            <a:r>
              <a:rPr lang="cs-CZ" sz="2400" dirty="0" smtClean="0"/>
              <a:t>za teplot </a:t>
            </a:r>
            <a:r>
              <a:rPr lang="cs-CZ" sz="2400" dirty="0" smtClean="0">
                <a:solidFill>
                  <a:srgbClr val="C00000"/>
                </a:solidFill>
              </a:rPr>
              <a:t>do 200°C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Za teplot 200-350°C se hovoří již o </a:t>
            </a:r>
            <a:r>
              <a:rPr lang="cs-CZ" sz="2400" dirty="0" err="1" smtClean="0"/>
              <a:t>anchimetamorfóze</a:t>
            </a:r>
            <a:r>
              <a:rPr lang="cs-CZ" sz="2400" dirty="0"/>
              <a:t>.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Studium diagenetické historie – stanovení T vývoje – </a:t>
            </a:r>
            <a:r>
              <a:rPr lang="cs-CZ" sz="2400" dirty="0" smtClean="0">
                <a:solidFill>
                  <a:srgbClr val="C00000"/>
                </a:solidFill>
              </a:rPr>
              <a:t>odraznost </a:t>
            </a:r>
            <a:r>
              <a:rPr lang="cs-CZ" sz="2400" dirty="0" err="1" smtClean="0">
                <a:solidFill>
                  <a:srgbClr val="C00000"/>
                </a:solidFill>
              </a:rPr>
              <a:t>vitrinitu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smtClean="0"/>
              <a:t>(růst odraznosti organického materiálu), </a:t>
            </a:r>
            <a:r>
              <a:rPr lang="cs-CZ" sz="2400" dirty="0" err="1" smtClean="0">
                <a:solidFill>
                  <a:srgbClr val="C00000"/>
                </a:solidFill>
              </a:rPr>
              <a:t>krystalinita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illitu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 err="1" smtClean="0"/>
              <a:t>sk</a:t>
            </a:r>
            <a:r>
              <a:rPr lang="cs-CZ" sz="2400" dirty="0" smtClean="0"/>
              <a:t>. slíd), </a:t>
            </a:r>
            <a:r>
              <a:rPr lang="cs-CZ" sz="2400" dirty="0" err="1" smtClean="0">
                <a:solidFill>
                  <a:srgbClr val="C00000"/>
                </a:solidFill>
              </a:rPr>
              <a:t>fission</a:t>
            </a:r>
            <a:r>
              <a:rPr lang="cs-CZ" sz="2400" dirty="0" smtClean="0">
                <a:solidFill>
                  <a:srgbClr val="C00000"/>
                </a:solidFill>
              </a:rPr>
              <a:t> track</a:t>
            </a:r>
            <a:r>
              <a:rPr lang="cs-CZ" sz="2400" dirty="0" smtClean="0"/>
              <a:t> metoda na apatitech.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8264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algn="ctr"/>
            <a:r>
              <a:rPr lang="cs-CZ" altLang="cs-CZ" sz="3200" b="1" dirty="0" smtClean="0">
                <a:solidFill>
                  <a:srgbClr val="C00000"/>
                </a:solidFill>
              </a:rPr>
              <a:t>Klastické sedimenty - </a:t>
            </a:r>
            <a:r>
              <a:rPr lang="cs-CZ" altLang="cs-CZ" sz="3200" b="1" dirty="0" err="1" smtClean="0">
                <a:solidFill>
                  <a:srgbClr val="C00000"/>
                </a:solidFill>
              </a:rPr>
              <a:t>psefity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77724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Akumulace </a:t>
            </a:r>
            <a:r>
              <a:rPr lang="cs-CZ" altLang="cs-CZ" sz="2400" dirty="0"/>
              <a:t>klastů o velikosti nad 2 mm</a:t>
            </a:r>
          </a:p>
          <a:p>
            <a:pPr>
              <a:buNone/>
            </a:pPr>
            <a:r>
              <a:rPr lang="cs-CZ" altLang="cs-CZ" sz="2400" dirty="0"/>
              <a:t>	Nezpevněné: štěrky</a:t>
            </a:r>
          </a:p>
          <a:p>
            <a:pPr>
              <a:buFontTx/>
              <a:buNone/>
            </a:pPr>
            <a:r>
              <a:rPr lang="cs-CZ" altLang="cs-CZ" sz="2400" dirty="0" smtClean="0"/>
              <a:t>	Zpevněné</a:t>
            </a:r>
            <a:r>
              <a:rPr lang="cs-CZ" altLang="cs-CZ" sz="2400" dirty="0"/>
              <a:t>: slepence, </a:t>
            </a:r>
            <a:r>
              <a:rPr lang="cs-CZ" altLang="cs-CZ" sz="2400" dirty="0" smtClean="0"/>
              <a:t>brekcie</a:t>
            </a:r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	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31" y="2305595"/>
            <a:ext cx="3124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79" y="2305595"/>
            <a:ext cx="35274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77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cs-CZ" sz="2800" b="1" dirty="0"/>
              <a:t>Vytřídění a zaoblení </a:t>
            </a:r>
            <a:r>
              <a:rPr lang="cs-CZ" altLang="cs-CZ" sz="2800" b="1" dirty="0" smtClean="0"/>
              <a:t>klastů – odraz zralosti sedimentů</a:t>
            </a:r>
            <a:endParaRPr lang="cs-CZ" altLang="cs-CZ" sz="28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55626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28860"/>
            <a:ext cx="5562600" cy="16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377" y="1341119"/>
            <a:ext cx="9144000" cy="794657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podpůrná struktura valounů   </a:t>
            </a:r>
            <a:r>
              <a:rPr lang="cs-CZ" altLang="cs-CZ" sz="2000" b="1" dirty="0" smtClean="0"/>
              <a:t>                            podpůrná </a:t>
            </a:r>
            <a:r>
              <a:rPr lang="cs-CZ" altLang="cs-CZ" sz="2000" b="1" dirty="0"/>
              <a:t>struktura matrix</a:t>
            </a:r>
            <a:br>
              <a:rPr lang="cs-CZ" altLang="cs-CZ" sz="2000" b="1" dirty="0"/>
            </a:br>
            <a:r>
              <a:rPr lang="cs-CZ" altLang="cs-CZ" sz="2000" b="1" dirty="0" err="1"/>
              <a:t>ortokonglomeráty</a:t>
            </a:r>
            <a:r>
              <a:rPr lang="cs-CZ" altLang="cs-CZ" sz="2000" b="1" dirty="0"/>
              <a:t> (</a:t>
            </a:r>
            <a:r>
              <a:rPr lang="en-US" altLang="cs-CZ" sz="2000" b="1" dirty="0"/>
              <a:t>&lt; 15</a:t>
            </a:r>
            <a:r>
              <a:rPr lang="cs-CZ" altLang="cs-CZ" sz="2000" b="1" dirty="0"/>
              <a:t>% </a:t>
            </a:r>
            <a:r>
              <a:rPr lang="en-US" altLang="cs-CZ" sz="2000" b="1" dirty="0"/>
              <a:t>matrix</a:t>
            </a:r>
            <a:r>
              <a:rPr lang="cs-CZ" altLang="cs-CZ" sz="2000" b="1" dirty="0"/>
              <a:t>)     </a:t>
            </a:r>
            <a:r>
              <a:rPr lang="cs-CZ" altLang="cs-CZ" sz="2000" b="1" dirty="0" smtClean="0"/>
              <a:t>                 </a:t>
            </a:r>
            <a:r>
              <a:rPr lang="cs-CZ" altLang="cs-CZ" sz="2000" b="1" dirty="0" err="1" smtClean="0"/>
              <a:t>parakonglomeráty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(</a:t>
            </a:r>
            <a:r>
              <a:rPr lang="en-US" altLang="cs-CZ" sz="2000" b="1" dirty="0"/>
              <a:t>&gt; 15</a:t>
            </a:r>
            <a:r>
              <a:rPr lang="cs-CZ" altLang="cs-CZ" sz="2000" b="1" dirty="0"/>
              <a:t>% matrix)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4608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572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b="1" smtClean="0"/>
              <a:t>Psefity (rudity)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5210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b="1" dirty="0" err="1"/>
              <a:t>Monomiktní</a:t>
            </a:r>
            <a:r>
              <a:rPr lang="cs-CZ" altLang="cs-CZ" sz="2000" b="1" dirty="0"/>
              <a:t> – valouny jednoho horninového </a:t>
            </a:r>
            <a:r>
              <a:rPr lang="cs-CZ" altLang="cs-CZ" sz="2000" b="1" dirty="0" smtClean="0"/>
              <a:t>druhu (křemenné, vápencové)</a:t>
            </a:r>
            <a:endParaRPr lang="cs-CZ" altLang="cs-CZ" sz="2000" b="1" dirty="0"/>
          </a:p>
          <a:p>
            <a:pPr>
              <a:lnSpc>
                <a:spcPct val="90000"/>
              </a:lnSpc>
            </a:pPr>
            <a:r>
              <a:rPr lang="cs-CZ" altLang="cs-CZ" sz="2000" b="1" dirty="0" err="1"/>
              <a:t>Oligomiktní</a:t>
            </a:r>
            <a:endParaRPr lang="cs-CZ" altLang="cs-CZ" sz="2000" b="1" dirty="0"/>
          </a:p>
          <a:p>
            <a:pPr>
              <a:lnSpc>
                <a:spcPct val="90000"/>
              </a:lnSpc>
            </a:pPr>
            <a:r>
              <a:rPr lang="cs-CZ" altLang="cs-CZ" sz="2000" b="1" dirty="0" err="1"/>
              <a:t>Polymiktní</a:t>
            </a:r>
            <a:r>
              <a:rPr lang="cs-CZ" altLang="cs-CZ" sz="2000" b="1" dirty="0"/>
              <a:t> – pestrý materiál valounů</a:t>
            </a:r>
          </a:p>
          <a:p>
            <a:pPr>
              <a:lnSpc>
                <a:spcPct val="90000"/>
              </a:lnSpc>
            </a:pPr>
            <a:endParaRPr lang="cs-CZ" altLang="cs-CZ" sz="2000" b="1" dirty="0"/>
          </a:p>
          <a:p>
            <a:pPr>
              <a:lnSpc>
                <a:spcPct val="90000"/>
              </a:lnSpc>
            </a:pPr>
            <a:r>
              <a:rPr lang="cs-CZ" altLang="cs-CZ" sz="2000" b="1" dirty="0" err="1" smtClean="0"/>
              <a:t>Extraklasty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extraformační</a:t>
            </a:r>
            <a:r>
              <a:rPr lang="cs-CZ" altLang="cs-CZ" sz="2000" b="1" dirty="0"/>
              <a:t> slepenec): transport valounu do pánve 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 err="1"/>
              <a:t>Intraklasty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intraformační</a:t>
            </a:r>
            <a:r>
              <a:rPr lang="cs-CZ" altLang="cs-CZ" sz="2000" b="1" dirty="0"/>
              <a:t> slepenec): materiál vlastní pánve </a:t>
            </a:r>
            <a:r>
              <a:rPr lang="cs-CZ" altLang="cs-CZ" sz="2000" b="1" dirty="0" smtClean="0"/>
              <a:t>erodovaný</a:t>
            </a:r>
          </a:p>
          <a:p>
            <a:pPr lvl="3"/>
            <a:endParaRPr lang="cs-CZ" altLang="cs-CZ" sz="1000" b="1" dirty="0" smtClean="0"/>
          </a:p>
          <a:p>
            <a:pPr marL="1371600" lvl="3" indent="0">
              <a:buNone/>
            </a:pPr>
            <a:r>
              <a:rPr lang="cs-CZ" altLang="cs-CZ" sz="1000" b="1" dirty="0" smtClean="0"/>
              <a:t>                                                                       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Slepence vs. brekcie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r>
              <a:rPr lang="cs-CZ" altLang="cs-CZ" sz="2000" b="1" dirty="0">
                <a:solidFill>
                  <a:srgbClr val="C00000"/>
                </a:solidFill>
              </a:rPr>
              <a:t>brekcie</a:t>
            </a:r>
            <a:r>
              <a:rPr lang="cs-CZ" altLang="cs-CZ" sz="2000" b="1" dirty="0"/>
              <a:t> je tvořena klasty ostrohrannými, </a:t>
            </a:r>
            <a:r>
              <a:rPr lang="cs-CZ" altLang="cs-CZ" sz="2000" b="1" dirty="0" smtClean="0"/>
              <a:t>  </a:t>
            </a:r>
            <a:r>
              <a:rPr lang="en-US" altLang="cs-CZ" sz="2000" b="1" dirty="0"/>
              <a:t>&gt;1</a:t>
            </a:r>
            <a:r>
              <a:rPr lang="cs-CZ" altLang="cs-CZ" sz="2000" b="1" dirty="0"/>
              <a:t>/3 ostrohranných úlomků</a:t>
            </a:r>
          </a:p>
          <a:p>
            <a:r>
              <a:rPr lang="cs-CZ" altLang="cs-CZ" sz="2000" b="1" dirty="0" smtClean="0"/>
              <a:t>Slepenec – je tvořen klasty zaoblenými</a:t>
            </a:r>
            <a:endParaRPr lang="cs-CZ" altLang="cs-CZ" sz="2000" b="1" dirty="0"/>
          </a:p>
          <a:p>
            <a:r>
              <a:rPr lang="cs-CZ" altLang="cs-CZ" sz="2000" b="1" dirty="0"/>
              <a:t>brekcie  - sedimentární</a:t>
            </a:r>
          </a:p>
          <a:p>
            <a:pPr>
              <a:buFontTx/>
              <a:buNone/>
            </a:pPr>
            <a:r>
              <a:rPr lang="cs-CZ" altLang="cs-CZ" sz="2000" b="1" dirty="0"/>
              <a:t>                   </a:t>
            </a:r>
            <a:r>
              <a:rPr lang="cs-CZ" altLang="cs-CZ" sz="2000" b="1" dirty="0" smtClean="0"/>
              <a:t> - </a:t>
            </a:r>
            <a:r>
              <a:rPr lang="cs-CZ" altLang="cs-CZ" sz="2000" b="1" dirty="0"/>
              <a:t>tektonická </a:t>
            </a:r>
          </a:p>
          <a:p>
            <a:pPr>
              <a:buFontTx/>
              <a:buNone/>
            </a:pPr>
            <a:r>
              <a:rPr lang="cs-CZ" altLang="cs-CZ" sz="2000" b="1" dirty="0"/>
              <a:t>		     </a:t>
            </a:r>
            <a:r>
              <a:rPr lang="cs-CZ" altLang="cs-CZ" sz="2000" b="1" dirty="0" smtClean="0"/>
              <a:t>- </a:t>
            </a:r>
            <a:r>
              <a:rPr lang="cs-CZ" altLang="cs-CZ" sz="2000" b="1" dirty="0"/>
              <a:t>vulkanická</a:t>
            </a:r>
          </a:p>
          <a:p>
            <a:pPr>
              <a:lnSpc>
                <a:spcPct val="90000"/>
              </a:lnSpc>
            </a:pPr>
            <a:endParaRPr lang="cs-CZ" altLang="cs-CZ" sz="20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b="1" smtClean="0"/>
              <a:t>Psefity (rudity)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2261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chemeClr val="tx1"/>
                </a:solidFill>
              </a:rPr>
              <a:t>Terminologie sedimentů řady slepenec - pískovec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28600" y="2032000"/>
          <a:ext cx="8686800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List" r:id="rId3" imgW="3495913" imgH="1124188" progId="Excel.Sheet.8">
                  <p:embed/>
                </p:oleObj>
              </mc:Choice>
              <mc:Fallback>
                <p:oleObj name="List" r:id="rId3" imgW="3495913" imgH="1124188" progId="Excel.Sheet.8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32000"/>
                        <a:ext cx="8686800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6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1588"/>
            <a:ext cx="7772400" cy="557349"/>
          </a:xfrm>
        </p:spPr>
        <p:txBody>
          <a:bodyPr/>
          <a:lstStyle/>
          <a:p>
            <a:pPr algn="ctr"/>
            <a:r>
              <a:rPr lang="cs-CZ" altLang="cs-CZ" sz="3200" b="1" dirty="0" err="1" smtClean="0"/>
              <a:t>Psamity</a:t>
            </a:r>
            <a:endParaRPr lang="cs-CZ" altLang="cs-CZ" sz="3200" b="1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423" y="916577"/>
            <a:ext cx="7772400" cy="3211286"/>
          </a:xfrm>
        </p:spPr>
        <p:txBody>
          <a:bodyPr/>
          <a:lstStyle/>
          <a:p>
            <a:r>
              <a:rPr lang="cs-CZ" altLang="cs-CZ" sz="2000" b="1" dirty="0"/>
              <a:t>převaha klastů 0,063 – 2 mm</a:t>
            </a:r>
          </a:p>
          <a:p>
            <a:r>
              <a:rPr lang="cs-CZ" altLang="cs-CZ" sz="2000" b="1" dirty="0"/>
              <a:t>nezpevněné – </a:t>
            </a:r>
            <a:r>
              <a:rPr lang="cs-CZ" altLang="cs-CZ" sz="2000" b="1" dirty="0">
                <a:solidFill>
                  <a:srgbClr val="C00000"/>
                </a:solidFill>
              </a:rPr>
              <a:t>písek</a:t>
            </a:r>
          </a:p>
          <a:p>
            <a:r>
              <a:rPr lang="cs-CZ" altLang="cs-CZ" sz="2000" b="1" dirty="0" smtClean="0"/>
              <a:t>zpevněné </a:t>
            </a:r>
            <a:r>
              <a:rPr lang="cs-CZ" altLang="cs-CZ" sz="2000" b="1" dirty="0"/>
              <a:t>– </a:t>
            </a:r>
            <a:r>
              <a:rPr lang="cs-CZ" altLang="cs-CZ" sz="2000" b="1" dirty="0">
                <a:solidFill>
                  <a:srgbClr val="C00000"/>
                </a:solidFill>
              </a:rPr>
              <a:t>pískovec</a:t>
            </a:r>
            <a:r>
              <a:rPr lang="cs-CZ" altLang="cs-CZ" sz="2000" b="1" dirty="0"/>
              <a:t> (křemenný pískovec, arkóza, </a:t>
            </a:r>
            <a:r>
              <a:rPr lang="cs-CZ" altLang="cs-CZ" sz="2000" b="1" dirty="0" smtClean="0"/>
              <a:t>droba)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Podle minerálního složení klastů</a:t>
            </a:r>
          </a:p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err="1"/>
              <a:t>siliciklastické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	karbonátové ( </a:t>
            </a:r>
            <a:r>
              <a:rPr lang="cs-CZ" altLang="cs-CZ" sz="2000" dirty="0" err="1"/>
              <a:t>kalciarenity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r>
              <a:rPr lang="cs-CZ" altLang="cs-CZ" sz="2000" dirty="0"/>
              <a:t>	pyroklastické (</a:t>
            </a:r>
            <a:r>
              <a:rPr lang="cs-CZ" altLang="cs-CZ" sz="2000" dirty="0" err="1"/>
              <a:t>vulkanoklastické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endParaRPr lang="cs-CZ" alt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18011" y="4064726"/>
            <a:ext cx="8368938" cy="81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400" b="1" dirty="0" smtClean="0"/>
              <a:t>Terminologie sedimentů řady pískovec - jílovec</a:t>
            </a:r>
            <a:endParaRPr lang="cs-CZ" altLang="cs-CZ" sz="2400" b="1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19616"/>
              </p:ext>
            </p:extLst>
          </p:nvPr>
        </p:nvGraphicFramePr>
        <p:xfrm>
          <a:off x="1249680" y="4728755"/>
          <a:ext cx="6705600" cy="172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name="List" r:id="rId3" imgW="3810238" imgH="981313" progId="Excel.Sheet.8">
                  <p:embed/>
                </p:oleObj>
              </mc:Choice>
              <mc:Fallback>
                <p:oleObj name="List" r:id="rId3" imgW="3810238" imgH="981313" progId="Excel.Sheet.8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680" y="4728755"/>
                        <a:ext cx="6705600" cy="1727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88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7629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Jak poznat </a:t>
            </a:r>
            <a:r>
              <a:rPr lang="cs-CZ" sz="3200" b="1" dirty="0" smtClean="0">
                <a:solidFill>
                  <a:srgbClr val="C00000"/>
                </a:solidFill>
              </a:rPr>
              <a:t>sedimentární horniny?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Sedimentární</a:t>
            </a:r>
            <a:r>
              <a:rPr lang="cs-CZ" dirty="0" smtClean="0"/>
              <a:t> – zkameněliny, vrstevnatost, klastické sedimenty mají viditelné úlomky nebo jsou velmi jemné (jíl), často málo zpevněné, sedimentární struktury (bahenní praskliny, čeřiny apod.)</a:t>
            </a:r>
          </a:p>
          <a:p>
            <a:r>
              <a:rPr lang="cs-CZ" b="1" dirty="0"/>
              <a:t>Magmatické</a:t>
            </a:r>
            <a:r>
              <a:rPr lang="cs-CZ" dirty="0"/>
              <a:t> – sklo, bubliny, omezené krystalky, tabulky živců, víceméně všesměrné, nebo usměrněné (dle toku tavenin)</a:t>
            </a:r>
          </a:p>
          <a:p>
            <a:r>
              <a:rPr lang="cs-CZ" b="1" dirty="0" smtClean="0"/>
              <a:t>Metamorfované</a:t>
            </a:r>
            <a:r>
              <a:rPr lang="cs-CZ" dirty="0" smtClean="0"/>
              <a:t> </a:t>
            </a:r>
            <a:r>
              <a:rPr lang="cs-CZ" dirty="0" smtClean="0"/>
              <a:t>– mají foliaci ≈ břidličnatost (vzniklou deformací), specifické minerály (granát, staurolit, kyanit)</a:t>
            </a:r>
          </a:p>
        </p:txBody>
      </p:sp>
    </p:spTree>
    <p:extLst>
      <p:ext uri="{BB962C8B-B14F-4D97-AF65-F5344CB8AC3E}">
        <p14:creationId xmlns:p14="http://schemas.microsoft.com/office/powerpoint/2010/main" val="38101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1"/>
            <a:ext cx="7772400" cy="533400"/>
          </a:xfrm>
        </p:spPr>
        <p:txBody>
          <a:bodyPr/>
          <a:lstStyle/>
          <a:p>
            <a:pPr algn="ctr"/>
            <a:r>
              <a:rPr lang="cs-CZ" altLang="cs-CZ" sz="3200" b="1" dirty="0"/>
              <a:t>Strukturní </a:t>
            </a:r>
            <a:r>
              <a:rPr lang="cs-CZ" altLang="cs-CZ" sz="3200" b="1" dirty="0" smtClean="0"/>
              <a:t>znaky </a:t>
            </a:r>
            <a:r>
              <a:rPr lang="cs-CZ" altLang="cs-CZ" sz="3200" b="1" dirty="0" err="1" smtClean="0"/>
              <a:t>psamitů</a:t>
            </a:r>
            <a:endParaRPr lang="cs-CZ" altLang="cs-CZ" sz="3200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1231" y="893450"/>
            <a:ext cx="4833257" cy="2024743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/>
              <a:t>Primární: velikost klastů a jejich vytřídění a zaoblení</a:t>
            </a:r>
          </a:p>
          <a:p>
            <a:r>
              <a:rPr lang="cs-CZ" altLang="cs-CZ" sz="2000" b="1" dirty="0"/>
              <a:t>Sekundární: stupeň a způsob zpevnění, tmel a jeho rekrystalizační projevy</a:t>
            </a:r>
          </a:p>
          <a:p>
            <a:r>
              <a:rPr lang="cs-CZ" altLang="cs-CZ" sz="2000" b="1" dirty="0"/>
              <a:t>Struktura psamitická</a:t>
            </a:r>
          </a:p>
          <a:p>
            <a:pPr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25" y="662941"/>
            <a:ext cx="2515909" cy="23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3003" y="2963176"/>
            <a:ext cx="48114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altLang="cs-CZ" b="1" dirty="0" smtClean="0">
              <a:solidFill>
                <a:srgbClr val="C00000"/>
              </a:solidFill>
            </a:endParaRPr>
          </a:p>
          <a:p>
            <a:r>
              <a:rPr lang="cs-CZ" altLang="cs-CZ" b="1" dirty="0" smtClean="0">
                <a:solidFill>
                  <a:srgbClr val="C00000"/>
                </a:solidFill>
              </a:rPr>
              <a:t>Zralost </a:t>
            </a:r>
            <a:r>
              <a:rPr lang="cs-CZ" altLang="cs-CZ" b="1" dirty="0">
                <a:solidFill>
                  <a:srgbClr val="C00000"/>
                </a:solidFill>
              </a:rPr>
              <a:t>sedimentů</a:t>
            </a:r>
            <a:endParaRPr lang="cs-CZ" altLang="cs-CZ" b="1" dirty="0" smtClean="0">
              <a:solidFill>
                <a:srgbClr val="C00000"/>
              </a:solidFill>
            </a:endParaRPr>
          </a:p>
          <a:p>
            <a:r>
              <a:rPr lang="cs-CZ" altLang="cs-CZ" b="1" dirty="0" smtClean="0">
                <a:solidFill>
                  <a:srgbClr val="C00000"/>
                </a:solidFill>
              </a:rPr>
              <a:t>Strukturní</a:t>
            </a:r>
            <a:r>
              <a:rPr lang="cs-CZ" altLang="cs-CZ" b="1" dirty="0">
                <a:solidFill>
                  <a:srgbClr val="C00000"/>
                </a:solidFill>
              </a:rPr>
              <a:t>: </a:t>
            </a:r>
            <a:r>
              <a:rPr lang="cs-CZ" altLang="cs-CZ" b="1" dirty="0"/>
              <a:t>odstranění matrix</a:t>
            </a:r>
          </a:p>
          <a:p>
            <a:pPr>
              <a:buFontTx/>
              <a:buNone/>
            </a:pPr>
            <a:r>
              <a:rPr lang="cs-CZ" altLang="cs-CZ" b="1" dirty="0"/>
              <a:t>	</a:t>
            </a:r>
            <a:r>
              <a:rPr lang="cs-CZ" altLang="cs-CZ" b="1" dirty="0" smtClean="0"/>
              <a:t>            velikostní </a:t>
            </a:r>
            <a:r>
              <a:rPr lang="cs-CZ" altLang="cs-CZ" b="1" dirty="0"/>
              <a:t>vytřídění </a:t>
            </a:r>
          </a:p>
          <a:p>
            <a:pPr>
              <a:buFontTx/>
              <a:buNone/>
            </a:pPr>
            <a:r>
              <a:rPr lang="cs-CZ" altLang="cs-CZ" b="1" dirty="0" smtClean="0"/>
              <a:t>                     zaoblení </a:t>
            </a:r>
            <a:r>
              <a:rPr lang="cs-CZ" altLang="cs-CZ" b="1" dirty="0"/>
              <a:t>zrn</a:t>
            </a:r>
          </a:p>
          <a:p>
            <a:r>
              <a:rPr lang="cs-CZ" altLang="cs-CZ" b="1" dirty="0" smtClean="0">
                <a:solidFill>
                  <a:srgbClr val="C00000"/>
                </a:solidFill>
              </a:rPr>
              <a:t>Mineralogická</a:t>
            </a:r>
            <a:r>
              <a:rPr lang="cs-CZ" altLang="cs-CZ" b="1" dirty="0"/>
              <a:t>: rozpadem nestabilních klastů (živců a nestabilních horninových úlomků)</a:t>
            </a:r>
          </a:p>
          <a:p>
            <a:r>
              <a:rPr lang="cs-CZ" altLang="cs-CZ" b="1" dirty="0">
                <a:solidFill>
                  <a:srgbClr val="C00000"/>
                </a:solidFill>
              </a:rPr>
              <a:t>Chemická</a:t>
            </a:r>
            <a:r>
              <a:rPr lang="cs-CZ" altLang="cs-CZ" b="1" dirty="0"/>
              <a:t>: </a:t>
            </a:r>
            <a:r>
              <a:rPr lang="cs-CZ" altLang="cs-CZ" b="1" dirty="0" err="1"/>
              <a:t>nárust</a:t>
            </a:r>
            <a:r>
              <a:rPr lang="cs-CZ" altLang="cs-CZ" b="1" dirty="0"/>
              <a:t> stabilních oxidů, úbytek nestabilních</a:t>
            </a:r>
          </a:p>
          <a:p>
            <a:pPr>
              <a:buFontTx/>
              <a:buNone/>
            </a:pPr>
            <a:r>
              <a:rPr lang="cs-CZ" altLang="cs-CZ" b="1" dirty="0" smtClean="0"/>
              <a:t>nejčastěji </a:t>
            </a:r>
            <a:r>
              <a:rPr lang="cs-CZ" altLang="cs-CZ" b="1" dirty="0"/>
              <a:t>užíván poměr Al</a:t>
            </a:r>
            <a:r>
              <a:rPr lang="cs-CZ" altLang="cs-CZ" b="1" baseline="-25000" dirty="0"/>
              <a:t>2</a:t>
            </a:r>
            <a:r>
              <a:rPr lang="cs-CZ" altLang="cs-CZ" b="1" dirty="0"/>
              <a:t>O</a:t>
            </a:r>
            <a:r>
              <a:rPr lang="cs-CZ" altLang="cs-CZ" b="1" baseline="-25000" dirty="0"/>
              <a:t>3</a:t>
            </a:r>
            <a:r>
              <a:rPr lang="cs-CZ" altLang="cs-CZ" b="1" dirty="0"/>
              <a:t>/Na</a:t>
            </a:r>
            <a:r>
              <a:rPr lang="cs-CZ" altLang="cs-CZ" b="1" baseline="-25000" dirty="0"/>
              <a:t>2</a:t>
            </a:r>
            <a:r>
              <a:rPr lang="cs-CZ" altLang="cs-CZ" b="1" dirty="0"/>
              <a:t>O (s rostoucí zralosti sedimentu se poměr zvyšuje)</a:t>
            </a:r>
            <a:r>
              <a:rPr lang="cs-CZ" altLang="cs-CZ" b="1" dirty="0">
                <a:solidFill>
                  <a:schemeClr val="bg1"/>
                </a:solidFill>
              </a:rPr>
              <a:t>	</a:t>
            </a:r>
            <a:endParaRPr lang="cs-CZ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94" y="3148702"/>
            <a:ext cx="16097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94" y="3148702"/>
            <a:ext cx="15906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94" y="5093702"/>
            <a:ext cx="3484737" cy="105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6122994" y="4888848"/>
            <a:ext cx="1981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083681" y="6191604"/>
            <a:ext cx="388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Růst strukturní zralosti klast. sedimentů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5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Podle charakteru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pojiva</a:t>
            </a:r>
            <a:endParaRPr lang="en-US" altLang="cs-CZ" sz="3200" b="1" dirty="0">
              <a:solidFill>
                <a:srgbClr val="C00000"/>
              </a:solidFill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74" y="1733006"/>
            <a:ext cx="8458200" cy="4478338"/>
          </a:xfrm>
        </p:spPr>
      </p:pic>
      <p:sp>
        <p:nvSpPr>
          <p:cNvPr id="2765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762000"/>
            <a:ext cx="8458200" cy="32766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dirty="0"/>
              <a:t>kontaktní 		povlakové		pórové</a:t>
            </a:r>
          </a:p>
          <a:p>
            <a:pPr>
              <a:buFontTx/>
              <a:buNone/>
            </a:pPr>
            <a:r>
              <a:rPr lang="cs-CZ" altLang="cs-CZ" dirty="0"/>
              <a:t>bazální		korozní		</a:t>
            </a:r>
            <a:r>
              <a:rPr lang="cs-CZ" altLang="cs-CZ" dirty="0" err="1"/>
              <a:t>poikilitická</a:t>
            </a:r>
            <a:r>
              <a:rPr lang="cs-CZ" altLang="cs-CZ" dirty="0"/>
              <a:t>	</a:t>
            </a:r>
            <a:r>
              <a:rPr lang="cs-CZ" altLang="cs-CZ" sz="2800" b="1" dirty="0">
                <a:solidFill>
                  <a:srgbClr val="FFFFFF"/>
                </a:solidFill>
              </a:rPr>
              <a:t>	</a:t>
            </a:r>
            <a:endParaRPr lang="en-US" altLang="cs-CZ" sz="28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529839" y="6331132"/>
            <a:ext cx="3955869" cy="3285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 smtClean="0"/>
              <a:t>Ovlivňuje míru zpevnění	</a:t>
            </a:r>
            <a:r>
              <a:rPr lang="cs-CZ" altLang="cs-CZ" b="1" dirty="0" smtClean="0">
                <a:solidFill>
                  <a:srgbClr val="FFFFFF"/>
                </a:solidFill>
              </a:rPr>
              <a:t>	</a:t>
            </a:r>
            <a:endParaRPr lang="en-US" altLang="cs-CZ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1183"/>
            <a:ext cx="7772400" cy="785949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Klasifikace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pískovců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27612"/>
            <a:ext cx="8686800" cy="519901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/>
              <a:t>základem je procento matrix a procento nestabilních </a:t>
            </a:r>
            <a:r>
              <a:rPr lang="cs-CZ" altLang="cs-CZ" sz="2400" dirty="0" smtClean="0"/>
              <a:t>klastů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 smtClean="0">
                <a:solidFill>
                  <a:srgbClr val="C00000"/>
                </a:solidFill>
              </a:rPr>
              <a:t>matrix </a:t>
            </a:r>
            <a:r>
              <a:rPr lang="en-US" altLang="cs-CZ" sz="2400" dirty="0">
                <a:solidFill>
                  <a:srgbClr val="C00000"/>
                </a:solidFill>
              </a:rPr>
              <a:t>&lt; 20 </a:t>
            </a:r>
            <a:r>
              <a:rPr lang="cs-CZ" altLang="cs-CZ" sz="2400" dirty="0">
                <a:solidFill>
                  <a:srgbClr val="C00000"/>
                </a:solidFill>
              </a:rPr>
              <a:t>%</a:t>
            </a:r>
          </a:p>
          <a:p>
            <a:r>
              <a:rPr lang="cs-CZ" altLang="cs-CZ" sz="2400" dirty="0"/>
              <a:t>křemenný pískovec</a:t>
            </a:r>
          </a:p>
          <a:p>
            <a:r>
              <a:rPr lang="cs-CZ" altLang="cs-CZ" sz="2400" dirty="0"/>
              <a:t>arkózový pískovec</a:t>
            </a:r>
          </a:p>
          <a:p>
            <a:r>
              <a:rPr lang="cs-CZ" altLang="cs-CZ" sz="2400" dirty="0"/>
              <a:t>arkóza </a:t>
            </a:r>
            <a:r>
              <a:rPr lang="cs-CZ" altLang="cs-CZ" sz="2000" dirty="0"/>
              <a:t>(živcová, litická)</a:t>
            </a:r>
          </a:p>
          <a:p>
            <a:pPr>
              <a:buFontTx/>
              <a:buNone/>
            </a:pPr>
            <a:r>
              <a:rPr lang="cs-CZ" altLang="cs-CZ" sz="2400" dirty="0"/>
              <a:t>	</a:t>
            </a:r>
            <a:endParaRPr lang="cs-CZ" altLang="cs-CZ" sz="2400" dirty="0" smtClean="0"/>
          </a:p>
          <a:p>
            <a:pPr>
              <a:buFontTx/>
              <a:buNone/>
            </a:pPr>
            <a:r>
              <a:rPr lang="cs-CZ" altLang="cs-CZ" sz="2400" dirty="0" smtClean="0">
                <a:solidFill>
                  <a:srgbClr val="C00000"/>
                </a:solidFill>
              </a:rPr>
              <a:t>matrix </a:t>
            </a:r>
            <a:r>
              <a:rPr lang="en-US" altLang="cs-CZ" sz="2400" dirty="0">
                <a:solidFill>
                  <a:srgbClr val="C00000"/>
                </a:solidFill>
              </a:rPr>
              <a:t>&gt; </a:t>
            </a:r>
            <a:r>
              <a:rPr lang="cs-CZ" altLang="cs-CZ" sz="2400" dirty="0">
                <a:solidFill>
                  <a:srgbClr val="C00000"/>
                </a:solidFill>
              </a:rPr>
              <a:t>20 %</a:t>
            </a:r>
          </a:p>
          <a:p>
            <a:r>
              <a:rPr lang="cs-CZ" altLang="cs-CZ" sz="2400" dirty="0"/>
              <a:t>drobový pískovec</a:t>
            </a:r>
          </a:p>
          <a:p>
            <a:r>
              <a:rPr lang="cs-CZ" altLang="cs-CZ" sz="2400" dirty="0"/>
              <a:t>droba (živcová, litická)</a:t>
            </a:r>
          </a:p>
          <a:p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1909354"/>
            <a:ext cx="46482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980145" y="2036410"/>
            <a:ext cx="78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matrix</a:t>
            </a:r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4178559" y="5776594"/>
            <a:ext cx="1563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/>
              <a:t>e</a:t>
            </a:r>
            <a:r>
              <a:rPr lang="cs-CZ" altLang="cs-CZ" dirty="0" err="1" smtClean="0"/>
              <a:t>stabilní</a:t>
            </a:r>
            <a:r>
              <a:rPr lang="cs-CZ" altLang="cs-CZ" dirty="0" smtClean="0"/>
              <a:t> klasty</a:t>
            </a:r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8241759" y="6054317"/>
            <a:ext cx="911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stabilní </a:t>
            </a:r>
          </a:p>
          <a:p>
            <a:r>
              <a:rPr lang="cs-CZ" altLang="cs-CZ" dirty="0" smtClean="0"/>
              <a:t>klasty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232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95" y="2995611"/>
            <a:ext cx="4563415" cy="36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505096" y="20465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rgbClr val="C00000"/>
                </a:solidFill>
              </a:rPr>
              <a:t>Křemenný </a:t>
            </a:r>
            <a:r>
              <a:rPr lang="cs-CZ" altLang="cs-CZ" sz="3200" b="1" dirty="0">
                <a:solidFill>
                  <a:srgbClr val="C00000"/>
                </a:solidFill>
              </a:rPr>
              <a:t>pískovec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5096" y="966650"/>
            <a:ext cx="7672253" cy="5510349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</a:rPr>
              <a:t>zralé</a:t>
            </a:r>
            <a:r>
              <a:rPr lang="cs-CZ" altLang="cs-CZ" sz="2000" dirty="0"/>
              <a:t> (velikostně i mineralogicky vytříděné, zaoblené)</a:t>
            </a:r>
          </a:p>
          <a:p>
            <a:r>
              <a:rPr lang="cs-CZ" altLang="cs-CZ" sz="2000" dirty="0"/>
              <a:t>tektonicky stabilní oblasti</a:t>
            </a:r>
          </a:p>
          <a:p>
            <a:r>
              <a:rPr lang="cs-CZ" altLang="cs-CZ" sz="2000" dirty="0"/>
              <a:t>dlouhý transport či </a:t>
            </a:r>
            <a:r>
              <a:rPr lang="cs-CZ" altLang="cs-CZ" sz="2000" dirty="0" err="1"/>
              <a:t>resedimentace</a:t>
            </a:r>
            <a:r>
              <a:rPr lang="cs-CZ" altLang="cs-CZ" sz="2000" dirty="0"/>
              <a:t> nebo přeplavování v mělkých pánvích</a:t>
            </a:r>
          </a:p>
          <a:p>
            <a:r>
              <a:rPr lang="cs-CZ" altLang="cs-CZ" sz="2000" dirty="0">
                <a:solidFill>
                  <a:srgbClr val="C00000"/>
                </a:solidFill>
              </a:rPr>
              <a:t>tmel</a:t>
            </a:r>
            <a:r>
              <a:rPr lang="cs-CZ" altLang="cs-CZ" sz="2000" dirty="0"/>
              <a:t> křemitý (postupné dorůstání, až vznik mozaikovité str.)</a:t>
            </a:r>
          </a:p>
          <a:p>
            <a:pPr>
              <a:buFontTx/>
              <a:buNone/>
            </a:pPr>
            <a:r>
              <a:rPr lang="cs-CZ" altLang="cs-CZ" sz="2000" dirty="0"/>
              <a:t>	 </a:t>
            </a:r>
            <a:r>
              <a:rPr lang="cs-CZ" altLang="cs-CZ" sz="2000" dirty="0" smtClean="0"/>
              <a:t>         kalcitový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	 </a:t>
            </a:r>
            <a:r>
              <a:rPr lang="cs-CZ" altLang="cs-CZ" sz="2000" dirty="0" smtClean="0"/>
              <a:t>          železitý </a:t>
            </a:r>
            <a:r>
              <a:rPr lang="cs-CZ" altLang="cs-CZ" sz="2000" dirty="0"/>
              <a:t>(možnost koroze)</a:t>
            </a:r>
          </a:p>
        </p:txBody>
      </p:sp>
    </p:spTree>
    <p:extLst>
      <p:ext uri="{BB962C8B-B14F-4D97-AF65-F5344CB8AC3E}">
        <p14:creationId xmlns:p14="http://schemas.microsoft.com/office/powerpoint/2010/main" val="16006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6890657" cy="8382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rgbClr val="C00000"/>
                </a:solidFill>
              </a:rPr>
              <a:t>Arkózy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9302" y="804863"/>
            <a:ext cx="7541623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převážně kontinentální (aridní, </a:t>
            </a:r>
            <a:r>
              <a:rPr lang="cs-CZ" altLang="cs-CZ" sz="2400" dirty="0" err="1" smtClean="0"/>
              <a:t>periglaciální</a:t>
            </a:r>
            <a:r>
              <a:rPr lang="cs-CZ" altLang="cs-CZ" sz="2400" dirty="0" smtClean="0"/>
              <a:t> klima)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intenzívní eroze bez chemického zvětrávání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velký podíl nestabilních klastů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velikostně vytříděné, málo základní hmoty 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klasty neopracované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tmel křemitý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		železitý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600" b="1" dirty="0">
              <a:solidFill>
                <a:schemeClr val="bg1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59" y="2651080"/>
            <a:ext cx="5663153" cy="404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9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9337"/>
            <a:ext cx="7772400" cy="844732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Droby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012" y="866503"/>
            <a:ext cx="8040188" cy="2033451"/>
          </a:xfrm>
        </p:spPr>
        <p:txBody>
          <a:bodyPr/>
          <a:lstStyle/>
          <a:p>
            <a:r>
              <a:rPr lang="cs-CZ" altLang="cs-CZ" sz="2000" dirty="0"/>
              <a:t>převážně mořské </a:t>
            </a:r>
          </a:p>
          <a:p>
            <a:r>
              <a:rPr lang="cs-CZ" altLang="cs-CZ" sz="2000" dirty="0"/>
              <a:t>tektonicky nestabilní </a:t>
            </a:r>
            <a:r>
              <a:rPr lang="cs-CZ" altLang="cs-CZ" sz="2000" dirty="0" smtClean="0"/>
              <a:t>oblasti; sedimenty </a:t>
            </a:r>
            <a:r>
              <a:rPr lang="cs-CZ" altLang="cs-CZ" sz="2000" dirty="0"/>
              <a:t>turbiditních </a:t>
            </a:r>
            <a:r>
              <a:rPr lang="cs-CZ" altLang="cs-CZ" sz="2000" dirty="0" smtClean="0"/>
              <a:t>proudů</a:t>
            </a:r>
            <a:endParaRPr lang="cs-CZ" altLang="cs-CZ" sz="2000" dirty="0"/>
          </a:p>
          <a:p>
            <a:r>
              <a:rPr lang="cs-CZ" altLang="cs-CZ" sz="2000" dirty="0"/>
              <a:t>rychlá </a:t>
            </a:r>
            <a:r>
              <a:rPr lang="cs-CZ" altLang="cs-CZ" sz="2000" dirty="0" smtClean="0"/>
              <a:t>eroze, krátký </a:t>
            </a:r>
            <a:r>
              <a:rPr lang="cs-CZ" altLang="cs-CZ" sz="2000" dirty="0"/>
              <a:t>transport</a:t>
            </a:r>
          </a:p>
          <a:p>
            <a:r>
              <a:rPr lang="cs-CZ" altLang="cs-CZ" sz="2000" dirty="0" smtClean="0"/>
              <a:t>nezralé </a:t>
            </a:r>
            <a:r>
              <a:rPr lang="cs-CZ" altLang="cs-CZ" sz="2000" dirty="0"/>
              <a:t>(slabé vytřídění a zaoblení, nestabilní klasty, vysoký podíl matrix)</a:t>
            </a:r>
          </a:p>
          <a:p>
            <a:r>
              <a:rPr lang="cs-CZ" altLang="cs-CZ" sz="2000" dirty="0"/>
              <a:t>matrix: chlorit, </a:t>
            </a:r>
            <a:r>
              <a:rPr lang="cs-CZ" altLang="cs-CZ" sz="2000" dirty="0" err="1"/>
              <a:t>sericit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illit</a:t>
            </a:r>
            <a:r>
              <a:rPr lang="cs-CZ" altLang="cs-CZ" sz="2000" dirty="0"/>
              <a:t>, křemen, biotit, živce</a:t>
            </a:r>
          </a:p>
          <a:p>
            <a:endParaRPr lang="cs-CZ" altLang="cs-CZ" sz="2600" b="1" dirty="0">
              <a:solidFill>
                <a:schemeClr val="bg1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0" y="2873947"/>
            <a:ext cx="5146766" cy="39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4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Aleurity</a:t>
            </a:r>
            <a:r>
              <a:rPr lang="cs-CZ" altLang="cs-CZ" sz="3200" b="1" dirty="0">
                <a:solidFill>
                  <a:srgbClr val="C00000"/>
                </a:solidFill>
              </a:rPr>
              <a:t> (prachovce, siltovce)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2999"/>
            <a:ext cx="8229600" cy="5310051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klastické sedimenty s převahou </a:t>
            </a:r>
            <a:r>
              <a:rPr lang="cs-CZ" altLang="cs-CZ" sz="2000" dirty="0" smtClean="0"/>
              <a:t>frakce  </a:t>
            </a:r>
            <a:r>
              <a:rPr lang="cs-CZ" altLang="cs-CZ" sz="2000" dirty="0"/>
              <a:t>0,004 – 0,063 mm</a:t>
            </a:r>
          </a:p>
          <a:p>
            <a:r>
              <a:rPr lang="cs-CZ" altLang="cs-CZ" sz="2000" dirty="0"/>
              <a:t>prachová frakce tvoří samostatné sedimenty vzácně, obvykle je stálá příměs jílových sedimentů, tyto sedimenty se spojují pod název </a:t>
            </a:r>
            <a:r>
              <a:rPr lang="cs-CZ" altLang="cs-CZ" sz="2000" dirty="0" err="1">
                <a:solidFill>
                  <a:srgbClr val="C00000"/>
                </a:solidFill>
              </a:rPr>
              <a:t>aleuropelity</a:t>
            </a:r>
            <a:r>
              <a:rPr lang="cs-CZ" altLang="cs-CZ" sz="2000" dirty="0"/>
              <a:t> </a:t>
            </a:r>
            <a:endParaRPr lang="cs-CZ" altLang="cs-CZ" sz="2000" dirty="0" smtClean="0"/>
          </a:p>
          <a:p>
            <a:pPr marL="0" indent="0">
              <a:buNone/>
            </a:pPr>
            <a:r>
              <a:rPr lang="cs-CZ" altLang="cs-CZ" sz="2600" dirty="0" smtClean="0"/>
              <a:t>Podle stupně zpevnění</a:t>
            </a:r>
          </a:p>
          <a:p>
            <a:pPr lvl="1"/>
            <a:r>
              <a:rPr lang="cs-CZ" altLang="cs-CZ" dirty="0"/>
              <a:t>nezpevněné</a:t>
            </a:r>
          </a:p>
          <a:p>
            <a:pPr>
              <a:buNone/>
            </a:pPr>
            <a:r>
              <a:rPr lang="cs-CZ" altLang="cs-CZ" sz="2400" dirty="0"/>
              <a:t>		</a:t>
            </a:r>
            <a:r>
              <a:rPr lang="cs-CZ" altLang="cs-CZ" sz="2400" dirty="0">
                <a:solidFill>
                  <a:srgbClr val="C00000"/>
                </a:solidFill>
              </a:rPr>
              <a:t>spraše</a:t>
            </a:r>
            <a:r>
              <a:rPr lang="cs-CZ" altLang="cs-CZ" sz="2400" dirty="0"/>
              <a:t>– eolický původ</a:t>
            </a:r>
          </a:p>
          <a:p>
            <a:pPr lvl="1"/>
            <a:r>
              <a:rPr lang="cs-CZ" altLang="cs-CZ" dirty="0"/>
              <a:t>zpevněné</a:t>
            </a:r>
          </a:p>
          <a:p>
            <a:pPr>
              <a:buNone/>
            </a:pPr>
            <a:r>
              <a:rPr lang="cs-CZ" altLang="cs-CZ" sz="2400" dirty="0"/>
              <a:t>		</a:t>
            </a:r>
            <a:r>
              <a:rPr lang="cs-CZ" altLang="cs-CZ" sz="2400" dirty="0">
                <a:solidFill>
                  <a:srgbClr val="C00000"/>
                </a:solidFill>
              </a:rPr>
              <a:t>prachovce</a:t>
            </a:r>
          </a:p>
          <a:p>
            <a:pPr>
              <a:buNone/>
            </a:pPr>
            <a:r>
              <a:rPr lang="cs-CZ" altLang="cs-CZ" sz="2400" dirty="0">
                <a:solidFill>
                  <a:srgbClr val="C00000"/>
                </a:solidFill>
              </a:rPr>
              <a:t>		prachovité břidlice</a:t>
            </a:r>
          </a:p>
          <a:p>
            <a:pPr marL="0" indent="0">
              <a:buNone/>
            </a:pPr>
            <a:r>
              <a:rPr lang="cs-CZ" altLang="cs-CZ" sz="2600" dirty="0" smtClean="0"/>
              <a:t>Podle minerálního složení</a:t>
            </a:r>
            <a:endParaRPr lang="cs-CZ" altLang="cs-CZ" sz="2600" dirty="0"/>
          </a:p>
          <a:p>
            <a:pPr lvl="1"/>
            <a:r>
              <a:rPr lang="cs-CZ" altLang="cs-CZ" sz="2200" dirty="0" smtClean="0"/>
              <a:t>křemenné </a:t>
            </a:r>
            <a:r>
              <a:rPr lang="cs-CZ" altLang="cs-CZ" sz="2200" dirty="0"/>
              <a:t>prachovce</a:t>
            </a:r>
          </a:p>
          <a:p>
            <a:pPr lvl="1"/>
            <a:r>
              <a:rPr lang="cs-CZ" altLang="cs-CZ" sz="2200" dirty="0" err="1"/>
              <a:t>polymiktní</a:t>
            </a:r>
            <a:r>
              <a:rPr lang="cs-CZ" altLang="cs-CZ" sz="2200" dirty="0"/>
              <a:t> prachovce: </a:t>
            </a:r>
            <a:r>
              <a:rPr lang="en-US" altLang="cs-CZ" sz="2200" dirty="0"/>
              <a:t>&gt; 10 </a:t>
            </a:r>
            <a:r>
              <a:rPr lang="cs-CZ" altLang="cs-CZ" sz="2200" dirty="0"/>
              <a:t>% nestabilního materiálu, nezralé</a:t>
            </a:r>
          </a:p>
          <a:p>
            <a:endParaRPr lang="cs-CZ" altLang="cs-CZ" sz="2800" b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cs-CZ" altLang="cs-CZ" sz="2800" b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algn="ctr"/>
            <a:r>
              <a:rPr lang="cs-CZ" altLang="cs-CZ" sz="3200" b="1" dirty="0" err="1"/>
              <a:t>Pelity</a:t>
            </a:r>
            <a:r>
              <a:rPr lang="cs-CZ" altLang="cs-CZ" sz="3200" b="1" dirty="0"/>
              <a:t> (jílovce)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915400" cy="6172200"/>
          </a:xfrm>
        </p:spPr>
        <p:txBody>
          <a:bodyPr>
            <a:normAutofit fontScale="85000" lnSpcReduction="10000"/>
          </a:bodyPr>
          <a:lstStyle/>
          <a:p>
            <a:r>
              <a:rPr lang="cs-CZ" altLang="cs-CZ" sz="2000" dirty="0"/>
              <a:t>klastické sedimenty s převahou částic pod 0,004 mm</a:t>
            </a:r>
          </a:p>
          <a:p>
            <a:r>
              <a:rPr lang="cs-CZ" altLang="cs-CZ" sz="2000" dirty="0"/>
              <a:t>Na přechodu mezi klastickými a </a:t>
            </a:r>
            <a:r>
              <a:rPr lang="cs-CZ" altLang="cs-CZ" sz="2000" dirty="0" err="1"/>
              <a:t>chemogenními</a:t>
            </a:r>
            <a:r>
              <a:rPr lang="cs-CZ" altLang="cs-CZ" sz="2000" dirty="0"/>
              <a:t> sed</a:t>
            </a:r>
            <a:r>
              <a:rPr lang="cs-CZ" altLang="cs-CZ" sz="2000" dirty="0" smtClean="0"/>
              <a:t>.</a:t>
            </a:r>
            <a:endParaRPr lang="cs-CZ" altLang="cs-CZ" sz="2000" dirty="0"/>
          </a:p>
          <a:p>
            <a:r>
              <a:rPr lang="cs-CZ" altLang="cs-CZ" sz="2000" dirty="0"/>
              <a:t>mineralogicky jíl – jílové </a:t>
            </a:r>
            <a:r>
              <a:rPr lang="cs-CZ" altLang="cs-CZ" sz="2000" dirty="0" smtClean="0"/>
              <a:t>minerály vs. fyzikálně </a:t>
            </a:r>
            <a:r>
              <a:rPr lang="cs-CZ" altLang="cs-CZ" sz="2000" dirty="0"/>
              <a:t>jíl – klastické částice menší než 0,004 mm</a:t>
            </a:r>
          </a:p>
          <a:p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minerály </a:t>
            </a:r>
            <a:r>
              <a:rPr lang="cs-CZ" altLang="cs-CZ" sz="2000" dirty="0" err="1">
                <a:solidFill>
                  <a:srgbClr val="C00000"/>
                </a:solidFill>
              </a:rPr>
              <a:t>pelitů</a:t>
            </a:r>
            <a:endParaRPr lang="cs-CZ" altLang="cs-CZ" sz="2000" dirty="0">
              <a:solidFill>
                <a:srgbClr val="C00000"/>
              </a:solidFill>
            </a:endParaRPr>
          </a:p>
          <a:p>
            <a:r>
              <a:rPr lang="cs-CZ" altLang="cs-CZ" sz="2000" dirty="0"/>
              <a:t>kaolín, </a:t>
            </a:r>
            <a:r>
              <a:rPr lang="cs-CZ" altLang="cs-CZ" sz="2000" dirty="0" err="1"/>
              <a:t>smektity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illit</a:t>
            </a:r>
            <a:r>
              <a:rPr lang="cs-CZ" altLang="cs-CZ" sz="2000" dirty="0"/>
              <a:t>, chlorit, </a:t>
            </a:r>
            <a:r>
              <a:rPr lang="cs-CZ" altLang="cs-CZ" sz="2000" dirty="0" smtClean="0"/>
              <a:t>(příměs </a:t>
            </a:r>
            <a:r>
              <a:rPr lang="cs-CZ" altLang="cs-CZ" sz="2000" dirty="0"/>
              <a:t>muskovitu, křemene, karbonátů, organických </a:t>
            </a:r>
            <a:r>
              <a:rPr lang="cs-CZ" altLang="cs-CZ" sz="2000" dirty="0" smtClean="0"/>
              <a:t>látek)</a:t>
            </a:r>
          </a:p>
          <a:p>
            <a:endParaRPr lang="cs-CZ" altLang="cs-CZ" sz="2000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nezpevněné</a:t>
            </a:r>
            <a:r>
              <a:rPr lang="cs-CZ" altLang="cs-CZ" sz="2000" b="1" dirty="0"/>
              <a:t>: jíly (ve vodě </a:t>
            </a:r>
            <a:r>
              <a:rPr lang="cs-CZ" altLang="cs-CZ" sz="2000" b="1" dirty="0" err="1"/>
              <a:t>rozplavitelné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dirty="0">
                <a:solidFill>
                  <a:srgbClr val="C00000"/>
                </a:solidFill>
              </a:rPr>
              <a:t>zpevněné</a:t>
            </a:r>
            <a:r>
              <a:rPr lang="cs-CZ" altLang="cs-CZ" sz="2000" b="1" dirty="0"/>
              <a:t>: </a:t>
            </a:r>
            <a:r>
              <a:rPr lang="cs-CZ" altLang="cs-CZ" sz="2000" b="1" dirty="0" smtClean="0"/>
              <a:t>     jílovce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nerozplavitelnost</a:t>
            </a:r>
            <a:r>
              <a:rPr lang="cs-CZ" altLang="cs-CZ" sz="2000" b="1" dirty="0"/>
              <a:t>)</a:t>
            </a:r>
          </a:p>
          <a:p>
            <a:pPr>
              <a:buNone/>
            </a:pPr>
            <a:r>
              <a:rPr lang="cs-CZ" altLang="cs-CZ" sz="2000" b="1" dirty="0"/>
              <a:t>		</a:t>
            </a:r>
            <a:r>
              <a:rPr lang="cs-CZ" altLang="cs-CZ" sz="2000" b="1" dirty="0" smtClean="0"/>
              <a:t>           jílovité </a:t>
            </a:r>
            <a:r>
              <a:rPr lang="cs-CZ" altLang="cs-CZ" sz="2000" b="1" dirty="0"/>
              <a:t>břidlice (rekrystalizace min. nad 0,08 mm)</a:t>
            </a:r>
          </a:p>
          <a:p>
            <a:pPr>
              <a:buNone/>
            </a:pPr>
            <a:r>
              <a:rPr lang="cs-CZ" altLang="cs-CZ" sz="2000" b="1" dirty="0"/>
              <a:t>	</a:t>
            </a:r>
            <a:r>
              <a:rPr lang="cs-CZ" altLang="cs-CZ" sz="1800" b="1" dirty="0"/>
              <a:t>břidličnatost (uspořádání jílových min.), malá pórovitost</a:t>
            </a:r>
          </a:p>
          <a:p>
            <a:r>
              <a:rPr lang="cs-CZ" altLang="cs-CZ" sz="2000" b="1" dirty="0"/>
              <a:t>řada </a:t>
            </a:r>
            <a:r>
              <a:rPr lang="cs-CZ" altLang="cs-CZ" sz="2000" b="1" dirty="0">
                <a:solidFill>
                  <a:srgbClr val="C00000"/>
                </a:solidFill>
              </a:rPr>
              <a:t>jíl – jílovec – jílovitá břidlice</a:t>
            </a:r>
            <a:r>
              <a:rPr lang="cs-CZ" altLang="cs-CZ" sz="2000" b="1" dirty="0"/>
              <a:t> – </a:t>
            </a:r>
            <a:r>
              <a:rPr lang="cs-CZ" altLang="cs-CZ" sz="2000" b="1" dirty="0" err="1">
                <a:solidFill>
                  <a:schemeClr val="accent5">
                    <a:lumMod val="50000"/>
                  </a:schemeClr>
                </a:solidFill>
              </a:rPr>
              <a:t>fylitická</a:t>
            </a:r>
            <a:r>
              <a:rPr lang="cs-CZ" altLang="cs-CZ" sz="2000" b="1" dirty="0">
                <a:solidFill>
                  <a:schemeClr val="accent5">
                    <a:lumMod val="50000"/>
                  </a:schemeClr>
                </a:solidFill>
              </a:rPr>
              <a:t> břidlice – fylit</a:t>
            </a:r>
            <a:r>
              <a:rPr lang="cs-CZ" altLang="cs-CZ" sz="2000" b="1" dirty="0"/>
              <a:t> je dána rostoucím zpevněním a intenzitou </a:t>
            </a:r>
            <a:r>
              <a:rPr lang="cs-CZ" altLang="cs-CZ" sz="2000" b="1" dirty="0">
                <a:solidFill>
                  <a:srgbClr val="C00000"/>
                </a:solidFill>
              </a:rPr>
              <a:t>diagenetických</a:t>
            </a:r>
            <a:r>
              <a:rPr lang="cs-CZ" altLang="cs-CZ" sz="2000" b="1" dirty="0"/>
              <a:t> (až </a:t>
            </a:r>
            <a:r>
              <a:rPr lang="cs-CZ" altLang="cs-CZ" sz="2000" b="1" dirty="0">
                <a:solidFill>
                  <a:schemeClr val="accent5">
                    <a:lumMod val="50000"/>
                  </a:schemeClr>
                </a:solidFill>
              </a:rPr>
              <a:t>metamorfních</a:t>
            </a:r>
            <a:r>
              <a:rPr lang="cs-CZ" altLang="cs-CZ" sz="2000" b="1" dirty="0"/>
              <a:t>) změn</a:t>
            </a:r>
          </a:p>
          <a:p>
            <a:pPr>
              <a:buNone/>
            </a:pPr>
            <a:endParaRPr lang="cs-CZ" altLang="cs-CZ" sz="2000" b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reziduální horniny</a:t>
            </a:r>
          </a:p>
          <a:p>
            <a:pPr>
              <a:buNone/>
            </a:pPr>
            <a:r>
              <a:rPr lang="cs-CZ" altLang="cs-CZ" sz="2000" b="1" dirty="0"/>
              <a:t>	kaolín: teplé, vlhké klima, </a:t>
            </a:r>
            <a:r>
              <a:rPr lang="cs-CZ" altLang="cs-CZ" sz="2000" b="1" dirty="0" err="1"/>
              <a:t>zvětr</a:t>
            </a:r>
            <a:r>
              <a:rPr lang="cs-CZ" altLang="cs-CZ" sz="2000" b="1" dirty="0"/>
              <a:t>. kyselých hornin</a:t>
            </a:r>
          </a:p>
          <a:p>
            <a:pPr>
              <a:buNone/>
            </a:pPr>
            <a:r>
              <a:rPr lang="cs-CZ" altLang="cs-CZ" sz="2000" b="1" dirty="0"/>
              <a:t>	přeplavením vznikají kaolinitické jíly</a:t>
            </a:r>
          </a:p>
          <a:p>
            <a:pPr>
              <a:buNone/>
            </a:pPr>
            <a:r>
              <a:rPr lang="cs-CZ" altLang="cs-CZ" sz="2000" b="1" dirty="0"/>
              <a:t>	bentonity: přeměnou bazických tufů, tufitů, vulkanitů, přeplavením vznikají </a:t>
            </a:r>
            <a:r>
              <a:rPr lang="cs-CZ" altLang="cs-CZ" sz="2000" b="1" dirty="0" err="1"/>
              <a:t>montmorillonitické</a:t>
            </a:r>
            <a:r>
              <a:rPr lang="cs-CZ" altLang="cs-CZ" sz="2000" b="1" dirty="0"/>
              <a:t> jíly</a:t>
            </a:r>
          </a:p>
          <a:p>
            <a:endParaRPr lang="cs-CZ" altLang="cs-CZ" sz="2000" dirty="0"/>
          </a:p>
          <a:p>
            <a:pPr>
              <a:buFontTx/>
              <a:buNone/>
            </a:pPr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/>
            <a:r>
              <a:rPr lang="cs-CZ" altLang="cs-CZ" sz="3200" b="1" dirty="0" smtClean="0">
                <a:solidFill>
                  <a:srgbClr val="C00000"/>
                </a:solidFill>
              </a:rPr>
              <a:t>stavební </a:t>
            </a:r>
            <a:r>
              <a:rPr lang="cs-CZ" altLang="cs-CZ" sz="3200" b="1" dirty="0">
                <a:solidFill>
                  <a:srgbClr val="C00000"/>
                </a:solidFill>
              </a:rPr>
              <a:t>znaky - zvrstvení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554" y="836022"/>
            <a:ext cx="7602583" cy="2963091"/>
          </a:xfrm>
        </p:spPr>
        <p:txBody>
          <a:bodyPr/>
          <a:lstStyle/>
          <a:p>
            <a:r>
              <a:rPr lang="cs-CZ" altLang="cs-CZ" sz="2000" dirty="0"/>
              <a:t>laminace</a:t>
            </a:r>
          </a:p>
          <a:p>
            <a:r>
              <a:rPr lang="cs-CZ" altLang="cs-CZ" sz="2000" dirty="0"/>
              <a:t>homogenní textura</a:t>
            </a:r>
          </a:p>
          <a:p>
            <a:pPr>
              <a:buFontTx/>
              <a:buNone/>
            </a:pPr>
            <a:r>
              <a:rPr lang="cs-CZ" altLang="cs-CZ" sz="2000" dirty="0"/>
              <a:t>		primární – nepříliš hojná, klidná sedimentace </a:t>
            </a:r>
          </a:p>
          <a:p>
            <a:pPr>
              <a:buFontTx/>
              <a:buNone/>
            </a:pPr>
            <a:r>
              <a:rPr lang="cs-CZ" altLang="cs-CZ" sz="2000" dirty="0"/>
              <a:t>		ze suspenze</a:t>
            </a:r>
          </a:p>
          <a:p>
            <a:pPr>
              <a:buFontTx/>
              <a:buNone/>
            </a:pPr>
            <a:r>
              <a:rPr lang="cs-CZ" altLang="cs-CZ" sz="2000" dirty="0"/>
              <a:t>		sekundární – </a:t>
            </a:r>
            <a:r>
              <a:rPr lang="cs-CZ" altLang="cs-CZ" sz="2000" dirty="0" err="1"/>
              <a:t>bioturbací</a:t>
            </a:r>
            <a:endParaRPr lang="cs-CZ" altLang="cs-CZ" sz="2000" dirty="0"/>
          </a:p>
          <a:p>
            <a:r>
              <a:rPr lang="cs-CZ" altLang="cs-CZ" sz="2000" dirty="0"/>
              <a:t>mázdřité, vlnité, čočkovité </a:t>
            </a:r>
          </a:p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smtClean="0"/>
              <a:t>(proměnlivý poměr </a:t>
            </a:r>
            <a:r>
              <a:rPr lang="cs-CZ" altLang="cs-CZ" sz="2000" dirty="0" err="1" smtClean="0"/>
              <a:t>psamity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aleurity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pelity</a:t>
            </a:r>
            <a:r>
              <a:rPr lang="cs-CZ" altLang="cs-CZ" sz="2000" dirty="0"/>
              <a:t>)</a:t>
            </a:r>
          </a:p>
          <a:p>
            <a:pPr>
              <a:buFontTx/>
              <a:buNone/>
            </a:pPr>
            <a:endParaRPr lang="cs-CZ" altLang="cs-CZ" sz="2800" b="1" dirty="0">
              <a:solidFill>
                <a:schemeClr val="bg1"/>
              </a:solidFill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36" y="3687036"/>
            <a:ext cx="5800193" cy="305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Slínité horniny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4876800"/>
          </a:xfrm>
        </p:spPr>
        <p:txBody>
          <a:bodyPr/>
          <a:lstStyle/>
          <a:p>
            <a:r>
              <a:rPr lang="cs-CZ" altLang="cs-CZ" sz="2800" dirty="0"/>
              <a:t>přechod mezi jílovitými a karbonátovými horninami (25 – 75% jílu)</a:t>
            </a:r>
          </a:p>
          <a:p>
            <a:r>
              <a:rPr lang="cs-CZ" altLang="cs-CZ" sz="2800" dirty="0"/>
              <a:t>převážně mořský původ</a:t>
            </a:r>
          </a:p>
          <a:p>
            <a:endParaRPr lang="cs-CZ" altLang="cs-CZ" sz="2800" dirty="0"/>
          </a:p>
          <a:p>
            <a:r>
              <a:rPr lang="cs-CZ" altLang="cs-CZ" sz="2800" dirty="0"/>
              <a:t>nezpevněné: </a:t>
            </a:r>
            <a:r>
              <a:rPr lang="cs-CZ" altLang="cs-CZ" sz="2800" dirty="0">
                <a:solidFill>
                  <a:srgbClr val="C00000"/>
                </a:solidFill>
              </a:rPr>
              <a:t>slíny</a:t>
            </a:r>
            <a:r>
              <a:rPr lang="cs-CZ" altLang="cs-CZ" sz="2800" dirty="0"/>
              <a:t> (mořské neogenní pánve)</a:t>
            </a:r>
          </a:p>
          <a:p>
            <a:r>
              <a:rPr lang="cs-CZ" altLang="cs-CZ" sz="2800" dirty="0"/>
              <a:t>zpevněné: </a:t>
            </a:r>
            <a:r>
              <a:rPr lang="cs-CZ" altLang="cs-CZ" sz="2800" dirty="0">
                <a:solidFill>
                  <a:srgbClr val="C00000"/>
                </a:solidFill>
              </a:rPr>
              <a:t>slínovce</a:t>
            </a:r>
            <a:r>
              <a:rPr lang="cs-CZ" altLang="cs-CZ" sz="2800" dirty="0"/>
              <a:t> (střídání s jílovci nebo vápenci)</a:t>
            </a:r>
          </a:p>
          <a:p>
            <a:pPr>
              <a:buFontTx/>
              <a:buNone/>
            </a:pPr>
            <a:r>
              <a:rPr lang="cs-CZ" altLang="cs-CZ" sz="2800" dirty="0"/>
              <a:t>			</a:t>
            </a:r>
            <a:r>
              <a:rPr lang="cs-CZ" altLang="cs-CZ" sz="2800" dirty="0">
                <a:solidFill>
                  <a:srgbClr val="C00000"/>
                </a:solidFill>
              </a:rPr>
              <a:t> slínité břidlice</a:t>
            </a:r>
          </a:p>
          <a:p>
            <a:pPr>
              <a:buFontTx/>
              <a:buNone/>
            </a:pPr>
            <a:r>
              <a:rPr lang="cs-CZ" altLang="cs-CZ" sz="2800" dirty="0"/>
              <a:t>			 </a:t>
            </a:r>
            <a:r>
              <a:rPr lang="cs-CZ" altLang="cs-CZ" sz="2800" dirty="0">
                <a:solidFill>
                  <a:srgbClr val="C00000"/>
                </a:solidFill>
              </a:rPr>
              <a:t>opuky</a:t>
            </a:r>
            <a:r>
              <a:rPr lang="cs-CZ" altLang="cs-CZ" sz="2800" dirty="0"/>
              <a:t> – písčitý slínovec s hojnou příměsí </a:t>
            </a:r>
            <a:r>
              <a:rPr lang="cs-CZ" altLang="cs-CZ" sz="2800" dirty="0" err="1"/>
              <a:t>org</a:t>
            </a:r>
            <a:r>
              <a:rPr lang="cs-CZ" altLang="cs-CZ" sz="2800" dirty="0"/>
              <a:t>. zbytků (jehlice hub, </a:t>
            </a:r>
            <a:r>
              <a:rPr lang="cs-CZ" altLang="cs-CZ" sz="2800" dirty="0" err="1"/>
              <a:t>foraminifery</a:t>
            </a:r>
            <a:r>
              <a:rPr lang="cs-CZ" altLang="cs-CZ" sz="2800" dirty="0"/>
              <a:t>) a glaukonitu</a:t>
            </a:r>
          </a:p>
        </p:txBody>
      </p:sp>
    </p:spTree>
    <p:extLst>
      <p:ext uri="{BB962C8B-B14F-4D97-AF65-F5344CB8AC3E}">
        <p14:creationId xmlns:p14="http://schemas.microsoft.com/office/powerpoint/2010/main" val="3885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4506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Sedimentární stavby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Vrstevnatost = </a:t>
            </a:r>
            <a:r>
              <a:rPr lang="cs-CZ" dirty="0" err="1" smtClean="0"/>
              <a:t>bedding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6" y="2736056"/>
            <a:ext cx="3905742" cy="2763441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Střídání vrstev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48" y="2736056"/>
            <a:ext cx="1843193" cy="2763441"/>
          </a:xfrm>
        </p:spPr>
      </p:pic>
      <p:pic>
        <p:nvPicPr>
          <p:cNvPr id="24578" name="Picture 2" descr="Výsledek obrázku pro sedimentary bedd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1" y="2736058"/>
            <a:ext cx="1827638" cy="27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17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algn="ctr"/>
            <a:r>
              <a:rPr lang="cs-CZ" altLang="cs-CZ" sz="3200" dirty="0"/>
              <a:t>Karbonáty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27314"/>
            <a:ext cx="5634446" cy="5747657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000" dirty="0">
                <a:cs typeface="Times New Roman" panose="02020603050405020304" pitchFamily="18" charset="0"/>
              </a:rPr>
              <a:t>vznik převážně v mořském prostřed</a:t>
            </a:r>
            <a:r>
              <a:rPr lang="cs-CZ" altLang="cs-CZ" sz="2000" dirty="0"/>
              <a:t>í</a:t>
            </a:r>
          </a:p>
          <a:p>
            <a:pPr marL="0" indent="0">
              <a:buNone/>
            </a:pPr>
            <a:r>
              <a:rPr lang="cs-CZ" altLang="cs-CZ" sz="2000" dirty="0" smtClean="0"/>
              <a:t>Z pohledu geneze</a:t>
            </a:r>
          </a:p>
          <a:p>
            <a:r>
              <a:rPr lang="cs-CZ" altLang="cs-CZ" sz="2000" dirty="0" smtClean="0">
                <a:cs typeface="Times New Roman" panose="02020603050405020304" pitchFamily="18" charset="0"/>
              </a:rPr>
              <a:t>nahromadění </a:t>
            </a:r>
            <a:r>
              <a:rPr lang="cs-CZ" altLang="cs-CZ" sz="2000" dirty="0">
                <a:cs typeface="Times New Roman" panose="02020603050405020304" pitchFamily="18" charset="0"/>
              </a:rPr>
              <a:t>schránek a koster org</a:t>
            </a:r>
            <a:r>
              <a:rPr lang="cs-CZ" altLang="cs-CZ" sz="2000" dirty="0"/>
              <a:t>anismů</a:t>
            </a:r>
          </a:p>
          <a:p>
            <a:r>
              <a:rPr lang="cs-CZ" altLang="cs-CZ" sz="2000" dirty="0">
                <a:cs typeface="Times New Roman" panose="02020603050405020304" pitchFamily="18" charset="0"/>
              </a:rPr>
              <a:t>chem</a:t>
            </a:r>
            <a:r>
              <a:rPr lang="cs-CZ" altLang="cs-CZ" sz="2000" dirty="0"/>
              <a:t>ické</a:t>
            </a:r>
            <a:r>
              <a:rPr lang="cs-CZ" altLang="cs-CZ" sz="2000" dirty="0">
                <a:cs typeface="Times New Roman" panose="02020603050405020304" pitchFamily="18" charset="0"/>
              </a:rPr>
              <a:t> vysrážení</a:t>
            </a:r>
            <a:r>
              <a:rPr lang="cs-CZ" altLang="cs-CZ" sz="2000" dirty="0"/>
              <a:t>:  </a:t>
            </a:r>
            <a:r>
              <a:rPr lang="cs-CZ" altLang="cs-CZ" sz="2000" dirty="0">
                <a:cs typeface="Times New Roman" panose="02020603050405020304" pitchFamily="18" charset="0"/>
              </a:rPr>
              <a:t>přímé chem</a:t>
            </a:r>
            <a:r>
              <a:rPr lang="cs-CZ" altLang="cs-CZ" sz="2000" dirty="0"/>
              <a:t>ické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vysrážení nebo za </a:t>
            </a:r>
            <a:r>
              <a:rPr lang="cs-CZ" altLang="cs-CZ" sz="2000" dirty="0">
                <a:cs typeface="Times New Roman" panose="02020603050405020304" pitchFamily="18" charset="0"/>
              </a:rPr>
              <a:t>účasti 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organismů </a:t>
            </a:r>
          </a:p>
          <a:p>
            <a:r>
              <a:rPr lang="cs-CZ" altLang="cs-CZ" sz="2000" dirty="0" smtClean="0">
                <a:cs typeface="Times New Roman" panose="02020603050405020304" pitchFamily="18" charset="0"/>
              </a:rPr>
              <a:t>stmelení </a:t>
            </a:r>
            <a:r>
              <a:rPr lang="cs-CZ" altLang="cs-CZ" sz="2000" dirty="0">
                <a:cs typeface="Times New Roman" panose="02020603050405020304" pitchFamily="18" charset="0"/>
              </a:rPr>
              <a:t>úlomků starších karbonátových 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hornin – klastický původ</a:t>
            </a:r>
          </a:p>
          <a:p>
            <a:endParaRPr lang="cs-CZ" altLang="cs-CZ" sz="2000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Texturní znaky karbonátů</a:t>
            </a:r>
            <a:endParaRPr lang="cs-CZ" altLang="cs-CZ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cs-CZ" altLang="cs-CZ" sz="2000" dirty="0"/>
              <a:t>shodné s text. znaky v klastických sedimentech (šikmé, křížové zvrstvení apod.) ovlivněné </a:t>
            </a:r>
            <a:r>
              <a:rPr lang="cs-CZ" altLang="cs-CZ" sz="2000" dirty="0" smtClean="0"/>
              <a:t>charakterem </a:t>
            </a:r>
            <a:r>
              <a:rPr lang="cs-CZ" altLang="cs-CZ" sz="2000" dirty="0"/>
              <a:t>sedimentačního </a:t>
            </a:r>
            <a:r>
              <a:rPr lang="cs-CZ" altLang="cs-CZ" sz="2000" dirty="0" smtClean="0"/>
              <a:t>prostředí</a:t>
            </a:r>
            <a:endParaRPr lang="cs-CZ" altLang="cs-CZ" sz="2000" dirty="0"/>
          </a:p>
          <a:p>
            <a:r>
              <a:rPr lang="cs-CZ" altLang="cs-CZ" sz="2000" dirty="0"/>
              <a:t>laminace: nejhojnější text. znak, obvykle vzniká v souvislosti s </a:t>
            </a:r>
            <a:r>
              <a:rPr lang="cs-CZ" altLang="cs-CZ" sz="2000" dirty="0" smtClean="0"/>
              <a:t>ukládáním </a:t>
            </a:r>
            <a:r>
              <a:rPr lang="cs-CZ" altLang="cs-CZ" sz="2000" dirty="0"/>
              <a:t>vápnitého kalu </a:t>
            </a:r>
            <a:r>
              <a:rPr lang="cs-CZ" altLang="cs-CZ" sz="2000" dirty="0" smtClean="0"/>
              <a:t>či růstem organismů (např</a:t>
            </a:r>
            <a:r>
              <a:rPr lang="cs-CZ" altLang="cs-CZ" sz="2000" dirty="0"/>
              <a:t>. stromatolity</a:t>
            </a:r>
            <a:r>
              <a:rPr lang="cs-CZ" altLang="cs-CZ" sz="2000" dirty="0" smtClean="0"/>
              <a:t>)</a:t>
            </a:r>
            <a:endParaRPr lang="cs-CZ" altLang="cs-CZ" sz="2000" dirty="0"/>
          </a:p>
          <a:p>
            <a:r>
              <a:rPr lang="cs-CZ" altLang="cs-CZ" sz="2000" dirty="0" err="1"/>
              <a:t>stylolity</a:t>
            </a:r>
            <a:r>
              <a:rPr lang="cs-CZ" altLang="cs-CZ" sz="2000" dirty="0"/>
              <a:t>: nepravidelné sutury vzniklé v souvislosti s rozpouštěním karbonátů podél nichž je </a:t>
            </a:r>
            <a:r>
              <a:rPr lang="cs-CZ" altLang="cs-CZ" sz="2000" dirty="0" err="1"/>
              <a:t>nakoncentrován</a:t>
            </a:r>
            <a:r>
              <a:rPr lang="cs-CZ" altLang="cs-CZ" sz="2000" dirty="0"/>
              <a:t> nerozpustný podíl (mohou představovat 25-90% chybějícího rozpuštěného karbonátu)</a:t>
            </a:r>
          </a:p>
          <a:p>
            <a:endParaRPr lang="en-US" altLang="cs-CZ" sz="2000" dirty="0">
              <a:cs typeface="Times New Roman" panose="02020603050405020304" pitchFamily="18" charset="0"/>
            </a:endParaRPr>
          </a:p>
          <a:p>
            <a:pPr algn="just"/>
            <a:endParaRPr lang="cs-CZ" altLang="cs-CZ" sz="2800" dirty="0"/>
          </a:p>
          <a:p>
            <a:pPr algn="just">
              <a:buFontTx/>
              <a:buNone/>
            </a:pPr>
            <a:endParaRPr lang="cs-CZ" altLang="cs-CZ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46" y="4585107"/>
            <a:ext cx="2590800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22" y="285908"/>
            <a:ext cx="2316481" cy="288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2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011" y="849086"/>
            <a:ext cx="8516983" cy="60089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 err="1">
                <a:solidFill>
                  <a:srgbClr val="C00000"/>
                </a:solidFill>
              </a:rPr>
              <a:t>Alochemické</a:t>
            </a:r>
            <a:r>
              <a:rPr lang="cs-CZ" altLang="cs-CZ" sz="2100" dirty="0">
                <a:solidFill>
                  <a:srgbClr val="C00000"/>
                </a:solidFill>
              </a:rPr>
              <a:t> vápence</a:t>
            </a:r>
            <a:r>
              <a:rPr lang="cs-CZ" altLang="cs-CZ" sz="2100" dirty="0"/>
              <a:t>: složeny z </a:t>
            </a:r>
            <a:r>
              <a:rPr lang="cs-CZ" altLang="cs-CZ" sz="2100" dirty="0" err="1">
                <a:solidFill>
                  <a:srgbClr val="C00000"/>
                </a:solidFill>
              </a:rPr>
              <a:t>alochemů</a:t>
            </a:r>
            <a:r>
              <a:rPr lang="cs-CZ" altLang="cs-CZ" sz="2100" dirty="0">
                <a:solidFill>
                  <a:srgbClr val="C00000"/>
                </a:solidFill>
              </a:rPr>
              <a:t> (klastů</a:t>
            </a:r>
            <a:r>
              <a:rPr lang="cs-CZ" altLang="cs-CZ" sz="2100" dirty="0"/>
              <a:t>), </a:t>
            </a:r>
            <a:r>
              <a:rPr lang="cs-CZ" altLang="cs-CZ" sz="2100" dirty="0">
                <a:solidFill>
                  <a:srgbClr val="C00000"/>
                </a:solidFill>
              </a:rPr>
              <a:t>pojivo</a:t>
            </a:r>
            <a:r>
              <a:rPr lang="cs-CZ" altLang="cs-CZ" sz="2100" dirty="0"/>
              <a:t> tvoří </a:t>
            </a:r>
            <a:r>
              <a:rPr lang="cs-CZ" altLang="cs-CZ" sz="2100" dirty="0" err="1">
                <a:solidFill>
                  <a:srgbClr val="C00000"/>
                </a:solidFill>
              </a:rPr>
              <a:t>mikrit</a:t>
            </a:r>
            <a:r>
              <a:rPr lang="cs-CZ" altLang="cs-CZ" sz="2100" dirty="0"/>
              <a:t> nebo </a:t>
            </a:r>
            <a:r>
              <a:rPr lang="cs-CZ" altLang="cs-CZ" sz="2100" dirty="0" err="1">
                <a:solidFill>
                  <a:srgbClr val="C00000"/>
                </a:solidFill>
              </a:rPr>
              <a:t>sparit</a:t>
            </a:r>
            <a:endParaRPr lang="cs-CZ" altLang="cs-CZ" sz="21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100" dirty="0" err="1">
                <a:solidFill>
                  <a:srgbClr val="C00000"/>
                </a:solidFill>
              </a:rPr>
              <a:t>mikrit</a:t>
            </a:r>
            <a:r>
              <a:rPr lang="cs-CZ" altLang="cs-CZ" sz="2100" dirty="0">
                <a:solidFill>
                  <a:srgbClr val="C00000"/>
                </a:solidFill>
              </a:rPr>
              <a:t>:</a:t>
            </a:r>
            <a:r>
              <a:rPr lang="cs-CZ" altLang="cs-CZ" sz="2100" dirty="0"/>
              <a:t> </a:t>
            </a:r>
            <a:r>
              <a:rPr lang="cs-CZ" altLang="cs-CZ" sz="2100" dirty="0" err="1"/>
              <a:t>jemnozrný</a:t>
            </a:r>
            <a:r>
              <a:rPr lang="cs-CZ" altLang="cs-CZ" sz="2100" dirty="0"/>
              <a:t> karbonátový kal (frakce do 20 </a:t>
            </a:r>
            <a:r>
              <a:rPr lang="cs-CZ" altLang="cs-CZ" sz="2100" dirty="0">
                <a:latin typeface="Symbol" panose="05050102010706020507" pitchFamily="18" charset="2"/>
              </a:rPr>
              <a:t>m</a:t>
            </a:r>
            <a:r>
              <a:rPr lang="cs-CZ" altLang="cs-CZ" sz="2100" dirty="0"/>
              <a:t>m)</a:t>
            </a:r>
          </a:p>
          <a:p>
            <a:pPr>
              <a:lnSpc>
                <a:spcPct val="90000"/>
              </a:lnSpc>
            </a:pPr>
            <a:r>
              <a:rPr lang="cs-CZ" altLang="cs-CZ" sz="2100" dirty="0" err="1">
                <a:solidFill>
                  <a:srgbClr val="C00000"/>
                </a:solidFill>
              </a:rPr>
              <a:t>sparit</a:t>
            </a:r>
            <a:r>
              <a:rPr lang="cs-CZ" altLang="cs-CZ" sz="2100" dirty="0">
                <a:solidFill>
                  <a:srgbClr val="C00000"/>
                </a:solidFill>
              </a:rPr>
              <a:t>:</a:t>
            </a:r>
            <a:r>
              <a:rPr lang="cs-CZ" altLang="cs-CZ" sz="2100" dirty="0"/>
              <a:t> krystaly kalcitu, </a:t>
            </a:r>
            <a:r>
              <a:rPr lang="cs-CZ" altLang="cs-CZ" sz="2100" dirty="0" smtClean="0"/>
              <a:t>rekrystalizací </a:t>
            </a:r>
            <a:r>
              <a:rPr lang="cs-CZ" altLang="cs-CZ" sz="2100" dirty="0" err="1"/>
              <a:t>mikritu</a:t>
            </a:r>
            <a:r>
              <a:rPr lang="cs-CZ" altLang="cs-CZ" sz="2100" dirty="0"/>
              <a:t> </a:t>
            </a:r>
            <a:r>
              <a:rPr lang="cs-CZ" altLang="cs-CZ" sz="2100" dirty="0" smtClean="0"/>
              <a:t>či </a:t>
            </a:r>
            <a:r>
              <a:rPr lang="cs-CZ" altLang="cs-CZ" sz="2100" dirty="0"/>
              <a:t>růstem ve volných </a:t>
            </a:r>
            <a:r>
              <a:rPr lang="cs-CZ" altLang="cs-CZ" sz="2100" dirty="0" smtClean="0"/>
              <a:t>prostorách-diageneze</a:t>
            </a:r>
          </a:p>
          <a:p>
            <a:pPr>
              <a:lnSpc>
                <a:spcPct val="90000"/>
              </a:lnSpc>
            </a:pPr>
            <a:endParaRPr lang="cs-CZ" altLang="cs-CZ" sz="21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100" dirty="0">
                <a:solidFill>
                  <a:srgbClr val="C00000"/>
                </a:solidFill>
              </a:rPr>
              <a:t> </a:t>
            </a:r>
            <a:r>
              <a:rPr lang="cs-CZ" altLang="cs-CZ" sz="2100" dirty="0" smtClean="0">
                <a:solidFill>
                  <a:srgbClr val="C00000"/>
                </a:solidFill>
              </a:rPr>
              <a:t>   </a:t>
            </a:r>
            <a:r>
              <a:rPr lang="cs-CZ" altLang="cs-CZ" sz="2100" dirty="0" err="1" smtClean="0">
                <a:solidFill>
                  <a:srgbClr val="C00000"/>
                </a:solidFill>
              </a:rPr>
              <a:t>alochemy</a:t>
            </a:r>
            <a:endParaRPr lang="cs-CZ" altLang="cs-CZ" sz="21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 err="1">
                <a:solidFill>
                  <a:srgbClr val="C00000"/>
                </a:solidFill>
              </a:rPr>
              <a:t>intraklasty</a:t>
            </a:r>
            <a:r>
              <a:rPr lang="cs-CZ" altLang="cs-CZ" sz="2100" dirty="0"/>
              <a:t>: úlomky karbonátového sedimentu z vlastní pánve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 err="1">
                <a:solidFill>
                  <a:srgbClr val="C00000"/>
                </a:solidFill>
              </a:rPr>
              <a:t>extraklasty</a:t>
            </a:r>
            <a:r>
              <a:rPr lang="cs-CZ" altLang="cs-CZ" sz="2100" dirty="0">
                <a:solidFill>
                  <a:srgbClr val="C00000"/>
                </a:solidFill>
              </a:rPr>
              <a:t>:</a:t>
            </a:r>
            <a:r>
              <a:rPr lang="cs-CZ" altLang="cs-CZ" sz="2100" dirty="0"/>
              <a:t> úlomky </a:t>
            </a:r>
            <a:r>
              <a:rPr lang="cs-CZ" altLang="cs-CZ" sz="2100" dirty="0" err="1"/>
              <a:t>karb</a:t>
            </a:r>
            <a:r>
              <a:rPr lang="cs-CZ" altLang="cs-CZ" sz="2100" dirty="0"/>
              <a:t>. erodované ze starších </a:t>
            </a:r>
            <a:r>
              <a:rPr lang="cs-CZ" altLang="cs-CZ" sz="2100" dirty="0" err="1"/>
              <a:t>geol</a:t>
            </a:r>
            <a:r>
              <a:rPr lang="cs-CZ" altLang="cs-CZ" sz="2100" dirty="0"/>
              <a:t>. jednotek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>
                <a:solidFill>
                  <a:srgbClr val="C00000"/>
                </a:solidFill>
              </a:rPr>
              <a:t>oolity:</a:t>
            </a:r>
            <a:r>
              <a:rPr lang="cs-CZ" altLang="cs-CZ" sz="2100" dirty="0"/>
              <a:t> kulovitá tělíska </a:t>
            </a:r>
            <a:r>
              <a:rPr lang="en-US" altLang="cs-CZ" sz="2100" dirty="0"/>
              <a:t>&lt; 2mm</a:t>
            </a:r>
            <a:r>
              <a:rPr lang="cs-CZ" altLang="cs-CZ" sz="2100" dirty="0"/>
              <a:t>, koncentrické nebo radiálně paprsčité, mořské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 err="1">
                <a:solidFill>
                  <a:srgbClr val="C00000"/>
                </a:solidFill>
              </a:rPr>
              <a:t>pisolity</a:t>
            </a:r>
            <a:r>
              <a:rPr lang="cs-CZ" altLang="cs-CZ" sz="2100" dirty="0">
                <a:solidFill>
                  <a:srgbClr val="C00000"/>
                </a:solidFill>
              </a:rPr>
              <a:t>:</a:t>
            </a:r>
            <a:r>
              <a:rPr lang="cs-CZ" altLang="cs-CZ" sz="2100" dirty="0"/>
              <a:t> kulovitá tělíska </a:t>
            </a:r>
            <a:r>
              <a:rPr lang="en-US" altLang="cs-CZ" sz="2100" dirty="0"/>
              <a:t>&gt; 2mm, m</a:t>
            </a:r>
            <a:r>
              <a:rPr lang="cs-CZ" altLang="cs-CZ" sz="2100" dirty="0" err="1"/>
              <a:t>ořské</a:t>
            </a:r>
            <a:r>
              <a:rPr lang="cs-CZ" altLang="cs-CZ" sz="2100" dirty="0"/>
              <a:t> i kontinentální (vřídlovec, jeskynní perly)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 smtClean="0">
                <a:solidFill>
                  <a:srgbClr val="C00000"/>
                </a:solidFill>
              </a:rPr>
              <a:t>peloidy</a:t>
            </a:r>
            <a:r>
              <a:rPr lang="cs-CZ" altLang="cs-CZ" sz="2100" dirty="0"/>
              <a:t>: drobné </a:t>
            </a:r>
            <a:r>
              <a:rPr lang="cs-CZ" altLang="cs-CZ" sz="2100" dirty="0" err="1"/>
              <a:t>mikritové</a:t>
            </a:r>
            <a:r>
              <a:rPr lang="cs-CZ" altLang="cs-CZ" sz="2100" dirty="0"/>
              <a:t> částice různé geneze (např. </a:t>
            </a:r>
            <a:r>
              <a:rPr lang="cs-CZ" altLang="cs-CZ" sz="2100" dirty="0" err="1"/>
              <a:t>mikritizované</a:t>
            </a:r>
            <a:r>
              <a:rPr lang="cs-CZ" altLang="cs-CZ" sz="2100" dirty="0"/>
              <a:t> </a:t>
            </a:r>
            <a:r>
              <a:rPr lang="cs-CZ" altLang="cs-CZ" sz="2100" dirty="0" err="1"/>
              <a:t>ooidy</a:t>
            </a:r>
            <a:r>
              <a:rPr lang="cs-CZ" altLang="cs-CZ" sz="21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>
                <a:solidFill>
                  <a:srgbClr val="C00000"/>
                </a:solidFill>
              </a:rPr>
              <a:t>pelety</a:t>
            </a:r>
            <a:r>
              <a:rPr lang="cs-CZ" altLang="cs-CZ" sz="2100" dirty="0"/>
              <a:t>: válečkovitý tvar, např. fekální pelety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100" dirty="0"/>
              <a:t>	</a:t>
            </a:r>
            <a:r>
              <a:rPr lang="cs-CZ" altLang="cs-CZ" sz="2100" dirty="0" err="1">
                <a:solidFill>
                  <a:srgbClr val="C00000"/>
                </a:solidFill>
              </a:rPr>
              <a:t>bioklasty</a:t>
            </a:r>
            <a:r>
              <a:rPr lang="cs-CZ" altLang="cs-CZ" sz="2100" dirty="0"/>
              <a:t>: úlomky schránek a koster </a:t>
            </a:r>
            <a:r>
              <a:rPr lang="cs-CZ" altLang="cs-CZ" sz="2100" dirty="0" smtClean="0"/>
              <a:t>organismů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100" dirty="0" smtClean="0"/>
          </a:p>
          <a:p>
            <a:pPr>
              <a:buFontTx/>
              <a:buNone/>
            </a:pPr>
            <a:r>
              <a:rPr lang="cs-CZ" altLang="cs-CZ" sz="2100" dirty="0" err="1">
                <a:solidFill>
                  <a:srgbClr val="C00000"/>
                </a:solidFill>
              </a:rPr>
              <a:t>Ortochemické</a:t>
            </a:r>
            <a:r>
              <a:rPr lang="cs-CZ" altLang="cs-CZ" sz="2100" dirty="0">
                <a:solidFill>
                  <a:srgbClr val="C00000"/>
                </a:solidFill>
              </a:rPr>
              <a:t> vápence</a:t>
            </a:r>
          </a:p>
          <a:p>
            <a:r>
              <a:rPr lang="cs-CZ" altLang="cs-CZ" sz="2100" dirty="0" err="1"/>
              <a:t>mikritové</a:t>
            </a:r>
            <a:endParaRPr lang="cs-CZ" altLang="cs-CZ" sz="2100" dirty="0"/>
          </a:p>
          <a:p>
            <a:r>
              <a:rPr lang="cs-CZ" altLang="cs-CZ" sz="2100" dirty="0" err="1"/>
              <a:t>dismikritové</a:t>
            </a:r>
            <a:r>
              <a:rPr lang="cs-CZ" altLang="cs-CZ" sz="2100" dirty="0"/>
              <a:t>: tvořené </a:t>
            </a:r>
            <a:r>
              <a:rPr lang="cs-CZ" altLang="cs-CZ" sz="2100" dirty="0" err="1"/>
              <a:t>mikritem</a:t>
            </a:r>
            <a:r>
              <a:rPr lang="cs-CZ" altLang="cs-CZ" sz="2100" dirty="0"/>
              <a:t> s hnízdy hrubšího čirého kalcitu</a:t>
            </a:r>
          </a:p>
          <a:p>
            <a:pPr>
              <a:buFontTx/>
              <a:buNone/>
            </a:pPr>
            <a:r>
              <a:rPr lang="cs-CZ" altLang="cs-CZ" sz="2100" dirty="0" err="1">
                <a:solidFill>
                  <a:srgbClr val="C00000"/>
                </a:solidFill>
              </a:rPr>
              <a:t>Biolitové</a:t>
            </a:r>
            <a:r>
              <a:rPr lang="cs-CZ" altLang="cs-CZ" sz="2100" dirty="0">
                <a:solidFill>
                  <a:srgbClr val="C00000"/>
                </a:solidFill>
              </a:rPr>
              <a:t> vápence</a:t>
            </a:r>
            <a:r>
              <a:rPr lang="cs-CZ" altLang="cs-CZ" sz="2100" dirty="0"/>
              <a:t>: tvořeny na místě rostoucími a přerůstajícími se organismy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33548" y="169816"/>
            <a:ext cx="7772400" cy="587829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Folkova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klasifikace karbonátů</a:t>
            </a:r>
            <a:endParaRPr lang="en-US" alt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395663"/>
            <a:ext cx="2857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395663"/>
            <a:ext cx="2857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82550"/>
            <a:ext cx="82296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6775269" cy="9144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FF00"/>
                </a:solidFill>
              </a:rPr>
              <a:t>                                      </a:t>
            </a:r>
            <a:r>
              <a:rPr lang="cs-CZ" altLang="cs-CZ" sz="2400" b="1" dirty="0" err="1">
                <a:solidFill>
                  <a:srgbClr val="C00000"/>
                </a:solidFill>
              </a:rPr>
              <a:t>biomikritové</a:t>
            </a:r>
            <a:r>
              <a:rPr lang="cs-CZ" altLang="cs-CZ" sz="2400" b="1" dirty="0">
                <a:solidFill>
                  <a:srgbClr val="C00000"/>
                </a:solidFill>
              </a:rPr>
              <a:t> vápence</a:t>
            </a:r>
            <a:r>
              <a:rPr lang="cs-CZ" altLang="cs-CZ" sz="2400" b="1" dirty="0">
                <a:solidFill>
                  <a:srgbClr val="FFFF00"/>
                </a:solidFill>
              </a:rPr>
              <a:t/>
            </a:r>
            <a:br>
              <a:rPr lang="cs-CZ" altLang="cs-CZ" sz="2400" b="1" dirty="0">
                <a:solidFill>
                  <a:srgbClr val="FFFF00"/>
                </a:solidFill>
              </a:rPr>
            </a:br>
            <a:r>
              <a:rPr lang="cs-CZ" altLang="cs-CZ" sz="2000" b="1" dirty="0" err="1"/>
              <a:t>foraminifery</a:t>
            </a:r>
            <a:r>
              <a:rPr lang="cs-CZ" altLang="cs-CZ" sz="2000" b="1" dirty="0"/>
              <a:t>, ramenonožci                           </a:t>
            </a:r>
            <a:r>
              <a:rPr lang="cs-CZ" altLang="cs-CZ" sz="2000" b="1" dirty="0" smtClean="0"/>
              <a:t>      </a:t>
            </a:r>
            <a:r>
              <a:rPr lang="cs-CZ" altLang="cs-CZ" sz="2000" b="1" dirty="0" err="1" smtClean="0"/>
              <a:t>ostrakodi</a:t>
            </a:r>
            <a:endParaRPr lang="en-US" altLang="cs-CZ" sz="2000" b="1" dirty="0"/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505200"/>
            <a:ext cx="4267200" cy="3733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/>
              <a:t>mechovky</a:t>
            </a:r>
            <a:endParaRPr lang="en-US" altLang="cs-CZ" sz="2000" dirty="0"/>
          </a:p>
        </p:txBody>
      </p:sp>
      <p:sp>
        <p:nvSpPr>
          <p:cNvPr id="2150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505200"/>
            <a:ext cx="3810000" cy="2667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/>
              <a:t>řasy, mlži</a:t>
            </a:r>
            <a:endParaRPr lang="en-US" altLang="cs-CZ" sz="2000" dirty="0"/>
          </a:p>
        </p:txBody>
      </p:sp>
      <p:pic>
        <p:nvPicPr>
          <p:cNvPr id="21509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4958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25"/>
            <a:ext cx="44958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45720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1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421" y="147342"/>
            <a:ext cx="4479567" cy="435429"/>
          </a:xfrm>
        </p:spPr>
        <p:txBody>
          <a:bodyPr>
            <a:normAutofit/>
          </a:bodyPr>
          <a:lstStyle/>
          <a:p>
            <a:pPr algn="l"/>
            <a:r>
              <a:rPr lang="cs-CZ" altLang="cs-CZ" sz="2000" b="1" dirty="0" err="1"/>
              <a:t>Biosparitový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vápenec, (</a:t>
            </a:r>
            <a:r>
              <a:rPr lang="cs-CZ" altLang="cs-CZ" sz="2000" b="1" dirty="0" err="1" smtClean="0"/>
              <a:t>foraminifery</a:t>
            </a:r>
            <a:r>
              <a:rPr lang="cs-CZ" altLang="cs-CZ" sz="2000" b="1" dirty="0" smtClean="0"/>
              <a:t>)</a:t>
            </a:r>
            <a:endParaRPr lang="en-US" altLang="cs-CZ" sz="2000" b="1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sz="2800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2" y="571500"/>
            <a:ext cx="428842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05988" y="171518"/>
            <a:ext cx="2895600" cy="437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000" dirty="0" err="1" smtClean="0"/>
              <a:t>oosparitový</a:t>
            </a:r>
            <a:r>
              <a:rPr lang="cs-CZ" altLang="cs-CZ" sz="2000" dirty="0" smtClean="0"/>
              <a:t> vápenec</a:t>
            </a:r>
            <a:endParaRPr lang="en-US" altLang="cs-CZ" sz="20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1"/>
          <a:stretch/>
        </p:blipFill>
        <p:spPr bwMode="auto">
          <a:xfrm>
            <a:off x="4732114" y="571500"/>
            <a:ext cx="4367348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6"/>
          <p:cNvSpPr txBox="1">
            <a:spLocks noChangeArrowheads="1"/>
          </p:cNvSpPr>
          <p:nvPr/>
        </p:nvSpPr>
        <p:spPr>
          <a:xfrm>
            <a:off x="142849" y="3279528"/>
            <a:ext cx="4563139" cy="891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err="1" smtClean="0"/>
              <a:t>Pelmikritový</a:t>
            </a:r>
            <a:r>
              <a:rPr lang="cs-CZ" altLang="cs-CZ" sz="2000" b="1" dirty="0" smtClean="0"/>
              <a:t> vápenec, (</a:t>
            </a:r>
            <a:r>
              <a:rPr lang="cs-CZ" altLang="cs-CZ" sz="2000" b="1" dirty="0" err="1" smtClean="0"/>
              <a:t>mikritizované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ooidy</a:t>
            </a:r>
            <a:r>
              <a:rPr lang="cs-CZ" altLang="cs-CZ" sz="2000" b="1" dirty="0" smtClean="0"/>
              <a:t>)</a:t>
            </a:r>
            <a:endParaRPr lang="en-US" altLang="cs-CZ" sz="2000" b="1" dirty="0"/>
          </a:p>
        </p:txBody>
      </p:sp>
      <p:sp>
        <p:nvSpPr>
          <p:cNvPr id="11" name="Rectangle 1031"/>
          <p:cNvSpPr txBox="1">
            <a:spLocks noChangeArrowheads="1"/>
          </p:cNvSpPr>
          <p:nvPr/>
        </p:nvSpPr>
        <p:spPr>
          <a:xfrm>
            <a:off x="4733652" y="3540808"/>
            <a:ext cx="4260172" cy="88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000" dirty="0" err="1" smtClean="0"/>
              <a:t>pelsparitový</a:t>
            </a:r>
            <a:r>
              <a:rPr lang="cs-CZ" altLang="cs-CZ" sz="2000" dirty="0" smtClean="0"/>
              <a:t> vápenec, (fekální hlízky)</a:t>
            </a:r>
            <a:endParaRPr lang="en-US" altLang="cs-CZ" sz="2000" dirty="0"/>
          </a:p>
        </p:txBody>
      </p:sp>
      <p:pic>
        <p:nvPicPr>
          <p:cNvPr id="12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" y="3910151"/>
            <a:ext cx="4313417" cy="285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01" y="3910150"/>
            <a:ext cx="4302061" cy="285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1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24400" y="135889"/>
            <a:ext cx="2819400" cy="533400"/>
          </a:xfrm>
        </p:spPr>
        <p:txBody>
          <a:bodyPr>
            <a:normAutofit/>
          </a:bodyPr>
          <a:lstStyle/>
          <a:p>
            <a:r>
              <a:rPr lang="cs-CZ" altLang="cs-CZ" sz="2000" b="1" dirty="0" err="1"/>
              <a:t>mikritový</a:t>
            </a:r>
            <a:r>
              <a:rPr lang="cs-CZ" altLang="cs-CZ" sz="2000" b="1" dirty="0"/>
              <a:t> vápenec</a:t>
            </a:r>
            <a:endParaRPr lang="en-US" altLang="cs-CZ" sz="2000" b="1" dirty="0"/>
          </a:p>
        </p:txBody>
      </p:sp>
      <p:sp>
        <p:nvSpPr>
          <p:cNvPr id="17415" name="Rectangle 1031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3200400"/>
            <a:ext cx="3810000" cy="5791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2000" dirty="0" err="1"/>
              <a:t>biolitový</a:t>
            </a:r>
            <a:r>
              <a:rPr lang="cs-CZ" altLang="cs-CZ" sz="2000" dirty="0"/>
              <a:t> vápenec</a:t>
            </a:r>
            <a:endParaRPr lang="en-US" altLang="cs-CZ" sz="2000" dirty="0"/>
          </a:p>
        </p:txBody>
      </p:sp>
      <p:pic>
        <p:nvPicPr>
          <p:cNvPr id="17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"/>
            <a:ext cx="4724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557905"/>
            <a:ext cx="4419600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27315"/>
            <a:ext cx="8839200" cy="304799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2000" dirty="0" smtClean="0"/>
              <a:t>pevná </a:t>
            </a:r>
            <a:r>
              <a:rPr lang="cs-CZ" altLang="cs-CZ" sz="2000" dirty="0"/>
              <a:t>konstrukce z na sebe přirůstajících skeletů, tvořena </a:t>
            </a:r>
            <a:r>
              <a:rPr lang="cs-CZ" altLang="cs-CZ" sz="2000" dirty="0" err="1"/>
              <a:t>rifogenními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organismy</a:t>
            </a:r>
            <a:endParaRPr lang="cs-CZ" altLang="cs-CZ" sz="20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97459"/>
            <a:ext cx="5169112" cy="2830285"/>
          </a:xfrm>
        </p:spPr>
      </p:pic>
      <p:sp>
        <p:nvSpPr>
          <p:cNvPr id="2" name="Obdélník 1"/>
          <p:cNvSpPr/>
          <p:nvPr/>
        </p:nvSpPr>
        <p:spPr>
          <a:xfrm>
            <a:off x="1985555" y="20483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Biolitový</a:t>
            </a:r>
            <a:r>
              <a:rPr lang="cs-CZ" altLang="cs-CZ" sz="3200" b="1" dirty="0">
                <a:solidFill>
                  <a:srgbClr val="C00000"/>
                </a:solidFill>
              </a:rPr>
              <a:t> vápenec</a:t>
            </a:r>
            <a:r>
              <a:rPr lang="cs-CZ" altLang="cs-CZ" b="1" dirty="0">
                <a:solidFill>
                  <a:srgbClr val="C00000"/>
                </a:solidFill>
              </a:rPr>
              <a:t/>
            </a:r>
            <a:br>
              <a:rPr lang="cs-CZ" altLang="cs-CZ" b="1" dirty="0">
                <a:solidFill>
                  <a:srgbClr val="C00000"/>
                </a:solidFill>
              </a:rPr>
            </a:br>
            <a:endParaRPr lang="cs-CZ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76" y="3788274"/>
            <a:ext cx="5670643" cy="300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73486" y="1169427"/>
            <a:ext cx="2908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 smtClean="0"/>
              <a:t>korálový vápenec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997132" y="5399708"/>
            <a:ext cx="2908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stromatolit</a:t>
            </a:r>
            <a:br>
              <a:rPr lang="cs-CZ" altLang="cs-CZ" sz="2000" dirty="0"/>
            </a:br>
            <a:r>
              <a:rPr lang="cs-CZ" altLang="cs-CZ" sz="2000" dirty="0"/>
              <a:t>volné prostory ve stromatolitu jsou vyplněné dolomitem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078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t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mel </a:t>
            </a:r>
            <a:r>
              <a:rPr lang="cs-CZ" altLang="cs-CZ" sz="3200" b="1" dirty="0">
                <a:solidFill>
                  <a:srgbClr val="C00000"/>
                </a:solidFill>
              </a:rPr>
              <a:t>v karbonátech</a:t>
            </a:r>
          </a:p>
        </p:txBody>
      </p:sp>
      <p:pic>
        <p:nvPicPr>
          <p:cNvPr id="34821" name="Picture 5" descr="E:\Renata\skola\SEDIMENTY\tm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77" y="1143000"/>
            <a:ext cx="6977037" cy="53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93371" y="278674"/>
            <a:ext cx="5773783" cy="1016726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 dirty="0" err="1">
                <a:solidFill>
                  <a:srgbClr val="C00000"/>
                </a:solidFill>
              </a:rPr>
              <a:t>Fibrální</a:t>
            </a:r>
            <a:r>
              <a:rPr lang="cs-CZ" altLang="cs-CZ" sz="3600" b="1" dirty="0">
                <a:solidFill>
                  <a:srgbClr val="C00000"/>
                </a:solidFill>
              </a:rPr>
              <a:t> tmel</a:t>
            </a:r>
            <a:r>
              <a:rPr lang="cs-CZ" altLang="cs-CZ" sz="3200" b="1" dirty="0">
                <a:solidFill>
                  <a:srgbClr val="FFFF00"/>
                </a:solidFill>
              </a:rPr>
              <a:t/>
            </a:r>
            <a:br>
              <a:rPr lang="cs-CZ" altLang="cs-CZ" sz="3200" b="1" dirty="0">
                <a:solidFill>
                  <a:srgbClr val="FFFF00"/>
                </a:solidFill>
              </a:rPr>
            </a:br>
            <a:r>
              <a:rPr lang="cs-CZ" altLang="cs-CZ" sz="3200" b="1" dirty="0">
                <a:solidFill>
                  <a:srgbClr val="FFFF00"/>
                </a:solidFill>
              </a:rPr>
              <a:t/>
            </a:r>
            <a:br>
              <a:rPr lang="cs-CZ" altLang="cs-CZ" sz="3200" b="1" dirty="0">
                <a:solidFill>
                  <a:srgbClr val="FFFF00"/>
                </a:solidFill>
              </a:rPr>
            </a:br>
            <a:r>
              <a:rPr lang="cs-CZ" altLang="cs-CZ" sz="2400" b="1" dirty="0"/>
              <a:t>zelené řasy, </a:t>
            </a:r>
            <a:r>
              <a:rPr lang="cs-CZ" altLang="cs-CZ" sz="2400" b="1" dirty="0" err="1"/>
              <a:t>foraminifera</a:t>
            </a:r>
            <a:endParaRPr lang="cs-CZ" altLang="cs-CZ" sz="2400" b="1" dirty="0"/>
          </a:p>
        </p:txBody>
      </p:sp>
      <p:pic>
        <p:nvPicPr>
          <p:cNvPr id="29702" name="Picture 6" descr="http://geoinfo.nmt.edu/staff/scholle/graphics/permphotos/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54" y="1558835"/>
            <a:ext cx="5562600" cy="36925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Karbonáty kontinentálního prostředí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382000" cy="4114800"/>
          </a:xfrm>
        </p:spPr>
        <p:txBody>
          <a:bodyPr/>
          <a:lstStyle/>
          <a:p>
            <a:pPr algn="just"/>
            <a:r>
              <a:rPr lang="cs-CZ" altLang="cs-CZ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travertin </a:t>
            </a:r>
            <a:r>
              <a:rPr lang="cs-CZ" altLang="cs-CZ" sz="2800" b="1" dirty="0">
                <a:cs typeface="Times New Roman" panose="02020603050405020304" pitchFamily="18" charset="0"/>
              </a:rPr>
              <a:t>– kupy</a:t>
            </a:r>
            <a:r>
              <a:rPr lang="cs-CZ" altLang="cs-CZ" sz="2800" b="1" dirty="0"/>
              <a:t>, pórovitý, vysrážený v okolí pramenů</a:t>
            </a:r>
          </a:p>
          <a:p>
            <a:pPr algn="just"/>
            <a:r>
              <a:rPr lang="cs-CZ" altLang="cs-CZ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pěnovce</a:t>
            </a:r>
            <a:r>
              <a:rPr lang="cs-CZ" altLang="cs-CZ" sz="2800" b="1" dirty="0">
                <a:cs typeface="Times New Roman" panose="02020603050405020304" pitchFamily="18" charset="0"/>
              </a:rPr>
              <a:t> - </a:t>
            </a:r>
            <a:r>
              <a:rPr lang="cs-CZ" altLang="cs-CZ" sz="2800" b="1" dirty="0" err="1">
                <a:cs typeface="Times New Roman" panose="02020603050405020304" pitchFamily="18" charset="0"/>
              </a:rPr>
              <a:t>karb</a:t>
            </a:r>
            <a:r>
              <a:rPr lang="cs-CZ" altLang="cs-CZ" sz="2800" b="1" dirty="0">
                <a:cs typeface="Times New Roman" panose="02020603050405020304" pitchFamily="18" charset="0"/>
              </a:rPr>
              <a:t>. tekoucích vod</a:t>
            </a:r>
            <a:r>
              <a:rPr lang="cs-CZ" altLang="cs-CZ" sz="2800" b="1" dirty="0"/>
              <a:t> blízké travertinům</a:t>
            </a:r>
          </a:p>
          <a:p>
            <a:pPr algn="just"/>
            <a:r>
              <a:rPr lang="cs-CZ" altLang="cs-CZ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sint</a:t>
            </a:r>
            <a:r>
              <a:rPr lang="cs-CZ" altLang="cs-CZ" sz="2800" b="1" dirty="0">
                <a:solidFill>
                  <a:srgbClr val="C00000"/>
                </a:solidFill>
              </a:rPr>
              <a:t>ry</a:t>
            </a:r>
            <a:r>
              <a:rPr lang="cs-CZ" altLang="cs-CZ" sz="2800" b="1" dirty="0">
                <a:cs typeface="Times New Roman" panose="02020603050405020304" pitchFamily="18" charset="0"/>
              </a:rPr>
              <a:t> - desk</a:t>
            </a:r>
            <a:r>
              <a:rPr lang="cs-CZ" altLang="cs-CZ" sz="2800" b="1" dirty="0"/>
              <a:t>ovité</a:t>
            </a:r>
            <a:r>
              <a:rPr lang="cs-CZ" altLang="cs-CZ" sz="2800" b="1" dirty="0">
                <a:cs typeface="Times New Roman" panose="02020603050405020304" pitchFamily="18" charset="0"/>
              </a:rPr>
              <a:t> útvary </a:t>
            </a:r>
            <a:r>
              <a:rPr lang="cs-CZ" altLang="cs-CZ" sz="2800" b="1" dirty="0"/>
              <a:t>v</a:t>
            </a:r>
            <a:r>
              <a:rPr lang="cs-CZ" altLang="cs-CZ" sz="2800" b="1" dirty="0">
                <a:cs typeface="Times New Roman" panose="02020603050405020304" pitchFamily="18" charset="0"/>
              </a:rPr>
              <a:t> jeskyní</a:t>
            </a:r>
            <a:r>
              <a:rPr lang="cs-CZ" altLang="cs-CZ" sz="2800" b="1" dirty="0"/>
              <a:t>ch, srážení z tekoucích vod</a:t>
            </a:r>
            <a:endParaRPr lang="en-US" altLang="cs-CZ" sz="2800" b="1" dirty="0"/>
          </a:p>
          <a:p>
            <a:pPr algn="just"/>
            <a:r>
              <a:rPr lang="cs-CZ" altLang="cs-CZ" sz="2800" b="1" dirty="0">
                <a:solidFill>
                  <a:srgbClr val="C00000"/>
                </a:solidFill>
              </a:rPr>
              <a:t>v</a:t>
            </a:r>
            <a:r>
              <a:rPr lang="cs-CZ" altLang="cs-CZ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řídlovec</a:t>
            </a:r>
            <a:r>
              <a:rPr lang="cs-CZ" altLang="cs-CZ" sz="2800" b="1" dirty="0"/>
              <a:t> </a:t>
            </a:r>
            <a:r>
              <a:rPr lang="cs-CZ" altLang="cs-CZ" sz="2800" b="1" dirty="0">
                <a:cs typeface="Times New Roman" panose="02020603050405020304" pitchFamily="18" charset="0"/>
              </a:rPr>
              <a:t>(hrachovec)- </a:t>
            </a:r>
            <a:r>
              <a:rPr lang="cs-CZ" altLang="cs-CZ" sz="2800" b="1" dirty="0"/>
              <a:t>vysrážením </a:t>
            </a:r>
            <a:r>
              <a:rPr lang="cs-CZ" altLang="cs-CZ" sz="2800" b="1" dirty="0">
                <a:cs typeface="Times New Roman" panose="02020603050405020304" pitchFamily="18" charset="0"/>
              </a:rPr>
              <a:t>z</a:t>
            </a:r>
            <a:r>
              <a:rPr lang="cs-CZ" altLang="cs-CZ" sz="2800" b="1" dirty="0"/>
              <a:t> </a:t>
            </a:r>
            <a:r>
              <a:rPr lang="cs-CZ" altLang="cs-CZ" sz="2800" b="1" dirty="0">
                <a:cs typeface="Times New Roman" panose="02020603050405020304" pitchFamily="18" charset="0"/>
              </a:rPr>
              <a:t>horkých </a:t>
            </a:r>
            <a:r>
              <a:rPr lang="cs-CZ" altLang="cs-CZ" sz="2800" b="1" dirty="0"/>
              <a:t>pramenů</a:t>
            </a:r>
            <a:r>
              <a:rPr lang="cs-CZ" altLang="cs-CZ" sz="2800" b="1" dirty="0">
                <a:cs typeface="Times New Roman" panose="02020603050405020304" pitchFamily="18" charset="0"/>
              </a:rPr>
              <a:t>, </a:t>
            </a:r>
            <a:r>
              <a:rPr lang="cs-CZ" altLang="cs-CZ" sz="2800" b="1" dirty="0"/>
              <a:t>tvořený</a:t>
            </a:r>
            <a:r>
              <a:rPr lang="cs-CZ" altLang="cs-CZ" sz="2800" b="1" dirty="0">
                <a:cs typeface="Times New Roman" panose="02020603050405020304" pitchFamily="18" charset="0"/>
              </a:rPr>
              <a:t> aragonit</a:t>
            </a:r>
            <a:r>
              <a:rPr lang="cs-CZ" altLang="cs-CZ" sz="2800" b="1" dirty="0"/>
              <a:t>em, </a:t>
            </a:r>
            <a:r>
              <a:rPr lang="cs-CZ" altLang="cs-CZ" sz="2800" b="1" dirty="0" err="1"/>
              <a:t>pisolitický</a:t>
            </a:r>
            <a:r>
              <a:rPr lang="cs-CZ" altLang="cs-CZ" sz="2800" b="1" dirty="0">
                <a:cs typeface="Times New Roman" panose="02020603050405020304" pitchFamily="18" charset="0"/>
              </a:rPr>
              <a:t> </a:t>
            </a:r>
            <a:endParaRPr lang="cs-CZ" altLang="cs-CZ" sz="2800" b="1" dirty="0"/>
          </a:p>
          <a:p>
            <a:pPr algn="just"/>
            <a:r>
              <a:rPr lang="cs-CZ" altLang="cs-CZ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jezerní křída </a:t>
            </a:r>
            <a:r>
              <a:rPr lang="cs-CZ" altLang="cs-CZ" sz="2800" b="1" dirty="0">
                <a:cs typeface="Times New Roman" panose="02020603050405020304" pitchFamily="18" charset="0"/>
              </a:rPr>
              <a:t>- karb</a:t>
            </a:r>
            <a:r>
              <a:rPr lang="cs-CZ" altLang="cs-CZ" sz="2800" b="1" dirty="0"/>
              <a:t>onát</a:t>
            </a:r>
            <a:r>
              <a:rPr lang="cs-CZ" altLang="cs-CZ" sz="2800" b="1" dirty="0">
                <a:cs typeface="Times New Roman" panose="02020603050405020304" pitchFamily="18" charset="0"/>
              </a:rPr>
              <a:t> stojatých vod</a:t>
            </a:r>
            <a:endParaRPr lang="en-US" altLang="cs-CZ" sz="2800" b="1" dirty="0">
              <a:cs typeface="Times New Roman" panose="02020603050405020304" pitchFamily="18" charset="0"/>
            </a:endParaRPr>
          </a:p>
          <a:p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8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58410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Sedimentární stavby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8641" y="1217985"/>
            <a:ext cx="7967900" cy="2070458"/>
          </a:xfrm>
        </p:spPr>
        <p:txBody>
          <a:bodyPr>
            <a:noAutofit/>
          </a:bodyPr>
          <a:lstStyle/>
          <a:p>
            <a:r>
              <a:rPr lang="cs-CZ" sz="2000" b="0" dirty="0" smtClean="0"/>
              <a:t>Gradační zvrstvení (turbidity) - sedimentace na aktivních okrajích kontinentů; </a:t>
            </a:r>
          </a:p>
          <a:p>
            <a:r>
              <a:rPr lang="cs-CZ" sz="2000" b="0" dirty="0" smtClean="0"/>
              <a:t>období tektonického neklidu = sedimentace z hustých proudů; od hrubších sedimentů po jemnozrnné, zdola nahoru: štěrk, písek, prach; </a:t>
            </a:r>
          </a:p>
          <a:p>
            <a:r>
              <a:rPr lang="cs-CZ" sz="2000" b="0" dirty="0"/>
              <a:t>období tektonického </a:t>
            </a:r>
            <a:r>
              <a:rPr lang="cs-CZ" sz="2000" b="0" dirty="0" smtClean="0"/>
              <a:t>klidu - jílovitá vrstva, sedimentace jemných částic z vodního sloupce</a:t>
            </a:r>
            <a:endParaRPr lang="cs-CZ" sz="2000" b="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3461599"/>
            <a:ext cx="3868340" cy="2915544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1" t="24636"/>
          <a:stretch/>
        </p:blipFill>
        <p:spPr>
          <a:xfrm>
            <a:off x="4633784" y="3457143"/>
            <a:ext cx="3882759" cy="2920001"/>
          </a:xfrm>
        </p:spPr>
      </p:pic>
    </p:spTree>
    <p:extLst>
      <p:ext uri="{BB962C8B-B14F-4D97-AF65-F5344CB8AC3E}">
        <p14:creationId xmlns:p14="http://schemas.microsoft.com/office/powerpoint/2010/main" val="38284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810000" cy="990600"/>
          </a:xfrm>
        </p:spPr>
        <p:txBody>
          <a:bodyPr/>
          <a:lstStyle/>
          <a:p>
            <a:r>
              <a:rPr lang="cs-CZ" altLang="cs-CZ" sz="3200" b="1" dirty="0"/>
              <a:t>Vznik travertinu</a:t>
            </a:r>
          </a:p>
        </p:txBody>
      </p:sp>
      <p:pic>
        <p:nvPicPr>
          <p:cNvPr id="28678" name="Picture 6" descr="http://www.trailmonkey.com/images/Europe/Turkey/pumukkale/pum7terrace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73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638"/>
            <a:ext cx="5257800" cy="4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3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337" y="354874"/>
            <a:ext cx="1166949" cy="330926"/>
          </a:xfrm>
        </p:spPr>
        <p:txBody>
          <a:bodyPr>
            <a:normAutofit fontScale="90000"/>
          </a:bodyPr>
          <a:lstStyle/>
          <a:p>
            <a:r>
              <a:rPr lang="cs-CZ" altLang="cs-CZ" sz="2000" b="1" dirty="0"/>
              <a:t>sintr</a:t>
            </a:r>
          </a:p>
        </p:txBody>
      </p:sp>
      <p:pic>
        <p:nvPicPr>
          <p:cNvPr id="36868" name="Picture 4" descr="http://www.quercy.net/pechmerle/images/IMG0007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" y="685800"/>
            <a:ext cx="4634429" cy="355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02498" y="3113366"/>
            <a:ext cx="3079502" cy="23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Jeskynní perly</a:t>
            </a:r>
            <a:endParaRPr lang="cs-CZ" altLang="cs-CZ" sz="2000" b="1" dirty="0"/>
          </a:p>
        </p:txBody>
      </p:sp>
      <p:pic>
        <p:nvPicPr>
          <p:cNvPr id="5" name="Picture 4" descr="http://www.quercy.net/pechmerle/images/IMG0006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56" y="3426822"/>
            <a:ext cx="4565844" cy="34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algn="ctr"/>
            <a:r>
              <a:rPr lang="cs-CZ" altLang="cs-CZ" sz="3200" b="1" dirty="0"/>
              <a:t>Silicity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915400" cy="6248400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/>
              <a:t>SiO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bohaté horniny (v čistých silicitech 90-95% SiO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kontinentální i mořské prostředí</a:t>
            </a:r>
          </a:p>
          <a:p>
            <a:pPr marL="0" indent="0">
              <a:buNone/>
            </a:pPr>
            <a:endParaRPr lang="cs-CZ" altLang="cs-CZ" sz="2000" b="1" dirty="0" smtClean="0"/>
          </a:p>
          <a:p>
            <a:pPr marL="0" indent="0">
              <a:buNone/>
            </a:pPr>
            <a:r>
              <a:rPr lang="cs-CZ" altLang="cs-CZ" sz="2000" b="1" dirty="0" smtClean="0"/>
              <a:t>Podle způsobu vzniku</a:t>
            </a:r>
            <a:endParaRPr lang="cs-CZ" altLang="cs-CZ" sz="2000" b="1" dirty="0"/>
          </a:p>
          <a:p>
            <a:pPr marL="0" indent="0"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organogenní</a:t>
            </a:r>
            <a:r>
              <a:rPr lang="cs-CZ" altLang="cs-CZ" sz="2000" b="1" dirty="0"/>
              <a:t>: nahromadění schránek rozsivek, mřížovců, jehlic hub</a:t>
            </a:r>
          </a:p>
          <a:p>
            <a:pPr marL="0" indent="0">
              <a:buNone/>
            </a:pPr>
            <a:r>
              <a:rPr lang="cs-CZ" altLang="cs-CZ" sz="2000" b="1" dirty="0" err="1" smtClean="0">
                <a:solidFill>
                  <a:srgbClr val="C00000"/>
                </a:solidFill>
              </a:rPr>
              <a:t>Chemogenní</a:t>
            </a:r>
            <a:r>
              <a:rPr lang="cs-CZ" altLang="cs-CZ" sz="2000" b="1" dirty="0" smtClean="0"/>
              <a:t> - vysrážení </a:t>
            </a:r>
            <a:r>
              <a:rPr lang="cs-CZ" altLang="cs-CZ" sz="2000" b="1" dirty="0"/>
              <a:t>z </a:t>
            </a:r>
            <a:r>
              <a:rPr lang="cs-CZ" altLang="cs-CZ" sz="2000" b="1" dirty="0" smtClean="0"/>
              <a:t>roztoků </a:t>
            </a:r>
          </a:p>
          <a:p>
            <a:pPr>
              <a:buFontTx/>
              <a:buNone/>
            </a:pPr>
            <a:r>
              <a:rPr lang="cs-CZ" altLang="cs-CZ" sz="2000" b="1" dirty="0" smtClean="0">
                <a:solidFill>
                  <a:srgbClr val="FFFF00"/>
                </a:solidFill>
              </a:rPr>
              <a:t>		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gejzirity</a:t>
            </a:r>
            <a:r>
              <a:rPr lang="cs-CZ" altLang="cs-CZ" sz="2000" dirty="0" smtClean="0"/>
              <a:t>: </a:t>
            </a:r>
            <a:r>
              <a:rPr lang="cs-CZ" altLang="cs-CZ" sz="2000" dirty="0"/>
              <a:t>vysrážení opálu z horkých pramenů, vrstevnaté</a:t>
            </a:r>
          </a:p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smtClean="0"/>
              <a:t>	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jaspility</a:t>
            </a:r>
            <a:r>
              <a:rPr lang="cs-CZ" altLang="cs-CZ" sz="2000" dirty="0"/>
              <a:t>: silicity s pásky hematitu nebo skvrny hematitu, doprovodná hornina submarinně-exhalačních </a:t>
            </a:r>
            <a:r>
              <a:rPr lang="cs-CZ" altLang="cs-CZ" sz="2000" dirty="0" smtClean="0"/>
              <a:t>ložisek</a:t>
            </a:r>
            <a:endParaRPr lang="cs-CZ" altLang="cs-CZ" sz="2000" b="1" dirty="0"/>
          </a:p>
          <a:p>
            <a:pPr marL="0" indent="0"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druhotně diagenetickými procesy</a:t>
            </a:r>
            <a:r>
              <a:rPr lang="cs-CZ" altLang="cs-CZ" sz="2000" b="1" dirty="0"/>
              <a:t>: rozpuštění opálu a jeho opětovné vysrážení a zatlačování původního sedimentu (karbonátů, evaporitů</a:t>
            </a:r>
            <a:r>
              <a:rPr lang="cs-CZ" altLang="cs-CZ" sz="2000" b="1" dirty="0" smtClean="0"/>
              <a:t>)</a:t>
            </a:r>
          </a:p>
          <a:p>
            <a:pPr marL="0" indent="0">
              <a:buNone/>
            </a:pPr>
            <a:endParaRPr lang="cs-CZ" altLang="cs-CZ" sz="2000" b="1" dirty="0" smtClean="0"/>
          </a:p>
          <a:p>
            <a:pPr marL="0" indent="0">
              <a:buNone/>
            </a:pPr>
            <a:r>
              <a:rPr lang="cs-CZ" altLang="cs-CZ" sz="2000" b="1" dirty="0" smtClean="0"/>
              <a:t>Termín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rohovce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r>
              <a:rPr lang="cs-CZ" altLang="cs-CZ" sz="2000" dirty="0" smtClean="0"/>
              <a:t>V širším smyslu představují </a:t>
            </a:r>
            <a:r>
              <a:rPr lang="cs-CZ" altLang="cs-CZ" sz="2000" dirty="0"/>
              <a:t>zpevněné silicity různého původu (radiolarity, buližníky, </a:t>
            </a:r>
            <a:r>
              <a:rPr lang="cs-CZ" altLang="cs-CZ" sz="2000" dirty="0" smtClean="0"/>
              <a:t>…), často již špatně identifikovatelné geneze</a:t>
            </a:r>
            <a:endParaRPr lang="cs-CZ" altLang="cs-CZ" sz="2000" dirty="0"/>
          </a:p>
          <a:p>
            <a:r>
              <a:rPr lang="cs-CZ" altLang="cs-CZ" sz="2000" dirty="0"/>
              <a:t>v užším smyslu se jedná o křemité hlízy, konkrece, čočky a polohy převážně v karbonátech vzniklé v souvislosti s diagenezí</a:t>
            </a:r>
          </a:p>
          <a:p>
            <a:pPr marL="0" indent="0"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222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436915"/>
            <a:ext cx="8305800" cy="4754880"/>
          </a:xfrm>
        </p:spPr>
        <p:txBody>
          <a:bodyPr/>
          <a:lstStyle/>
          <a:p>
            <a:r>
              <a:rPr lang="cs-CZ" altLang="cs-CZ" sz="2000" b="1" dirty="0" smtClean="0"/>
              <a:t>Organogenní původ: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/>
              <a:t>	</a:t>
            </a:r>
            <a:r>
              <a:rPr lang="cs-CZ" altLang="cs-CZ" sz="2000" b="1" dirty="0">
                <a:solidFill>
                  <a:srgbClr val="C00000"/>
                </a:solidFill>
              </a:rPr>
              <a:t>diatomity</a:t>
            </a:r>
            <a:r>
              <a:rPr lang="cs-CZ" altLang="cs-CZ" sz="2000" b="1" dirty="0"/>
              <a:t>: schránky jednobuněčných řas rozsivek</a:t>
            </a:r>
          </a:p>
          <a:p>
            <a:pPr>
              <a:buFontTx/>
              <a:buNone/>
            </a:pPr>
            <a:r>
              <a:rPr lang="cs-CZ" altLang="cs-CZ" sz="2000" dirty="0"/>
              <a:t>	vznik v chladnějších oblastech v mořích i </a:t>
            </a:r>
            <a:r>
              <a:rPr lang="cs-CZ" altLang="cs-CZ" sz="2000" dirty="0" smtClean="0"/>
              <a:t>jezerech, pórovité</a:t>
            </a:r>
            <a:r>
              <a:rPr lang="cs-CZ" altLang="cs-CZ" sz="2000" dirty="0"/>
              <a:t>, lehké horniny</a:t>
            </a:r>
          </a:p>
          <a:p>
            <a:pPr>
              <a:buFontTx/>
              <a:buNone/>
            </a:pPr>
            <a:r>
              <a:rPr lang="cs-CZ" altLang="cs-CZ" sz="2000" dirty="0"/>
              <a:t>	 po zpevnění tzv. </a:t>
            </a:r>
            <a:r>
              <a:rPr lang="cs-CZ" altLang="cs-CZ" sz="2000" dirty="0" err="1"/>
              <a:t>diatomové</a:t>
            </a:r>
            <a:r>
              <a:rPr lang="cs-CZ" altLang="cs-CZ" sz="2000" dirty="0"/>
              <a:t> břidlice</a:t>
            </a:r>
          </a:p>
          <a:p>
            <a:pPr>
              <a:buFontTx/>
              <a:buNone/>
            </a:pPr>
            <a:r>
              <a:rPr lang="cs-CZ" altLang="cs-CZ" sz="2000" b="1" dirty="0"/>
              <a:t>	</a:t>
            </a:r>
            <a:r>
              <a:rPr lang="cs-CZ" altLang="cs-CZ" sz="2000" b="1" dirty="0">
                <a:solidFill>
                  <a:srgbClr val="C00000"/>
                </a:solidFill>
              </a:rPr>
              <a:t>radiolarity</a:t>
            </a:r>
            <a:r>
              <a:rPr lang="cs-CZ" altLang="cs-CZ" sz="2000" b="1" dirty="0"/>
              <a:t>: opálové </a:t>
            </a:r>
            <a:r>
              <a:rPr lang="cs-CZ" altLang="cs-CZ" sz="2000" b="1" dirty="0" smtClean="0"/>
              <a:t>schránky mřížovců - </a:t>
            </a:r>
            <a:r>
              <a:rPr lang="cs-CZ" altLang="cs-CZ" sz="2000" b="1" dirty="0" err="1" smtClean="0"/>
              <a:t>radiolárií</a:t>
            </a:r>
            <a:r>
              <a:rPr lang="cs-CZ" altLang="cs-CZ" sz="2000" dirty="0" smtClean="0"/>
              <a:t>, </a:t>
            </a:r>
            <a:r>
              <a:rPr lang="cs-CZ" altLang="cs-CZ" sz="2000" dirty="0"/>
              <a:t>mořské</a:t>
            </a:r>
            <a:r>
              <a:rPr lang="cs-CZ" altLang="cs-CZ" sz="2000" b="1" dirty="0"/>
              <a:t>	</a:t>
            </a:r>
          </a:p>
          <a:p>
            <a:pPr>
              <a:buFontTx/>
              <a:buNone/>
            </a:pPr>
            <a:r>
              <a:rPr lang="cs-CZ" altLang="cs-CZ" sz="2000" b="1" dirty="0"/>
              <a:t>	</a:t>
            </a:r>
            <a:r>
              <a:rPr lang="cs-CZ" altLang="cs-CZ" sz="2000" b="1" dirty="0" err="1">
                <a:solidFill>
                  <a:srgbClr val="C00000"/>
                </a:solidFill>
              </a:rPr>
              <a:t>spongolity</a:t>
            </a:r>
            <a:r>
              <a:rPr lang="cs-CZ" altLang="cs-CZ" sz="2000" b="1" dirty="0"/>
              <a:t>: jehlice mořských hub</a:t>
            </a:r>
          </a:p>
          <a:p>
            <a:pPr>
              <a:buFontTx/>
              <a:buNone/>
            </a:pPr>
            <a:r>
              <a:rPr lang="cs-CZ" altLang="cs-CZ" sz="2000" dirty="0" smtClean="0"/>
              <a:t>Původní </a:t>
            </a:r>
            <a:r>
              <a:rPr lang="cs-CZ" altLang="cs-CZ" sz="2000" dirty="0"/>
              <a:t>opálové schránky </a:t>
            </a:r>
            <a:r>
              <a:rPr lang="cs-CZ" altLang="cs-CZ" sz="2000" dirty="0" smtClean="0"/>
              <a:t>organismů většinou </a:t>
            </a:r>
            <a:r>
              <a:rPr lang="cs-CZ" altLang="cs-CZ" sz="2000" dirty="0"/>
              <a:t>rekrystalizované na </a:t>
            </a:r>
            <a:r>
              <a:rPr lang="cs-CZ" altLang="cs-CZ" sz="2000" dirty="0" smtClean="0"/>
              <a:t>chalcedon </a:t>
            </a:r>
            <a:r>
              <a:rPr lang="cs-CZ" altLang="cs-CZ" sz="2000" dirty="0"/>
              <a:t>či křemen</a:t>
            </a:r>
          </a:p>
          <a:p>
            <a:pPr>
              <a:buFontTx/>
              <a:buNone/>
            </a:pPr>
            <a:endParaRPr lang="cs-CZ" altLang="cs-CZ" sz="2000" b="1" dirty="0"/>
          </a:p>
          <a:p>
            <a:r>
              <a:rPr lang="cs-CZ" altLang="cs-CZ" sz="2000" b="1" dirty="0"/>
              <a:t>Neurčitý původ:</a:t>
            </a:r>
          </a:p>
          <a:p>
            <a:pPr>
              <a:buFontTx/>
              <a:buNone/>
            </a:pPr>
            <a:r>
              <a:rPr lang="cs-CZ" altLang="cs-CZ" sz="2000" b="1" dirty="0"/>
              <a:t>	</a:t>
            </a:r>
            <a:r>
              <a:rPr lang="cs-CZ" altLang="cs-CZ" sz="2000" b="1" dirty="0">
                <a:solidFill>
                  <a:srgbClr val="C00000"/>
                </a:solidFill>
              </a:rPr>
              <a:t>buližníky</a:t>
            </a:r>
            <a:r>
              <a:rPr lang="cs-CZ" altLang="cs-CZ" sz="2000" b="1" dirty="0"/>
              <a:t>:</a:t>
            </a:r>
            <a:r>
              <a:rPr lang="cs-CZ" altLang="cs-CZ" sz="2000" dirty="0"/>
              <a:t> v mladším proterozoiku </a:t>
            </a:r>
            <a:r>
              <a:rPr lang="cs-CZ" altLang="cs-CZ" sz="2000" dirty="0" err="1" smtClean="0"/>
              <a:t>barrandienu</a:t>
            </a:r>
            <a:r>
              <a:rPr lang="cs-CZ" altLang="cs-CZ" sz="2000" dirty="0" smtClean="0"/>
              <a:t>, nelze již rozlišit genezi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6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98714" y="217714"/>
            <a:ext cx="7772400" cy="533400"/>
          </a:xfrm>
        </p:spPr>
        <p:txBody>
          <a:bodyPr/>
          <a:lstStyle/>
          <a:p>
            <a:pPr algn="ctr"/>
            <a:r>
              <a:rPr lang="cs-CZ" altLang="cs-CZ" sz="3200" b="1" dirty="0"/>
              <a:t>Silicity </a:t>
            </a:r>
            <a:r>
              <a:rPr lang="cs-CZ" altLang="cs-CZ" sz="3200" b="1" dirty="0" smtClean="0"/>
              <a:t>organogenního původu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836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2549"/>
            <a:ext cx="7772400" cy="757646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Strukturní a texturní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znaky silicitů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389" y="1010195"/>
            <a:ext cx="7848600" cy="46482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dirty="0" smtClean="0"/>
              <a:t>Velice různorodé v závislosti na vzniku a diagenetické historii</a:t>
            </a:r>
          </a:p>
          <a:p>
            <a:pPr marL="0" indent="0">
              <a:buNone/>
            </a:pPr>
            <a:endParaRPr lang="cs-CZ" altLang="cs-CZ" sz="2000" dirty="0" smtClean="0"/>
          </a:p>
          <a:p>
            <a:r>
              <a:rPr lang="cs-CZ" altLang="cs-CZ" sz="2000" dirty="0" smtClean="0"/>
              <a:t>amorfní</a:t>
            </a:r>
            <a:r>
              <a:rPr lang="cs-CZ" altLang="cs-CZ" sz="2000" dirty="0"/>
              <a:t>, mikrokrystalické,…</a:t>
            </a:r>
          </a:p>
          <a:p>
            <a:r>
              <a:rPr lang="cs-CZ" altLang="cs-CZ" sz="2000" dirty="0"/>
              <a:t>sférolitické</a:t>
            </a:r>
          </a:p>
          <a:p>
            <a:endParaRPr lang="cs-CZ" altLang="cs-CZ" sz="2000" dirty="0"/>
          </a:p>
          <a:p>
            <a:r>
              <a:rPr lang="cs-CZ" altLang="cs-CZ" sz="2000" dirty="0"/>
              <a:t>laminované, vrstevnaté</a:t>
            </a:r>
          </a:p>
          <a:p>
            <a:r>
              <a:rPr lang="cs-CZ" altLang="cs-CZ" sz="2000" dirty="0" err="1"/>
              <a:t>nodulární</a:t>
            </a:r>
            <a:endParaRPr lang="cs-CZ" altLang="cs-CZ" sz="2000" dirty="0"/>
          </a:p>
          <a:p>
            <a:r>
              <a:rPr lang="cs-CZ" altLang="cs-CZ" sz="2000" dirty="0"/>
              <a:t>pórovité</a:t>
            </a:r>
          </a:p>
          <a:p>
            <a:r>
              <a:rPr lang="cs-CZ" altLang="cs-CZ" sz="2000" dirty="0" err="1"/>
              <a:t>brekciovité</a:t>
            </a:r>
            <a:endParaRPr lang="cs-CZ" altLang="cs-CZ" sz="2000" dirty="0"/>
          </a:p>
          <a:p>
            <a:r>
              <a:rPr lang="cs-CZ" altLang="cs-CZ" sz="2000" dirty="0"/>
              <a:t>hlízy, konkrece</a:t>
            </a:r>
          </a:p>
          <a:p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332" y="380133"/>
            <a:ext cx="3302726" cy="487680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Laminovaný rohovec</a:t>
            </a:r>
            <a:r>
              <a:rPr lang="cs-CZ" altLang="cs-CZ" sz="2000" dirty="0"/>
              <a:t> 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2" y="827547"/>
            <a:ext cx="3957124" cy="291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94812" y="193650"/>
            <a:ext cx="3526971" cy="588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Rohovec vzniklý zatlačením evaporitů; několik generací SiO</a:t>
            </a:r>
            <a:r>
              <a:rPr lang="cs-CZ" altLang="cs-CZ" sz="2000" b="1" baseline="-25000" dirty="0" smtClean="0"/>
              <a:t>2</a:t>
            </a:r>
            <a:endParaRPr lang="en-US" altLang="cs-CZ" sz="2000" b="1" baseline="-25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76" y="827547"/>
            <a:ext cx="3951335" cy="291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76" y="4066903"/>
            <a:ext cx="3951335" cy="26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25589" y="3772874"/>
            <a:ext cx="3526971" cy="294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Silicifikace evaporitů</a:t>
            </a:r>
            <a:endParaRPr lang="en-US" altLang="cs-CZ" sz="2000" b="1" baseline="-250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5931" y="3738272"/>
            <a:ext cx="4122525" cy="405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b="1" dirty="0" smtClean="0">
                <a:solidFill>
                  <a:srgbClr val="FFFF00"/>
                </a:solidFill>
              </a:rPr>
              <a:t>	</a:t>
            </a:r>
            <a:r>
              <a:rPr lang="cs-CZ" altLang="cs-CZ" sz="2000" dirty="0" smtClean="0"/>
              <a:t>Silicifikace matrix i klastů karbonátu</a:t>
            </a:r>
            <a:endParaRPr lang="cs-CZ" altLang="cs-CZ" sz="20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4" y="4213792"/>
            <a:ext cx="3796146" cy="251564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3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algn="ctr"/>
            <a:r>
              <a:rPr lang="cs-CZ" altLang="cs-CZ" sz="3200" b="1" dirty="0" smtClean="0">
                <a:solidFill>
                  <a:srgbClr val="C00000"/>
                </a:solidFill>
              </a:rPr>
              <a:t>Evapority - </a:t>
            </a:r>
            <a:r>
              <a:rPr lang="cs-CZ" altLang="cs-CZ" sz="3200" b="1" dirty="0" err="1" smtClean="0">
                <a:solidFill>
                  <a:srgbClr val="C00000"/>
                </a:solidFill>
              </a:rPr>
              <a:t>chemogenní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 sedimenty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79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chemickým vysrážením z mořské či jezerní vody – </a:t>
            </a:r>
            <a:r>
              <a:rPr lang="cs-CZ" altLang="cs-CZ" sz="2000" dirty="0">
                <a:solidFill>
                  <a:srgbClr val="C00000"/>
                </a:solidFill>
              </a:rPr>
              <a:t>teplé klima (salinita </a:t>
            </a:r>
            <a:r>
              <a:rPr lang="en-US" altLang="cs-CZ" sz="2000" dirty="0">
                <a:solidFill>
                  <a:srgbClr val="C00000"/>
                </a:solidFill>
              </a:rPr>
              <a:t>&gt; 35g</a:t>
            </a:r>
            <a:r>
              <a:rPr lang="cs-CZ" altLang="cs-CZ" sz="2000" dirty="0">
                <a:solidFill>
                  <a:srgbClr val="C00000"/>
                </a:solidFill>
              </a:rPr>
              <a:t>/l</a:t>
            </a:r>
            <a:r>
              <a:rPr lang="cs-CZ" altLang="cs-CZ" sz="2000" dirty="0" smtClean="0">
                <a:solidFill>
                  <a:srgbClr val="C00000"/>
                </a:solidFill>
              </a:rPr>
              <a:t>)</a:t>
            </a:r>
            <a:endParaRPr lang="cs-CZ" altLang="cs-CZ" sz="2000" dirty="0">
              <a:solidFill>
                <a:srgbClr val="C00000"/>
              </a:solidFill>
            </a:endParaRPr>
          </a:p>
          <a:p>
            <a:r>
              <a:rPr lang="cs-CZ" altLang="cs-CZ" sz="2000" dirty="0"/>
              <a:t>souvislé </a:t>
            </a:r>
            <a:r>
              <a:rPr lang="cs-CZ" altLang="cs-CZ" sz="2000" dirty="0" smtClean="0"/>
              <a:t>polohy (příměsi </a:t>
            </a:r>
            <a:r>
              <a:rPr lang="cs-CZ" altLang="cs-CZ" sz="2000" dirty="0"/>
              <a:t>karbonáty, jílové minerály, klastická </a:t>
            </a:r>
            <a:r>
              <a:rPr lang="cs-CZ" altLang="cs-CZ" sz="2000" dirty="0" smtClean="0"/>
              <a:t>zrna)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Často jen shluky </a:t>
            </a:r>
            <a:r>
              <a:rPr lang="cs-CZ" altLang="cs-CZ" sz="2000" dirty="0"/>
              <a:t>a krystaly v jílovitých, slínitých a karbonátových horninách či jiných evaporitech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nejčastěji v přírodě zastoupené </a:t>
            </a:r>
            <a:r>
              <a:rPr lang="cs-CZ" altLang="cs-CZ" sz="2000" dirty="0">
                <a:solidFill>
                  <a:srgbClr val="C00000"/>
                </a:solidFill>
              </a:rPr>
              <a:t>halit, sádrovec a </a:t>
            </a:r>
            <a:r>
              <a:rPr lang="cs-CZ" altLang="cs-CZ" sz="2000" dirty="0" err="1">
                <a:solidFill>
                  <a:srgbClr val="C00000"/>
                </a:solidFill>
              </a:rPr>
              <a:t>anhyrit</a:t>
            </a:r>
            <a:endParaRPr lang="cs-CZ" altLang="cs-CZ" sz="20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smtClean="0"/>
              <a:t>Posloupnost vysrážení z vody: </a:t>
            </a:r>
            <a:r>
              <a:rPr lang="cs-CZ" altLang="cs-CZ" sz="2000" dirty="0"/>
              <a:t>karbonáty – sádrovec – anhydrit – sůl kamenná – draselné a hořečnaté </a:t>
            </a:r>
            <a:r>
              <a:rPr lang="cs-CZ" altLang="cs-CZ" sz="2000" dirty="0" smtClean="0"/>
              <a:t>soli</a:t>
            </a:r>
          </a:p>
          <a:p>
            <a:endParaRPr lang="cs-CZ" altLang="cs-CZ" sz="2000" dirty="0" smtClean="0">
              <a:solidFill>
                <a:schemeClr val="bg1"/>
              </a:solidFill>
            </a:endParaRPr>
          </a:p>
          <a:p>
            <a:endParaRPr lang="cs-CZ" altLang="cs-CZ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altLang="cs-CZ" sz="2000" dirty="0" smtClean="0"/>
              <a:t>Strukturní a texturní znaky: různorodé</a:t>
            </a:r>
            <a:r>
              <a:rPr lang="cs-CZ" altLang="cs-CZ" sz="2000" dirty="0"/>
              <a:t>, ovlivněné rozpustností a plasticitou</a:t>
            </a:r>
          </a:p>
          <a:p>
            <a:r>
              <a:rPr lang="cs-CZ" altLang="cs-CZ" sz="2000" dirty="0" smtClean="0">
                <a:solidFill>
                  <a:srgbClr val="C00000"/>
                </a:solidFill>
              </a:rPr>
              <a:t>primární </a:t>
            </a:r>
            <a:r>
              <a:rPr lang="cs-CZ" altLang="cs-CZ" sz="2000" dirty="0">
                <a:solidFill>
                  <a:srgbClr val="C00000"/>
                </a:solidFill>
              </a:rPr>
              <a:t>struktury</a:t>
            </a:r>
            <a:r>
              <a:rPr lang="cs-CZ" altLang="cs-CZ" sz="2000" dirty="0"/>
              <a:t>: 	</a:t>
            </a:r>
            <a:r>
              <a:rPr lang="cs-CZ" altLang="cs-CZ" sz="2000" dirty="0" smtClean="0"/>
              <a:t>krystalické, vláknité, tabulkovité, </a:t>
            </a:r>
            <a:r>
              <a:rPr lang="cs-CZ" altLang="cs-CZ" sz="2000" dirty="0" err="1" smtClean="0"/>
              <a:t>krustifikační</a:t>
            </a:r>
            <a:endParaRPr lang="cs-CZ" altLang="cs-CZ" sz="2000" dirty="0"/>
          </a:p>
          <a:p>
            <a:endParaRPr lang="cs-CZ" altLang="cs-CZ" sz="2000" dirty="0" smtClean="0"/>
          </a:p>
          <a:p>
            <a:pPr marL="0" indent="0">
              <a:buNone/>
            </a:pPr>
            <a:r>
              <a:rPr lang="cs-CZ" altLang="cs-CZ" sz="2000" dirty="0" smtClean="0"/>
              <a:t>v </a:t>
            </a:r>
            <a:r>
              <a:rPr lang="cs-CZ" altLang="cs-CZ" sz="2000" dirty="0"/>
              <a:t>důsledku vysoké rozpustnosti jsou často zatlačovány jinými minerály – silicifikace, </a:t>
            </a:r>
            <a:r>
              <a:rPr lang="cs-CZ" altLang="cs-CZ" sz="2000" dirty="0" err="1" smtClean="0"/>
              <a:t>karbonatizace</a:t>
            </a:r>
            <a:r>
              <a:rPr lang="cs-CZ" altLang="cs-CZ" sz="2000" dirty="0" smtClean="0"/>
              <a:t> a vznikají sekundární strukturní a texturní znaky</a:t>
            </a:r>
            <a:endParaRPr lang="cs-CZ" altLang="cs-CZ" sz="2000" dirty="0"/>
          </a:p>
          <a:p>
            <a:r>
              <a:rPr lang="cs-CZ" altLang="cs-CZ" sz="2000" dirty="0" smtClean="0">
                <a:solidFill>
                  <a:srgbClr val="C00000"/>
                </a:solidFill>
              </a:rPr>
              <a:t>sekundární </a:t>
            </a:r>
            <a:r>
              <a:rPr lang="cs-CZ" altLang="cs-CZ" sz="2000" dirty="0">
                <a:solidFill>
                  <a:srgbClr val="C00000"/>
                </a:solidFill>
              </a:rPr>
              <a:t>struktury</a:t>
            </a:r>
            <a:r>
              <a:rPr lang="cs-CZ" altLang="cs-CZ" sz="2000" dirty="0"/>
              <a:t>: </a:t>
            </a:r>
            <a:r>
              <a:rPr lang="cs-CZ" altLang="cs-CZ" sz="2000" dirty="0" smtClean="0"/>
              <a:t>rekrystalizační, kataklastické</a:t>
            </a:r>
          </a:p>
          <a:p>
            <a:endParaRPr lang="cs-CZ" altLang="cs-CZ" sz="2000" dirty="0"/>
          </a:p>
          <a:p>
            <a:r>
              <a:rPr lang="cs-CZ" altLang="cs-CZ" sz="2000" dirty="0">
                <a:solidFill>
                  <a:srgbClr val="C00000"/>
                </a:solidFill>
              </a:rPr>
              <a:t>primární textury</a:t>
            </a:r>
            <a:r>
              <a:rPr lang="cs-CZ" altLang="cs-CZ" sz="2000" dirty="0"/>
              <a:t>: 	</a:t>
            </a:r>
            <a:r>
              <a:rPr lang="cs-CZ" altLang="cs-CZ" sz="2000" dirty="0" smtClean="0"/>
              <a:t>masívní, laminované</a:t>
            </a:r>
            <a:r>
              <a:rPr lang="cs-CZ" altLang="cs-CZ" sz="2000" dirty="0"/>
              <a:t>, vrstevnaté</a:t>
            </a:r>
          </a:p>
          <a:p>
            <a:r>
              <a:rPr lang="cs-CZ" altLang="cs-CZ" sz="2000" dirty="0">
                <a:solidFill>
                  <a:srgbClr val="C00000"/>
                </a:solidFill>
              </a:rPr>
              <a:t>sekundární textury</a:t>
            </a:r>
            <a:r>
              <a:rPr lang="cs-CZ" altLang="cs-CZ" sz="2000" dirty="0"/>
              <a:t>:	</a:t>
            </a:r>
            <a:r>
              <a:rPr lang="cs-CZ" altLang="cs-CZ" sz="2000" dirty="0" smtClean="0"/>
              <a:t>síťovité, hlízovité</a:t>
            </a:r>
            <a:r>
              <a:rPr lang="cs-CZ" altLang="cs-CZ" sz="2000" dirty="0"/>
              <a:t>, </a:t>
            </a:r>
            <a:r>
              <a:rPr lang="cs-CZ" altLang="cs-CZ" sz="2000" dirty="0" err="1" smtClean="0"/>
              <a:t>nodulární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brekciovité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 smtClean="0"/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9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06" y="226422"/>
            <a:ext cx="4421778" cy="916577"/>
          </a:xfrm>
        </p:spPr>
        <p:txBody>
          <a:bodyPr>
            <a:normAutofit/>
          </a:bodyPr>
          <a:lstStyle/>
          <a:p>
            <a:r>
              <a:rPr lang="cs-CZ" altLang="cs-CZ" sz="2000" b="1" dirty="0" smtClean="0"/>
              <a:t>Krystalická struktura - růžicovitá </a:t>
            </a:r>
            <a:r>
              <a:rPr lang="cs-CZ" altLang="cs-CZ" sz="2000" b="1" dirty="0"/>
              <a:t>stavba – krystaly sádrovce rostou při dně v mělkých salinách</a:t>
            </a:r>
          </a:p>
        </p:txBody>
      </p:sp>
      <p:pic>
        <p:nvPicPr>
          <p:cNvPr id="13315" name="Picture 3" descr="http://geoinfo.nmt.edu/staff/scholle/graphics/permphotos/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5" y="1142999"/>
            <a:ext cx="4482737" cy="31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geoinfo.nmt.edu/staff/scholle/graphics/permphotos/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50" y="3352801"/>
            <a:ext cx="5014014" cy="336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38506" y="2662647"/>
            <a:ext cx="4223658" cy="690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Dutiny po krystalech evaporitů v </a:t>
            </a:r>
            <a:r>
              <a:rPr lang="cs-CZ" altLang="cs-CZ" sz="2000" b="1" dirty="0" err="1" smtClean="0"/>
              <a:t>dolomikritu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763618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286" y="216071"/>
            <a:ext cx="5298280" cy="557349"/>
          </a:xfrm>
        </p:spPr>
        <p:txBody>
          <a:bodyPr>
            <a:normAutofit fontScale="90000"/>
          </a:bodyPr>
          <a:lstStyle/>
          <a:p>
            <a:r>
              <a:rPr lang="cs-CZ" altLang="cs-CZ" sz="2000" b="1" dirty="0" err="1"/>
              <a:t>Nodulární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textura - vznik </a:t>
            </a:r>
            <a:r>
              <a:rPr lang="cs-CZ" altLang="cs-CZ" sz="2000" b="1" dirty="0" err="1"/>
              <a:t>nodulární</a:t>
            </a:r>
            <a:r>
              <a:rPr lang="cs-CZ" altLang="cs-CZ" sz="2000" b="1" dirty="0"/>
              <a:t> textury při </a:t>
            </a:r>
            <a:r>
              <a:rPr lang="cs-CZ" altLang="cs-CZ" sz="2000" b="1" dirty="0" smtClean="0"/>
              <a:t>přechodu </a:t>
            </a:r>
            <a:r>
              <a:rPr lang="cs-CZ" altLang="cs-CZ" sz="2000" b="1" dirty="0"/>
              <a:t>anhydritu na sádrovec</a:t>
            </a:r>
          </a:p>
        </p:txBody>
      </p:sp>
      <p:pic>
        <p:nvPicPr>
          <p:cNvPr id="12292" name="Picture 4" descr="http://geoinfo.nmt.edu/staff/scholle/graphics/permphotos/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559"/>
            <a:ext cx="5298280" cy="36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461566" y="2705044"/>
            <a:ext cx="3796937" cy="844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800" b="1" dirty="0" err="1" smtClean="0"/>
              <a:t>Nodulární</a:t>
            </a:r>
            <a:r>
              <a:rPr lang="cs-CZ" altLang="cs-CZ" sz="1800" b="1" dirty="0" smtClean="0"/>
              <a:t> textura evaporitů</a:t>
            </a:r>
            <a:br>
              <a:rPr lang="cs-CZ" altLang="cs-CZ" sz="1800" b="1" dirty="0" smtClean="0"/>
            </a:br>
            <a:r>
              <a:rPr lang="cs-CZ" altLang="cs-CZ" sz="1800" b="1" dirty="0" smtClean="0"/>
              <a:t> způsobená zatlačováním  kalcitem (barvený - narůžovělý)</a:t>
            </a:r>
            <a:endParaRPr lang="cs-CZ" altLang="cs-CZ" sz="1800" b="1" dirty="0"/>
          </a:p>
        </p:txBody>
      </p:sp>
      <p:pic>
        <p:nvPicPr>
          <p:cNvPr id="5" name="Picture 4" descr="http://geoinfo.nmt.edu/staff/scholle/graphics/permphotos/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44" y="3574913"/>
            <a:ext cx="4829156" cy="32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75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630" y="0"/>
            <a:ext cx="3779520" cy="1143000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Jehličkovitý anhydrit silicifikovaný </a:t>
            </a:r>
            <a:br>
              <a:rPr lang="cs-CZ" altLang="cs-CZ" sz="2000" dirty="0"/>
            </a:br>
            <a:r>
              <a:rPr lang="cs-CZ" altLang="cs-CZ" sz="2000" dirty="0"/>
              <a:t>s krystaly kubického pyritu</a:t>
            </a:r>
            <a:endParaRPr lang="en-US" altLang="cs-CZ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931817"/>
            <a:ext cx="4685210" cy="34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03222" y="2667454"/>
            <a:ext cx="4188823" cy="1071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dirty="0" smtClean="0"/>
              <a:t>Silicifikace anhydritu (jasné barvy)- křemen zatlačující anhydrit</a:t>
            </a:r>
            <a:endParaRPr lang="en-US" altLang="cs-CZ" sz="2000" dirty="0"/>
          </a:p>
        </p:txBody>
      </p:sp>
      <p:pic>
        <p:nvPicPr>
          <p:cNvPr id="5" name="Picture 5" descr="http://geoinfo.nmt.edu/staff/scholle/graphics/permphotos/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5" y="3566286"/>
            <a:ext cx="4537165" cy="32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4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050" y="627339"/>
            <a:ext cx="6380558" cy="539523"/>
          </a:xfrm>
        </p:spPr>
        <p:txBody>
          <a:bodyPr/>
          <a:lstStyle/>
          <a:p>
            <a:r>
              <a:rPr lang="cs-CZ" b="0" dirty="0" smtClean="0"/>
              <a:t>Čeřiny, vodní, větrné</a:t>
            </a:r>
            <a:endParaRPr lang="cs-CZ" b="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0" y="1158084"/>
            <a:ext cx="3868340" cy="2580152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79" y="1138134"/>
            <a:ext cx="3887391" cy="2592859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90801" y="234907"/>
            <a:ext cx="7886700" cy="58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Sedimentární stavby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0" y="4440287"/>
            <a:ext cx="3868340" cy="2417713"/>
          </a:xfrm>
          <a:prstGeom prst="rect">
            <a:avLst/>
          </a:prstGeom>
        </p:spPr>
      </p:pic>
      <p:sp>
        <p:nvSpPr>
          <p:cNvPr id="10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75999" y="3883739"/>
            <a:ext cx="3887391" cy="411043"/>
          </a:xfrm>
        </p:spPr>
        <p:txBody>
          <a:bodyPr>
            <a:normAutofit lnSpcReduction="10000"/>
          </a:bodyPr>
          <a:lstStyle/>
          <a:p>
            <a:r>
              <a:rPr lang="cs-CZ" b="0" dirty="0" smtClean="0"/>
              <a:t>Duny</a:t>
            </a:r>
            <a:endParaRPr lang="cs-CZ" b="0" dirty="0"/>
          </a:p>
        </p:txBody>
      </p:sp>
      <p:pic>
        <p:nvPicPr>
          <p:cNvPr id="11" name="Zástupný symbol pro obsa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90" y="4426691"/>
            <a:ext cx="3643652" cy="243130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89" y="3883740"/>
            <a:ext cx="2349991" cy="14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304800"/>
            <a:ext cx="4267200" cy="957943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Sádrovec vyplňující dutiny ve </a:t>
            </a:r>
            <a:r>
              <a:rPr lang="cs-CZ" altLang="cs-CZ" sz="2000" b="1" dirty="0" smtClean="0"/>
              <a:t>stromatolitu</a:t>
            </a:r>
            <a:endParaRPr lang="cs-CZ" altLang="cs-CZ" sz="2000" b="1" dirty="0"/>
          </a:p>
        </p:txBody>
      </p:sp>
      <p:pic>
        <p:nvPicPr>
          <p:cNvPr id="14340" name="Picture 4" descr="http://geoinfo.nmt.edu/staff/scholle/graphics/permphotos/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62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460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40526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Fosfority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– </a:t>
            </a:r>
            <a:r>
              <a:rPr lang="cs-CZ" altLang="cs-CZ" sz="3200" b="1" dirty="0" err="1" smtClean="0">
                <a:solidFill>
                  <a:srgbClr val="C00000"/>
                </a:solidFill>
              </a:rPr>
              <a:t>chemogenní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 i organogenní vznik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458200" cy="5486400"/>
          </a:xfrm>
        </p:spPr>
        <p:txBody>
          <a:bodyPr>
            <a:normAutofit/>
          </a:bodyPr>
          <a:lstStyle/>
          <a:p>
            <a:r>
              <a:rPr lang="cs-CZ" altLang="cs-CZ" sz="2000" dirty="0" smtClean="0"/>
              <a:t>Sedimenty, kde podstatné </a:t>
            </a:r>
            <a:r>
              <a:rPr lang="cs-CZ" altLang="cs-CZ" sz="2000" dirty="0"/>
              <a:t>množství fosfátů</a:t>
            </a:r>
          </a:p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smtClean="0"/>
              <a:t>minerály </a:t>
            </a:r>
            <a:r>
              <a:rPr lang="cs-CZ" altLang="cs-CZ" sz="2000" dirty="0" err="1" smtClean="0"/>
              <a:t>sk</a:t>
            </a:r>
            <a:r>
              <a:rPr lang="cs-CZ" altLang="cs-CZ" sz="2000" dirty="0"/>
              <a:t>. apatitu: </a:t>
            </a:r>
            <a:r>
              <a:rPr lang="cs-CZ" altLang="cs-CZ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Ca</a:t>
            </a:r>
            <a:r>
              <a:rPr lang="cs-CZ" altLang="cs-CZ" sz="2000" baseline="-25000" dirty="0">
                <a:solidFill>
                  <a:srgbClr val="990000"/>
                </a:solidFill>
                <a:latin typeface="Comic Sans MS" panose="030F0702030302020204" pitchFamily="66" charset="0"/>
              </a:rPr>
              <a:t>5</a:t>
            </a:r>
            <a:r>
              <a:rPr lang="cs-CZ" altLang="cs-CZ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(PO</a:t>
            </a:r>
            <a:r>
              <a:rPr lang="cs-CZ" altLang="cs-CZ" sz="2000" baseline="-25000" dirty="0">
                <a:solidFill>
                  <a:srgbClr val="990000"/>
                </a:solidFill>
                <a:latin typeface="Comic Sans MS" panose="030F0702030302020204" pitchFamily="66" charset="0"/>
              </a:rPr>
              <a:t>4</a:t>
            </a:r>
            <a:r>
              <a:rPr lang="cs-CZ" altLang="cs-CZ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sz="2000" baseline="-25000" dirty="0">
                <a:solidFill>
                  <a:srgbClr val="990000"/>
                </a:solidFill>
                <a:latin typeface="Comic Sans MS" panose="030F0702030302020204" pitchFamily="66" charset="0"/>
              </a:rPr>
              <a:t>3</a:t>
            </a:r>
            <a:r>
              <a:rPr lang="cs-CZ" altLang="cs-CZ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dirty="0" err="1">
                <a:solidFill>
                  <a:srgbClr val="990000"/>
                </a:solidFill>
                <a:latin typeface="Comic Sans MS" panose="030F0702030302020204" pitchFamily="66" charset="0"/>
              </a:rPr>
              <a:t>F,Cl,OH</a:t>
            </a:r>
            <a:r>
              <a:rPr lang="cs-CZ" altLang="cs-CZ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2000" dirty="0"/>
              <a:t>	</a:t>
            </a:r>
            <a:endParaRPr lang="cs-CZ" altLang="cs-CZ" sz="2000" dirty="0" smtClean="0"/>
          </a:p>
          <a:p>
            <a:pPr>
              <a:buFontTx/>
              <a:buNone/>
            </a:pPr>
            <a:r>
              <a:rPr lang="cs-CZ" altLang="cs-CZ" sz="2000" dirty="0" smtClean="0"/>
              <a:t>		nejčastěji </a:t>
            </a:r>
            <a:r>
              <a:rPr lang="cs-CZ" altLang="cs-CZ" sz="2000" dirty="0" smtClean="0">
                <a:solidFill>
                  <a:srgbClr val="C00000"/>
                </a:solidFill>
              </a:rPr>
              <a:t>fluorapatit</a:t>
            </a:r>
            <a:r>
              <a:rPr lang="cs-CZ" altLang="cs-CZ" sz="2000" dirty="0" smtClean="0"/>
              <a:t>; </a:t>
            </a:r>
            <a:r>
              <a:rPr lang="cs-CZ" altLang="cs-CZ" sz="2000" dirty="0"/>
              <a:t>dále 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hydroxylapatit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karbonáthydroxylapatit</a:t>
            </a:r>
            <a:r>
              <a:rPr lang="cs-CZ" altLang="cs-CZ" sz="2000" dirty="0"/>
              <a:t>; </a:t>
            </a:r>
            <a:r>
              <a:rPr lang="cs-CZ" altLang="cs-CZ" sz="2000" dirty="0" err="1" smtClean="0">
                <a:solidFill>
                  <a:srgbClr val="C00000"/>
                </a:solidFill>
              </a:rPr>
              <a:t>karbonátfluorapatit</a:t>
            </a:r>
            <a:r>
              <a:rPr lang="cs-CZ" altLang="cs-CZ" sz="2000" dirty="0" smtClean="0"/>
              <a:t>; </a:t>
            </a:r>
          </a:p>
          <a:p>
            <a:pPr>
              <a:buFontTx/>
              <a:buNone/>
            </a:pPr>
            <a:r>
              <a:rPr lang="cs-CZ" altLang="cs-CZ" sz="2000" dirty="0" smtClean="0"/>
              <a:t>	tzv. </a:t>
            </a:r>
            <a:r>
              <a:rPr lang="cs-CZ" altLang="cs-CZ" sz="2000" dirty="0" err="1" smtClean="0"/>
              <a:t>frankolit</a:t>
            </a:r>
            <a:r>
              <a:rPr lang="cs-CZ" altLang="cs-CZ" sz="2000" dirty="0" smtClean="0"/>
              <a:t> – varieta hojná ve fosforitech obvykle se zvýšených obsahem karbonátové komponenty aj. minoritních prvků – není uznaný minerál </a:t>
            </a:r>
            <a:r>
              <a:rPr lang="pl-PL" sz="2000" dirty="0" smtClean="0"/>
              <a:t>(Ca,Mg,Sr,Na)</a:t>
            </a:r>
            <a:r>
              <a:rPr lang="pl-PL" sz="2000" baseline="-25000" dirty="0" smtClean="0"/>
              <a:t>10</a:t>
            </a:r>
            <a:r>
              <a:rPr lang="pl-PL" sz="2000" dirty="0" smtClean="0"/>
              <a:t>(PO</a:t>
            </a:r>
            <a:r>
              <a:rPr lang="pl-PL" sz="2000" baseline="-25000" dirty="0" smtClean="0"/>
              <a:t>4</a:t>
            </a:r>
            <a:r>
              <a:rPr lang="pl-PL" sz="2000" dirty="0" smtClean="0"/>
              <a:t>,SO</a:t>
            </a:r>
            <a:r>
              <a:rPr lang="pl-PL" sz="2000" baseline="-25000" dirty="0" smtClean="0"/>
              <a:t>4</a:t>
            </a:r>
            <a:r>
              <a:rPr lang="pl-PL" sz="2000" dirty="0" smtClean="0"/>
              <a:t>,CO</a:t>
            </a:r>
            <a:r>
              <a:rPr lang="pl-PL" sz="2000" baseline="-25000" dirty="0" smtClean="0"/>
              <a:t>3</a:t>
            </a:r>
            <a:r>
              <a:rPr lang="pl-PL" sz="2000" dirty="0" smtClean="0"/>
              <a:t>)</a:t>
            </a:r>
            <a:r>
              <a:rPr lang="pl-PL" sz="2000" baseline="-25000" dirty="0" smtClean="0"/>
              <a:t>6</a:t>
            </a:r>
            <a:r>
              <a:rPr lang="pl-PL" sz="2000" dirty="0" smtClean="0"/>
              <a:t>F</a:t>
            </a:r>
            <a:r>
              <a:rPr lang="pl-PL" sz="2000" baseline="-25000" dirty="0" smtClean="0"/>
              <a:t>2-3</a:t>
            </a:r>
            <a:r>
              <a:rPr lang="pl-PL" sz="2200" dirty="0"/>
              <a:t>.</a:t>
            </a:r>
            <a:endParaRPr lang="cs-CZ" altLang="cs-CZ" sz="2200" dirty="0"/>
          </a:p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smtClean="0"/>
              <a:t>další minerály: </a:t>
            </a:r>
            <a:r>
              <a:rPr lang="cs-CZ" altLang="cs-CZ" sz="2000" dirty="0" smtClean="0">
                <a:solidFill>
                  <a:srgbClr val="C00000"/>
                </a:solidFill>
              </a:rPr>
              <a:t>vivianit</a:t>
            </a:r>
            <a:r>
              <a:rPr lang="cs-CZ" altLang="cs-CZ" sz="2000" dirty="0" smtClean="0"/>
              <a:t> </a:t>
            </a:r>
            <a:r>
              <a:rPr lang="cs-CZ" sz="2000" dirty="0" smtClean="0"/>
              <a:t>Fe</a:t>
            </a:r>
            <a:r>
              <a:rPr lang="cs-CZ" sz="2000" baseline="30000" dirty="0" smtClean="0"/>
              <a:t>2+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(PO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)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•8(H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O)</a:t>
            </a:r>
            <a:r>
              <a:rPr lang="cs-CZ" altLang="cs-CZ" sz="2000" dirty="0" smtClean="0"/>
              <a:t>, </a:t>
            </a:r>
            <a:r>
              <a:rPr lang="cs-CZ" altLang="cs-CZ" sz="2000" dirty="0" smtClean="0">
                <a:solidFill>
                  <a:srgbClr val="C00000"/>
                </a:solidFill>
              </a:rPr>
              <a:t>xenotim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apod.</a:t>
            </a:r>
          </a:p>
          <a:p>
            <a:r>
              <a:rPr lang="cs-CZ" altLang="cs-CZ" sz="2000" dirty="0"/>
              <a:t>převážně </a:t>
            </a:r>
            <a:r>
              <a:rPr lang="cs-CZ" altLang="cs-CZ" sz="2000" dirty="0">
                <a:solidFill>
                  <a:srgbClr val="C00000"/>
                </a:solidFill>
              </a:rPr>
              <a:t>mořský původ </a:t>
            </a:r>
            <a:r>
              <a:rPr lang="cs-CZ" altLang="cs-CZ" sz="2000" dirty="0"/>
              <a:t>(s vápenci, slínitými a jílovitými horninami) v obdobích </a:t>
            </a:r>
            <a:r>
              <a:rPr lang="cs-CZ" altLang="cs-CZ" sz="2000" dirty="0">
                <a:solidFill>
                  <a:srgbClr val="C00000"/>
                </a:solidFill>
              </a:rPr>
              <a:t>pomalé klastické sedimentace či přerušení sedimentace</a:t>
            </a:r>
          </a:p>
          <a:p>
            <a:r>
              <a:rPr lang="cs-CZ" altLang="cs-CZ" sz="2000" dirty="0"/>
              <a:t>příměs: jílové minerály, karbonáty, glaukonit, křemen, chalcedon, opál, pyrit, oxidy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, organika</a:t>
            </a:r>
          </a:p>
        </p:txBody>
      </p:sp>
    </p:spTree>
    <p:extLst>
      <p:ext uri="{BB962C8B-B14F-4D97-AF65-F5344CB8AC3E}">
        <p14:creationId xmlns:p14="http://schemas.microsoft.com/office/powerpoint/2010/main" val="3882955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40526"/>
            <a:ext cx="8915400" cy="51816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	Primární výskyty</a:t>
            </a:r>
          </a:p>
          <a:p>
            <a:r>
              <a:rPr lang="cs-CZ" altLang="cs-CZ" sz="2000" b="1" dirty="0"/>
              <a:t>nahromadění </a:t>
            </a:r>
            <a:r>
              <a:rPr lang="cs-CZ" altLang="cs-CZ" sz="2000" b="1" dirty="0" err="1">
                <a:solidFill>
                  <a:srgbClr val="C00000"/>
                </a:solidFill>
              </a:rPr>
              <a:t>fosfátických</a:t>
            </a:r>
            <a:r>
              <a:rPr lang="cs-CZ" altLang="cs-CZ" sz="2000" b="1" dirty="0">
                <a:solidFill>
                  <a:srgbClr val="C00000"/>
                </a:solidFill>
              </a:rPr>
              <a:t> organických zbytků</a:t>
            </a:r>
            <a:r>
              <a:rPr lang="cs-CZ" altLang="cs-CZ" sz="2000" b="1" dirty="0"/>
              <a:t> </a:t>
            </a:r>
            <a:r>
              <a:rPr lang="cs-CZ" altLang="cs-CZ" sz="2000" dirty="0"/>
              <a:t>(kostí, zubů, schránek </a:t>
            </a:r>
            <a:r>
              <a:rPr lang="cs-CZ" altLang="cs-CZ" sz="2000" dirty="0" smtClean="0"/>
              <a:t>ramenonožců</a:t>
            </a:r>
            <a:r>
              <a:rPr lang="cs-CZ" altLang="cs-CZ" sz="2000" dirty="0"/>
              <a:t>)</a:t>
            </a:r>
          </a:p>
          <a:p>
            <a:r>
              <a:rPr lang="cs-CZ" altLang="cs-CZ" sz="2000" b="1" dirty="0"/>
              <a:t>nahromadění </a:t>
            </a:r>
            <a:r>
              <a:rPr lang="cs-CZ" altLang="cs-CZ" sz="2000" b="1" dirty="0">
                <a:solidFill>
                  <a:srgbClr val="C00000"/>
                </a:solidFill>
              </a:rPr>
              <a:t>živočišných 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exkrementů </a:t>
            </a:r>
            <a:r>
              <a:rPr lang="cs-CZ" altLang="cs-CZ" sz="2000" dirty="0"/>
              <a:t>(ptačí trus, netopýří guáno, koprolity mořských živočichů) </a:t>
            </a:r>
            <a:endParaRPr lang="cs-CZ" altLang="cs-CZ" sz="2000" dirty="0" smtClean="0"/>
          </a:p>
          <a:p>
            <a:endParaRPr lang="cs-CZ" altLang="cs-CZ" sz="2000" dirty="0"/>
          </a:p>
          <a:p>
            <a:r>
              <a:rPr lang="cs-CZ" altLang="cs-CZ" sz="2000" b="1" dirty="0"/>
              <a:t>vrstevnaté fosfority: celistvé, zrnité, oolitické</a:t>
            </a:r>
          </a:p>
          <a:p>
            <a:r>
              <a:rPr lang="cs-CZ" altLang="cs-CZ" sz="2000" b="1" dirty="0"/>
              <a:t>povlaky, </a:t>
            </a:r>
            <a:r>
              <a:rPr lang="cs-CZ" altLang="cs-CZ" sz="2000" b="1" dirty="0" err="1"/>
              <a:t>náteky</a:t>
            </a:r>
            <a:r>
              <a:rPr lang="cs-CZ" altLang="cs-CZ" sz="2000" b="1" dirty="0"/>
              <a:t>: infiltrací roztoků do puklin a </a:t>
            </a:r>
            <a:r>
              <a:rPr lang="cs-CZ" altLang="cs-CZ" sz="2000" b="1" dirty="0" smtClean="0"/>
              <a:t>trhlin</a:t>
            </a:r>
          </a:p>
          <a:p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2000" b="1" dirty="0">
                <a:solidFill>
                  <a:srgbClr val="FFFF00"/>
                </a:solidFill>
              </a:rPr>
              <a:t>	</a:t>
            </a:r>
            <a:r>
              <a:rPr lang="cs-CZ" altLang="cs-CZ" sz="2000" b="1" dirty="0">
                <a:solidFill>
                  <a:srgbClr val="C00000"/>
                </a:solidFill>
              </a:rPr>
              <a:t>Sekundární výskyty</a:t>
            </a:r>
          </a:p>
          <a:p>
            <a:r>
              <a:rPr lang="cs-CZ" altLang="cs-CZ" sz="2000" dirty="0"/>
              <a:t>pseudomorfózy po organických zbytcích </a:t>
            </a:r>
          </a:p>
          <a:p>
            <a:r>
              <a:rPr lang="cs-CZ" altLang="cs-CZ" sz="2000" dirty="0"/>
              <a:t>konkrece v jiných sedimentech</a:t>
            </a:r>
          </a:p>
          <a:p>
            <a:r>
              <a:rPr lang="cs-CZ" altLang="cs-CZ" sz="2000" dirty="0"/>
              <a:t>fosfority zatlačující jiné horniny, zejména vápence</a:t>
            </a:r>
          </a:p>
          <a:p>
            <a:r>
              <a:rPr lang="cs-CZ" altLang="cs-CZ" sz="2000" dirty="0"/>
              <a:t>tmel jiných sedimentů (často </a:t>
            </a:r>
            <a:r>
              <a:rPr lang="cs-CZ" altLang="cs-CZ" sz="2000" dirty="0" err="1"/>
              <a:t>krustifikační</a:t>
            </a:r>
            <a:r>
              <a:rPr lang="cs-CZ" altLang="cs-CZ" sz="2000" dirty="0"/>
              <a:t>)</a:t>
            </a:r>
          </a:p>
          <a:p>
            <a:endParaRPr lang="cs-CZ" altLang="cs-CZ" sz="20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0"/>
            <a:ext cx="7772400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b="1" dirty="0" smtClean="0">
                <a:solidFill>
                  <a:srgbClr val="C00000"/>
                </a:solidFill>
              </a:rPr>
              <a:t>Fosfority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50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96983" y="505097"/>
            <a:ext cx="7959634" cy="838200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Střídající se fosfority, </a:t>
            </a:r>
            <a:r>
              <a:rPr lang="cs-CZ" altLang="cs-CZ" sz="2000" b="1" dirty="0" err="1"/>
              <a:t>fosfátické</a:t>
            </a:r>
            <a:r>
              <a:rPr lang="cs-CZ" altLang="cs-CZ" sz="2000" b="1" dirty="0"/>
              <a:t> dolomity a břidlice</a:t>
            </a:r>
          </a:p>
        </p:txBody>
      </p:sp>
      <p:pic>
        <p:nvPicPr>
          <p:cNvPr id="13316" name="Picture 1028" descr="http://www.cs.umt.edu/GEOLOGY/FAC/hendrix/Sheep_Creek_Canyon_s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239000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58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0223" y="138430"/>
            <a:ext cx="3794760" cy="398417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Fosforitová čočka s kostní brekcií</a:t>
            </a:r>
          </a:p>
        </p:txBody>
      </p:sp>
      <p:sp>
        <p:nvSpPr>
          <p:cNvPr id="15363" name="Rectangle 1027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5365" name="Picture 1029" descr="http://www.geocities.com/xavidium/sivat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3" y="536847"/>
            <a:ext cx="5054810" cy="353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935855" y="3386307"/>
            <a:ext cx="2868512" cy="37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Fosforitové </a:t>
            </a:r>
            <a:r>
              <a:rPr lang="cs-CZ" altLang="cs-CZ" sz="2000" b="1" dirty="0" err="1" smtClean="0"/>
              <a:t>nodule</a:t>
            </a:r>
            <a:endParaRPr lang="cs-CZ" altLang="cs-CZ" sz="2000" b="1" dirty="0"/>
          </a:p>
        </p:txBody>
      </p:sp>
      <p:pic>
        <p:nvPicPr>
          <p:cNvPr id="6" name="Picture 5" descr="http://www.quercy.net/patrimoine/phosphatieres/couver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4" y="3762691"/>
            <a:ext cx="4537166" cy="30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96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Ferolity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3177" y="762000"/>
            <a:ext cx="8281852" cy="58913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rgbClr val="C00000"/>
                </a:solidFill>
              </a:rPr>
              <a:t>železem bohatý sediment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původ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 terigenní </a:t>
            </a:r>
            <a:r>
              <a:rPr lang="cs-CZ" altLang="cs-CZ" sz="2000" dirty="0" smtClean="0"/>
              <a:t>(z hornin kontinentů) a </a:t>
            </a:r>
            <a:r>
              <a:rPr lang="cs-CZ" altLang="cs-CZ" sz="2000" dirty="0"/>
              <a:t>vulkanický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slabá klastická sedimentace a nevhodné podmínky pro tvorbu karbonátů</a:t>
            </a:r>
          </a:p>
          <a:p>
            <a:pPr>
              <a:lnSpc>
                <a:spcPct val="90000"/>
              </a:lnSpc>
            </a:pPr>
            <a:endParaRPr lang="en-US" altLang="cs-CZ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 smtClean="0">
                <a:solidFill>
                  <a:srgbClr val="C00000"/>
                </a:solidFill>
              </a:rPr>
              <a:t>minerály </a:t>
            </a:r>
            <a:r>
              <a:rPr lang="cs-CZ" altLang="cs-CZ" sz="2000" dirty="0" err="1">
                <a:solidFill>
                  <a:srgbClr val="C00000"/>
                </a:solidFill>
              </a:rPr>
              <a:t>Fe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  <a:r>
              <a:rPr lang="cs-CZ" altLang="cs-CZ" sz="2000" dirty="0"/>
              <a:t>– velká rozmanitost</a:t>
            </a:r>
          </a:p>
          <a:p>
            <a:r>
              <a:rPr lang="cs-CZ" altLang="cs-CZ" sz="2000" dirty="0"/>
              <a:t>oxidy a hydroxidy – </a:t>
            </a:r>
            <a:r>
              <a:rPr lang="cs-CZ" altLang="cs-CZ" sz="2000" dirty="0" smtClean="0"/>
              <a:t>hematit </a:t>
            </a:r>
            <a:r>
              <a:rPr lang="cs-CZ" sz="2000" dirty="0" smtClean="0">
                <a:latin typeface="Gill Sans MT" panose="020B0502020104020203" pitchFamily="34" charset="-18"/>
              </a:rPr>
              <a:t>Fe</a:t>
            </a:r>
            <a:r>
              <a:rPr lang="cs-CZ" sz="2000" baseline="-25000" dirty="0" smtClean="0">
                <a:latin typeface="Gill Sans MT" panose="020B0502020104020203" pitchFamily="34" charset="-18"/>
              </a:rPr>
              <a:t>2</a:t>
            </a:r>
            <a:r>
              <a:rPr lang="cs-CZ" sz="2000" dirty="0" smtClean="0">
                <a:latin typeface="Gill Sans MT" panose="020B0502020104020203" pitchFamily="34" charset="-18"/>
              </a:rPr>
              <a:t>O</a:t>
            </a:r>
            <a:r>
              <a:rPr lang="cs-CZ" sz="2000" baseline="-25000" dirty="0" smtClean="0">
                <a:latin typeface="Gill Sans MT" panose="020B0502020104020203" pitchFamily="34" charset="-18"/>
              </a:rPr>
              <a:t>3</a:t>
            </a:r>
            <a:r>
              <a:rPr lang="cs-CZ" altLang="cs-CZ" sz="2000" dirty="0" smtClean="0"/>
              <a:t>, magnetit </a:t>
            </a:r>
            <a:r>
              <a:rPr lang="cs-CZ" sz="2000" dirty="0" smtClean="0"/>
              <a:t>Fe</a:t>
            </a:r>
            <a:r>
              <a:rPr lang="cs-CZ" sz="2000" baseline="30000" dirty="0" smtClean="0"/>
              <a:t>2+</a:t>
            </a:r>
            <a:r>
              <a:rPr lang="cs-CZ" sz="2000" dirty="0" smtClean="0"/>
              <a:t>Fe</a:t>
            </a:r>
            <a:r>
              <a:rPr lang="cs-CZ" sz="2000" baseline="30000" dirty="0" smtClean="0"/>
              <a:t>3+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</a:t>
            </a:r>
            <a:r>
              <a:rPr lang="cs-CZ" sz="2000" baseline="-25000" dirty="0" smtClean="0"/>
              <a:t>4</a:t>
            </a:r>
            <a:r>
              <a:rPr lang="cs-CZ" altLang="cs-CZ" sz="2000" dirty="0" smtClean="0"/>
              <a:t>, goethit </a:t>
            </a:r>
            <a:r>
              <a:rPr lang="cs-CZ" sz="2000" dirty="0" smtClean="0"/>
              <a:t>Fe</a:t>
            </a:r>
            <a:r>
              <a:rPr lang="cs-CZ" sz="2000" baseline="30000" dirty="0" smtClean="0"/>
              <a:t>3+</a:t>
            </a:r>
            <a:r>
              <a:rPr lang="cs-CZ" sz="2000" dirty="0" smtClean="0"/>
              <a:t>O(OH</a:t>
            </a:r>
            <a:r>
              <a:rPr lang="cs-CZ" sz="2000" dirty="0"/>
              <a:t>)</a:t>
            </a:r>
            <a:r>
              <a:rPr lang="cs-CZ" altLang="cs-CZ" sz="2000" dirty="0" smtClean="0"/>
              <a:t>, </a:t>
            </a:r>
            <a:r>
              <a:rPr lang="cs-CZ" altLang="cs-CZ" sz="2000" dirty="0" err="1"/>
              <a:t>lepidokrokit</a:t>
            </a:r>
            <a:r>
              <a:rPr lang="cs-CZ" altLang="cs-CZ" sz="2000" dirty="0"/>
              <a:t> </a:t>
            </a:r>
            <a:r>
              <a:rPr lang="cs-CZ" sz="2000" dirty="0"/>
              <a:t>Fe</a:t>
            </a:r>
            <a:r>
              <a:rPr lang="cs-CZ" sz="2000" baseline="30000" dirty="0"/>
              <a:t>3+</a:t>
            </a:r>
            <a:r>
              <a:rPr lang="cs-CZ" sz="2000" dirty="0"/>
              <a:t>O(OH</a:t>
            </a:r>
            <a:r>
              <a:rPr lang="cs-CZ" sz="2000" dirty="0" smtClean="0"/>
              <a:t>), </a:t>
            </a:r>
            <a:r>
              <a:rPr lang="cs-CZ" altLang="cs-CZ" sz="2000" dirty="0" err="1" smtClean="0"/>
              <a:t>hydrogoethit</a:t>
            </a:r>
            <a:r>
              <a:rPr lang="cs-CZ" altLang="cs-CZ" sz="2000" dirty="0" smtClean="0"/>
              <a:t> </a:t>
            </a:r>
            <a:r>
              <a:rPr lang="cs-CZ" sz="2000" dirty="0"/>
              <a:t>3Fe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3</a:t>
            </a:r>
            <a:r>
              <a:rPr lang="cs-CZ" sz="2000" dirty="0"/>
              <a:t> · </a:t>
            </a:r>
            <a:r>
              <a:rPr lang="cs-CZ" sz="2000" dirty="0" smtClean="0"/>
              <a:t>4H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</a:t>
            </a:r>
            <a:r>
              <a:rPr lang="cs-CZ" altLang="cs-CZ" sz="2000" dirty="0" smtClean="0"/>
              <a:t> </a:t>
            </a:r>
          </a:p>
          <a:p>
            <a:r>
              <a:rPr lang="cs-CZ" altLang="cs-CZ" sz="2000" dirty="0" smtClean="0"/>
              <a:t>silikáty </a:t>
            </a:r>
            <a:r>
              <a:rPr lang="cs-CZ" altLang="cs-CZ" sz="2000" dirty="0"/>
              <a:t>– </a:t>
            </a:r>
            <a:r>
              <a:rPr lang="cs-CZ" altLang="cs-CZ" sz="2000" dirty="0" err="1" smtClean="0"/>
              <a:t>chamozit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sk</a:t>
            </a:r>
            <a:r>
              <a:rPr lang="cs-CZ" altLang="cs-CZ" sz="2000" dirty="0" smtClean="0"/>
              <a:t>. chloritů), </a:t>
            </a:r>
            <a:r>
              <a:rPr lang="cs-CZ" altLang="cs-CZ" sz="2000" dirty="0"/>
              <a:t>glaukonit </a:t>
            </a: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sk</a:t>
            </a:r>
            <a:r>
              <a:rPr lang="cs-CZ" altLang="cs-CZ" sz="2000" dirty="0" smtClean="0"/>
              <a:t>. slíd)</a:t>
            </a:r>
            <a:endParaRPr lang="cs-CZ" altLang="cs-CZ" sz="2000" dirty="0"/>
          </a:p>
          <a:p>
            <a:r>
              <a:rPr lang="cs-CZ" altLang="cs-CZ" sz="2000" dirty="0"/>
              <a:t>karbonáty – </a:t>
            </a:r>
            <a:r>
              <a:rPr lang="cs-CZ" altLang="cs-CZ" sz="2000" dirty="0" smtClean="0"/>
              <a:t>siderit (</a:t>
            </a:r>
            <a:r>
              <a:rPr lang="cs-CZ" sz="2000" dirty="0" smtClean="0">
                <a:solidFill>
                  <a:srgbClr val="000000"/>
                </a:solidFill>
              </a:rPr>
              <a:t>FeCO</a:t>
            </a:r>
            <a:r>
              <a:rPr lang="cs-CZ" sz="2000" baseline="-25000" dirty="0" smtClean="0">
                <a:solidFill>
                  <a:srgbClr val="000000"/>
                </a:solidFill>
              </a:rPr>
              <a:t>3</a:t>
            </a:r>
            <a:r>
              <a:rPr lang="cs-CZ" sz="2000" dirty="0" smtClean="0">
                <a:solidFill>
                  <a:srgbClr val="000000"/>
                </a:solidFill>
              </a:rPr>
              <a:t>)</a:t>
            </a:r>
            <a:r>
              <a:rPr lang="cs-CZ" sz="2000" kern="0" dirty="0" smtClean="0"/>
              <a:t>; </a:t>
            </a:r>
            <a:r>
              <a:rPr lang="cs-CZ" altLang="cs-CZ" sz="2000" dirty="0" smtClean="0"/>
              <a:t> ankerit </a:t>
            </a:r>
            <a:r>
              <a:rPr lang="cs-CZ" sz="2000" dirty="0" err="1" smtClean="0"/>
              <a:t>CaFe</a:t>
            </a:r>
            <a:r>
              <a:rPr lang="cs-CZ" sz="2000" dirty="0" smtClean="0"/>
              <a:t>(CO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)</a:t>
            </a:r>
            <a:r>
              <a:rPr lang="cs-CZ" sz="2000" baseline="-25000" dirty="0" smtClean="0"/>
              <a:t>2</a:t>
            </a:r>
            <a:endParaRPr lang="cs-CZ" altLang="cs-CZ" sz="2000" dirty="0"/>
          </a:p>
          <a:p>
            <a:r>
              <a:rPr lang="cs-CZ" altLang="cs-CZ" sz="2000" dirty="0"/>
              <a:t>sulfidy – </a:t>
            </a:r>
            <a:r>
              <a:rPr lang="cs-CZ" altLang="cs-CZ" sz="2000" dirty="0" smtClean="0"/>
              <a:t>pyrit </a:t>
            </a:r>
            <a:r>
              <a:rPr lang="cs-CZ" sz="2000" dirty="0" smtClean="0"/>
              <a:t>FeS</a:t>
            </a:r>
            <a:r>
              <a:rPr lang="cs-CZ" sz="2000" baseline="-25000" dirty="0" smtClean="0"/>
              <a:t>2</a:t>
            </a:r>
            <a:r>
              <a:rPr lang="cs-CZ" altLang="cs-CZ" sz="2000" dirty="0" smtClean="0"/>
              <a:t>, markazit </a:t>
            </a:r>
            <a:r>
              <a:rPr lang="cs-CZ" sz="2000" dirty="0" smtClean="0"/>
              <a:t>FeS</a:t>
            </a:r>
            <a:r>
              <a:rPr lang="cs-CZ" sz="2000" baseline="-25000" dirty="0" smtClean="0"/>
              <a:t>2</a:t>
            </a:r>
            <a:endParaRPr lang="cs-CZ" altLang="cs-CZ" sz="2000" dirty="0" smtClean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tvorba minerálů ovlivněna silně </a:t>
            </a:r>
            <a:r>
              <a:rPr lang="cs-CZ" altLang="cs-CZ" sz="2000" dirty="0" err="1"/>
              <a:t>Eh</a:t>
            </a:r>
            <a:r>
              <a:rPr lang="cs-CZ" altLang="cs-CZ" sz="2000" dirty="0"/>
              <a:t> a pH </a:t>
            </a:r>
            <a:r>
              <a:rPr lang="cs-CZ" altLang="cs-CZ" sz="2000" dirty="0" smtClean="0"/>
              <a:t>prostředí</a:t>
            </a:r>
          </a:p>
          <a:p>
            <a:r>
              <a:rPr lang="cs-CZ" altLang="cs-CZ" sz="2000" dirty="0"/>
              <a:t>vznik v mořích (mělká i hluboká) i na </a:t>
            </a:r>
            <a:r>
              <a:rPr lang="cs-CZ" altLang="cs-CZ" sz="2000" dirty="0" smtClean="0"/>
              <a:t>kontinentech</a:t>
            </a:r>
            <a:endParaRPr lang="cs-CZ" altLang="cs-CZ" sz="2000" dirty="0"/>
          </a:p>
          <a:p>
            <a:r>
              <a:rPr lang="cs-CZ" altLang="cs-CZ" sz="2000" dirty="0"/>
              <a:t>příměsi – </a:t>
            </a:r>
            <a:r>
              <a:rPr lang="cs-CZ" altLang="cs-CZ" sz="2000" dirty="0">
                <a:solidFill>
                  <a:srgbClr val="C00000"/>
                </a:solidFill>
              </a:rPr>
              <a:t>SiO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2</a:t>
            </a:r>
            <a:r>
              <a:rPr lang="cs-CZ" altLang="cs-CZ" sz="2000" dirty="0">
                <a:solidFill>
                  <a:srgbClr val="C00000"/>
                </a:solidFill>
              </a:rPr>
              <a:t>, oxidy </a:t>
            </a:r>
            <a:r>
              <a:rPr lang="cs-CZ" altLang="cs-CZ" sz="2000" dirty="0" err="1">
                <a:solidFill>
                  <a:srgbClr val="C00000"/>
                </a:solidFill>
              </a:rPr>
              <a:t>Mn</a:t>
            </a:r>
            <a:r>
              <a:rPr lang="cs-CZ" altLang="cs-CZ" sz="2000" dirty="0"/>
              <a:t>, Al, P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O</a:t>
            </a:r>
            <a:r>
              <a:rPr lang="cs-CZ" altLang="cs-CZ" sz="2000" baseline="-25000" dirty="0"/>
              <a:t>5</a:t>
            </a:r>
            <a:r>
              <a:rPr lang="cs-CZ" altLang="cs-CZ" sz="2000" dirty="0"/>
              <a:t>, V, As, Co, Ni, </a:t>
            </a:r>
            <a:r>
              <a:rPr lang="cs-CZ" altLang="cs-CZ" sz="2000" dirty="0" err="1"/>
              <a:t>Cr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Cu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organika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74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811" y="1088571"/>
            <a:ext cx="8686800" cy="685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	mořské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oolitické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 rudy – oxidy, hydroxidy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, </a:t>
            </a:r>
            <a:r>
              <a:rPr lang="cs-CZ" altLang="cs-CZ" sz="2000" dirty="0" err="1" smtClean="0"/>
              <a:t>chamozit</a:t>
            </a:r>
            <a:r>
              <a:rPr lang="cs-CZ" altLang="cs-CZ" sz="2000" dirty="0" smtClean="0"/>
              <a:t>; </a:t>
            </a:r>
            <a:r>
              <a:rPr lang="cs-CZ" altLang="cs-CZ" sz="2000" dirty="0" err="1" smtClean="0"/>
              <a:t>mělkovodní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prostředí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ferolity</a:t>
            </a:r>
            <a:r>
              <a:rPr lang="cs-CZ" altLang="cs-CZ" sz="2000" dirty="0"/>
              <a:t> submarinně-exhalačních ložisek (hematit v křemičité hornině – </a:t>
            </a:r>
            <a:r>
              <a:rPr lang="cs-CZ" altLang="cs-CZ" sz="2000" dirty="0" err="1"/>
              <a:t>jaspility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BIF – hematit, magnetit, SiO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 proterozoikum 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 smtClean="0"/>
              <a:t>Fe</a:t>
            </a:r>
            <a:r>
              <a:rPr lang="cs-CZ" altLang="cs-CZ" sz="2000" dirty="0" smtClean="0"/>
              <a:t> konkrece </a:t>
            </a:r>
            <a:r>
              <a:rPr lang="cs-CZ" altLang="cs-CZ" sz="2000" dirty="0"/>
              <a:t>– mělká moře i hlubokovodní prostředí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pyritové sedimenty vázané na černé </a:t>
            </a:r>
            <a:r>
              <a:rPr lang="cs-CZ" altLang="cs-CZ" sz="2000" dirty="0" smtClean="0"/>
              <a:t>břidlice (s vysokým podílem organiky)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>
                <a:solidFill>
                  <a:srgbClr val="C00000"/>
                </a:solidFill>
              </a:rPr>
              <a:t>kontinentální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zvětrávací</a:t>
            </a:r>
            <a:r>
              <a:rPr lang="cs-CZ" altLang="cs-CZ" sz="2000" dirty="0"/>
              <a:t> kůry obohacené o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 – reziduální, tropické oblasti tvorby lateritů,  silné vyluhování, hromadění oxidů a hydroxidů Al,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Mn</a:t>
            </a:r>
            <a:r>
              <a:rPr lang="cs-CZ" alt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bahenní a jezerní rudy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pelosiderity </a:t>
            </a:r>
            <a:r>
              <a:rPr lang="cs-CZ" altLang="cs-CZ" sz="2000" dirty="0" smtClean="0"/>
              <a:t>(karbonáty </a:t>
            </a:r>
            <a:r>
              <a:rPr lang="cs-CZ" altLang="cs-CZ" sz="2000" dirty="0" err="1" smtClean="0"/>
              <a:t>Fe</a:t>
            </a:r>
            <a:r>
              <a:rPr lang="cs-CZ" altLang="cs-CZ" sz="2000" dirty="0" smtClean="0"/>
              <a:t>) v </a:t>
            </a:r>
            <a:r>
              <a:rPr lang="cs-CZ" altLang="cs-CZ" sz="2000" dirty="0"/>
              <a:t>uhlonosných sedimentech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171" y="200297"/>
            <a:ext cx="7772400" cy="685800"/>
          </a:xfrm>
        </p:spPr>
        <p:txBody>
          <a:bodyPr/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Ferolity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55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164183" y="172916"/>
            <a:ext cx="3979817" cy="970083"/>
          </a:xfrm>
        </p:spPr>
        <p:txBody>
          <a:bodyPr>
            <a:normAutofit/>
          </a:bodyPr>
          <a:lstStyle/>
          <a:p>
            <a:r>
              <a:rPr lang="cs-CZ" altLang="cs-CZ" sz="2400" b="1" dirty="0" smtClean="0">
                <a:solidFill>
                  <a:srgbClr val="C00000"/>
                </a:solidFill>
              </a:rPr>
              <a:t>BIF -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banded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>
                <a:solidFill>
                  <a:srgbClr val="C00000"/>
                </a:solidFill>
              </a:rPr>
              <a:t>iron </a:t>
            </a:r>
            <a:r>
              <a:rPr lang="cs-CZ" altLang="cs-CZ" sz="2400" b="1" dirty="0" err="1">
                <a:solidFill>
                  <a:srgbClr val="C00000"/>
                </a:solidFill>
              </a:rPr>
              <a:t>formation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/>
            </a:r>
            <a:br>
              <a:rPr lang="cs-CZ" altLang="cs-CZ" sz="2400" b="1" dirty="0" smtClean="0">
                <a:solidFill>
                  <a:srgbClr val="C00000"/>
                </a:solidFill>
              </a:rPr>
            </a:br>
            <a:r>
              <a:rPr lang="cs-CZ" altLang="cs-CZ" sz="2400" b="1" dirty="0" smtClean="0">
                <a:solidFill>
                  <a:srgbClr val="C00000"/>
                </a:solidFill>
              </a:rPr>
              <a:t>páskované </a:t>
            </a:r>
            <a:r>
              <a:rPr lang="cs-CZ" altLang="cs-CZ" sz="2400" b="1" dirty="0" err="1">
                <a:solidFill>
                  <a:srgbClr val="C00000"/>
                </a:solidFill>
              </a:rPr>
              <a:t>Fe</a:t>
            </a:r>
            <a:r>
              <a:rPr lang="cs-CZ" altLang="cs-CZ" sz="2400" b="1" dirty="0">
                <a:solidFill>
                  <a:srgbClr val="C00000"/>
                </a:solidFill>
              </a:rPr>
              <a:t> rudy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10200" y="1371600"/>
            <a:ext cx="37338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 err="1"/>
              <a:t>proterozikum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oxidace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 rozpuštěného v mořské vodě 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Fe</a:t>
            </a:r>
            <a:r>
              <a:rPr lang="cs-CZ" altLang="cs-CZ" sz="2000" dirty="0"/>
              <a:t> dodáváno do oceánu z vulkanické činnosti a zvětráváním z kontinentů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střídání pásku bohatých hematitem či magnetitem s pásky </a:t>
            </a:r>
            <a:r>
              <a:rPr lang="cs-CZ" altLang="cs-CZ" sz="2000" dirty="0" err="1"/>
              <a:t>kryptokrystalického</a:t>
            </a:r>
            <a:r>
              <a:rPr lang="cs-CZ" altLang="cs-CZ" sz="2000" dirty="0"/>
              <a:t> křemene</a:t>
            </a:r>
          </a:p>
        </p:txBody>
      </p:sp>
      <p:pic>
        <p:nvPicPr>
          <p:cNvPr id="10244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" y="172917"/>
            <a:ext cx="4874623" cy="651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192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6776" y="0"/>
            <a:ext cx="5941423" cy="790978"/>
          </a:xfrm>
        </p:spPr>
        <p:txBody>
          <a:bodyPr/>
          <a:lstStyle/>
          <a:p>
            <a:r>
              <a:rPr lang="cs-CZ" altLang="cs-CZ" sz="3200" b="1" dirty="0" smtClean="0"/>
              <a:t>Oolitické </a:t>
            </a:r>
            <a:r>
              <a:rPr lang="cs-CZ" altLang="cs-CZ" sz="3200" b="1" dirty="0" err="1"/>
              <a:t>Fe</a:t>
            </a:r>
            <a:r>
              <a:rPr lang="cs-CZ" altLang="cs-CZ" sz="3200" b="1" dirty="0"/>
              <a:t> ruda</a:t>
            </a:r>
          </a:p>
        </p:txBody>
      </p:sp>
      <p:pic>
        <p:nvPicPr>
          <p:cNvPr id="13314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9" y="3527744"/>
            <a:ext cx="4346173" cy="30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0" y="710740"/>
            <a:ext cx="4346173" cy="27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flipV="1">
            <a:off x="-3543511" y="-13118604"/>
            <a:ext cx="549399" cy="415498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7" name="Picture 5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123" y="-9956500"/>
            <a:ext cx="984560" cy="6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 flipV="1">
            <a:off x="-4011089" y="-13236275"/>
            <a:ext cx="48716" cy="4571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 flipV="1">
            <a:off x="-2843407" y="-13097538"/>
            <a:ext cx="1299072" cy="507831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2680" y="547138"/>
            <a:ext cx="2201091" cy="67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Oolity hematitové</a:t>
            </a:r>
            <a:endParaRPr lang="cs-CZ" altLang="cs-CZ" sz="2000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79162" y="6385224"/>
            <a:ext cx="5409615" cy="67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Oolity sideritové (</a:t>
            </a:r>
            <a:r>
              <a:rPr lang="cs-CZ" altLang="cs-CZ" sz="2000" b="1" dirty="0" err="1" smtClean="0"/>
              <a:t>makrovzorek</a:t>
            </a:r>
            <a:r>
              <a:rPr lang="cs-CZ" altLang="cs-CZ" sz="2000" b="1" dirty="0" smtClean="0"/>
              <a:t> a ve výbruse)</a:t>
            </a:r>
            <a:endParaRPr lang="cs-CZ" altLang="cs-CZ" sz="2000" b="1" dirty="0"/>
          </a:p>
        </p:txBody>
      </p:sp>
      <p:pic>
        <p:nvPicPr>
          <p:cNvPr id="13321" name="Picture 9" descr="http://www.assignmentpoint.com/wp-content/uploads/2018/02/Chamosite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8490" r="4286" b="8360"/>
          <a:stretch/>
        </p:blipFill>
        <p:spPr bwMode="auto">
          <a:xfrm>
            <a:off x="4643872" y="710740"/>
            <a:ext cx="4519313" cy="29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winona.msus.edu/geology/MRW/mrwimages/oolit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87" y="3513125"/>
            <a:ext cx="4519313" cy="30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609053" y="552444"/>
            <a:ext cx="2201091" cy="67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 smtClean="0"/>
              <a:t>Oolity </a:t>
            </a:r>
            <a:r>
              <a:rPr lang="cs-CZ" altLang="cs-CZ" sz="2000" b="1" dirty="0" err="1" smtClean="0"/>
              <a:t>chamositové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4825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0" y="381000"/>
            <a:ext cx="2286000" cy="1295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dirty="0"/>
              <a:t>Sideritová </a:t>
            </a:r>
            <a:r>
              <a:rPr lang="cs-CZ" altLang="cs-CZ" b="1" dirty="0" err="1"/>
              <a:t>konrece</a:t>
            </a:r>
            <a:endParaRPr lang="cs-CZ" altLang="cs-CZ" b="1" dirty="0"/>
          </a:p>
        </p:txBody>
      </p:sp>
      <p:pic>
        <p:nvPicPr>
          <p:cNvPr id="11269" name="Picture 5" descr="http://webcenter.ru/~minbooks/images/ma3_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7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5792" y="208372"/>
            <a:ext cx="7886700" cy="49677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/>
              <a:t>Sedimentární stavby</a:t>
            </a:r>
            <a:endParaRPr lang="cs-CZ" sz="32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5792" y="608422"/>
            <a:ext cx="6589564" cy="513397"/>
          </a:xfrm>
        </p:spPr>
        <p:txBody>
          <a:bodyPr>
            <a:normAutofit/>
          </a:bodyPr>
          <a:lstStyle/>
          <a:p>
            <a:r>
              <a:rPr lang="cs-CZ" sz="2000" b="0" dirty="0" smtClean="0"/>
              <a:t>Bahenní praskliny, jemnozrnné sedimenty</a:t>
            </a:r>
            <a:endParaRPr lang="cs-CZ" sz="2000" b="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2" y="1121819"/>
            <a:ext cx="3733153" cy="2486854"/>
          </a:xfrm>
        </p:spPr>
      </p:pic>
      <p:pic>
        <p:nvPicPr>
          <p:cNvPr id="23554" name="Picture 2" descr="Výsledek obrázku pro fossil mud crack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01" y="1121819"/>
            <a:ext cx="3266818" cy="24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2"/>
          <p:cNvSpPr>
            <a:spLocks noGrp="1"/>
          </p:cNvSpPr>
          <p:nvPr>
            <p:ph type="body" idx="1"/>
          </p:nvPr>
        </p:nvSpPr>
        <p:spPr>
          <a:xfrm>
            <a:off x="549631" y="3461651"/>
            <a:ext cx="4516924" cy="823912"/>
          </a:xfrm>
        </p:spPr>
        <p:txBody>
          <a:bodyPr>
            <a:normAutofit/>
          </a:bodyPr>
          <a:lstStyle/>
          <a:p>
            <a:r>
              <a:rPr lang="cs-CZ" sz="2000" b="0" dirty="0" smtClean="0"/>
              <a:t>Otisky dešťových kapek, jemnozrnné sedimenty</a:t>
            </a:r>
            <a:endParaRPr lang="cs-CZ" sz="2000" b="0" dirty="0"/>
          </a:p>
        </p:txBody>
      </p:sp>
      <p:pic>
        <p:nvPicPr>
          <p:cNvPr id="11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2584" r="25801" b="54237"/>
          <a:stretch/>
        </p:blipFill>
        <p:spPr>
          <a:xfrm>
            <a:off x="651048" y="4285563"/>
            <a:ext cx="3702905" cy="2158780"/>
          </a:xfrm>
        </p:spPr>
      </p:pic>
      <p:sp>
        <p:nvSpPr>
          <p:cNvPr id="12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15101" y="3667772"/>
            <a:ext cx="3126819" cy="344050"/>
          </a:xfrm>
        </p:spPr>
        <p:txBody>
          <a:bodyPr>
            <a:normAutofit lnSpcReduction="10000"/>
          </a:bodyPr>
          <a:lstStyle/>
          <a:p>
            <a:r>
              <a:rPr lang="cs-CZ" sz="2000" b="0" dirty="0" err="1" smtClean="0"/>
              <a:t>Bioglyfy</a:t>
            </a:r>
            <a:r>
              <a:rPr lang="cs-CZ" sz="2000" b="0" dirty="0" smtClean="0"/>
              <a:t>, stopy po prolézání</a:t>
            </a:r>
            <a:endParaRPr lang="cs-CZ" sz="2000" b="0" dirty="0"/>
          </a:p>
        </p:txBody>
      </p:sp>
      <p:pic>
        <p:nvPicPr>
          <p:cNvPr id="13" name="Picture 2" descr="VÃ½sledek obrÃ¡zku pro trace fossil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24" y="4172743"/>
            <a:ext cx="3249895" cy="245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Manganolity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767" y="757646"/>
            <a:ext cx="8064136" cy="57912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200" dirty="0"/>
              <a:t>obvyklá příměs oxidů </a:t>
            </a:r>
            <a:r>
              <a:rPr lang="cs-CZ" altLang="cs-CZ" sz="2200" dirty="0" err="1"/>
              <a:t>Mn</a:t>
            </a:r>
            <a:r>
              <a:rPr lang="cs-CZ" altLang="cs-CZ" sz="2200" dirty="0"/>
              <a:t> </a:t>
            </a:r>
            <a:r>
              <a:rPr lang="cs-CZ" altLang="cs-CZ" sz="2200" dirty="0" smtClean="0"/>
              <a:t>i ve </a:t>
            </a:r>
            <a:r>
              <a:rPr lang="cs-CZ" altLang="cs-CZ" sz="2200" dirty="0" err="1" smtClean="0"/>
              <a:t>ferolitech</a:t>
            </a:r>
            <a:endParaRPr lang="cs-CZ" altLang="cs-CZ" sz="2200" dirty="0" smtClean="0"/>
          </a:p>
          <a:p>
            <a:r>
              <a:rPr lang="cs-CZ" altLang="cs-CZ" sz="2200" dirty="0" err="1" smtClean="0"/>
              <a:t>manganolity</a:t>
            </a:r>
            <a:r>
              <a:rPr lang="cs-CZ" altLang="cs-CZ" sz="2200" dirty="0" smtClean="0"/>
              <a:t> - černá barva</a:t>
            </a:r>
            <a:endParaRPr lang="cs-CZ" altLang="cs-CZ" sz="2200" dirty="0"/>
          </a:p>
          <a:p>
            <a:pPr>
              <a:buFontTx/>
              <a:buNone/>
            </a:pPr>
            <a:r>
              <a:rPr lang="cs-CZ" altLang="cs-CZ" sz="2200" dirty="0"/>
              <a:t>	</a:t>
            </a:r>
          </a:p>
          <a:p>
            <a:pPr>
              <a:buFontTx/>
              <a:buNone/>
            </a:pPr>
            <a:r>
              <a:rPr lang="cs-CZ" altLang="cs-CZ" sz="2200" b="1" dirty="0" smtClean="0">
                <a:solidFill>
                  <a:srgbClr val="C00000"/>
                </a:solidFill>
              </a:rPr>
              <a:t>mořské</a:t>
            </a:r>
            <a:endParaRPr lang="cs-CZ" altLang="cs-CZ" sz="2200" b="1" dirty="0">
              <a:solidFill>
                <a:srgbClr val="C00000"/>
              </a:solidFill>
            </a:endParaRPr>
          </a:p>
          <a:p>
            <a:r>
              <a:rPr lang="cs-CZ" altLang="cs-CZ" sz="2200" b="1" dirty="0" err="1" smtClean="0">
                <a:solidFill>
                  <a:srgbClr val="C00000"/>
                </a:solidFill>
              </a:rPr>
              <a:t>Oxidické</a:t>
            </a:r>
            <a:r>
              <a:rPr lang="cs-CZ" altLang="cs-CZ" sz="2200" dirty="0" smtClean="0"/>
              <a:t>: oxidy - </a:t>
            </a:r>
            <a:r>
              <a:rPr lang="cs-CZ" altLang="cs-CZ" sz="2200" dirty="0" smtClean="0">
                <a:solidFill>
                  <a:srgbClr val="C00000"/>
                </a:solidFill>
              </a:rPr>
              <a:t>pyroluzit</a:t>
            </a:r>
            <a:r>
              <a:rPr lang="cs-CZ" altLang="cs-CZ" sz="2200" dirty="0" smtClean="0"/>
              <a:t> (Mn</a:t>
            </a:r>
            <a:r>
              <a:rPr lang="cs-CZ" altLang="cs-CZ" sz="2200" baseline="30000" dirty="0" smtClean="0"/>
              <a:t>4+</a:t>
            </a:r>
            <a:r>
              <a:rPr lang="cs-CZ" altLang="cs-CZ" sz="2200" dirty="0" smtClean="0"/>
              <a:t>O</a:t>
            </a:r>
            <a:r>
              <a:rPr lang="cs-CZ" altLang="cs-CZ" sz="2200" baseline="-25000" dirty="0" smtClean="0"/>
              <a:t>2</a:t>
            </a:r>
            <a:r>
              <a:rPr lang="cs-CZ" altLang="cs-CZ" sz="2200" dirty="0" smtClean="0"/>
              <a:t>); </a:t>
            </a:r>
          </a:p>
          <a:p>
            <a:pPr marL="0" indent="0">
              <a:buNone/>
            </a:pPr>
            <a:r>
              <a:rPr lang="cs-CZ" altLang="cs-CZ" sz="2200" dirty="0"/>
              <a:t>	</a:t>
            </a:r>
            <a:r>
              <a:rPr lang="cs-CZ" altLang="cs-CZ" sz="2200" dirty="0" smtClean="0"/>
              <a:t>      oxid-hydroxidy – tzv. </a:t>
            </a:r>
            <a:r>
              <a:rPr lang="cs-CZ" altLang="cs-CZ" sz="2200" dirty="0" err="1" smtClean="0"/>
              <a:t>manganomelany</a:t>
            </a:r>
            <a:r>
              <a:rPr lang="cs-CZ" altLang="cs-CZ" sz="2200" dirty="0" smtClean="0"/>
              <a:t> (</a:t>
            </a:r>
            <a:r>
              <a:rPr lang="cs-CZ" altLang="cs-CZ" sz="2200" dirty="0" smtClean="0">
                <a:solidFill>
                  <a:srgbClr val="C00000"/>
                </a:solidFill>
              </a:rPr>
              <a:t>manganit </a:t>
            </a:r>
            <a:r>
              <a:rPr lang="cs-CZ" altLang="cs-CZ" sz="2200" dirty="0" smtClean="0"/>
              <a:t>– </a:t>
            </a:r>
            <a:r>
              <a:rPr lang="cs-CZ" altLang="cs-CZ" sz="2200" dirty="0" err="1" smtClean="0"/>
              <a:t>MnOOH</a:t>
            </a:r>
            <a:r>
              <a:rPr lang="cs-CZ" altLang="cs-CZ" sz="2200" dirty="0" smtClean="0"/>
              <a:t>;    	      </a:t>
            </a:r>
            <a:r>
              <a:rPr lang="cs-CZ" altLang="cs-CZ" sz="2200" dirty="0" err="1" smtClean="0">
                <a:solidFill>
                  <a:srgbClr val="C00000"/>
                </a:solidFill>
              </a:rPr>
              <a:t>psilomelan</a:t>
            </a:r>
            <a:r>
              <a:rPr lang="cs-CZ" altLang="cs-CZ" sz="2200" dirty="0" smtClean="0"/>
              <a:t> - masivní, </a:t>
            </a:r>
            <a:r>
              <a:rPr lang="cs-CZ" altLang="cs-CZ" sz="2200" dirty="0" err="1" smtClean="0">
                <a:solidFill>
                  <a:srgbClr val="C00000"/>
                </a:solidFill>
              </a:rPr>
              <a:t>wad</a:t>
            </a:r>
            <a:r>
              <a:rPr lang="cs-CZ" altLang="cs-CZ" sz="2200" dirty="0" smtClean="0"/>
              <a:t> - dendrity – oba poslední blízké 	  	      amorfním látkám)</a:t>
            </a:r>
            <a:endParaRPr lang="cs-CZ" altLang="cs-CZ" sz="2200" dirty="0"/>
          </a:p>
          <a:p>
            <a:r>
              <a:rPr lang="cs-CZ" altLang="cs-CZ" sz="2200" b="1" dirty="0" err="1" smtClean="0">
                <a:solidFill>
                  <a:srgbClr val="C00000"/>
                </a:solidFill>
              </a:rPr>
              <a:t>Karbonatické</a:t>
            </a:r>
            <a:r>
              <a:rPr lang="cs-CZ" altLang="cs-CZ" sz="2200" b="1" dirty="0" smtClean="0">
                <a:solidFill>
                  <a:srgbClr val="C00000"/>
                </a:solidFill>
              </a:rPr>
              <a:t>: </a:t>
            </a:r>
            <a:r>
              <a:rPr lang="cs-CZ" sz="2200" dirty="0" err="1">
                <a:solidFill>
                  <a:srgbClr val="C00000"/>
                </a:solidFill>
              </a:rPr>
              <a:t>kutnohorit</a:t>
            </a:r>
            <a:r>
              <a:rPr lang="cs-CZ" sz="2200" dirty="0"/>
              <a:t> </a:t>
            </a:r>
            <a:r>
              <a:rPr lang="cs-CZ" sz="2200" dirty="0" smtClean="0"/>
              <a:t>- </a:t>
            </a:r>
            <a:r>
              <a:rPr lang="cs-CZ" sz="2200" dirty="0" err="1" smtClean="0"/>
              <a:t>CaMn</a:t>
            </a:r>
            <a:r>
              <a:rPr lang="cs-CZ" sz="2200" dirty="0" smtClean="0"/>
              <a:t>(CO</a:t>
            </a:r>
            <a:r>
              <a:rPr lang="cs-CZ" sz="2200" baseline="-25000" dirty="0" smtClean="0"/>
              <a:t>3</a:t>
            </a:r>
            <a:r>
              <a:rPr lang="cs-CZ" sz="2200" dirty="0" smtClean="0"/>
              <a:t>)</a:t>
            </a:r>
            <a:r>
              <a:rPr lang="cs-CZ" sz="2200" baseline="-25000" dirty="0" smtClean="0"/>
              <a:t>2</a:t>
            </a:r>
            <a:r>
              <a:rPr lang="cs-CZ" sz="2200" dirty="0" smtClean="0"/>
              <a:t>; </a:t>
            </a:r>
            <a:r>
              <a:rPr lang="cs-CZ" sz="2200" dirty="0" smtClean="0">
                <a:solidFill>
                  <a:srgbClr val="C00000"/>
                </a:solidFill>
              </a:rPr>
              <a:t>rodochrozit</a:t>
            </a:r>
            <a:r>
              <a:rPr lang="cs-CZ" sz="2200" dirty="0" smtClean="0"/>
              <a:t> - </a:t>
            </a:r>
            <a:r>
              <a:rPr lang="cs-CZ" sz="2200" dirty="0" smtClean="0">
                <a:solidFill>
                  <a:srgbClr val="000000"/>
                </a:solidFill>
              </a:rPr>
              <a:t>MnCO</a:t>
            </a:r>
            <a:r>
              <a:rPr lang="cs-CZ" sz="2200" baseline="-25000" dirty="0" smtClean="0">
                <a:solidFill>
                  <a:srgbClr val="000000"/>
                </a:solidFill>
              </a:rPr>
              <a:t>3</a:t>
            </a:r>
            <a:endParaRPr lang="cs-CZ" altLang="cs-CZ" sz="2200" b="1" dirty="0" smtClean="0">
              <a:solidFill>
                <a:srgbClr val="C00000"/>
              </a:solidFill>
            </a:endParaRPr>
          </a:p>
          <a:p>
            <a:endParaRPr lang="cs-CZ" altLang="cs-CZ" sz="2200" dirty="0"/>
          </a:p>
          <a:p>
            <a:r>
              <a:rPr lang="cs-CZ" altLang="cs-CZ" sz="2200" dirty="0"/>
              <a:t>konkrece – </a:t>
            </a:r>
            <a:r>
              <a:rPr lang="cs-CZ" altLang="cs-CZ" sz="2200" dirty="0" err="1"/>
              <a:t>mělkovodní</a:t>
            </a:r>
            <a:r>
              <a:rPr lang="cs-CZ" altLang="cs-CZ" sz="2200" dirty="0"/>
              <a:t> i </a:t>
            </a:r>
            <a:r>
              <a:rPr lang="cs-CZ" altLang="cs-CZ" sz="2200" dirty="0" smtClean="0"/>
              <a:t>hlubokovodní</a:t>
            </a:r>
          </a:p>
          <a:p>
            <a:r>
              <a:rPr lang="cs-CZ" altLang="cs-CZ" sz="2200" dirty="0" smtClean="0"/>
              <a:t>kůry </a:t>
            </a:r>
            <a:r>
              <a:rPr lang="cs-CZ" altLang="cs-CZ" sz="2200" dirty="0"/>
              <a:t>a </a:t>
            </a:r>
            <a:r>
              <a:rPr lang="cs-CZ" altLang="cs-CZ" sz="2200" dirty="0" smtClean="0"/>
              <a:t>vrstvičky</a:t>
            </a:r>
          </a:p>
          <a:p>
            <a:pPr>
              <a:buFontTx/>
              <a:buNone/>
            </a:pPr>
            <a:endParaRPr lang="cs-CZ" altLang="cs-CZ" sz="2200" b="1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cs-CZ" altLang="cs-CZ" sz="2200" b="1" dirty="0" smtClean="0">
                <a:solidFill>
                  <a:srgbClr val="C00000"/>
                </a:solidFill>
              </a:rPr>
              <a:t>kontinentální</a:t>
            </a:r>
            <a:endParaRPr lang="cs-CZ" altLang="cs-CZ" sz="2200" b="1" dirty="0">
              <a:solidFill>
                <a:srgbClr val="C00000"/>
              </a:solidFill>
            </a:endParaRPr>
          </a:p>
          <a:p>
            <a:r>
              <a:rPr lang="cs-CZ" altLang="cs-CZ" sz="2200" dirty="0"/>
              <a:t>v tropických oblastech v souvislosti s tvorbou lateritů (tropické zvětrávání) – pyroluzit, </a:t>
            </a:r>
            <a:r>
              <a:rPr lang="cs-CZ" altLang="cs-CZ" sz="2200" dirty="0" err="1"/>
              <a:t>psilomelan</a:t>
            </a:r>
            <a:endParaRPr lang="cs-CZ" altLang="cs-CZ" sz="2200" dirty="0"/>
          </a:p>
          <a:p>
            <a:r>
              <a:rPr lang="cs-CZ" altLang="cs-CZ" sz="2200" dirty="0"/>
              <a:t>v močálech a jezerech – pyroluzit, </a:t>
            </a:r>
            <a:r>
              <a:rPr lang="cs-CZ" altLang="cs-CZ" sz="2200" dirty="0" err="1"/>
              <a:t>psilomelan</a:t>
            </a:r>
            <a:r>
              <a:rPr lang="cs-CZ" altLang="cs-CZ" sz="2200" dirty="0"/>
              <a:t>; tvoří konkrece, kůry</a:t>
            </a:r>
          </a:p>
          <a:p>
            <a:endParaRPr lang="cs-CZ" altLang="cs-CZ" sz="2200" dirty="0" smtClean="0"/>
          </a:p>
          <a:p>
            <a:endParaRPr lang="cs-CZ" altLang="cs-CZ" sz="2200" dirty="0"/>
          </a:p>
          <a:p>
            <a:endParaRPr lang="cs-CZ" altLang="cs-CZ" sz="2800" b="1" dirty="0">
              <a:solidFill>
                <a:schemeClr val="bg1"/>
              </a:solidFill>
            </a:endParaRPr>
          </a:p>
          <a:p>
            <a:endParaRPr lang="cs-CZ" alt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354" y="243840"/>
            <a:ext cx="7886700" cy="628243"/>
          </a:xfrm>
        </p:spPr>
        <p:txBody>
          <a:bodyPr>
            <a:normAutofit/>
          </a:bodyPr>
          <a:lstStyle/>
          <a:p>
            <a:r>
              <a:rPr lang="cs-CZ" altLang="cs-CZ" sz="2400" b="1" dirty="0" err="1"/>
              <a:t>wad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– dendritický povlak; oxid-hydroxidy </a:t>
            </a:r>
            <a:r>
              <a:rPr lang="cs-CZ" altLang="cs-CZ" sz="2400" b="1" dirty="0" err="1" smtClean="0"/>
              <a:t>Mn</a:t>
            </a: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3" y="745761"/>
            <a:ext cx="4710559" cy="3364685"/>
          </a:xfrm>
          <a:prstGeom prst="rect">
            <a:avLst/>
          </a:prstGeom>
        </p:spPr>
      </p:pic>
      <p:pic>
        <p:nvPicPr>
          <p:cNvPr id="30721" name="Picture 1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41" y="3367747"/>
            <a:ext cx="4843005" cy="33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2645925"/>
            <a:ext cx="45719" cy="4571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-2645925"/>
            <a:ext cx="45719" cy="4571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857931" y="2791142"/>
            <a:ext cx="4230994" cy="62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err="1" smtClean="0"/>
              <a:t>psilomelan</a:t>
            </a:r>
            <a:r>
              <a:rPr lang="cs-CZ" altLang="cs-CZ" sz="2400" b="1" dirty="0" smtClean="0"/>
              <a:t> – oxid-hydroxidy </a:t>
            </a:r>
            <a:r>
              <a:rPr lang="cs-CZ" altLang="cs-CZ" sz="2400" b="1" dirty="0" err="1" smtClean="0"/>
              <a:t>Mn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6244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7651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Manganolity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14697"/>
            <a:ext cx="7886700" cy="53557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Zdroje </a:t>
            </a:r>
            <a:r>
              <a:rPr lang="cs-CZ" dirty="0" err="1" smtClean="0">
                <a:solidFill>
                  <a:srgbClr val="C00000"/>
                </a:solidFill>
              </a:rPr>
              <a:t>Mn</a:t>
            </a:r>
            <a:r>
              <a:rPr lang="cs-CZ" dirty="0" smtClean="0"/>
              <a:t> pro vznik </a:t>
            </a:r>
            <a:r>
              <a:rPr lang="cs-CZ" dirty="0" err="1" smtClean="0"/>
              <a:t>manganolitů</a:t>
            </a:r>
            <a:r>
              <a:rPr lang="cs-CZ" dirty="0" smtClean="0"/>
              <a:t>: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Zvětrávání silikátů</a:t>
            </a:r>
            <a:r>
              <a:rPr lang="cs-CZ" dirty="0" smtClean="0"/>
              <a:t> </a:t>
            </a:r>
            <a:r>
              <a:rPr lang="cs-CZ" dirty="0" err="1" smtClean="0"/>
              <a:t>granitických</a:t>
            </a:r>
            <a:r>
              <a:rPr lang="cs-CZ" dirty="0" smtClean="0"/>
              <a:t> hornin. Mn</a:t>
            </a:r>
            <a:r>
              <a:rPr lang="cs-CZ" baseline="30000" dirty="0" smtClean="0"/>
              <a:t>2+ </a:t>
            </a:r>
            <a:r>
              <a:rPr lang="cs-CZ" dirty="0" smtClean="0"/>
              <a:t>ve většině minerálů magmatických hornin</a:t>
            </a:r>
            <a:r>
              <a:rPr lang="en-US" dirty="0" smtClean="0"/>
              <a:t> </a:t>
            </a:r>
            <a:r>
              <a:rPr lang="cs-CZ" dirty="0" smtClean="0"/>
              <a:t>(substituce za Fe</a:t>
            </a:r>
            <a:r>
              <a:rPr lang="cs-CZ" baseline="30000" dirty="0" smtClean="0"/>
              <a:t>2+</a:t>
            </a:r>
            <a:r>
              <a:rPr lang="cs-CZ" dirty="0" smtClean="0"/>
              <a:t>). </a:t>
            </a:r>
            <a:r>
              <a:rPr lang="cs-CZ" dirty="0"/>
              <a:t>Mn</a:t>
            </a:r>
            <a:r>
              <a:rPr lang="cs-CZ" baseline="30000" dirty="0"/>
              <a:t>2+ </a:t>
            </a:r>
            <a:r>
              <a:rPr lang="cs-CZ" dirty="0" smtClean="0"/>
              <a:t>vysoce rozpustné (více než </a:t>
            </a:r>
            <a:r>
              <a:rPr lang="cs-CZ" dirty="0" err="1" smtClean="0"/>
              <a:t>Fe</a:t>
            </a:r>
            <a:r>
              <a:rPr lang="cs-CZ" dirty="0" smtClean="0"/>
              <a:t>).</a:t>
            </a:r>
          </a:p>
          <a:p>
            <a:r>
              <a:rPr lang="cs-CZ" dirty="0" smtClean="0"/>
              <a:t>Dalším významným zdrojem </a:t>
            </a:r>
            <a:r>
              <a:rPr lang="en-US" dirty="0" smtClean="0"/>
              <a:t>Mn</a:t>
            </a:r>
            <a:r>
              <a:rPr lang="en-US" baseline="30000" dirty="0" smtClean="0"/>
              <a:t>2</a:t>
            </a:r>
            <a:r>
              <a:rPr lang="en-US" baseline="30000" dirty="0"/>
              <a:t>+ </a:t>
            </a:r>
            <a:r>
              <a:rPr lang="en-US" dirty="0" smtClean="0"/>
              <a:t>is </a:t>
            </a:r>
            <a:r>
              <a:rPr lang="cs-CZ" dirty="0" smtClean="0"/>
              <a:t>je podmořská hydrotermální aktivita (kuřáci)</a:t>
            </a:r>
            <a:endParaRPr lang="cs-CZ" dirty="0"/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Vznik sedimentárních hornin </a:t>
            </a:r>
            <a:r>
              <a:rPr lang="cs-CZ" dirty="0" err="1" smtClean="0">
                <a:solidFill>
                  <a:srgbClr val="C00000"/>
                </a:solidFill>
              </a:rPr>
              <a:t>Mn</a:t>
            </a:r>
            <a:r>
              <a:rPr lang="cs-CZ" dirty="0" smtClean="0">
                <a:solidFill>
                  <a:srgbClr val="C00000"/>
                </a:solidFill>
              </a:rPr>
              <a:t>-bohatých</a:t>
            </a:r>
          </a:p>
          <a:p>
            <a:r>
              <a:rPr lang="cs-CZ" dirty="0" smtClean="0"/>
              <a:t>Buďto oxidací </a:t>
            </a:r>
            <a:r>
              <a:rPr lang="cs-CZ" dirty="0"/>
              <a:t>Mn</a:t>
            </a:r>
            <a:r>
              <a:rPr lang="cs-CZ" baseline="30000" dirty="0"/>
              <a:t>2+ </a:t>
            </a:r>
            <a:r>
              <a:rPr lang="cs-CZ" dirty="0" smtClean="0"/>
              <a:t>na </a:t>
            </a:r>
            <a:r>
              <a:rPr lang="en-US" dirty="0" err="1" smtClean="0"/>
              <a:t>Mn</a:t>
            </a:r>
            <a:r>
              <a:rPr lang="cs-CZ" baseline="30000" dirty="0" smtClean="0"/>
              <a:t>3+</a:t>
            </a:r>
            <a:r>
              <a:rPr lang="en-US" dirty="0" smtClean="0"/>
              <a:t> </a:t>
            </a:r>
            <a:r>
              <a:rPr lang="cs-CZ" dirty="0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Mn</a:t>
            </a:r>
            <a:r>
              <a:rPr lang="cs-CZ" baseline="30000" dirty="0" smtClean="0"/>
              <a:t>4+</a:t>
            </a:r>
            <a:r>
              <a:rPr lang="cs-CZ" dirty="0" smtClean="0"/>
              <a:t>, které jsou nerozpustné. A vznik </a:t>
            </a:r>
            <a:r>
              <a:rPr lang="en-US" dirty="0" smtClean="0">
                <a:solidFill>
                  <a:srgbClr val="C00000"/>
                </a:solidFill>
              </a:rPr>
              <a:t>ox</a:t>
            </a:r>
            <a:r>
              <a:rPr lang="cs-CZ" dirty="0">
                <a:solidFill>
                  <a:srgbClr val="C00000"/>
                </a:solidFill>
              </a:rPr>
              <a:t>y</a:t>
            </a:r>
            <a:r>
              <a:rPr lang="en-US" dirty="0" err="1" smtClean="0">
                <a:solidFill>
                  <a:srgbClr val="C00000"/>
                </a:solidFill>
              </a:rPr>
              <a:t>hydroxid</a:t>
            </a:r>
            <a:r>
              <a:rPr lang="cs-CZ" dirty="0" smtClean="0">
                <a:solidFill>
                  <a:srgbClr val="C00000"/>
                </a:solidFill>
              </a:rPr>
              <a:t>ů </a:t>
            </a:r>
            <a:r>
              <a:rPr lang="cs-CZ" dirty="0" err="1" smtClean="0">
                <a:solidFill>
                  <a:srgbClr val="C00000"/>
                </a:solidFill>
              </a:rPr>
              <a:t>Mn</a:t>
            </a:r>
            <a:r>
              <a:rPr lang="cs-CZ" dirty="0" smtClean="0"/>
              <a:t>, které tvoří sedimentární </a:t>
            </a:r>
            <a:r>
              <a:rPr lang="cs-CZ" dirty="0" err="1" smtClean="0"/>
              <a:t>Mn</a:t>
            </a:r>
            <a:r>
              <a:rPr lang="cs-CZ" dirty="0" smtClean="0"/>
              <a:t> rudy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Pokud dochází ke krystalizaci karbonátů v sedimentární pánvi  a je dostatek rozpuštěného Mn</a:t>
            </a:r>
            <a:r>
              <a:rPr lang="cs-CZ" baseline="30000" dirty="0" smtClean="0"/>
              <a:t>2+</a:t>
            </a:r>
            <a:r>
              <a:rPr lang="cs-CZ" dirty="0" smtClean="0"/>
              <a:t>, potom Mn</a:t>
            </a:r>
            <a:r>
              <a:rPr lang="cs-CZ" baseline="30000" dirty="0" smtClean="0"/>
              <a:t>2+</a:t>
            </a:r>
            <a:r>
              <a:rPr lang="en-US" dirty="0" smtClean="0"/>
              <a:t> </a:t>
            </a:r>
            <a:r>
              <a:rPr lang="en-US" dirty="0" err="1" smtClean="0"/>
              <a:t>substitu</a:t>
            </a:r>
            <a:r>
              <a:rPr lang="cs-CZ" dirty="0" smtClean="0"/>
              <a:t>je</a:t>
            </a:r>
            <a:r>
              <a:rPr lang="en-US" dirty="0" smtClean="0"/>
              <a:t>  </a:t>
            </a:r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 </a:t>
            </a:r>
            <a:r>
              <a:rPr lang="cs-CZ" dirty="0" smtClean="0"/>
              <a:t>v </a:t>
            </a:r>
            <a:r>
              <a:rPr lang="en-US" dirty="0" err="1" smtClean="0"/>
              <a:t>autigen</a:t>
            </a:r>
            <a:r>
              <a:rPr lang="cs-CZ" dirty="0" err="1" smtClean="0"/>
              <a:t>ních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C00000"/>
                </a:solidFill>
              </a:rPr>
              <a:t>karbonátech - </a:t>
            </a:r>
            <a:r>
              <a:rPr lang="cs-CZ" dirty="0" err="1" smtClean="0">
                <a:solidFill>
                  <a:srgbClr val="C00000"/>
                </a:solidFill>
              </a:rPr>
              <a:t>kutnohorit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smtClean="0"/>
              <a:t>(</a:t>
            </a:r>
            <a:r>
              <a:rPr lang="cs-CZ" dirty="0" err="1" smtClean="0"/>
              <a:t>Ca</a:t>
            </a:r>
            <a:r>
              <a:rPr lang="cs-CZ" dirty="0" err="1" smtClean="0">
                <a:solidFill>
                  <a:srgbClr val="000000"/>
                </a:solidFill>
              </a:rPr>
              <a:t>Mn</a:t>
            </a:r>
            <a:r>
              <a:rPr lang="cs-CZ" dirty="0" smtClean="0">
                <a:solidFill>
                  <a:srgbClr val="000000"/>
                </a:solidFill>
              </a:rPr>
              <a:t>(CO</a:t>
            </a:r>
            <a:r>
              <a:rPr lang="cs-CZ" baseline="-25000" dirty="0" smtClean="0">
                <a:solidFill>
                  <a:srgbClr val="000000"/>
                </a:solidFill>
              </a:rPr>
              <a:t>3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  <a:r>
              <a:rPr lang="cs-CZ" baseline="-25000" dirty="0" smtClean="0">
                <a:solidFill>
                  <a:srgbClr val="000000"/>
                </a:solidFill>
              </a:rPr>
              <a:t>2</a:t>
            </a:r>
            <a:r>
              <a:rPr lang="cs-CZ" dirty="0" smtClean="0">
                <a:solidFill>
                  <a:srgbClr val="000000"/>
                </a:solidFill>
              </a:rPr>
              <a:t>) </a:t>
            </a:r>
            <a:r>
              <a:rPr lang="cs-CZ" dirty="0" smtClean="0"/>
              <a:t>and Ca- bohatý </a:t>
            </a:r>
            <a:r>
              <a:rPr lang="cs-CZ" dirty="0" smtClean="0">
                <a:solidFill>
                  <a:srgbClr val="C00000"/>
                </a:solidFill>
              </a:rPr>
              <a:t>rodochrozit</a:t>
            </a:r>
            <a:r>
              <a:rPr lang="cs-CZ" dirty="0" smtClean="0"/>
              <a:t> (</a:t>
            </a:r>
            <a:r>
              <a:rPr lang="cs-CZ" dirty="0" smtClean="0">
                <a:solidFill>
                  <a:srgbClr val="000000"/>
                </a:solidFill>
              </a:rPr>
              <a:t>MnCO</a:t>
            </a:r>
            <a:r>
              <a:rPr lang="cs-CZ" baseline="-25000" dirty="0" smtClean="0">
                <a:solidFill>
                  <a:srgbClr val="000000"/>
                </a:solidFill>
              </a:rPr>
              <a:t>3</a:t>
            </a:r>
            <a:r>
              <a:rPr lang="cs-CZ" dirty="0" smtClean="0">
                <a:solidFill>
                  <a:srgbClr val="000000"/>
                </a:solidFill>
              </a:rPr>
              <a:t>) = ranně diagenetické fáze</a:t>
            </a:r>
            <a:r>
              <a:rPr lang="en-US" dirty="0" smtClean="0"/>
              <a:t>.</a:t>
            </a:r>
            <a:r>
              <a:rPr lang="cs-CZ" dirty="0" smtClean="0"/>
              <a:t> Rodochrozit a </a:t>
            </a:r>
            <a:r>
              <a:rPr lang="cs-CZ" dirty="0" err="1" smtClean="0"/>
              <a:t>braunit</a:t>
            </a:r>
            <a:r>
              <a:rPr lang="cs-CZ" dirty="0" smtClean="0"/>
              <a:t> (Mn</a:t>
            </a:r>
            <a:r>
              <a:rPr lang="cs-CZ" baseline="30000" dirty="0" smtClean="0"/>
              <a:t>2+</a:t>
            </a:r>
            <a:r>
              <a:rPr lang="cs-CZ" dirty="0" smtClean="0"/>
              <a:t>Mn</a:t>
            </a:r>
            <a:r>
              <a:rPr lang="cs-CZ" baseline="30000" dirty="0" smtClean="0"/>
              <a:t>3+</a:t>
            </a:r>
            <a:r>
              <a:rPr lang="cs-CZ" baseline="-25000" dirty="0" smtClean="0"/>
              <a:t>6</a:t>
            </a:r>
            <a:r>
              <a:rPr lang="cs-CZ" dirty="0" smtClean="0"/>
              <a:t>SiO</a:t>
            </a:r>
            <a:r>
              <a:rPr lang="cs-CZ" baseline="-25000" dirty="0" smtClean="0"/>
              <a:t>12</a:t>
            </a:r>
            <a:r>
              <a:rPr lang="cs-CZ" dirty="0" smtClean="0"/>
              <a:t>) potom vznikají obvykle sekundárně a při metamorfních procesech </a:t>
            </a:r>
            <a:r>
              <a:rPr lang="cs-CZ" dirty="0" err="1" smtClean="0"/>
              <a:t>Mn</a:t>
            </a:r>
            <a:r>
              <a:rPr lang="cs-CZ" dirty="0" smtClean="0"/>
              <a:t>-silikáty.</a:t>
            </a:r>
            <a:endParaRPr lang="cs-CZ" dirty="0"/>
          </a:p>
          <a:p>
            <a:r>
              <a:rPr lang="cs-CZ" dirty="0" smtClean="0"/>
              <a:t>Na rozdíl od </a:t>
            </a:r>
            <a:r>
              <a:rPr lang="cs-CZ" dirty="0" err="1" smtClean="0"/>
              <a:t>Fe</a:t>
            </a:r>
            <a:r>
              <a:rPr lang="en-US" dirty="0" smtClean="0"/>
              <a:t>, </a:t>
            </a:r>
            <a:r>
              <a:rPr lang="cs-CZ" dirty="0"/>
              <a:t>Mn</a:t>
            </a:r>
            <a:r>
              <a:rPr lang="cs-CZ" baseline="30000" dirty="0"/>
              <a:t>2+</a:t>
            </a:r>
            <a:r>
              <a:rPr lang="cs-CZ" dirty="0" smtClean="0"/>
              <a:t> obvykle netvoří sulfidy.</a:t>
            </a:r>
            <a:r>
              <a:rPr lang="en-US" dirty="0" smtClean="0"/>
              <a:t>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102706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38242"/>
            <a:ext cx="7886700" cy="435133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Vysoké koncentrace</a:t>
            </a:r>
            <a:r>
              <a:rPr lang="en-US" sz="2000" dirty="0" smtClean="0"/>
              <a:t> </a:t>
            </a:r>
            <a:r>
              <a:rPr lang="cs-CZ" sz="2000" dirty="0"/>
              <a:t>Mn</a:t>
            </a:r>
            <a:r>
              <a:rPr lang="cs-CZ" sz="2000" baseline="30000" dirty="0"/>
              <a:t>2+ </a:t>
            </a:r>
            <a:r>
              <a:rPr lang="cs-CZ" sz="2000" baseline="30000" dirty="0" smtClean="0"/>
              <a:t> </a:t>
            </a:r>
            <a:r>
              <a:rPr lang="cs-CZ" sz="2000" dirty="0" smtClean="0"/>
              <a:t>v</a:t>
            </a:r>
            <a:r>
              <a:rPr lang="en-US" sz="2000" dirty="0" smtClean="0"/>
              <a:t> Arch</a:t>
            </a:r>
            <a:r>
              <a:rPr lang="cs-CZ" sz="2000" dirty="0" err="1" smtClean="0"/>
              <a:t>aické</a:t>
            </a:r>
            <a:r>
              <a:rPr lang="cs-CZ" sz="2000" dirty="0" smtClean="0"/>
              <a:t> mořské vodě</a:t>
            </a:r>
            <a:r>
              <a:rPr lang="en-US" sz="2000" dirty="0" smtClean="0"/>
              <a:t> </a:t>
            </a:r>
            <a:r>
              <a:rPr lang="cs-CZ" sz="2000" dirty="0" smtClean="0"/>
              <a:t>souvisely s nízkou koncentrací O</a:t>
            </a:r>
            <a:r>
              <a:rPr lang="cs-CZ" sz="2000" baseline="-25000" dirty="0" smtClean="0"/>
              <a:t>2</a:t>
            </a:r>
            <a:r>
              <a:rPr lang="en-US" sz="2000" dirty="0" smtClean="0"/>
              <a:t> </a:t>
            </a:r>
            <a:r>
              <a:rPr lang="cs-CZ" sz="2000" dirty="0" smtClean="0"/>
              <a:t> </a:t>
            </a:r>
            <a:r>
              <a:rPr lang="cs-CZ" sz="2000" dirty="0"/>
              <a:t>v období před  </a:t>
            </a:r>
            <a:r>
              <a:rPr lang="en-US" sz="2000" dirty="0"/>
              <a:t>2.3 </a:t>
            </a:r>
            <a:r>
              <a:rPr lang="cs-CZ" sz="2000" dirty="0" smtClean="0"/>
              <a:t>miliardy let (a tedy malou </a:t>
            </a:r>
            <a:r>
              <a:rPr lang="cs-CZ" sz="2000" dirty="0"/>
              <a:t>možností oxidace </a:t>
            </a:r>
            <a:r>
              <a:rPr lang="cs-CZ" sz="2000" dirty="0" err="1"/>
              <a:t>Mn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dirty="0" smtClean="0"/>
              <a:t>Největší ložiska sedimentárních </a:t>
            </a:r>
            <a:r>
              <a:rPr lang="cs-CZ" sz="2000" dirty="0" err="1" smtClean="0"/>
              <a:t>Mn</a:t>
            </a:r>
            <a:r>
              <a:rPr lang="cs-CZ" sz="2000" dirty="0" smtClean="0"/>
              <a:t> rud vznikaly po tom, co došlo ke zvýšení koncentrace 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 v atmosféře a vodách v období cca</a:t>
            </a:r>
            <a:r>
              <a:rPr lang="en-US" sz="2000" dirty="0" smtClean="0"/>
              <a:t> </a:t>
            </a:r>
            <a:r>
              <a:rPr lang="en-US" sz="2000" dirty="0"/>
              <a:t>2.3 </a:t>
            </a:r>
            <a:r>
              <a:rPr lang="cs-CZ" sz="2000" dirty="0" smtClean="0"/>
              <a:t>miliardy let.</a:t>
            </a:r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8577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err="1">
                <a:solidFill>
                  <a:srgbClr val="C00000"/>
                </a:solidFill>
              </a:rPr>
              <a:t>Manganolity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53765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219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Diskordance = Hiát = mezera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628651" y="2226469"/>
          <a:ext cx="2993231" cy="326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PHOTO-PAINT" r:id="rId3" imgW="3990960" imgH="4352760" progId="CorelPHOTOPAINT.Image.13">
                  <p:embed/>
                </p:oleObj>
              </mc:Choice>
              <mc:Fallback>
                <p:oleObj name="PHOTO-PAINT" r:id="rId3" imgW="3990960" imgH="435276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1" y="2226469"/>
                        <a:ext cx="2993231" cy="3264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088450" y="2225279"/>
          <a:ext cx="3180951" cy="325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PHOTO-PAINT" r:id="rId5" imgW="5019480" imgH="5133960" progId="CorelPHOTOPAINT.Image.13">
                  <p:embed/>
                </p:oleObj>
              </mc:Choice>
              <mc:Fallback>
                <p:oleObj name="PHOTO-PAINT" r:id="rId5" imgW="5019480" imgH="5133960" progId="CorelPHOTOPAINT.Image.1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8450" y="2225279"/>
                        <a:ext cx="3180951" cy="3253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895748" y="5578673"/>
            <a:ext cx="420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Plocha diskordance = starý povrch země!!!</a:t>
            </a:r>
          </a:p>
        </p:txBody>
      </p:sp>
    </p:spTree>
    <p:extLst>
      <p:ext uri="{BB962C8B-B14F-4D97-AF65-F5344CB8AC3E}">
        <p14:creationId xmlns:p14="http://schemas.microsoft.com/office/powerpoint/2010/main" val="38071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Co z nich vyčteme: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Směr do nadloží („</a:t>
            </a:r>
            <a:r>
              <a:rPr lang="cs-CZ" dirty="0" err="1" smtClean="0"/>
              <a:t>facing</a:t>
            </a:r>
            <a:r>
              <a:rPr lang="cs-CZ" dirty="0" smtClean="0"/>
              <a:t>“)</a:t>
            </a:r>
          </a:p>
          <a:p>
            <a:r>
              <a:rPr lang="cs-CZ" dirty="0" smtClean="0"/>
              <a:t>Směr proudění</a:t>
            </a:r>
          </a:p>
          <a:p>
            <a:r>
              <a:rPr lang="cs-CZ" dirty="0" smtClean="0"/>
              <a:t>Zda to bylo vynořeno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Principy: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Původně vodorovné vrstvy</a:t>
            </a:r>
          </a:p>
          <a:p>
            <a:r>
              <a:rPr lang="cs-CZ" dirty="0" smtClean="0"/>
              <a:t>Superpozice</a:t>
            </a:r>
          </a:p>
          <a:p>
            <a:pPr lvl="1"/>
            <a:r>
              <a:rPr lang="cs-CZ" dirty="0" smtClean="0"/>
              <a:t>Mladší nahoře („</a:t>
            </a:r>
            <a:r>
              <a:rPr lang="cs-CZ" dirty="0" err="1" smtClean="0"/>
              <a:t>younging</a:t>
            </a:r>
            <a:r>
              <a:rPr lang="cs-CZ" dirty="0" smtClean="0"/>
              <a:t>“)</a:t>
            </a:r>
          </a:p>
          <a:p>
            <a:pPr lvl="1"/>
            <a:r>
              <a:rPr lang="cs-CZ" dirty="0" smtClean="0"/>
              <a:t>Narušení = něco se dělo (vrásnění)</a:t>
            </a:r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29841" y="365127"/>
            <a:ext cx="7886700" cy="758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Sedimentární stavby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212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Zvětrávání minerálů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42448"/>
            <a:ext cx="7886700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Odolnost vůči zvětrávání je přesně obrácená </a:t>
            </a:r>
            <a:r>
              <a:rPr lang="cs-CZ" dirty="0" err="1" smtClean="0"/>
              <a:t>Bowenovu</a:t>
            </a:r>
            <a:r>
              <a:rPr lang="cs-CZ" dirty="0" smtClean="0"/>
              <a:t> schématu krystalizace</a:t>
            </a:r>
          </a:p>
          <a:p>
            <a:r>
              <a:rPr lang="cs-CZ" dirty="0" smtClean="0"/>
              <a:t>Tmavé minerály (</a:t>
            </a:r>
            <a:r>
              <a:rPr lang="cs-CZ" dirty="0" err="1" smtClean="0"/>
              <a:t>Fe</a:t>
            </a:r>
            <a:r>
              <a:rPr lang="cs-CZ" dirty="0" smtClean="0"/>
              <a:t>, Mg)  </a:t>
            </a:r>
          </a:p>
          <a:p>
            <a:pPr lvl="1"/>
            <a:r>
              <a:rPr lang="cs-CZ" dirty="0" smtClean="0"/>
              <a:t>Železo </a:t>
            </a:r>
            <a:r>
              <a:rPr lang="cs-CZ" dirty="0"/>
              <a:t>→ </a:t>
            </a:r>
            <a:r>
              <a:rPr lang="cs-CZ" dirty="0" smtClean="0"/>
              <a:t>limonit (hematit) – všechny půdy („hlíny“) u nás jsou hnědé</a:t>
            </a:r>
          </a:p>
          <a:p>
            <a:pPr lvl="2"/>
            <a:r>
              <a:rPr lang="cs-CZ" dirty="0"/>
              <a:t>Nejméně pohyblivé jsou v přírodě trojmocné kovy </a:t>
            </a:r>
            <a:r>
              <a:rPr lang="cs-CZ" dirty="0" smtClean="0"/>
              <a:t>(Fe</a:t>
            </a:r>
            <a:r>
              <a:rPr lang="cs-CZ" baseline="30000" dirty="0" smtClean="0"/>
              <a:t>3+</a:t>
            </a:r>
            <a:r>
              <a:rPr lang="cs-CZ" dirty="0" smtClean="0"/>
              <a:t>, Al</a:t>
            </a:r>
            <a:r>
              <a:rPr lang="cs-CZ" baseline="30000" dirty="0" smtClean="0"/>
              <a:t>3+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dirty="0" smtClean="0"/>
              <a:t>V redukčním kyselém prostředí je dvojmocné železo rozpustné (v archaiku byly oceány plné dvojmocného železa)</a:t>
            </a:r>
          </a:p>
          <a:p>
            <a:pPr lvl="1"/>
            <a:r>
              <a:rPr lang="cs-CZ" dirty="0" smtClean="0"/>
              <a:t>Hořčík </a:t>
            </a:r>
            <a:r>
              <a:rPr lang="cs-CZ" dirty="0"/>
              <a:t>→ </a:t>
            </a:r>
            <a:r>
              <a:rPr lang="cs-CZ" dirty="0" smtClean="0"/>
              <a:t>do moře</a:t>
            </a:r>
          </a:p>
          <a:p>
            <a:r>
              <a:rPr lang="cs-CZ" dirty="0" smtClean="0"/>
              <a:t>Světlé minerály</a:t>
            </a:r>
          </a:p>
          <a:p>
            <a:pPr lvl="1"/>
            <a:r>
              <a:rPr lang="cs-CZ" dirty="0" smtClean="0"/>
              <a:t>Draselný živec → </a:t>
            </a:r>
            <a:r>
              <a:rPr lang="cs-CZ" dirty="0" err="1" smtClean="0"/>
              <a:t>illit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smtClean="0"/>
              <a:t>kaolinit </a:t>
            </a:r>
            <a:r>
              <a:rPr lang="cs-CZ" dirty="0"/>
              <a:t>→ </a:t>
            </a:r>
            <a:r>
              <a:rPr lang="cs-CZ" dirty="0" smtClean="0"/>
              <a:t>hydroxidy Al (</a:t>
            </a:r>
            <a:r>
              <a:rPr lang="cs-CZ" dirty="0" err="1" smtClean="0"/>
              <a:t>böhmit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Plagioklas </a:t>
            </a:r>
            <a:r>
              <a:rPr lang="cs-CZ" dirty="0"/>
              <a:t>→ </a:t>
            </a:r>
            <a:r>
              <a:rPr lang="cs-CZ" dirty="0" smtClean="0"/>
              <a:t>montmorillonit </a:t>
            </a:r>
            <a:r>
              <a:rPr lang="cs-CZ" dirty="0"/>
              <a:t>→ </a:t>
            </a:r>
            <a:r>
              <a:rPr lang="cs-CZ" dirty="0" smtClean="0"/>
              <a:t>kaolinit </a:t>
            </a:r>
            <a:r>
              <a:rPr lang="cs-CZ" dirty="0"/>
              <a:t>→ hydroxidy Al (</a:t>
            </a:r>
            <a:r>
              <a:rPr lang="cs-CZ" dirty="0" err="1"/>
              <a:t>böhmit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Křemen – je stabilní</a:t>
            </a:r>
          </a:p>
          <a:p>
            <a:pPr lvl="2"/>
            <a:r>
              <a:rPr lang="cs-CZ" dirty="0" smtClean="0"/>
              <a:t>Výjimečně v zásaditém prostředí migruje (vápence, laterity</a:t>
            </a:r>
            <a:r>
              <a:rPr lang="cs-CZ" dirty="0"/>
              <a:t>) </a:t>
            </a:r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87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8009</TotalTime>
  <Words>3012</Words>
  <Application>Microsoft Office PowerPoint</Application>
  <PresentationFormat>Předvádění na obrazovce (4:3)</PresentationFormat>
  <Paragraphs>432</Paragraphs>
  <Slides>63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4" baseType="lpstr">
      <vt:lpstr>Arial</vt:lpstr>
      <vt:lpstr>Calibri</vt:lpstr>
      <vt:lpstr>Calibri Light</vt:lpstr>
      <vt:lpstr>Comic Sans MS</vt:lpstr>
      <vt:lpstr>Gill Sans MT</vt:lpstr>
      <vt:lpstr>Roboto</vt:lpstr>
      <vt:lpstr>Symbol</vt:lpstr>
      <vt:lpstr>Times New Roman</vt:lpstr>
      <vt:lpstr>Motiv Office</vt:lpstr>
      <vt:lpstr>PHOTO-PAINT</vt:lpstr>
      <vt:lpstr>List</vt:lpstr>
      <vt:lpstr>Petrografie pro analytické geochemiky   Sedimentární horniny</vt:lpstr>
      <vt:lpstr>Jak poznat sedimentární horniny?</vt:lpstr>
      <vt:lpstr>Sedimentární stavby</vt:lpstr>
      <vt:lpstr>Sedimentární stavby</vt:lpstr>
      <vt:lpstr>Prezentace aplikace PowerPoint</vt:lpstr>
      <vt:lpstr>Sedimentární stavby</vt:lpstr>
      <vt:lpstr>Diskordance = Hiát = mezera</vt:lpstr>
      <vt:lpstr>Prezentace aplikace PowerPoint</vt:lpstr>
      <vt:lpstr>Zvětrávání minerálů</vt:lpstr>
      <vt:lpstr>Sedimenty klastické</vt:lpstr>
      <vt:lpstr>Sedimenty chemogenní</vt:lpstr>
      <vt:lpstr>Sedimenty vzniklé zvětráváním in-situ</vt:lpstr>
      <vt:lpstr>Diageneze</vt:lpstr>
      <vt:lpstr>Klastické sedimenty - psefity</vt:lpstr>
      <vt:lpstr>Vytřídění a zaoblení klastů – odraz zralosti sedimentů</vt:lpstr>
      <vt:lpstr>podpůrná struktura valounů                               podpůrná struktura matrix ortokonglomeráty (&lt; 15% matrix)                      parakonglomeráty (&gt; 15% matrix)</vt:lpstr>
      <vt:lpstr>Prezentace aplikace PowerPoint</vt:lpstr>
      <vt:lpstr>Terminologie sedimentů řady slepenec - pískovec</vt:lpstr>
      <vt:lpstr>Psamity</vt:lpstr>
      <vt:lpstr>Strukturní znaky psamitů</vt:lpstr>
      <vt:lpstr>Podle charakteru pojiva</vt:lpstr>
      <vt:lpstr>Klasifikace pískovců</vt:lpstr>
      <vt:lpstr>Křemenný pískovec</vt:lpstr>
      <vt:lpstr>Arkózy</vt:lpstr>
      <vt:lpstr>Droby </vt:lpstr>
      <vt:lpstr>Aleurity (prachovce, siltovce)</vt:lpstr>
      <vt:lpstr>Pelity (jílovce)</vt:lpstr>
      <vt:lpstr>stavební znaky - zvrstvení</vt:lpstr>
      <vt:lpstr>Slínité horniny</vt:lpstr>
      <vt:lpstr>Karbonáty</vt:lpstr>
      <vt:lpstr>Folkova klasifikace karbonátů</vt:lpstr>
      <vt:lpstr>Prezentace aplikace PowerPoint</vt:lpstr>
      <vt:lpstr>                                      biomikritové vápence foraminifery, ramenonožci                                 ostrakodi</vt:lpstr>
      <vt:lpstr>Biosparitový vápenec, (foraminifery)</vt:lpstr>
      <vt:lpstr>mikritový vápenec</vt:lpstr>
      <vt:lpstr>pevná konstrukce z na sebe přirůstajících skeletů, tvořena rifogenními organismy</vt:lpstr>
      <vt:lpstr>tmel v karbonátech</vt:lpstr>
      <vt:lpstr>Fibrální tmel  zelené řasy, foraminifera</vt:lpstr>
      <vt:lpstr>Karbonáty kontinentálního prostředí</vt:lpstr>
      <vt:lpstr>Vznik travertinu</vt:lpstr>
      <vt:lpstr>sintr</vt:lpstr>
      <vt:lpstr>Silicity </vt:lpstr>
      <vt:lpstr>Silicity organogenního původu</vt:lpstr>
      <vt:lpstr>Strukturní a texturní znaky silicitů</vt:lpstr>
      <vt:lpstr>Laminovaný rohovec </vt:lpstr>
      <vt:lpstr>Evapority - chemogenní sedimenty</vt:lpstr>
      <vt:lpstr>Krystalická struktura - růžicovitá stavba – krystaly sádrovce rostou při dně v mělkých salinách</vt:lpstr>
      <vt:lpstr>Nodulární textura - vznik nodulární textury při přechodu anhydritu na sádrovec</vt:lpstr>
      <vt:lpstr>Jehličkovitý anhydrit silicifikovaný  s krystaly kubického pyritu</vt:lpstr>
      <vt:lpstr>Sádrovec vyplňující dutiny ve stromatolitu</vt:lpstr>
      <vt:lpstr>Fosfority – chemogenní i organogenní vznik</vt:lpstr>
      <vt:lpstr>Prezentace aplikace PowerPoint</vt:lpstr>
      <vt:lpstr>Střídající se fosfority, fosfátické dolomity a břidlice</vt:lpstr>
      <vt:lpstr>Fosforitová čočka s kostní brekcií</vt:lpstr>
      <vt:lpstr>Ferolity</vt:lpstr>
      <vt:lpstr>Ferolity</vt:lpstr>
      <vt:lpstr>BIF - banded iron formation  páskované Fe rudy</vt:lpstr>
      <vt:lpstr>Oolitické Fe ruda</vt:lpstr>
      <vt:lpstr> </vt:lpstr>
      <vt:lpstr>Manganolity</vt:lpstr>
      <vt:lpstr>wad – dendritický povlak; oxid-hydroxidy Mn</vt:lpstr>
      <vt:lpstr>Manganolity</vt:lpstr>
      <vt:lpstr>Manganolity</vt:lpstr>
    </vt:vector>
  </TitlesOfParts>
  <Company>PřF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Renata Čopjaková</dc:creator>
  <cp:lastModifiedBy>Renata Čopjaková</cp:lastModifiedBy>
  <cp:revision>71</cp:revision>
  <dcterms:created xsi:type="dcterms:W3CDTF">2021-07-23T15:46:43Z</dcterms:created>
  <dcterms:modified xsi:type="dcterms:W3CDTF">2021-08-09T10:53:03Z</dcterms:modified>
</cp:coreProperties>
</file>