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64" r:id="rId6"/>
    <p:sldId id="418" r:id="rId7"/>
    <p:sldId id="420" r:id="rId8"/>
    <p:sldId id="421" r:id="rId9"/>
    <p:sldId id="419" r:id="rId10"/>
    <p:sldId id="422" r:id="rId11"/>
    <p:sldId id="423" r:id="rId12"/>
    <p:sldId id="424" r:id="rId13"/>
    <p:sldId id="425" r:id="rId14"/>
    <p:sldId id="426" r:id="rId15"/>
    <p:sldId id="428" r:id="rId16"/>
    <p:sldId id="42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ěpánka Bilová" initials="Š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2C2EB-4EF0-4AFD-B834-199EAF8AD0FF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4F42-EE19-4AC3-AD6C-44412DD8C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8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7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3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3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6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7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44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9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5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C208-C382-40B2-A6B2-9AAAD5A0BF23}" type="datetimeFigureOut">
              <a:rPr lang="cs-CZ" smtClean="0"/>
              <a:t>09.12.2020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A0F2-D257-4399-8E5C-75DB38B2E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Root%202%20-%20Numberphile.mp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15440" y="2820535"/>
            <a:ext cx="9144000" cy="2387600"/>
          </a:xfrm>
        </p:spPr>
        <p:txBody>
          <a:bodyPr>
            <a:normAutofit/>
          </a:bodyPr>
          <a:lstStyle/>
          <a:p>
            <a:r>
              <a:rPr lang="cs-CZ" b="1" err="1"/>
              <a:t>English</a:t>
            </a:r>
            <a:r>
              <a:rPr lang="cs-CZ" b="1"/>
              <a:t> </a:t>
            </a:r>
            <a:r>
              <a:rPr lang="cs-CZ" b="1" err="1"/>
              <a:t>for</a:t>
            </a:r>
            <a:r>
              <a:rPr lang="cs-CZ" b="1"/>
              <a:t> </a:t>
            </a:r>
            <a:r>
              <a:rPr lang="cs-CZ" b="1" err="1"/>
              <a:t>Mathematicians</a:t>
            </a:r>
            <a:r>
              <a:rPr lang="en-US" b="1"/>
              <a:t> I</a:t>
            </a:r>
            <a:br>
              <a:rPr lang="en-US">
                <a:latin typeface="+mj-ea"/>
                <a:cs typeface="+mj-ea"/>
              </a:rPr>
            </a:br>
            <a:r>
              <a:rPr lang="en-US"/>
              <a:t>Week 11 – Square Roots 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5440" y="4960575"/>
            <a:ext cx="9144000" cy="165576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923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III. Language Focus</a:t>
            </a:r>
            <a:br>
              <a:rPr lang="cs-CZ" b="1" dirty="0"/>
            </a:br>
            <a:r>
              <a:rPr lang="en-GB" b="1" dirty="0"/>
              <a:t>Transformations – active X passive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/>
              <a:t>Example:</a:t>
            </a:r>
            <a:r>
              <a:rPr lang="en-GB" dirty="0"/>
              <a:t> </a:t>
            </a:r>
            <a:endParaRPr lang="cs-CZ" dirty="0"/>
          </a:p>
          <a:p>
            <a:r>
              <a:rPr lang="en-GB" dirty="0"/>
              <a:t>We can calculate the solution exactly. </a:t>
            </a:r>
            <a:endParaRPr lang="cs-CZ" dirty="0"/>
          </a:p>
          <a:p>
            <a:r>
              <a:rPr lang="en-GB" dirty="0"/>
              <a:t>The solution </a:t>
            </a:r>
            <a:r>
              <a:rPr lang="en-GB" i="1" u="sng" dirty="0"/>
              <a:t>can be calculated</a:t>
            </a:r>
            <a:r>
              <a:rPr lang="en-GB" dirty="0"/>
              <a:t> exactly.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a) The textbook described an interesting proof of the Pythagoras Theorem. </a:t>
            </a:r>
            <a:endParaRPr lang="cs-CZ" dirty="0"/>
          </a:p>
          <a:p>
            <a:r>
              <a:rPr lang="en-GB" dirty="0"/>
              <a:t>    An interesting proof of the Pythagoras Theorem …………………………………… in the textbook.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b) </a:t>
            </a:r>
            <a:r>
              <a:rPr lang="en-GB" dirty="0" err="1"/>
              <a:t>Prof.</a:t>
            </a:r>
            <a:r>
              <a:rPr lang="en-GB" dirty="0"/>
              <a:t> Smith will give the lecture on Monday. </a:t>
            </a:r>
            <a:endParaRPr lang="cs-CZ" dirty="0"/>
          </a:p>
          <a:p>
            <a:r>
              <a:rPr lang="en-GB" dirty="0"/>
              <a:t>    The lecture on Monday …………………………………… by prof. Smith.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62546" y="4572000"/>
            <a:ext cx="1997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was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described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516088" y="5569131"/>
            <a:ext cx="178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will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be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given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86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III. Language Focus</a:t>
            </a:r>
            <a:br>
              <a:rPr lang="cs-CZ" b="1" dirty="0"/>
            </a:br>
            <a:r>
              <a:rPr lang="en-GB" b="1" dirty="0"/>
              <a:t>Transformations – active X passive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/>
              <a:t>c) The lecturer has presented a new theory.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A new theory …………………………………… by the lecturer.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d) We must finish the project by Friday. 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The project …………………………………… by Friday.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56512" y="3274423"/>
            <a:ext cx="26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has </a:t>
            </a:r>
            <a:r>
              <a:rPr lang="cs-CZ" sz="2400" b="1" dirty="0" err="1">
                <a:solidFill>
                  <a:srgbClr val="FF0000"/>
                </a:solidFill>
              </a:rPr>
              <a:t>been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presented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21528" y="4264028"/>
            <a:ext cx="2308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must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be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finished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77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III. Language Focus</a:t>
            </a:r>
            <a:br>
              <a:rPr lang="cs-CZ" b="1" dirty="0"/>
            </a:br>
            <a:r>
              <a:rPr lang="en-GB" b="1" dirty="0"/>
              <a:t>Word Formation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i="1" dirty="0"/>
                  <a:t>Example: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The solution can be calculated </a:t>
                </a:r>
                <a:r>
                  <a:rPr lang="en-GB" i="1" u="sng" dirty="0"/>
                  <a:t>exactly</a:t>
                </a:r>
                <a:r>
                  <a:rPr lang="en-GB" dirty="0"/>
                  <a:t>. (EXACT)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dirty="0"/>
                  <a:t> may be calculated to an arbitrary degree of ………………………. (ACCURATE)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b) Some square roots may be calculated only ………………………. (APPROXIMATION)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c) This result is a ………………………. good approximation. (REASONABLE)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d) He asked about entry ………………………. for studying maths. (REQUIRE)</a:t>
                </a: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8263643" y="2760617"/>
            <a:ext cx="128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accuracy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88728" y="3695609"/>
            <a:ext cx="2027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approximately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78431" y="4562112"/>
            <a:ext cx="1590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reasonably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06042" y="5023777"/>
            <a:ext cx="191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solidFill>
                  <a:srgbClr val="FF0000"/>
                </a:solidFill>
              </a:rPr>
              <a:t>requirements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2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2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Lesson 11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square root of two</a:t>
            </a:r>
            <a:endParaRPr lang="cs-CZ" dirty="0"/>
          </a:p>
          <a:p>
            <a:pPr lvl="1"/>
            <a:r>
              <a:rPr lang="en-US" dirty="0"/>
              <a:t>brainstorming </a:t>
            </a:r>
          </a:p>
          <a:p>
            <a:pPr lvl="1"/>
            <a:r>
              <a:rPr lang="en-US" dirty="0" err="1"/>
              <a:t>l</a:t>
            </a:r>
            <a:r>
              <a:rPr lang="cs-CZ" dirty="0" err="1"/>
              <a:t>istening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useful phrases</a:t>
            </a:r>
            <a:r>
              <a:rPr lang="cs-CZ" dirty="0"/>
              <a:t>  </a:t>
            </a:r>
            <a:endParaRPr lang="en-US" dirty="0"/>
          </a:p>
          <a:p>
            <a:r>
              <a:rPr lang="en-US" dirty="0"/>
              <a:t>exact calculations and approximate calculations of square roots</a:t>
            </a:r>
          </a:p>
          <a:p>
            <a:pPr lvl="1"/>
            <a:r>
              <a:rPr lang="en-US" dirty="0"/>
              <a:t>vocab and examples</a:t>
            </a:r>
          </a:p>
          <a:p>
            <a:pPr lvl="1"/>
            <a:r>
              <a:rPr lang="en-US" dirty="0"/>
              <a:t>algorithm</a:t>
            </a:r>
          </a:p>
          <a:p>
            <a:r>
              <a:rPr lang="en-US" dirty="0"/>
              <a:t>sharing video task</a:t>
            </a:r>
          </a:p>
          <a:p>
            <a:pPr lvl="1"/>
            <a:r>
              <a:rPr lang="en-US" dirty="0"/>
              <a:t>group work</a:t>
            </a:r>
          </a:p>
          <a:p>
            <a:r>
              <a:rPr lang="en-US" dirty="0"/>
              <a:t>language focus</a:t>
            </a:r>
            <a:r>
              <a:rPr lang="cs-CZ" dirty="0"/>
              <a:t> (EXAM PRACTICE)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910455" cy="4351338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pair work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 about as much information about         as possible</a:t>
            </a:r>
          </a:p>
          <a:p>
            <a:pPr marL="0" indent="0">
              <a:buNone/>
            </a:pPr>
            <a:r>
              <a:rPr lang="en-US" dirty="0"/>
              <a:t>    (kind of number, where we can find it, importance in the history, …)</a:t>
            </a:r>
          </a:p>
          <a:p>
            <a:endParaRPr lang="en-US" dirty="0"/>
          </a:p>
          <a:p>
            <a:r>
              <a:rPr lang="cs-CZ" dirty="0" err="1"/>
              <a:t>Prepare</a:t>
            </a:r>
            <a:r>
              <a:rPr lang="cs-CZ" dirty="0"/>
              <a:t> TRUE/FALSE </a:t>
            </a:r>
            <a:r>
              <a:rPr lang="cs-CZ" dirty="0" err="1"/>
              <a:t>statements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        . </a:t>
            </a: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134" y="412115"/>
            <a:ext cx="1743075" cy="141351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54" y="3297381"/>
            <a:ext cx="608302" cy="519719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050" y="4821381"/>
            <a:ext cx="608302" cy="51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1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Pre-listening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3600" dirty="0"/>
              <a:t>scale </a:t>
            </a:r>
            <a:r>
              <a:rPr lang="en-GB" sz="3600" dirty="0" err="1"/>
              <a:t>st</a:t>
            </a:r>
            <a:r>
              <a:rPr lang="en-GB" sz="3600" dirty="0"/>
              <a:t> up or down              </a:t>
            </a:r>
          </a:p>
          <a:p>
            <a:r>
              <a:rPr lang="en-GB" sz="3600" dirty="0"/>
              <a:t>disproportionate                  </a:t>
            </a:r>
          </a:p>
          <a:p>
            <a:r>
              <a:rPr lang="en-GB" sz="3600" dirty="0"/>
              <a:t>cult              </a:t>
            </a:r>
            <a:endParaRPr lang="cs-CZ" sz="3600" dirty="0"/>
          </a:p>
          <a:p>
            <a:r>
              <a:rPr lang="en-GB" sz="3600" dirty="0"/>
              <a:t>disciple                           </a:t>
            </a:r>
          </a:p>
          <a:p>
            <a:r>
              <a:rPr lang="en-GB" sz="3600" dirty="0"/>
              <a:t>suppress                                </a:t>
            </a:r>
          </a:p>
          <a:p>
            <a:r>
              <a:rPr lang="en-GB" sz="3600" dirty="0"/>
              <a:t>tension</a:t>
            </a:r>
            <a:endParaRPr lang="cs-CZ" sz="36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6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Pre-listening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GB" sz="3600" dirty="0"/>
          </a:p>
          <a:p>
            <a:r>
              <a:rPr lang="en-GB" sz="3600" dirty="0"/>
              <a:t>to scale </a:t>
            </a:r>
            <a:r>
              <a:rPr lang="en-GB" sz="3600" dirty="0" err="1"/>
              <a:t>st</a:t>
            </a:r>
            <a:r>
              <a:rPr lang="en-GB" sz="3600" dirty="0"/>
              <a:t> up or down              </a:t>
            </a:r>
          </a:p>
          <a:p>
            <a:r>
              <a:rPr lang="en-GB" sz="3600" dirty="0"/>
              <a:t>disproportionate                  </a:t>
            </a:r>
          </a:p>
          <a:p>
            <a:r>
              <a:rPr lang="en-GB" sz="3600" dirty="0"/>
              <a:t>cult              </a:t>
            </a:r>
            <a:endParaRPr lang="cs-CZ" sz="3600" dirty="0"/>
          </a:p>
          <a:p>
            <a:r>
              <a:rPr lang="en-GB" sz="3600" dirty="0"/>
              <a:t>disciple                           </a:t>
            </a:r>
          </a:p>
          <a:p>
            <a:r>
              <a:rPr lang="en-GB" sz="3600" dirty="0"/>
              <a:t>to suppress                                </a:t>
            </a:r>
          </a:p>
          <a:p>
            <a:r>
              <a:rPr lang="en-GB" sz="3600" dirty="0"/>
              <a:t>tension</a:t>
            </a:r>
            <a:endParaRPr lang="cs-CZ" sz="36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7211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too large or too small in comparison with something else</a:t>
            </a:r>
          </a:p>
          <a:p>
            <a:r>
              <a:rPr lang="en-US" dirty="0"/>
              <a:t>to reduce/increase (by a constant proportion)</a:t>
            </a:r>
          </a:p>
          <a:p>
            <a:r>
              <a:rPr lang="en-US" dirty="0"/>
              <a:t>to prevent the development, action, or expression</a:t>
            </a:r>
          </a:p>
          <a:p>
            <a:r>
              <a:rPr lang="en-US" dirty="0"/>
              <a:t>a group of people having (religious) beliefs or practices </a:t>
            </a:r>
          </a:p>
          <a:p>
            <a:r>
              <a:rPr lang="en-US" dirty="0"/>
              <a:t>the state of being stretched tight</a:t>
            </a:r>
          </a:p>
          <a:p>
            <a:r>
              <a:rPr lang="en-US" dirty="0"/>
              <a:t>a follower or pupil of a teacher</a:t>
            </a:r>
          </a:p>
          <a:p>
            <a:endParaRPr lang="en-US" dirty="0"/>
          </a:p>
          <a:p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357813" y="2628900"/>
            <a:ext cx="814386" cy="27146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4780360" y="2200276"/>
            <a:ext cx="1391839" cy="102909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457450" y="3793329"/>
            <a:ext cx="3843338" cy="69056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59932" y="4290218"/>
            <a:ext cx="3040856" cy="138985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3429000" y="3685381"/>
            <a:ext cx="2871788" cy="11104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2852739" y="5292724"/>
            <a:ext cx="3448049" cy="2286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81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Listening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7854"/>
            <a:ext cx="10515600" cy="5320145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GB" dirty="0"/>
              <a:t>How is the square root of 2 related to the A4 paper? ……………………………………………………………………………………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is the square root of 2 connected to the Pythagoras Theorem? ……………………………………………………………………………………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How big is A0 paper? …………………………………………………………….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is James trying to show? ……………………………………………………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was the fundamental belief of the Pythagoreans? ..........................................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Which other strange views did they hold? ………………………………………………………………………………………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did </a:t>
            </a:r>
            <a:r>
              <a:rPr lang="en-GB" dirty="0" err="1"/>
              <a:t>Hippasus</a:t>
            </a:r>
            <a:r>
              <a:rPr lang="en-GB" dirty="0"/>
              <a:t> find out? ………………………………………………………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What happened to </a:t>
            </a:r>
            <a:r>
              <a:rPr lang="en-GB" dirty="0" err="1"/>
              <a:t>Hippasus</a:t>
            </a:r>
            <a:r>
              <a:rPr lang="en-GB" dirty="0"/>
              <a:t> and why?……</a:t>
            </a:r>
            <a:endParaRPr lang="cs-CZ" dirty="0"/>
          </a:p>
          <a:p>
            <a:pPr marL="514350" lvl="0" indent="-514350">
              <a:buFont typeface="+mj-lt"/>
              <a:buAutoNum type="alphaLcParenR"/>
            </a:pPr>
            <a:r>
              <a:rPr lang="en-GB" dirty="0"/>
              <a:t>Which similar problem do people have today? ……………………………………</a:t>
            </a:r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687242" y="1509420"/>
                <a:ext cx="2425600" cy="581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𝒍𝒐𝒏𝒈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𝒆𝒅𝒈𝒆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𝒔𝒉𝒐𝒓𝒕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𝒆𝒅𝒈𝒆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242" y="1509420"/>
                <a:ext cx="2425600" cy="5813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4079393" y="2502750"/>
                <a:ext cx="8070864" cy="430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is the hypotenuse of the </a:t>
                </a:r>
                <a:r>
                  <a:rPr lang="en-US" sz="2000" b="1" dirty="0" err="1">
                    <a:solidFill>
                      <a:srgbClr val="FF0000"/>
                    </a:solidFill>
                  </a:rPr>
                  <a:t>Pyt</a:t>
                </a:r>
                <a:r>
                  <a:rPr lang="cs-CZ" sz="2000" b="1" dirty="0">
                    <a:solidFill>
                      <a:srgbClr val="FF0000"/>
                    </a:solidFill>
                  </a:rPr>
                  <a:t>h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agoras (right) triangle with the unit sides 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393" y="2502750"/>
                <a:ext cx="8070864" cy="430118"/>
              </a:xfrm>
              <a:prstGeom prst="rect">
                <a:avLst/>
              </a:prstGeom>
              <a:blipFill rotWithShape="1">
                <a:blip r:embed="rId4"/>
                <a:stretch>
                  <a:fillRect b="-25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511875" y="2928850"/>
                <a:ext cx="1853136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its area is </a:t>
                </a:r>
                <a:r>
                  <a:rPr lang="en-US" sz="2000" b="1" i="1" dirty="0">
                    <a:solidFill>
                      <a:srgbClr val="FF0000"/>
                    </a:solidFill>
                  </a:rPr>
                  <a:t>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875" y="2928850"/>
                <a:ext cx="1853136" cy="407099"/>
              </a:xfrm>
              <a:prstGeom prst="rect">
                <a:avLst/>
              </a:prstGeom>
              <a:blipFill>
                <a:blip r:embed="rId8"/>
                <a:stretch>
                  <a:fillRect l="-3289" t="-4478" b="-268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677636" y="3287869"/>
                <a:ext cx="6561925" cy="430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is the only ratio where the property of “A0 to A6” works 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636" y="3287869"/>
                <a:ext cx="6561925" cy="430118"/>
              </a:xfrm>
              <a:prstGeom prst="rect">
                <a:avLst/>
              </a:prstGeom>
              <a:blipFill>
                <a:blip r:embed="rId6"/>
                <a:stretch>
                  <a:fillRect b="-239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200881" y="4158187"/>
            <a:ext cx="11134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they believed in harmony of natural numbers/that all nature was made of integers or ratios of integers 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5237" y="4930455"/>
            <a:ext cx="11607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you shouldn’t marry a woman that wore gold </a:t>
            </a:r>
            <a:r>
              <a:rPr lang="en-US" sz="2000" b="1" dirty="0" err="1">
                <a:solidFill>
                  <a:srgbClr val="FF0000"/>
                </a:solidFill>
              </a:rPr>
              <a:t>jewellery</a:t>
            </a:r>
            <a:r>
              <a:rPr lang="en-US" sz="2000" b="1" dirty="0">
                <a:solidFill>
                  <a:srgbClr val="FF0000"/>
                </a:solidFill>
              </a:rPr>
              <a:t>/should be a vegetarian/</a:t>
            </a:r>
            <a:r>
              <a:rPr lang="en-US" sz="2000" b="1" dirty="0" err="1">
                <a:solidFill>
                  <a:srgbClr val="FF0000"/>
                </a:solidFill>
              </a:rPr>
              <a:t>shoudn’t</a:t>
            </a:r>
            <a:r>
              <a:rPr lang="en-US" sz="2000" b="1" dirty="0">
                <a:solidFill>
                  <a:srgbClr val="FF0000"/>
                </a:solidFill>
              </a:rPr>
              <a:t> eat fava beans/…  </a:t>
            </a:r>
            <a:endParaRPr lang="cs-CZ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438443" y="5308038"/>
                <a:ext cx="5377178" cy="430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</a:rPr>
                  <a:t>he proved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000" b="1" dirty="0">
                    <a:solidFill>
                      <a:srgbClr val="FF0000"/>
                    </a:solidFill>
                  </a:rPr>
                  <a:t> is not a ratio of two integers </a:t>
                </a:r>
                <a:endParaRPr lang="cs-CZ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443" y="5308038"/>
                <a:ext cx="5377178" cy="430118"/>
              </a:xfrm>
              <a:prstGeom prst="rect">
                <a:avLst/>
              </a:prstGeom>
              <a:blipFill>
                <a:blip r:embed="rId7"/>
                <a:stretch>
                  <a:fillRect l="-1134" t="-1429" b="-25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6686647" y="5631881"/>
            <a:ext cx="5505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they took him out to the sea, he never came back,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they wanted to suppress this information 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506777" y="6516950"/>
            <a:ext cx="517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they don’t believe that complex numbers exist 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47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II. Exact calculations and approximations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1. </a:t>
            </a:r>
            <a:r>
              <a:rPr lang="en-GB" i="1" dirty="0"/>
              <a:t>Read the following: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Some square roots </a:t>
            </a:r>
            <a:r>
              <a:rPr lang="en-GB" b="1" dirty="0"/>
              <a:t>may be calculated</a:t>
            </a:r>
            <a:r>
              <a:rPr lang="en-GB" dirty="0"/>
              <a:t> </a:t>
            </a:r>
            <a:r>
              <a:rPr lang="en-GB" b="1" dirty="0"/>
              <a:t>exactly</a:t>
            </a:r>
            <a:endParaRPr lang="cs-CZ" b="1" dirty="0"/>
          </a:p>
          <a:p>
            <a:pPr marL="0" indent="0">
              <a:buNone/>
            </a:pPr>
            <a:r>
              <a:rPr lang="en-GB" dirty="0"/>
              <a:t>e.g. √4 = 2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    √6.25 = 2.5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     √14.44 = 3.8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Other square roots may be calculated </a:t>
            </a:r>
            <a:r>
              <a:rPr lang="en-GB" b="1" dirty="0"/>
              <a:t>only</a:t>
            </a:r>
            <a:r>
              <a:rPr lang="en-GB" dirty="0"/>
              <a:t> </a:t>
            </a:r>
            <a:r>
              <a:rPr lang="en-GB" b="1" dirty="0"/>
              <a:t>approximately</a:t>
            </a:r>
            <a:endParaRPr lang="cs-CZ" b="1" dirty="0"/>
          </a:p>
          <a:p>
            <a:pPr marL="0" indent="0">
              <a:buNone/>
            </a:pPr>
            <a:r>
              <a:rPr lang="en-GB" dirty="0"/>
              <a:t>e.g. √2 = 1.414213….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    √3 = 1.7320508….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         √5 = 2.236068….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62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2. </a:t>
            </a:r>
            <a:r>
              <a:rPr lang="en-GB" i="1" dirty="0"/>
              <a:t>Look at the following and say whether they </a:t>
            </a:r>
            <a:r>
              <a:rPr lang="en-GB" b="1" i="1" dirty="0"/>
              <a:t>can be calculated</a:t>
            </a:r>
            <a:r>
              <a:rPr lang="en-GB" i="1" dirty="0"/>
              <a:t> exactly or only approximately: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en-GB" dirty="0"/>
              <a:t>a) √9             c) √12.25             e) The area of a circle                g) √110.25</a:t>
            </a:r>
            <a:endParaRPr lang="cs-CZ" dirty="0"/>
          </a:p>
          <a:p>
            <a:pPr marL="0" lvl="0" indent="0">
              <a:buNone/>
            </a:pPr>
            <a:r>
              <a:rPr lang="en-GB" dirty="0"/>
              <a:t>b) √13                d) π                      f) Any irrational number           h) √23.5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We can calculate … exactly/only approximately.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… can/may be calculated exactly/only approximately. 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92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GB" dirty="0"/>
                  <a:t>3. </a:t>
                </a:r>
                <a:r>
                  <a:rPr lang="en-GB" i="1" dirty="0"/>
                  <a:t>Approximations to square roots: </a:t>
                </a:r>
                <a:br>
                  <a:rPr lang="en-GB" i="1" dirty="0"/>
                </a:br>
                <a:r>
                  <a:rPr lang="en-GB" i="1" dirty="0"/>
                  <a:t>the algorithm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87" t="-9677" b="-17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32509" y="1825624"/>
                <a:ext cx="11610109" cy="503237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i="1" dirty="0"/>
                  <a:t>arbitrary	large		guess		required	between	thus</a:t>
                </a:r>
              </a:p>
              <a:p>
                <a:pPr marL="0" indent="0">
                  <a:buNone/>
                </a:pPr>
                <a:r>
                  <a:rPr lang="en-GB" dirty="0"/>
                  <a:t>To find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dirty="0"/>
                  <a:t>: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First, we __________________ a value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dirty="0"/>
                  <a:t>, say 2.5.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GB" dirty="0"/>
                  <a:t>7/2.5</a:t>
                </a:r>
                <a:r>
                  <a:rPr lang="en-US" dirty="0"/>
                  <a:t> = 2.8, </a:t>
                </a:r>
                <a:r>
                  <a:rPr lang="en-GB" dirty="0"/>
                  <a:t>__________________</a:t>
                </a:r>
                <a:r>
                  <a:rPr lang="en-US" dirty="0"/>
                  <a:t> 2.5 is too small.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US" dirty="0"/>
                  <a:t>So we try a value half-way </a:t>
                </a:r>
                <a:r>
                  <a:rPr lang="en-GB" dirty="0"/>
                  <a:t>__________________</a:t>
                </a:r>
                <a:r>
                  <a:rPr lang="en-US" dirty="0"/>
                  <a:t> 2.5 and 2.8, i.e. 2.65.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US" dirty="0"/>
                  <a:t>7/2.65 = 2.64, thus 2.65 is slightly too </a:t>
                </a:r>
                <a:r>
                  <a:rPr lang="en-GB" dirty="0"/>
                  <a:t>__________________</a:t>
                </a:r>
                <a:r>
                  <a:rPr lang="en-US" dirty="0"/>
                  <a:t>.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US" dirty="0"/>
                  <a:t>So we try (2.65 + 2.64)/2 = 2.645.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US" dirty="0"/>
                  <a:t>7/2.645 = 2.646. </a:t>
                </a:r>
                <a:endParaRPr lang="cs-CZ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en-GB" dirty="0"/>
                  <a:t> may be calculated to an __________________ </a:t>
                </a:r>
                <a:r>
                  <a:rPr lang="en-GB" b="1" dirty="0"/>
                  <a:t>degree of accuracy</a:t>
                </a:r>
                <a:r>
                  <a:rPr lang="en-GB" dirty="0"/>
                  <a:t>, i.e. we can calculate it to any __________________ degree of accuracy, but 2.645 is a </a:t>
                </a:r>
                <a:r>
                  <a:rPr lang="en-GB" b="1" dirty="0"/>
                  <a:t>reasonably good approximation</a:t>
                </a:r>
                <a:r>
                  <a:rPr lang="en-GB" dirty="0"/>
                  <a:t>. </a:t>
                </a: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2509" y="1825624"/>
                <a:ext cx="11610109" cy="5032375"/>
              </a:xfrm>
              <a:blipFill>
                <a:blip r:embed="rId3"/>
                <a:stretch>
                  <a:fillRect l="-945" t="-24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41062" y="2591660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guess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42843" y="3039027"/>
            <a:ext cx="837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thus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84262" y="3562247"/>
            <a:ext cx="1500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between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84808" y="3958793"/>
            <a:ext cx="921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large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8735" y="5279474"/>
            <a:ext cx="1494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arbitrary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35316" y="5676020"/>
            <a:ext cx="1460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required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4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736569-6395-4932-848F-217F966DD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3C2902-3DC3-42B9-BDDA-0D1287E722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36B76A-BF94-4B8F-807F-99006A2793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7034</TotalTime>
  <Words>844</Words>
  <Application>Microsoft Office PowerPoint</Application>
  <PresentationFormat>Širokoúhlá obrazovka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Motiv Office</vt:lpstr>
      <vt:lpstr>English for Mathematicians I Week 11 – Square Roots </vt:lpstr>
      <vt:lpstr>Lesson 11</vt:lpstr>
      <vt:lpstr>Brainstorming</vt:lpstr>
      <vt:lpstr>Pre-listening</vt:lpstr>
      <vt:lpstr>Pre-listening</vt:lpstr>
      <vt:lpstr>Listening</vt:lpstr>
      <vt:lpstr>II. Exact calculations and approximations </vt:lpstr>
      <vt:lpstr>Prezentace aplikace PowerPoint</vt:lpstr>
      <vt:lpstr>3. Approximations to square roots:  the algorithm for √7</vt:lpstr>
      <vt:lpstr>III. Language Focus Transformations – active X passive</vt:lpstr>
      <vt:lpstr>III. Language Focus Transformations – active X passive</vt:lpstr>
      <vt:lpstr>III. Language Focus Word Formation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 Week 11 – Square Roots</dc:title>
  <dc:creator>7414</dc:creator>
  <cp:lastModifiedBy>Eva Čoupková</cp:lastModifiedBy>
  <cp:revision>27</cp:revision>
  <dcterms:modified xsi:type="dcterms:W3CDTF">2020-12-09T08:43:37Z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