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4" r:id="rId3"/>
    <p:sldId id="445" r:id="rId4"/>
    <p:sldId id="430" r:id="rId5"/>
    <p:sldId id="442" r:id="rId6"/>
    <p:sldId id="425" r:id="rId7"/>
    <p:sldId id="426" r:id="rId8"/>
    <p:sldId id="443" r:id="rId9"/>
    <p:sldId id="427" r:id="rId10"/>
    <p:sldId id="428" r:id="rId11"/>
    <p:sldId id="429" r:id="rId12"/>
    <p:sldId id="444" r:id="rId13"/>
    <p:sldId id="438" r:id="rId14"/>
    <p:sldId id="44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těpánka Bilová" initials="Š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8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2C2EB-4EF0-4AFD-B834-199EAF8AD0FF}" type="datetimeFigureOut">
              <a:rPr lang="cs-CZ" smtClean="0"/>
              <a:t>4.1.2021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24F42-EE19-4AC3-AD6C-44412DD8C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6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4.1.2021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48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4.1.2021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71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4.1.2021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30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4.1.2021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42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4.1.2021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63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4.1.2021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6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4.1.2021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6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4.1.2021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71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4.1.2021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44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4.1.2021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69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4.1.2021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25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5C208-C382-40B2-A6B2-9AAAD5A0BF23}" type="datetimeFigureOut">
              <a:rPr lang="cs-CZ" smtClean="0"/>
              <a:t>4.1.2021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47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natube.com/video/6533/The-History-of-Mathematics--BBC-doc-part2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15440" y="2820535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err="1"/>
              <a:t>English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Mathematicians</a:t>
            </a:r>
            <a:r>
              <a:rPr lang="en-US" b="1" dirty="0"/>
              <a:t> I</a:t>
            </a:r>
            <a:br>
              <a:rPr lang="en-US" dirty="0">
                <a:latin typeface="+mj-ea"/>
                <a:cs typeface="+mj-ea"/>
              </a:rPr>
            </a:br>
            <a:r>
              <a:rPr lang="en-US" dirty="0"/>
              <a:t>Week 1</a:t>
            </a:r>
            <a:r>
              <a:rPr lang="cs-CZ" dirty="0"/>
              <a:t>2</a:t>
            </a:r>
            <a:r>
              <a:rPr lang="en-US" dirty="0"/>
              <a:t> – R</a:t>
            </a:r>
            <a:r>
              <a:rPr lang="cs-CZ" dirty="0" err="1"/>
              <a:t>evison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5440" y="4960575"/>
            <a:ext cx="9144000" cy="1655762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23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b) </a:t>
            </a:r>
            <a:r>
              <a:rPr lang="en-GB" i="1" dirty="0"/>
              <a:t>Now </a:t>
            </a:r>
            <a:r>
              <a:rPr lang="cs-CZ" i="1" dirty="0" err="1"/>
              <a:t>say</a:t>
            </a:r>
            <a:r>
              <a:rPr lang="cs-CZ" i="1" dirty="0"/>
              <a:t>/</a:t>
            </a:r>
            <a:r>
              <a:rPr lang="en-GB" i="1" dirty="0"/>
              <a:t>write sentences about the following in the same way: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647381"/>
              </p:ext>
            </p:extLst>
          </p:nvPr>
        </p:nvGraphicFramePr>
        <p:xfrm>
          <a:off x="429490" y="1589217"/>
          <a:ext cx="11637818" cy="4427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95310">
                  <a:extLst>
                    <a:ext uri="{9D8B030D-6E8A-4147-A177-3AD203B41FA5}">
                      <a16:colId xmlns:a16="http://schemas.microsoft.com/office/drawing/2014/main" val="1275777162"/>
                    </a:ext>
                  </a:extLst>
                </a:gridCol>
                <a:gridCol w="4142508">
                  <a:extLst>
                    <a:ext uri="{9D8B030D-6E8A-4147-A177-3AD203B41FA5}">
                      <a16:colId xmlns:a16="http://schemas.microsoft.com/office/drawing/2014/main" val="10821006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Given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Required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495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2400" dirty="0">
                          <a:effectLst/>
                        </a:rPr>
                        <a:t>one side of a square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area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8072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>
                          <a:effectLst/>
                        </a:rPr>
                        <a:t>b) </a:t>
                      </a:r>
                      <a:r>
                        <a:rPr lang="en-GB" sz="2400" dirty="0">
                          <a:effectLst/>
                        </a:rPr>
                        <a:t>one side of a rectangle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area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8994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>
                          <a:effectLst/>
                        </a:rPr>
                        <a:t>c) </a:t>
                      </a:r>
                      <a:r>
                        <a:rPr lang="en-GB" sz="2400" dirty="0">
                          <a:effectLst/>
                        </a:rPr>
                        <a:t>the altitude of a cone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volume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278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>
                          <a:effectLst/>
                        </a:rPr>
                        <a:t>d) </a:t>
                      </a:r>
                      <a:r>
                        <a:rPr lang="en-GB" sz="2400" dirty="0">
                          <a:effectLst/>
                        </a:rPr>
                        <a:t>the area of one face of a regular dodecahedron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surface area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9484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>
                          <a:effectLst/>
                        </a:rPr>
                        <a:t>e) </a:t>
                      </a:r>
                      <a:r>
                        <a:rPr lang="en-GB" sz="2400" dirty="0">
                          <a:effectLst/>
                        </a:rPr>
                        <a:t>the length of the non-parallel sides of a trapezium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area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7552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>
                          <a:effectLst/>
                        </a:rPr>
                        <a:t>f) </a:t>
                      </a:r>
                      <a:r>
                        <a:rPr lang="en-GB" sz="2400" dirty="0">
                          <a:effectLst/>
                        </a:rPr>
                        <a:t>the surface area of a sphere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volume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6013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>
                          <a:effectLst/>
                        </a:rPr>
                        <a:t>g) </a:t>
                      </a:r>
                      <a:r>
                        <a:rPr lang="en-GB" sz="2400" dirty="0">
                          <a:effectLst/>
                        </a:rPr>
                        <a:t>the area of the lateral faces of a prism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volume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3660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>
                          <a:effectLst/>
                        </a:rPr>
                        <a:t>h) </a:t>
                      </a:r>
                      <a:r>
                        <a:rPr lang="en-GB" sz="2400" dirty="0">
                          <a:effectLst/>
                        </a:rPr>
                        <a:t>a chord of a circle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area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870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154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                                             </a:t>
            </a:r>
            <a:r>
              <a:rPr lang="en-GB" b="1" i="1" dirty="0"/>
              <a:t>II. Geometry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obrázek 13" descr="http://www.math-salamanders.com/image-files/3-d-shapes-list-of-geometric-shapes-3d-blank.gif"/>
          <p:cNvPicPr/>
          <p:nvPr/>
        </p:nvPicPr>
        <p:blipFill rotWithShape="1">
          <a:blip r:embed="rId2" cstate="print"/>
          <a:srcRect l="6135" t="12016" r="5964" b="8681"/>
          <a:stretch/>
        </p:blipFill>
        <p:spPr bwMode="auto">
          <a:xfrm>
            <a:off x="804862" y="365125"/>
            <a:ext cx="5291138" cy="645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6096000" y="2228056"/>
            <a:ext cx="5894434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cuboid, cube, triangular prism, </a:t>
            </a:r>
            <a:endParaRPr lang="cs-CZ" sz="2800" dirty="0"/>
          </a:p>
          <a:p>
            <a:r>
              <a:rPr lang="en-GB" sz="2800" dirty="0"/>
              <a:t>pentagonal prism,  hexagonal prism, </a:t>
            </a:r>
            <a:endParaRPr lang="cs-CZ" sz="2800" dirty="0"/>
          </a:p>
          <a:p>
            <a:r>
              <a:rPr lang="en-GB" sz="2800" dirty="0"/>
              <a:t>hexagonal pyramid, tetrahedron, </a:t>
            </a:r>
            <a:endParaRPr lang="cs-CZ" sz="2800" dirty="0"/>
          </a:p>
          <a:p>
            <a:r>
              <a:rPr lang="en-GB" sz="2800" dirty="0"/>
              <a:t>octahedron, icosahedrons, </a:t>
            </a:r>
            <a:endParaRPr lang="cs-CZ" sz="2800" dirty="0"/>
          </a:p>
          <a:p>
            <a:r>
              <a:rPr lang="en-GB" sz="2800" dirty="0"/>
              <a:t>dodecahedron, square-based pyramid, </a:t>
            </a:r>
            <a:endParaRPr lang="cs-CZ" sz="2800" dirty="0"/>
          </a:p>
          <a:p>
            <a:r>
              <a:rPr lang="en-GB" sz="2800" dirty="0"/>
              <a:t>sphere, cone, cylinder, ellipsoid</a:t>
            </a:r>
            <a:endParaRPr lang="cs-CZ" sz="2800" dirty="0"/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838200" y="132135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23836" y="1318181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209472" y="1318181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76393" y="264691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4.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07859" y="264056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5.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209472" y="264056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6.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76393" y="400129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7.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480150" y="400129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8.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209472" y="396117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9.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804862" y="5260665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474058" y="5260665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11.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209472" y="5281779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12.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838200" y="651948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13.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523836" y="648866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14.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226833" y="649413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15.</a:t>
            </a:r>
          </a:p>
        </p:txBody>
      </p:sp>
    </p:spTree>
    <p:extLst>
      <p:ext uri="{BB962C8B-B14F-4D97-AF65-F5344CB8AC3E}">
        <p14:creationId xmlns:p14="http://schemas.microsoft.com/office/powerpoint/2010/main" val="46912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                                             </a:t>
            </a:r>
            <a:r>
              <a:rPr lang="en-GB" b="1" i="1" dirty="0"/>
              <a:t>II. Geometry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obrázek 13" descr="http://www.math-salamanders.com/image-files/3-d-shapes-list-of-geometric-shapes-3d-blank.gif"/>
          <p:cNvPicPr/>
          <p:nvPr/>
        </p:nvPicPr>
        <p:blipFill rotWithShape="1">
          <a:blip r:embed="rId2" cstate="print"/>
          <a:srcRect l="6135" t="12016" r="5964" b="8681"/>
          <a:stretch/>
        </p:blipFill>
        <p:spPr bwMode="auto">
          <a:xfrm>
            <a:off x="804862" y="365125"/>
            <a:ext cx="5291138" cy="645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6096000" y="2228056"/>
            <a:ext cx="5894434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cuboid, cube, triangular prism, </a:t>
            </a:r>
            <a:endParaRPr lang="cs-CZ" sz="2800" dirty="0"/>
          </a:p>
          <a:p>
            <a:r>
              <a:rPr lang="en-GB" sz="2800" dirty="0"/>
              <a:t>pentagonal prism,  hexagonal prism, </a:t>
            </a:r>
            <a:endParaRPr lang="cs-CZ" sz="2800" dirty="0"/>
          </a:p>
          <a:p>
            <a:r>
              <a:rPr lang="en-GB" sz="2800" dirty="0"/>
              <a:t>hexagonal pyramid, tetrahedron, </a:t>
            </a:r>
            <a:endParaRPr lang="cs-CZ" sz="2800" dirty="0"/>
          </a:p>
          <a:p>
            <a:r>
              <a:rPr lang="en-GB" sz="2800" dirty="0"/>
              <a:t>octahedron, icosahedrons, </a:t>
            </a:r>
            <a:endParaRPr lang="cs-CZ" sz="2800" dirty="0"/>
          </a:p>
          <a:p>
            <a:r>
              <a:rPr lang="en-GB" sz="2800" dirty="0"/>
              <a:t>dodecahedron, square-based pyramid, </a:t>
            </a:r>
            <a:endParaRPr lang="cs-CZ" sz="2800" dirty="0"/>
          </a:p>
          <a:p>
            <a:r>
              <a:rPr lang="en-GB" sz="2800" dirty="0"/>
              <a:t>sphere, cone, cylinder, ellipsoid</a:t>
            </a:r>
            <a:endParaRPr lang="cs-CZ" sz="2800" dirty="0"/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838200" y="1321356"/>
            <a:ext cx="1543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1. </a:t>
            </a:r>
            <a:r>
              <a:rPr lang="cs-CZ" dirty="0" err="1"/>
              <a:t>tetrahedron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23836" y="1318181"/>
            <a:ext cx="1911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2.square-based p.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209472" y="1318181"/>
            <a:ext cx="2189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3. </a:t>
            </a:r>
            <a:r>
              <a:rPr lang="cs-CZ" dirty="0" err="1"/>
              <a:t>hexagonal</a:t>
            </a:r>
            <a:r>
              <a:rPr lang="cs-CZ" dirty="0"/>
              <a:t> </a:t>
            </a:r>
            <a:r>
              <a:rPr lang="cs-CZ" dirty="0" err="1"/>
              <a:t>py</a:t>
            </a:r>
            <a:r>
              <a:rPr lang="en-US" dirty="0" err="1"/>
              <a:t>ramid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76393" y="2646919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4.</a:t>
            </a:r>
            <a:r>
              <a:rPr lang="en-US" dirty="0"/>
              <a:t> cube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508524" y="2494778"/>
            <a:ext cx="13765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5.</a:t>
            </a:r>
            <a:r>
              <a:rPr lang="en-US" dirty="0"/>
              <a:t> cuboid </a:t>
            </a:r>
          </a:p>
          <a:p>
            <a:r>
              <a:rPr lang="en-US" sz="1200" dirty="0"/>
              <a:t>(rectangular prism)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209472" y="2640569"/>
            <a:ext cx="191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6.</a:t>
            </a:r>
            <a:r>
              <a:rPr lang="en-US" dirty="0"/>
              <a:t> triangular prism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76393" y="4001294"/>
            <a:ext cx="1495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7.</a:t>
            </a:r>
            <a:r>
              <a:rPr lang="en-US" dirty="0"/>
              <a:t> octahedron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416294" y="3963123"/>
            <a:ext cx="1997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8</a:t>
            </a:r>
            <a:r>
              <a:rPr lang="en-US" dirty="0"/>
              <a:t>.pentagonal prism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209472" y="3961174"/>
            <a:ext cx="1948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9.</a:t>
            </a:r>
            <a:r>
              <a:rPr lang="en-US" dirty="0"/>
              <a:t> hexagonal prism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60755" y="5260665"/>
            <a:ext cx="1895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10.</a:t>
            </a:r>
            <a:r>
              <a:rPr lang="en-US" dirty="0"/>
              <a:t> dodecahedron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474058" y="5260665"/>
            <a:ext cx="1170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11.</a:t>
            </a:r>
            <a:r>
              <a:rPr lang="en-US" dirty="0"/>
              <a:t> sphere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209472" y="5281779"/>
            <a:ext cx="1310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12.</a:t>
            </a:r>
            <a:r>
              <a:rPr lang="en-US" dirty="0"/>
              <a:t> ellipsoid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838200" y="6519480"/>
            <a:ext cx="1679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13.</a:t>
            </a:r>
            <a:r>
              <a:rPr lang="en-US" dirty="0"/>
              <a:t> icosahedron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523836" y="6488668"/>
            <a:ext cx="98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14.</a:t>
            </a:r>
            <a:r>
              <a:rPr lang="en-US" dirty="0"/>
              <a:t> cone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226833" y="6494132"/>
            <a:ext cx="127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15.</a:t>
            </a:r>
            <a:r>
              <a:rPr lang="en-US" dirty="0"/>
              <a:t> cylinder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406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Video</a:t>
            </a:r>
            <a:r>
              <a:rPr lang="en-US" dirty="0"/>
              <a:t> – History of Mathematics Part II – T/F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74963" y="1690688"/>
            <a:ext cx="10515600" cy="4866120"/>
          </a:xfrm>
        </p:spPr>
        <p:txBody>
          <a:bodyPr/>
          <a:lstStyle/>
          <a:p>
            <a:pPr marL="514350" lvl="0" indent="-514350">
              <a:buFont typeface="+mj-lt"/>
              <a:buAutoNum type="arabicParenR"/>
            </a:pPr>
            <a:r>
              <a:rPr lang="en-US" sz="3200" dirty="0"/>
              <a:t>The </a:t>
            </a:r>
            <a:r>
              <a:rPr lang="en-US" sz="3200" dirty="0" err="1"/>
              <a:t>Rhind</a:t>
            </a:r>
            <a:r>
              <a:rPr lang="en-US" sz="3200" dirty="0"/>
              <a:t> Mathematical Papyrus originated in 1615 B.C.</a:t>
            </a:r>
            <a:endParaRPr lang="cs-CZ" sz="3200" dirty="0"/>
          </a:p>
          <a:p>
            <a:pPr marL="514350" lvl="0" indent="-514350">
              <a:buFont typeface="+mj-lt"/>
              <a:buAutoNum type="arabicParenR"/>
            </a:pPr>
            <a:r>
              <a:rPr lang="en-US" sz="3200" dirty="0"/>
              <a:t>Egyptian workers got money for their work.</a:t>
            </a:r>
            <a:endParaRPr lang="cs-CZ" sz="3200" dirty="0"/>
          </a:p>
          <a:p>
            <a:pPr marL="514350" lvl="0" indent="-514350">
              <a:buFont typeface="+mj-lt"/>
              <a:buAutoNum type="arabicParenR"/>
            </a:pPr>
            <a:r>
              <a:rPr lang="en-US" sz="3200" dirty="0"/>
              <a:t>After the division of bread, each person gets 1 half, 1 third, and one fifth.</a:t>
            </a:r>
            <a:endParaRPr lang="cs-CZ" sz="3200" dirty="0"/>
          </a:p>
          <a:p>
            <a:pPr marL="514350" lvl="0" indent="-514350">
              <a:buFont typeface="+mj-lt"/>
              <a:buAutoNum type="arabicParenR"/>
            </a:pPr>
            <a:r>
              <a:rPr lang="en-US" sz="3200" dirty="0"/>
              <a:t>Egyptians used fractions for practical purposes, e.g. trade.</a:t>
            </a:r>
            <a:endParaRPr lang="cs-CZ" sz="3200" dirty="0"/>
          </a:p>
          <a:p>
            <a:pPr marL="514350" lvl="0" indent="-514350">
              <a:buFont typeface="+mj-lt"/>
              <a:buAutoNum type="arabicParenR"/>
            </a:pPr>
            <a:r>
              <a:rPr lang="en-US" sz="3200" dirty="0"/>
              <a:t>Horus lost both his eyes in a fight.</a:t>
            </a:r>
            <a:endParaRPr lang="cs-CZ" sz="3200" dirty="0"/>
          </a:p>
          <a:p>
            <a:pPr marL="514350" lvl="0" indent="-514350">
              <a:buFont typeface="+mj-lt"/>
              <a:buAutoNum type="arabicParenR"/>
            </a:pPr>
            <a:r>
              <a:rPr lang="en-US" sz="3200" dirty="0"/>
              <a:t>The geometric series appeared first in the </a:t>
            </a:r>
            <a:r>
              <a:rPr lang="en-US" sz="3200" dirty="0" err="1"/>
              <a:t>Rhind</a:t>
            </a:r>
            <a:r>
              <a:rPr lang="en-US" sz="3200" dirty="0"/>
              <a:t> Papyrus.</a:t>
            </a:r>
            <a:endParaRPr lang="cs-CZ" sz="3200" dirty="0"/>
          </a:p>
          <a:p>
            <a:pPr marL="514350" lvl="0" indent="-514350">
              <a:buFont typeface="+mj-lt"/>
              <a:buAutoNum type="arabicParenR"/>
            </a:pPr>
            <a:r>
              <a:rPr lang="en-US" sz="3200" dirty="0"/>
              <a:t>The concept of infinity was also discovered in the ancient Egypt.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207116" y="1325747"/>
            <a:ext cx="1856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F (1650 BC)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578019" y="2157021"/>
            <a:ext cx="2831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F (food and drink)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146640" y="3514216"/>
            <a:ext cx="9917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F: dividing 9 loaves between 10 people: 1 half, 1 third, 1 fifteenth 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0772815" y="3915388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841817" y="4313858"/>
            <a:ext cx="18101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F (one eye)</a:t>
            </a:r>
            <a:endParaRPr lang="cs-CZ" sz="2800" b="1" i="1" dirty="0">
              <a:solidFill>
                <a:srgbClr val="FF0000"/>
              </a:solidFill>
            </a:endParaRPr>
          </a:p>
          <a:p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0693691" y="4871412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727017" y="5988380"/>
            <a:ext cx="4965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F (the concept was only implicit)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05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F2A798-EEB9-4463-944A-D2C0AF51A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CREDIT TEST – </a:t>
            </a:r>
            <a:r>
              <a:rPr lang="cs-CZ" dirty="0" err="1"/>
              <a:t>week</a:t>
            </a:r>
            <a:r>
              <a:rPr lang="cs-CZ" dirty="0"/>
              <a:t> XIII.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7FC892-BB80-4FDA-9329-C44FAE4B1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Revise </a:t>
            </a:r>
            <a:r>
              <a:rPr lang="cs-CZ" dirty="0" err="1"/>
              <a:t>materials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discussed</a:t>
            </a:r>
            <a:r>
              <a:rPr lang="cs-CZ" dirty="0"/>
              <a:t> in </a:t>
            </a:r>
            <a:r>
              <a:rPr lang="cs-CZ" dirty="0" err="1"/>
              <a:t>class</a:t>
            </a:r>
            <a:r>
              <a:rPr lang="cs-CZ" dirty="0"/>
              <a:t>.</a:t>
            </a:r>
          </a:p>
          <a:p>
            <a:pPr marL="514350" indent="-514350">
              <a:buAutoNum type="arabicPeriod"/>
            </a:pPr>
            <a:r>
              <a:rPr lang="cs-CZ" dirty="0"/>
              <a:t>Open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 </a:t>
            </a:r>
            <a:r>
              <a:rPr lang="cs-CZ" dirty="0" err="1"/>
              <a:t>document</a:t>
            </a:r>
            <a:r>
              <a:rPr lang="cs-CZ" dirty="0"/>
              <a:t> in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interactive</a:t>
            </a:r>
            <a:r>
              <a:rPr lang="cs-CZ" dirty="0"/>
              <a:t> </a:t>
            </a:r>
            <a:r>
              <a:rPr lang="cs-CZ" dirty="0" err="1"/>
              <a:t>outline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 XIII.</a:t>
            </a:r>
          </a:p>
          <a:p>
            <a:pPr marL="514350" indent="-514350">
              <a:buAutoNum type="arabicPeriod"/>
            </a:pP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tasks</a:t>
            </a:r>
            <a:r>
              <a:rPr lang="cs-CZ" dirty="0"/>
              <a:t> and upload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 </a:t>
            </a:r>
            <a:r>
              <a:rPr lang="cs-CZ" dirty="0" err="1"/>
              <a:t>document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odevzdávárna (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) by 15 </a:t>
            </a:r>
            <a:r>
              <a:rPr lang="cs-CZ" dirty="0" err="1"/>
              <a:t>January</a:t>
            </a:r>
            <a:r>
              <a:rPr lang="cs-CZ" dirty="0"/>
              <a:t>. (60% </a:t>
            </a:r>
            <a:r>
              <a:rPr lang="cs-CZ" dirty="0" err="1"/>
              <a:t>correctness</a:t>
            </a:r>
            <a:r>
              <a:rPr lang="cs-CZ" dirty="0"/>
              <a:t>)</a:t>
            </a:r>
          </a:p>
          <a:p>
            <a:pPr marL="514350" indent="-514350">
              <a:buAutoNum type="arabicPeriod"/>
            </a:pP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tasks</a:t>
            </a:r>
            <a:r>
              <a:rPr lang="cs-CZ" dirty="0"/>
              <a:t>: </a:t>
            </a:r>
            <a:r>
              <a:rPr lang="cs-CZ" dirty="0" err="1"/>
              <a:t>answer</a:t>
            </a:r>
            <a:r>
              <a:rPr lang="cs-CZ" dirty="0"/>
              <a:t> </a:t>
            </a:r>
            <a:r>
              <a:rPr lang="cs-CZ" dirty="0" err="1"/>
              <a:t>Qs</a:t>
            </a:r>
            <a:r>
              <a:rPr lang="cs-CZ" dirty="0"/>
              <a:t>,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missing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,  </a:t>
            </a:r>
            <a:r>
              <a:rPr lang="cs-CZ" dirty="0" err="1"/>
              <a:t>describe</a:t>
            </a:r>
            <a:r>
              <a:rPr lang="cs-CZ" dirty="0"/>
              <a:t> a </a:t>
            </a:r>
            <a:r>
              <a:rPr lang="cs-CZ" dirty="0" err="1"/>
              <a:t>figure</a:t>
            </a:r>
            <a:r>
              <a:rPr lang="cs-CZ" dirty="0"/>
              <a:t>, </a:t>
            </a:r>
            <a:r>
              <a:rPr lang="cs-CZ" dirty="0" err="1"/>
              <a:t>write</a:t>
            </a:r>
            <a:r>
              <a:rPr lang="cs-CZ" dirty="0"/>
              <a:t> in </a:t>
            </a:r>
            <a:r>
              <a:rPr lang="cs-CZ" dirty="0" err="1"/>
              <a:t>mathematical</a:t>
            </a:r>
            <a:r>
              <a:rPr lang="cs-CZ" dirty="0"/>
              <a:t> </a:t>
            </a:r>
            <a:r>
              <a:rPr lang="cs-CZ" dirty="0" err="1"/>
              <a:t>symbols</a:t>
            </a:r>
            <a:r>
              <a:rPr lang="cs-CZ" dirty="0"/>
              <a:t>…  </a:t>
            </a:r>
          </a:p>
          <a:p>
            <a:pPr marL="514350" indent="-514350">
              <a:buAutoNum type="arabicPeriod"/>
            </a:pP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/>
              <a:t>questionnaire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118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 1</a:t>
            </a:r>
            <a:r>
              <a:rPr lang="cs-CZ" dirty="0"/>
              <a:t>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cs-CZ" dirty="0"/>
          </a:p>
          <a:p>
            <a:r>
              <a:rPr lang="cs-CZ" dirty="0"/>
              <a:t>university </a:t>
            </a:r>
            <a:r>
              <a:rPr lang="cs-CZ" dirty="0" err="1"/>
              <a:t>vocabulary</a:t>
            </a:r>
            <a:endParaRPr lang="cs-CZ" dirty="0"/>
          </a:p>
          <a:p>
            <a:r>
              <a:rPr lang="en-US" dirty="0"/>
              <a:t>language focus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negative </a:t>
            </a:r>
            <a:r>
              <a:rPr lang="cs-CZ" dirty="0" err="1"/>
              <a:t>statements</a:t>
            </a:r>
            <a:r>
              <a:rPr lang="cs-CZ" dirty="0"/>
              <a:t> in </a:t>
            </a:r>
            <a:r>
              <a:rPr lang="cs-CZ" dirty="0" err="1"/>
              <a:t>mathematics</a:t>
            </a:r>
            <a:endParaRPr lang="cs-CZ" dirty="0"/>
          </a:p>
          <a:p>
            <a:pPr lvl="1"/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(in)</a:t>
            </a:r>
            <a:r>
              <a:rPr lang="cs-CZ" dirty="0" err="1"/>
              <a:t>sufficient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… to …</a:t>
            </a:r>
          </a:p>
          <a:p>
            <a:r>
              <a:rPr lang="cs-CZ" dirty="0"/>
              <a:t>geometry – </a:t>
            </a:r>
            <a:r>
              <a:rPr lang="cs-CZ" dirty="0" err="1"/>
              <a:t>revising</a:t>
            </a:r>
            <a:r>
              <a:rPr lang="cs-CZ" dirty="0"/>
              <a:t> 3D </a:t>
            </a:r>
            <a:r>
              <a:rPr lang="cs-CZ" dirty="0" err="1"/>
              <a:t>figures</a:t>
            </a:r>
            <a:endParaRPr lang="cs-CZ" dirty="0"/>
          </a:p>
          <a:p>
            <a:r>
              <a:rPr lang="cs-CZ" dirty="0"/>
              <a:t>video – </a:t>
            </a:r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mathematics</a:t>
            </a:r>
            <a:r>
              <a:rPr lang="cs-CZ" dirty="0"/>
              <a:t> – Part II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35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I. University studies </a:t>
            </a:r>
            <a:br>
              <a:rPr lang="cs-CZ" dirty="0"/>
            </a:br>
            <a:r>
              <a:rPr lang="en-GB" b="1" i="1" dirty="0"/>
              <a:t>Fill in the gaps with the following words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38200" y="1954548"/>
            <a:ext cx="10882745" cy="4704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assignment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GB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tutorial     paper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GB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take/sit    seminar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GB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GB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failed   enrol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GB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lecture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GB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pass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GB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dean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GB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dormitory  scholarship       associate professor    revise    conference     vacation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you get a …………… to a school or university, your studies are paid for by the school or university or some organization.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he was a student at university he used to work during the summer ………. as a waiter.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do not usually talk about homework at university. You use the word ………..instead.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……………. is when a teacher at a university or college discusses a subject with a group of students.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061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I. University studies </a:t>
            </a:r>
            <a:br>
              <a:rPr lang="cs-CZ" dirty="0"/>
            </a:br>
            <a:r>
              <a:rPr lang="en-GB" b="1" i="1" dirty="0"/>
              <a:t>Fill in the gaps with the following words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74143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err="1"/>
              <a:t>scholarship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assignment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seminar (tutorial)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enrol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conference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research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paper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pass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741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10. lecture</a:t>
            </a:r>
          </a:p>
          <a:p>
            <a:pPr marL="0" indent="0">
              <a:buNone/>
            </a:pPr>
            <a:r>
              <a:rPr lang="en-US" dirty="0"/>
              <a:t>11. study</a:t>
            </a:r>
          </a:p>
          <a:p>
            <a:pPr marL="0" indent="0">
              <a:buNone/>
            </a:pPr>
            <a:r>
              <a:rPr lang="en-US" dirty="0"/>
              <a:t>12. failed</a:t>
            </a:r>
          </a:p>
          <a:p>
            <a:pPr marL="0" indent="0">
              <a:buNone/>
            </a:pPr>
            <a:r>
              <a:rPr lang="en-US" dirty="0"/>
              <a:t>13. tutorial</a:t>
            </a:r>
          </a:p>
          <a:p>
            <a:pPr marL="0" indent="0">
              <a:buNone/>
            </a:pPr>
            <a:r>
              <a:rPr lang="en-US" dirty="0"/>
              <a:t>14. take/sit</a:t>
            </a:r>
          </a:p>
          <a:p>
            <a:pPr marL="0" indent="0">
              <a:buNone/>
            </a:pPr>
            <a:r>
              <a:rPr lang="en-US" dirty="0"/>
              <a:t>15. revise</a:t>
            </a:r>
          </a:p>
          <a:p>
            <a:pPr marL="0" indent="0">
              <a:buNone/>
            </a:pPr>
            <a:r>
              <a:rPr lang="en-US" dirty="0"/>
              <a:t>16. Dormitory</a:t>
            </a:r>
          </a:p>
          <a:p>
            <a:pPr marL="0" indent="0">
              <a:buNone/>
            </a:pPr>
            <a:r>
              <a:rPr lang="en-US" dirty="0"/>
              <a:t>17. associate professor</a:t>
            </a:r>
          </a:p>
          <a:p>
            <a:pPr marL="0" indent="0">
              <a:buNone/>
            </a:pPr>
            <a:r>
              <a:rPr lang="en-US" dirty="0"/>
              <a:t>18. Dean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79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Translate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English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Žádný prvek z této množiny nesplňuje uvedený požadavek. </a:t>
            </a:r>
          </a:p>
          <a:p>
            <a:endParaRPr lang="cs-CZ" dirty="0"/>
          </a:p>
          <a:p>
            <a:r>
              <a:rPr lang="cs-CZ" dirty="0"/>
              <a:t>Tato rovnice neplatí pro žádné reálné </a:t>
            </a:r>
            <a:r>
              <a:rPr lang="cs-CZ" i="1" dirty="0"/>
              <a:t>x. </a:t>
            </a:r>
          </a:p>
          <a:p>
            <a:endParaRPr lang="cs-CZ" i="1" dirty="0"/>
          </a:p>
          <a:p>
            <a:r>
              <a:rPr lang="cs-CZ" dirty="0"/>
              <a:t>Tato nerovnost platí pouze pro jedno celé číslo. </a:t>
            </a:r>
          </a:p>
        </p:txBody>
      </p:sp>
    </p:spTree>
    <p:extLst>
      <p:ext uri="{BB962C8B-B14F-4D97-AF65-F5344CB8AC3E}">
        <p14:creationId xmlns:p14="http://schemas.microsoft.com/office/powerpoint/2010/main" val="327144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III. Language Focus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</a:t>
            </a:r>
            <a:r>
              <a:rPr lang="en-GB" dirty="0"/>
              <a:t>. a) </a:t>
            </a:r>
            <a:r>
              <a:rPr lang="en-GB" i="1" dirty="0"/>
              <a:t>Look and read</a:t>
            </a:r>
            <a:r>
              <a:rPr lang="en-GB" dirty="0"/>
              <a:t> (note: an “</a:t>
            </a:r>
            <a:r>
              <a:rPr lang="en-GB" b="1" dirty="0"/>
              <a:t>integral value</a:t>
            </a:r>
            <a:r>
              <a:rPr lang="en-GB" dirty="0"/>
              <a:t>” means an integer):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415515"/>
              </p:ext>
            </p:extLst>
          </p:nvPr>
        </p:nvGraphicFramePr>
        <p:xfrm>
          <a:off x="838200" y="2883233"/>
          <a:ext cx="10515600" cy="2573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28899588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8971101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0˂x˂1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No integral value satisfies this inequality.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1072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x = √-1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  <a:effectLst/>
                        </a:rPr>
                        <a:t>No real number satisfies this equation.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4309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x is a prime number and x is even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  <a:effectLst/>
                        </a:rPr>
                        <a:t>Only one number satisfies these requirements.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429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180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b) </a:t>
            </a:r>
            <a:r>
              <a:rPr lang="en-GB" i="1" dirty="0"/>
              <a:t>Now write similar sentences about the following: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650209"/>
              </p:ext>
            </p:extLst>
          </p:nvPr>
        </p:nvGraphicFramePr>
        <p:xfrm>
          <a:off x="512618" y="2565877"/>
          <a:ext cx="11333018" cy="2951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47164">
                  <a:extLst>
                    <a:ext uri="{9D8B030D-6E8A-4147-A177-3AD203B41FA5}">
                      <a16:colId xmlns:a16="http://schemas.microsoft.com/office/drawing/2014/main" val="702705998"/>
                    </a:ext>
                  </a:extLst>
                </a:gridCol>
                <a:gridCol w="4585854">
                  <a:extLst>
                    <a:ext uri="{9D8B030D-6E8A-4147-A177-3AD203B41FA5}">
                      <a16:colId xmlns:a16="http://schemas.microsoft.com/office/drawing/2014/main" val="7729340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x is the square of an integer and the last digit of x is 3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2400" b="0">
                          <a:solidFill>
                            <a:schemeClr val="tx1"/>
                          </a:solidFill>
                          <a:effectLst/>
                        </a:rPr>
                        <a:t>……………value ……..</a:t>
                      </a:r>
                      <a:endParaRPr lang="cs-CZ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880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en-GB" sz="2400" b="0" baseline="30000" dirty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+ 5 = 0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b) ………..real value ……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2385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0˂x˂2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c) ……..integral value……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010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en-GB" sz="2400" b="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 + 2x – 35 = 0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d) …….positive value……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06147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x = √2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e) ……..rational number……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0830251"/>
                  </a:ext>
                </a:extLst>
              </a:tr>
              <a:tr h="2329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x is divisible by both 7 and 9 and x˂100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f) ………value………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532295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495881" y="2565877"/>
            <a:ext cx="14079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No </a:t>
            </a:r>
            <a:r>
              <a:rPr lang="en-US" sz="2000" dirty="0">
                <a:solidFill>
                  <a:srgbClr val="FF0000"/>
                </a:solidFill>
              </a:rPr>
              <a:t>integral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Nadpis 5"/>
          <p:cNvSpPr txBox="1">
            <a:spLocks noGrp="1"/>
          </p:cNvSpPr>
          <p:nvPr>
            <p:ph type="title"/>
          </p:nvPr>
        </p:nvSpPr>
        <p:spPr>
          <a:xfrm>
            <a:off x="9055244" y="2565877"/>
            <a:ext cx="3136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satisfies these requirements.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875870" y="3127462"/>
            <a:ext cx="604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No </a:t>
            </a:r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9318480" y="3133913"/>
            <a:ext cx="2467855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satisfies this equation.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335497" y="3579001"/>
            <a:ext cx="1080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Only one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Nadpis 5"/>
          <p:cNvSpPr txBox="1">
            <a:spLocks/>
          </p:cNvSpPr>
          <p:nvPr/>
        </p:nvSpPr>
        <p:spPr>
          <a:xfrm>
            <a:off x="9299811" y="3652383"/>
            <a:ext cx="2545825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satisfies this inequality.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391014" y="4192532"/>
            <a:ext cx="1080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Only one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2" name="Nadpis 5"/>
          <p:cNvSpPr txBox="1">
            <a:spLocks/>
          </p:cNvSpPr>
          <p:nvPr/>
        </p:nvSpPr>
        <p:spPr>
          <a:xfrm>
            <a:off x="9389694" y="4165636"/>
            <a:ext cx="2467855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satisfies this equation.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723470" y="4826714"/>
            <a:ext cx="604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No </a:t>
            </a:r>
          </a:p>
        </p:txBody>
      </p:sp>
      <p:sp>
        <p:nvSpPr>
          <p:cNvPr id="14" name="Nadpis 5"/>
          <p:cNvSpPr txBox="1">
            <a:spLocks/>
          </p:cNvSpPr>
          <p:nvPr/>
        </p:nvSpPr>
        <p:spPr>
          <a:xfrm>
            <a:off x="9377781" y="4733672"/>
            <a:ext cx="2467855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satisfies this equation.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092086" y="5244373"/>
            <a:ext cx="1867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Only one positive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6" name="Nadpis 5"/>
          <p:cNvSpPr txBox="1">
            <a:spLocks/>
          </p:cNvSpPr>
          <p:nvPr/>
        </p:nvSpPr>
        <p:spPr>
          <a:xfrm>
            <a:off x="8807063" y="5551045"/>
            <a:ext cx="3136756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0000"/>
                </a:solidFill>
              </a:rPr>
              <a:t>satisfies these requirements.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III. Language Focus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2. </a:t>
            </a:r>
            <a:r>
              <a:rPr lang="cs-CZ" b="1" dirty="0" err="1"/>
              <a:t>Translate</a:t>
            </a:r>
            <a:r>
              <a:rPr lang="cs-CZ" b="1" dirty="0"/>
              <a:t> </a:t>
            </a:r>
            <a:r>
              <a:rPr lang="cs-CZ" b="1" dirty="0" err="1"/>
              <a:t>into</a:t>
            </a:r>
            <a:r>
              <a:rPr lang="cs-CZ" b="1" dirty="0"/>
              <a:t> </a:t>
            </a:r>
            <a:r>
              <a:rPr lang="cs-CZ" b="1" dirty="0" err="1"/>
              <a:t>English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Žádný prvek z této množiny nesplňuje uvedený požadavek. </a:t>
            </a:r>
          </a:p>
          <a:p>
            <a:endParaRPr lang="cs-CZ" dirty="0"/>
          </a:p>
          <a:p>
            <a:r>
              <a:rPr lang="cs-CZ" dirty="0"/>
              <a:t>Tato rovnice neplatí pro žádné reálné </a:t>
            </a:r>
            <a:r>
              <a:rPr lang="cs-CZ" i="1" dirty="0"/>
              <a:t>x. </a:t>
            </a:r>
          </a:p>
          <a:p>
            <a:endParaRPr lang="cs-CZ" i="1" dirty="0"/>
          </a:p>
          <a:p>
            <a:r>
              <a:rPr lang="cs-CZ" dirty="0"/>
              <a:t>Tato nerovnost platí pouze pro jedno celé číslo.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644073" y="3236335"/>
            <a:ext cx="8483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No element </a:t>
            </a:r>
            <a:r>
              <a:rPr lang="cs-CZ" sz="2800" dirty="0" err="1">
                <a:solidFill>
                  <a:srgbClr val="FF0000"/>
                </a:solidFill>
              </a:rPr>
              <a:t>from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this</a:t>
            </a:r>
            <a:r>
              <a:rPr lang="cs-CZ" sz="2800" dirty="0">
                <a:solidFill>
                  <a:srgbClr val="FF0000"/>
                </a:solidFill>
              </a:rPr>
              <a:t> set </a:t>
            </a:r>
            <a:r>
              <a:rPr lang="en-US" sz="2800" dirty="0">
                <a:solidFill>
                  <a:srgbClr val="FF0000"/>
                </a:solidFill>
              </a:rPr>
              <a:t>satisfies the given requirement.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17964" y="4350327"/>
            <a:ext cx="101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No real </a:t>
            </a:r>
            <a:r>
              <a:rPr lang="en-US" sz="2800" i="1" dirty="0">
                <a:solidFill>
                  <a:srgbClr val="FF0000"/>
                </a:solidFill>
              </a:rPr>
              <a:t>x </a:t>
            </a:r>
            <a:r>
              <a:rPr lang="en-US" sz="2800" dirty="0">
                <a:solidFill>
                  <a:srgbClr val="FF0000"/>
                </a:solidFill>
              </a:rPr>
              <a:t>satisfies this equation. / This equation is valid for no real </a:t>
            </a:r>
            <a:r>
              <a:rPr lang="en-US" sz="2800" i="1" dirty="0">
                <a:solidFill>
                  <a:srgbClr val="FF0000"/>
                </a:solidFill>
              </a:rPr>
              <a:t>x</a:t>
            </a:r>
            <a:r>
              <a:rPr lang="en-US" sz="2800" dirty="0">
                <a:solidFill>
                  <a:srgbClr val="FF0000"/>
                </a:solidFill>
              </a:rPr>
              <a:t>.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219200" y="5464319"/>
            <a:ext cx="73759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Only one integer satisfies this inequality. /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	This inequality is valid only for one integer. 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99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a) </a:t>
            </a:r>
            <a:r>
              <a:rPr lang="en-GB" i="1" dirty="0"/>
              <a:t>Look and read: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b="1" dirty="0"/>
              <a:t>We are given </a:t>
            </a:r>
            <a:r>
              <a:rPr lang="en-GB" dirty="0"/>
              <a:t>the length of one side of a regular hexagon. This is </a:t>
            </a:r>
            <a:r>
              <a:rPr lang="en-GB" b="1" dirty="0"/>
              <a:t>sufficient for the area to be</a:t>
            </a:r>
            <a:r>
              <a:rPr lang="en-GB" dirty="0"/>
              <a:t> calculated.</a:t>
            </a:r>
            <a:endParaRPr lang="cs-CZ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GB" b="1" dirty="0"/>
              <a:t>We are given </a:t>
            </a:r>
            <a:r>
              <a:rPr lang="en-GB" dirty="0"/>
              <a:t>the length of one side of a triangle. This is </a:t>
            </a:r>
            <a:r>
              <a:rPr lang="en-GB" b="1" dirty="0"/>
              <a:t>insufficient for the area to</a:t>
            </a:r>
            <a:r>
              <a:rPr lang="en-GB" dirty="0"/>
              <a:t> be calculated.</a:t>
            </a:r>
            <a:endParaRPr lang="cs-CZ" dirty="0"/>
          </a:p>
          <a:p>
            <a:endParaRPr lang="cs-CZ" dirty="0"/>
          </a:p>
        </p:txBody>
      </p:sp>
      <p:pic>
        <p:nvPicPr>
          <p:cNvPr id="6" name="Zástupný symbol pro obsah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91944" y="-1260330"/>
            <a:ext cx="1510147" cy="5902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160183" y="1543918"/>
            <a:ext cx="1496581" cy="55348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39839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5784</TotalTime>
  <Words>1034</Words>
  <Application>Microsoft Office PowerPoint</Application>
  <PresentationFormat>Širokoúhlá obrazovka</PresentationFormat>
  <Paragraphs>181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English for Mathematicians I Week 12 – Revison </vt:lpstr>
      <vt:lpstr>Lesson 12</vt:lpstr>
      <vt:lpstr>I. University studies  Fill in the gaps with the following words</vt:lpstr>
      <vt:lpstr>I. University studies  Fill in the gaps with the following words</vt:lpstr>
      <vt:lpstr>Translate into English</vt:lpstr>
      <vt:lpstr>III. Language Focus</vt:lpstr>
      <vt:lpstr>satisfies these requirements.</vt:lpstr>
      <vt:lpstr>III. Language Focus</vt:lpstr>
      <vt:lpstr>2. a) Look and read:</vt:lpstr>
      <vt:lpstr>b) Now say/write sentences about the following in the same way:</vt:lpstr>
      <vt:lpstr>                                             II. Geometry  </vt:lpstr>
      <vt:lpstr>                                             II. Geometry  </vt:lpstr>
      <vt:lpstr>Video – History of Mathematics Part II – T/F </vt:lpstr>
      <vt:lpstr>CREDIT TEST – week XIII.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Mathematicians I Week 11 – Square Roots</dc:title>
  <dc:creator>7414</dc:creator>
  <cp:lastModifiedBy>Eva Čoupková</cp:lastModifiedBy>
  <cp:revision>51</cp:revision>
  <dcterms:modified xsi:type="dcterms:W3CDTF">2021-01-04T10:47:47Z</dcterms:modified>
</cp:coreProperties>
</file>