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258" r:id="rId3"/>
    <p:sldId id="259" r:id="rId4"/>
    <p:sldId id="262" r:id="rId5"/>
    <p:sldId id="260" r:id="rId6"/>
    <p:sldId id="319" r:id="rId7"/>
    <p:sldId id="320" r:id="rId8"/>
    <p:sldId id="261" r:id="rId9"/>
    <p:sldId id="317" r:id="rId10"/>
    <p:sldId id="318" r:id="rId11"/>
    <p:sldId id="263" r:id="rId12"/>
    <p:sldId id="310" r:id="rId13"/>
    <p:sldId id="269" r:id="rId14"/>
    <p:sldId id="316" r:id="rId15"/>
    <p:sldId id="266" r:id="rId16"/>
    <p:sldId id="265" r:id="rId17"/>
    <p:sldId id="268" r:id="rId18"/>
    <p:sldId id="311" r:id="rId19"/>
    <p:sldId id="312" r:id="rId20"/>
    <p:sldId id="270" r:id="rId21"/>
    <p:sldId id="289" r:id="rId22"/>
    <p:sldId id="291" r:id="rId23"/>
    <p:sldId id="292" r:id="rId24"/>
    <p:sldId id="296" r:id="rId25"/>
    <p:sldId id="313" r:id="rId26"/>
    <p:sldId id="298" r:id="rId27"/>
    <p:sldId id="314" r:id="rId28"/>
    <p:sldId id="300" r:id="rId29"/>
    <p:sldId id="301" r:id="rId30"/>
    <p:sldId id="302" r:id="rId31"/>
    <p:sldId id="303" r:id="rId32"/>
    <p:sldId id="304" r:id="rId33"/>
    <p:sldId id="305" r:id="rId34"/>
    <p:sldId id="306" r:id="rId35"/>
    <p:sldId id="307" r:id="rId36"/>
    <p:sldId id="308" r:id="rId3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24" autoAdjust="0"/>
    <p:restoredTop sz="64987" autoAdjust="0"/>
  </p:normalViewPr>
  <p:slideViewPr>
    <p:cSldViewPr snapToGrid="0">
      <p:cViewPr varScale="1">
        <p:scale>
          <a:sx n="55" d="100"/>
          <a:sy n="55" d="100"/>
        </p:scale>
        <p:origin x="1339" y="34"/>
      </p:cViewPr>
      <p:guideLst>
        <p:guide orient="horz" pos="2160"/>
        <p:guide pos="3840"/>
      </p:guideLst>
    </p:cSldViewPr>
  </p:slideViewPr>
  <p:notesTextViewPr>
    <p:cViewPr>
      <p:scale>
        <a:sx n="1" d="1"/>
        <a:sy n="1" d="1"/>
      </p:scale>
      <p:origin x="0" y="0"/>
    </p:cViewPr>
  </p:notesTextViewPr>
  <p:notesViewPr>
    <p:cSldViewPr snapToGrid="0">
      <p:cViewPr varScale="1">
        <p:scale>
          <a:sx n="54" d="100"/>
          <a:sy n="54" d="100"/>
        </p:scale>
        <p:origin x="2898"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D8EDA7-663D-44CA-96E5-102CBA36BE0C}" type="datetimeFigureOut">
              <a:rPr lang="cs-CZ" smtClean="0"/>
              <a:t>25.11.2020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8C4B44-343A-474D-8E29-6A235941B946}" type="slidenum">
              <a:rPr lang="cs-CZ" smtClean="0"/>
              <a:t>‹#›</a:t>
            </a:fld>
            <a:endParaRPr lang="cs-CZ"/>
          </a:p>
        </p:txBody>
      </p:sp>
    </p:spTree>
    <p:extLst>
      <p:ext uri="{BB962C8B-B14F-4D97-AF65-F5344CB8AC3E}">
        <p14:creationId xmlns:p14="http://schemas.microsoft.com/office/powerpoint/2010/main" val="3251335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Důraz na:</a:t>
            </a:r>
          </a:p>
          <a:p>
            <a:r>
              <a:rPr lang="cs-CZ" dirty="0"/>
              <a:t>Strukturu poznání</a:t>
            </a:r>
          </a:p>
          <a:p>
            <a:r>
              <a:rPr lang="cs-CZ" dirty="0"/>
              <a:t>Rozvoj kognitivních procesů</a:t>
            </a:r>
          </a:p>
          <a:p>
            <a:r>
              <a:rPr lang="cs-CZ" dirty="0"/>
              <a:t>Technologie vyučování</a:t>
            </a:r>
          </a:p>
          <a:p>
            <a:r>
              <a:rPr lang="cs-CZ"/>
              <a:t>Seberealizace a rozvoj </a:t>
            </a:r>
            <a:r>
              <a:rPr lang="cs-CZ" dirty="0"/>
              <a:t>žáka</a:t>
            </a:r>
          </a:p>
          <a:p>
            <a:r>
              <a:rPr lang="cs-CZ" dirty="0"/>
              <a:t>Náprava společnosti</a:t>
            </a:r>
          </a:p>
        </p:txBody>
      </p:sp>
      <p:sp>
        <p:nvSpPr>
          <p:cNvPr id="4" name="Zástupný symbol pro číslo snímku 3"/>
          <p:cNvSpPr>
            <a:spLocks noGrp="1"/>
          </p:cNvSpPr>
          <p:nvPr>
            <p:ph type="sldNum" sz="quarter" idx="5"/>
          </p:nvPr>
        </p:nvSpPr>
        <p:spPr/>
        <p:txBody>
          <a:bodyPr/>
          <a:lstStyle/>
          <a:p>
            <a:fld id="{F48C4B44-343A-474D-8E29-6A235941B946}" type="slidenum">
              <a:rPr lang="cs-CZ" smtClean="0"/>
              <a:t>10</a:t>
            </a:fld>
            <a:endParaRPr lang="cs-CZ"/>
          </a:p>
        </p:txBody>
      </p:sp>
    </p:spTree>
    <p:extLst>
      <p:ext uri="{BB962C8B-B14F-4D97-AF65-F5344CB8AC3E}">
        <p14:creationId xmlns:p14="http://schemas.microsoft.com/office/powerpoint/2010/main" val="4240249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RVP G je určen pro vyšší stupeň víceletých gymnázií a pro čtyřletá gymnázia. Nižší stupně gymnázií se řídí RVP ZV.</a:t>
            </a:r>
          </a:p>
        </p:txBody>
      </p:sp>
      <p:sp>
        <p:nvSpPr>
          <p:cNvPr id="4" name="Zástupný symbol pro číslo snímku 3"/>
          <p:cNvSpPr>
            <a:spLocks noGrp="1"/>
          </p:cNvSpPr>
          <p:nvPr>
            <p:ph type="sldNum" sz="quarter" idx="10"/>
          </p:nvPr>
        </p:nvSpPr>
        <p:spPr/>
        <p:txBody>
          <a:bodyPr/>
          <a:lstStyle/>
          <a:p>
            <a:fld id="{F48C4B44-343A-474D-8E29-6A235941B946}" type="slidenum">
              <a:rPr lang="cs-CZ" smtClean="0"/>
              <a:t>13</a:t>
            </a:fld>
            <a:endParaRPr lang="cs-CZ"/>
          </a:p>
        </p:txBody>
      </p:sp>
    </p:spTree>
    <p:extLst>
      <p:ext uri="{BB962C8B-B14F-4D97-AF65-F5344CB8AC3E}">
        <p14:creationId xmlns:p14="http://schemas.microsoft.com/office/powerpoint/2010/main" val="523898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fontAlgn="base"/>
            <a:r>
              <a:rPr lang="cs-CZ" dirty="0"/>
              <a:t>Na státní úrovni jsou zpracovávány rámcové vzdělávací programy (RVP) pro jednotlivé obory vzdělání. Tyto programové dokumenty konkretizují obecné cíle vzdělávání, specifikují klíčové kompetence důležité pro rozvoj osobnosti žáků, vymezují věcné oblasti vzdělávání a jejich obsahy, charakterizují očekávané výsledky vzdělávání a stanovují rámce a pravidla pro tvorbu školních vzdělávacích programů, včetně učebních plánů.</a:t>
            </a:r>
          </a:p>
          <a:p>
            <a:pPr fontAlgn="base"/>
            <a:r>
              <a:rPr lang="cs-CZ" dirty="0"/>
              <a:t>Na základě rámcových vzdělávacích programů a pravidel v nich stanovených si jednotlivé školy vytvářejí své realizační programové dokumenty – školní vzdělávací programy. Dosud (ke 31. 12. 2012) byly vydány rámcové vzdělávací programy pro předškolní vzdělávání, pro základní vzdělávání (včetně programu pro základní školu speciální), pro 284 oborů středního vzdělávání, včetně konzervatoří, pro jazykové školy s právem státní jazykové zkoušky a pro základní umělecké školy.</a:t>
            </a:r>
          </a:p>
          <a:p>
            <a:pPr marL="0" marR="0" indent="0" algn="l" defTabSz="914400" rtl="0" eaLnBrk="1" fontAlgn="base" latinLnBrk="0" hangingPunct="1">
              <a:lnSpc>
                <a:spcPct val="100000"/>
              </a:lnSpc>
              <a:spcBef>
                <a:spcPts val="0"/>
              </a:spcBef>
              <a:spcAft>
                <a:spcPts val="0"/>
              </a:spcAft>
              <a:buClrTx/>
              <a:buSzTx/>
              <a:buFontTx/>
              <a:buNone/>
              <a:tabLst/>
              <a:defRPr/>
            </a:pPr>
            <a:r>
              <a:rPr lang="cs-CZ" sz="1200" dirty="0"/>
              <a:t>) v 1. vlně 63 oborů, ve 2. vlně 82 oborů, ve 3. vlně 82 oborů, ve 4. vlně 49 oborů a v 5. vlně 4 obory, v 6. vlně 1 obor</a:t>
            </a:r>
          </a:p>
          <a:p>
            <a:pPr fontAlgn="base"/>
            <a:endParaRPr lang="cs-CZ" dirty="0"/>
          </a:p>
          <a:p>
            <a:endParaRPr lang="cs-CZ" dirty="0"/>
          </a:p>
        </p:txBody>
      </p:sp>
      <p:sp>
        <p:nvSpPr>
          <p:cNvPr id="4" name="Zástupný symbol pro číslo snímku 3"/>
          <p:cNvSpPr>
            <a:spLocks noGrp="1"/>
          </p:cNvSpPr>
          <p:nvPr>
            <p:ph type="sldNum" sz="quarter" idx="10"/>
          </p:nvPr>
        </p:nvSpPr>
        <p:spPr/>
        <p:txBody>
          <a:bodyPr/>
          <a:lstStyle/>
          <a:p>
            <a:fld id="{F48C4B44-343A-474D-8E29-6A235941B946}" type="slidenum">
              <a:rPr lang="cs-CZ" smtClean="0"/>
              <a:t>14</a:t>
            </a:fld>
            <a:endParaRPr lang="cs-CZ"/>
          </a:p>
        </p:txBody>
      </p:sp>
    </p:spTree>
    <p:extLst>
      <p:ext uri="{BB962C8B-B14F-4D97-AF65-F5344CB8AC3E}">
        <p14:creationId xmlns:p14="http://schemas.microsoft.com/office/powerpoint/2010/main" val="3516888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fontAlgn="base"/>
            <a:r>
              <a:rPr lang="cs-CZ" dirty="0"/>
              <a:t>Na státní úrovni jsou zpracovávány rámcové vzdělávací programy (RVP) pro jednotlivé obory vzdělání. Tyto programové dokumenty konkretizují obecné cíle vzdělávání, specifikují klíčové kompetence důležité pro rozvoj osobnosti žáků, vymezují věcné oblasti vzdělávání a jejich obsahy, charakterizují očekávané výsledky vzdělávání a stanovují rámce a pravidla pro tvorbu školních vzdělávacích programů, včetně učebních plánů.</a:t>
            </a:r>
          </a:p>
          <a:p>
            <a:pPr fontAlgn="base"/>
            <a:r>
              <a:rPr lang="cs-CZ" dirty="0"/>
              <a:t>Na základě rámcových vzdělávacích programů a pravidel v nich stanovených si jednotlivé školy vytvářejí své realizační programové dokumenty – školní vzdělávací programy. Dosud (ke 31. 12. 2012) byly vydány rámcové vzdělávací programy pro předškolní vzdělávání, pro základní vzdělávání (včetně programu pro základní školu speciální), pro 284 oborů středního vzdělávání, včetně konzervatoří, pro jazykové školy s právem státní jazykové zkoušky a pro základní umělecké školy.</a:t>
            </a:r>
          </a:p>
          <a:p>
            <a:pPr marL="0" marR="0" indent="0" algn="l" defTabSz="914400" rtl="0" eaLnBrk="1" fontAlgn="base" latinLnBrk="0" hangingPunct="1">
              <a:lnSpc>
                <a:spcPct val="100000"/>
              </a:lnSpc>
              <a:spcBef>
                <a:spcPts val="0"/>
              </a:spcBef>
              <a:spcAft>
                <a:spcPts val="0"/>
              </a:spcAft>
              <a:buClrTx/>
              <a:buSzTx/>
              <a:buFontTx/>
              <a:buNone/>
              <a:tabLst/>
              <a:defRPr/>
            </a:pPr>
            <a:r>
              <a:rPr lang="cs-CZ" sz="1200" dirty="0"/>
              <a:t>) v 1. vlně 63 oborů, ve 2. vlně 82 oborů, ve 3. vlně 82 oborů, ve 4. vlně 49 oborů a v 5. vlně 4 obory, v 6. vlně 1 obor</a:t>
            </a:r>
          </a:p>
          <a:p>
            <a:pPr fontAlgn="base"/>
            <a:endParaRPr lang="cs-CZ" dirty="0"/>
          </a:p>
          <a:p>
            <a:endParaRPr lang="cs-CZ" dirty="0"/>
          </a:p>
        </p:txBody>
      </p:sp>
      <p:sp>
        <p:nvSpPr>
          <p:cNvPr id="4" name="Zástupný symbol pro číslo snímku 3"/>
          <p:cNvSpPr>
            <a:spLocks noGrp="1"/>
          </p:cNvSpPr>
          <p:nvPr>
            <p:ph type="sldNum" sz="quarter" idx="10"/>
          </p:nvPr>
        </p:nvSpPr>
        <p:spPr/>
        <p:txBody>
          <a:bodyPr/>
          <a:lstStyle/>
          <a:p>
            <a:fld id="{F48C4B44-343A-474D-8E29-6A235941B946}" type="slidenum">
              <a:rPr lang="cs-CZ" smtClean="0"/>
              <a:t>15</a:t>
            </a:fld>
            <a:endParaRPr lang="cs-CZ"/>
          </a:p>
        </p:txBody>
      </p:sp>
    </p:spTree>
    <p:extLst>
      <p:ext uri="{BB962C8B-B14F-4D97-AF65-F5344CB8AC3E}">
        <p14:creationId xmlns:p14="http://schemas.microsoft.com/office/powerpoint/2010/main" val="2147287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48C4B44-343A-474D-8E29-6A235941B946}" type="slidenum">
              <a:rPr lang="cs-CZ" smtClean="0"/>
              <a:t>17</a:t>
            </a:fld>
            <a:endParaRPr lang="cs-CZ"/>
          </a:p>
        </p:txBody>
      </p:sp>
    </p:spTree>
    <p:extLst>
      <p:ext uri="{BB962C8B-B14F-4D97-AF65-F5344CB8AC3E}">
        <p14:creationId xmlns:p14="http://schemas.microsoft.com/office/powerpoint/2010/main" val="1458758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48C4B44-343A-474D-8E29-6A235941B946}" type="slidenum">
              <a:rPr lang="cs-CZ" smtClean="0"/>
              <a:t>18</a:t>
            </a:fld>
            <a:endParaRPr lang="cs-CZ"/>
          </a:p>
        </p:txBody>
      </p:sp>
    </p:spTree>
    <p:extLst>
      <p:ext uri="{BB962C8B-B14F-4D97-AF65-F5344CB8AC3E}">
        <p14:creationId xmlns:p14="http://schemas.microsoft.com/office/powerpoint/2010/main" val="2076877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48C4B44-343A-474D-8E29-6A235941B946}" type="slidenum">
              <a:rPr lang="cs-CZ" smtClean="0"/>
              <a:t>19</a:t>
            </a:fld>
            <a:endParaRPr lang="cs-CZ"/>
          </a:p>
        </p:txBody>
      </p:sp>
    </p:spTree>
    <p:extLst>
      <p:ext uri="{BB962C8B-B14F-4D97-AF65-F5344CB8AC3E}">
        <p14:creationId xmlns:p14="http://schemas.microsoft.com/office/powerpoint/2010/main" val="1521932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48C4B44-343A-474D-8E29-6A235941B946}" type="slidenum">
              <a:rPr lang="cs-CZ" smtClean="0"/>
              <a:t>22</a:t>
            </a:fld>
            <a:endParaRPr lang="cs-CZ"/>
          </a:p>
        </p:txBody>
      </p:sp>
    </p:spTree>
    <p:extLst>
      <p:ext uri="{BB962C8B-B14F-4D97-AF65-F5344CB8AC3E}">
        <p14:creationId xmlns:p14="http://schemas.microsoft.com/office/powerpoint/2010/main" val="1967220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F480224B-72A8-4E3E-BC0D-5DEC8FA4990B}" type="datetimeFigureOut">
              <a:rPr lang="cs-CZ" smtClean="0"/>
              <a:t>25.11.2020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D5F089D-ABCB-4B37-8479-254A7F1A4F01}" type="slidenum">
              <a:rPr lang="cs-CZ" smtClean="0"/>
              <a:t>‹#›</a:t>
            </a:fld>
            <a:endParaRPr lang="cs-CZ"/>
          </a:p>
        </p:txBody>
      </p:sp>
    </p:spTree>
    <p:extLst>
      <p:ext uri="{BB962C8B-B14F-4D97-AF65-F5344CB8AC3E}">
        <p14:creationId xmlns:p14="http://schemas.microsoft.com/office/powerpoint/2010/main" val="899784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F480224B-72A8-4E3E-BC0D-5DEC8FA4990B}" type="datetimeFigureOut">
              <a:rPr lang="cs-CZ" smtClean="0"/>
              <a:t>25.11.2020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D5F089D-ABCB-4B37-8479-254A7F1A4F01}" type="slidenum">
              <a:rPr lang="cs-CZ" smtClean="0"/>
              <a:t>‹#›</a:t>
            </a:fld>
            <a:endParaRPr lang="cs-CZ"/>
          </a:p>
        </p:txBody>
      </p:sp>
    </p:spTree>
    <p:extLst>
      <p:ext uri="{BB962C8B-B14F-4D97-AF65-F5344CB8AC3E}">
        <p14:creationId xmlns:p14="http://schemas.microsoft.com/office/powerpoint/2010/main" val="3269764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F480224B-72A8-4E3E-BC0D-5DEC8FA4990B}" type="datetimeFigureOut">
              <a:rPr lang="cs-CZ" smtClean="0"/>
              <a:t>25.11.2020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D5F089D-ABCB-4B37-8479-254A7F1A4F01}" type="slidenum">
              <a:rPr lang="cs-CZ" smtClean="0"/>
              <a:t>‹#›</a:t>
            </a:fld>
            <a:endParaRPr lang="cs-CZ"/>
          </a:p>
        </p:txBody>
      </p:sp>
    </p:spTree>
    <p:extLst>
      <p:ext uri="{BB962C8B-B14F-4D97-AF65-F5344CB8AC3E}">
        <p14:creationId xmlns:p14="http://schemas.microsoft.com/office/powerpoint/2010/main" val="4185397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F480224B-72A8-4E3E-BC0D-5DEC8FA4990B}" type="datetimeFigureOut">
              <a:rPr lang="cs-CZ" smtClean="0"/>
              <a:t>25.11.2020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D5F089D-ABCB-4B37-8479-254A7F1A4F01}" type="slidenum">
              <a:rPr lang="cs-CZ" smtClean="0"/>
              <a:t>‹#›</a:t>
            </a:fld>
            <a:endParaRPr lang="cs-CZ"/>
          </a:p>
        </p:txBody>
      </p:sp>
    </p:spTree>
    <p:extLst>
      <p:ext uri="{BB962C8B-B14F-4D97-AF65-F5344CB8AC3E}">
        <p14:creationId xmlns:p14="http://schemas.microsoft.com/office/powerpoint/2010/main" val="2611764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F480224B-72A8-4E3E-BC0D-5DEC8FA4990B}" type="datetimeFigureOut">
              <a:rPr lang="cs-CZ" smtClean="0"/>
              <a:t>25.11.2020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D5F089D-ABCB-4B37-8479-254A7F1A4F01}" type="slidenum">
              <a:rPr lang="cs-CZ" smtClean="0"/>
              <a:t>‹#›</a:t>
            </a:fld>
            <a:endParaRPr lang="cs-CZ"/>
          </a:p>
        </p:txBody>
      </p:sp>
    </p:spTree>
    <p:extLst>
      <p:ext uri="{BB962C8B-B14F-4D97-AF65-F5344CB8AC3E}">
        <p14:creationId xmlns:p14="http://schemas.microsoft.com/office/powerpoint/2010/main" val="143938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F480224B-72A8-4E3E-BC0D-5DEC8FA4990B}" type="datetimeFigureOut">
              <a:rPr lang="cs-CZ" smtClean="0"/>
              <a:t>25.11.2020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D5F089D-ABCB-4B37-8479-254A7F1A4F01}" type="slidenum">
              <a:rPr lang="cs-CZ" smtClean="0"/>
              <a:t>‹#›</a:t>
            </a:fld>
            <a:endParaRPr lang="cs-CZ"/>
          </a:p>
        </p:txBody>
      </p:sp>
    </p:spTree>
    <p:extLst>
      <p:ext uri="{BB962C8B-B14F-4D97-AF65-F5344CB8AC3E}">
        <p14:creationId xmlns:p14="http://schemas.microsoft.com/office/powerpoint/2010/main" val="21277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F480224B-72A8-4E3E-BC0D-5DEC8FA4990B}" type="datetimeFigureOut">
              <a:rPr lang="cs-CZ" smtClean="0"/>
              <a:t>25.11.2020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FD5F089D-ABCB-4B37-8479-254A7F1A4F01}" type="slidenum">
              <a:rPr lang="cs-CZ" smtClean="0"/>
              <a:t>‹#›</a:t>
            </a:fld>
            <a:endParaRPr lang="cs-CZ"/>
          </a:p>
        </p:txBody>
      </p:sp>
    </p:spTree>
    <p:extLst>
      <p:ext uri="{BB962C8B-B14F-4D97-AF65-F5344CB8AC3E}">
        <p14:creationId xmlns:p14="http://schemas.microsoft.com/office/powerpoint/2010/main" val="319147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F480224B-72A8-4E3E-BC0D-5DEC8FA4990B}" type="datetimeFigureOut">
              <a:rPr lang="cs-CZ" smtClean="0"/>
              <a:t>25.11.2020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FD5F089D-ABCB-4B37-8479-254A7F1A4F01}" type="slidenum">
              <a:rPr lang="cs-CZ" smtClean="0"/>
              <a:t>‹#›</a:t>
            </a:fld>
            <a:endParaRPr lang="cs-CZ"/>
          </a:p>
        </p:txBody>
      </p:sp>
    </p:spTree>
    <p:extLst>
      <p:ext uri="{BB962C8B-B14F-4D97-AF65-F5344CB8AC3E}">
        <p14:creationId xmlns:p14="http://schemas.microsoft.com/office/powerpoint/2010/main" val="529858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F480224B-72A8-4E3E-BC0D-5DEC8FA4990B}" type="datetimeFigureOut">
              <a:rPr lang="cs-CZ" smtClean="0"/>
              <a:t>25.11.2020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FD5F089D-ABCB-4B37-8479-254A7F1A4F01}" type="slidenum">
              <a:rPr lang="cs-CZ" smtClean="0"/>
              <a:t>‹#›</a:t>
            </a:fld>
            <a:endParaRPr lang="cs-CZ"/>
          </a:p>
        </p:txBody>
      </p:sp>
    </p:spTree>
    <p:extLst>
      <p:ext uri="{BB962C8B-B14F-4D97-AF65-F5344CB8AC3E}">
        <p14:creationId xmlns:p14="http://schemas.microsoft.com/office/powerpoint/2010/main" val="690769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F480224B-72A8-4E3E-BC0D-5DEC8FA4990B}" type="datetimeFigureOut">
              <a:rPr lang="cs-CZ" smtClean="0"/>
              <a:t>25.11.2020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D5F089D-ABCB-4B37-8479-254A7F1A4F01}" type="slidenum">
              <a:rPr lang="cs-CZ" smtClean="0"/>
              <a:t>‹#›</a:t>
            </a:fld>
            <a:endParaRPr lang="cs-CZ"/>
          </a:p>
        </p:txBody>
      </p:sp>
    </p:spTree>
    <p:extLst>
      <p:ext uri="{BB962C8B-B14F-4D97-AF65-F5344CB8AC3E}">
        <p14:creationId xmlns:p14="http://schemas.microsoft.com/office/powerpoint/2010/main" val="3016314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F480224B-72A8-4E3E-BC0D-5DEC8FA4990B}" type="datetimeFigureOut">
              <a:rPr lang="cs-CZ" smtClean="0"/>
              <a:t>25.11.2020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D5F089D-ABCB-4B37-8479-254A7F1A4F01}" type="slidenum">
              <a:rPr lang="cs-CZ" smtClean="0"/>
              <a:t>‹#›</a:t>
            </a:fld>
            <a:endParaRPr lang="cs-CZ"/>
          </a:p>
        </p:txBody>
      </p:sp>
    </p:spTree>
    <p:extLst>
      <p:ext uri="{BB962C8B-B14F-4D97-AF65-F5344CB8AC3E}">
        <p14:creationId xmlns:p14="http://schemas.microsoft.com/office/powerpoint/2010/main" val="255278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80224B-72A8-4E3E-BC0D-5DEC8FA4990B}" type="datetimeFigureOut">
              <a:rPr lang="cs-CZ" smtClean="0"/>
              <a:t>25.11.2020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5F089D-ABCB-4B37-8479-254A7F1A4F01}" type="slidenum">
              <a:rPr lang="cs-CZ" smtClean="0"/>
              <a:t>‹#›</a:t>
            </a:fld>
            <a:endParaRPr lang="cs-CZ"/>
          </a:p>
        </p:txBody>
      </p:sp>
    </p:spTree>
    <p:extLst>
      <p:ext uri="{BB962C8B-B14F-4D97-AF65-F5344CB8AC3E}">
        <p14:creationId xmlns:p14="http://schemas.microsoft.com/office/powerpoint/2010/main" val="1358383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jaroska.cz/sites/default/files/ctyrlete-vseobecne-2012.pdf"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www.nuv.cz/file/159"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hyperlink" Target="https://cs.wikipedia.org/w/index.php?title=Zku%C5%A1enost%C3%AD&amp;action=edit&amp;redlink=1" TargetMode="External"/><Relationship Id="rId3" Type="http://schemas.openxmlformats.org/officeDocument/2006/relationships/hyperlink" Target="https://cs.wikipedia.org/wiki/Dispozice" TargetMode="External"/><Relationship Id="rId7" Type="http://schemas.openxmlformats.org/officeDocument/2006/relationships/hyperlink" Target="https://cs.wikipedia.org/wiki/Vzd%C4%9Bl%C3%A1n%C3%AD" TargetMode="External"/><Relationship Id="rId2" Type="http://schemas.openxmlformats.org/officeDocument/2006/relationships/hyperlink" Target="https://cs.wikipedia.org/wiki/U%C4%8Den%C3%AD" TargetMode="External"/><Relationship Id="rId1" Type="http://schemas.openxmlformats.org/officeDocument/2006/relationships/slideLayout" Target="../slideLayouts/slideLayout2.xml"/><Relationship Id="rId6" Type="http://schemas.openxmlformats.org/officeDocument/2006/relationships/hyperlink" Target="https://cs.wikipedia.org/wiki/V%C3%BDcvik" TargetMode="External"/><Relationship Id="rId5" Type="http://schemas.openxmlformats.org/officeDocument/2006/relationships/hyperlink" Target="https://cs.wikipedia.org/wiki/Osobnost" TargetMode="External"/><Relationship Id="rId10" Type="http://schemas.openxmlformats.org/officeDocument/2006/relationships/hyperlink" Target="https://cs.wikipedia.org/wiki/Vlohy" TargetMode="External"/><Relationship Id="rId4" Type="http://schemas.openxmlformats.org/officeDocument/2006/relationships/hyperlink" Target="https://cs.wikipedia.org/wiki/Vlastnost" TargetMode="External"/><Relationship Id="rId9" Type="http://schemas.openxmlformats.org/officeDocument/2006/relationships/hyperlink" Target="https://cs.wikipedia.org/wiki/Jedn%C3%A1n%C3%AD"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1007708"/>
            <a:ext cx="12192000" cy="3286123"/>
          </a:xfrm>
          <a:solidFill>
            <a:schemeClr val="accent1">
              <a:alpha val="96000"/>
            </a:schemeClr>
          </a:solidFill>
        </p:spPr>
        <p:txBody>
          <a:bodyPr anchor="ctr">
            <a:normAutofit/>
          </a:bodyPr>
          <a:lstStyle/>
          <a:p>
            <a:r>
              <a:rPr lang="cs-CZ" sz="6600" b="1" dirty="0">
                <a:solidFill>
                  <a:schemeClr val="bg1"/>
                </a:solidFill>
                <a:latin typeface="+mn-lt"/>
              </a:rPr>
              <a:t>Kurikulum</a:t>
            </a:r>
          </a:p>
        </p:txBody>
      </p:sp>
      <p:sp>
        <p:nvSpPr>
          <p:cNvPr id="3" name="Podnadpis 2"/>
          <p:cNvSpPr>
            <a:spLocks noGrp="1"/>
          </p:cNvSpPr>
          <p:nvPr>
            <p:ph type="subTitle" idx="1"/>
          </p:nvPr>
        </p:nvSpPr>
        <p:spPr>
          <a:xfrm>
            <a:off x="2875620" y="3916626"/>
            <a:ext cx="6440760" cy="2137792"/>
          </a:xfrm>
        </p:spPr>
        <p:txBody>
          <a:bodyPr>
            <a:normAutofit/>
          </a:bodyPr>
          <a:lstStyle/>
          <a:p>
            <a:r>
              <a:rPr lang="cs-CZ" dirty="0">
                <a:solidFill>
                  <a:schemeClr val="tx1">
                    <a:lumMod val="50000"/>
                    <a:lumOff val="50000"/>
                  </a:schemeClr>
                </a:solidFill>
              </a:rPr>
              <a:t>   </a:t>
            </a:r>
          </a:p>
        </p:txBody>
      </p:sp>
      <p:cxnSp>
        <p:nvCxnSpPr>
          <p:cNvPr id="5" name="Přímá spojnice 4"/>
          <p:cNvCxnSpPr/>
          <p:nvPr/>
        </p:nvCxnSpPr>
        <p:spPr>
          <a:xfrm>
            <a:off x="0" y="3286125"/>
            <a:ext cx="12192000" cy="0"/>
          </a:xfrm>
          <a:prstGeom prst="line">
            <a:avLst/>
          </a:prstGeom>
          <a:ln w="76200"/>
        </p:spPr>
        <p:style>
          <a:lnRef idx="3">
            <a:schemeClr val="accent2"/>
          </a:lnRef>
          <a:fillRef idx="0">
            <a:schemeClr val="accent2"/>
          </a:fillRef>
          <a:effectRef idx="2">
            <a:schemeClr val="accent2"/>
          </a:effectRef>
          <a:fontRef idx="minor">
            <a:schemeClr val="tx1"/>
          </a:fontRef>
        </p:style>
      </p:cxnSp>
      <p:sp>
        <p:nvSpPr>
          <p:cNvPr id="4" name="TextovéPole 3"/>
          <p:cNvSpPr txBox="1"/>
          <p:nvPr/>
        </p:nvSpPr>
        <p:spPr>
          <a:xfrm>
            <a:off x="3632718" y="4481627"/>
            <a:ext cx="4926564" cy="461665"/>
          </a:xfrm>
          <a:prstGeom prst="rect">
            <a:avLst/>
          </a:prstGeom>
          <a:noFill/>
        </p:spPr>
        <p:txBody>
          <a:bodyPr wrap="square" rtlCol="0">
            <a:spAutoFit/>
          </a:bodyPr>
          <a:lstStyle/>
          <a:p>
            <a:pPr algn="ctr"/>
            <a:r>
              <a:rPr lang="cs-CZ" sz="2400" dirty="0">
                <a:solidFill>
                  <a:schemeClr val="tx1">
                    <a:lumMod val="65000"/>
                    <a:lumOff val="35000"/>
                  </a:schemeClr>
                </a:solidFill>
              </a:rPr>
              <a:t> </a:t>
            </a:r>
          </a:p>
        </p:txBody>
      </p:sp>
    </p:spTree>
    <p:extLst>
      <p:ext uri="{BB962C8B-B14F-4D97-AF65-F5344CB8AC3E}">
        <p14:creationId xmlns:p14="http://schemas.microsoft.com/office/powerpoint/2010/main" val="968589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2"/>
            <a:ext cx="12192000" cy="1844823"/>
          </a:xfrm>
          <a:solidFill>
            <a:schemeClr val="accent1">
              <a:alpha val="96000"/>
            </a:schemeClr>
          </a:solidFill>
        </p:spPr>
        <p:txBody>
          <a:bodyPr anchor="ctr"/>
          <a:lstStyle/>
          <a:p>
            <a:r>
              <a:rPr lang="cs-CZ" b="1" dirty="0">
                <a:solidFill>
                  <a:schemeClr val="bg1"/>
                </a:solidFill>
                <a:latin typeface="+mn-lt"/>
              </a:rPr>
              <a:t>Filozofické přístupy ke kurikulu</a:t>
            </a:r>
          </a:p>
        </p:txBody>
      </p:sp>
      <p:pic>
        <p:nvPicPr>
          <p:cNvPr id="3" name="Obrázek 2">
            <a:extLst>
              <a:ext uri="{FF2B5EF4-FFF2-40B4-BE49-F238E27FC236}">
                <a16:creationId xmlns:a16="http://schemas.microsoft.com/office/drawing/2014/main" id="{07793B79-7136-4414-8D27-2672A2D3381D}"/>
              </a:ext>
            </a:extLst>
          </p:cNvPr>
          <p:cNvPicPr>
            <a:picLocks noChangeAspect="1"/>
          </p:cNvPicPr>
          <p:nvPr/>
        </p:nvPicPr>
        <p:blipFill>
          <a:blip r:embed="rId3"/>
          <a:stretch>
            <a:fillRect/>
          </a:stretch>
        </p:blipFill>
        <p:spPr>
          <a:xfrm>
            <a:off x="1562317" y="2066498"/>
            <a:ext cx="9067366" cy="4562469"/>
          </a:xfrm>
          <a:prstGeom prst="rect">
            <a:avLst/>
          </a:prstGeom>
        </p:spPr>
      </p:pic>
      <p:sp>
        <p:nvSpPr>
          <p:cNvPr id="4" name="TextovéPole 3">
            <a:extLst>
              <a:ext uri="{FF2B5EF4-FFF2-40B4-BE49-F238E27FC236}">
                <a16:creationId xmlns:a16="http://schemas.microsoft.com/office/drawing/2014/main" id="{8A4444FC-E80C-4B6F-A226-906E46CFFA73}"/>
              </a:ext>
            </a:extLst>
          </p:cNvPr>
          <p:cNvSpPr txBox="1"/>
          <p:nvPr/>
        </p:nvSpPr>
        <p:spPr>
          <a:xfrm>
            <a:off x="8645238" y="6289964"/>
            <a:ext cx="3463637" cy="369332"/>
          </a:xfrm>
          <a:prstGeom prst="rect">
            <a:avLst/>
          </a:prstGeom>
          <a:noFill/>
        </p:spPr>
        <p:txBody>
          <a:bodyPr wrap="square" rtlCol="0">
            <a:spAutoFit/>
          </a:bodyPr>
          <a:lstStyle/>
          <a:p>
            <a:r>
              <a:rPr lang="cs-CZ" dirty="0"/>
              <a:t>Maňák, Janík, Švec, 2008</a:t>
            </a:r>
          </a:p>
        </p:txBody>
      </p:sp>
    </p:spTree>
    <p:extLst>
      <p:ext uri="{BB962C8B-B14F-4D97-AF65-F5344CB8AC3E}">
        <p14:creationId xmlns:p14="http://schemas.microsoft.com/office/powerpoint/2010/main" val="369892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2"/>
            <a:ext cx="12192000" cy="1844823"/>
          </a:xfrm>
          <a:solidFill>
            <a:schemeClr val="accent1">
              <a:alpha val="96000"/>
            </a:schemeClr>
          </a:solidFill>
        </p:spPr>
        <p:txBody>
          <a:bodyPr anchor="ctr"/>
          <a:lstStyle/>
          <a:p>
            <a:r>
              <a:rPr lang="cs-CZ" b="1" dirty="0">
                <a:solidFill>
                  <a:schemeClr val="bg1"/>
                </a:solidFill>
                <a:latin typeface="+mn-lt"/>
              </a:rPr>
              <a:t>Formy kurikula</a:t>
            </a:r>
          </a:p>
        </p:txBody>
      </p:sp>
      <p:sp>
        <p:nvSpPr>
          <p:cNvPr id="3" name="Podnadpis 2"/>
          <p:cNvSpPr>
            <a:spLocks noGrp="1"/>
          </p:cNvSpPr>
          <p:nvPr>
            <p:ph type="subTitle" idx="1"/>
          </p:nvPr>
        </p:nvSpPr>
        <p:spPr>
          <a:xfrm>
            <a:off x="1922106" y="2332654"/>
            <a:ext cx="9035282" cy="4334178"/>
          </a:xfrm>
        </p:spPr>
        <p:txBody>
          <a:bodyPr numCol="2">
            <a:noAutofit/>
          </a:bodyPr>
          <a:lstStyle/>
          <a:p>
            <a:pPr marL="571500" indent="-571500" algn="l">
              <a:lnSpc>
                <a:spcPct val="160000"/>
              </a:lnSpc>
              <a:spcBef>
                <a:spcPts val="0"/>
              </a:spcBef>
              <a:buClr>
                <a:schemeClr val="accent2"/>
              </a:buClr>
              <a:buFont typeface="Wingdings" panose="05000000000000000000" pitchFamily="2" charset="2"/>
              <a:buChar char="§"/>
              <a:defRPr/>
            </a:pPr>
            <a:r>
              <a:rPr lang="cs-CZ" sz="3600" dirty="0">
                <a:solidFill>
                  <a:schemeClr val="tx1">
                    <a:lumMod val="65000"/>
                    <a:lumOff val="35000"/>
                  </a:schemeClr>
                </a:solidFill>
              </a:rPr>
              <a:t>Zamýšlené</a:t>
            </a:r>
          </a:p>
          <a:p>
            <a:pPr marL="571500" indent="-571500" algn="l">
              <a:lnSpc>
                <a:spcPct val="160000"/>
              </a:lnSpc>
              <a:spcBef>
                <a:spcPts val="0"/>
              </a:spcBef>
              <a:buClr>
                <a:schemeClr val="accent2"/>
              </a:buClr>
              <a:buFont typeface="Wingdings" panose="05000000000000000000" pitchFamily="2" charset="2"/>
              <a:buChar char="§"/>
              <a:defRPr/>
            </a:pPr>
            <a:r>
              <a:rPr lang="cs-CZ" sz="3600" dirty="0">
                <a:solidFill>
                  <a:schemeClr val="tx1">
                    <a:lumMod val="65000"/>
                    <a:lumOff val="35000"/>
                  </a:schemeClr>
                </a:solidFill>
              </a:rPr>
              <a:t>Realizované </a:t>
            </a:r>
          </a:p>
          <a:p>
            <a:pPr marL="571500" indent="-571500" algn="l">
              <a:lnSpc>
                <a:spcPct val="160000"/>
              </a:lnSpc>
              <a:spcBef>
                <a:spcPts val="0"/>
              </a:spcBef>
              <a:buClr>
                <a:schemeClr val="accent2"/>
              </a:buClr>
              <a:buFont typeface="Wingdings" panose="05000000000000000000" pitchFamily="2" charset="2"/>
              <a:buChar char="§"/>
              <a:defRPr/>
            </a:pPr>
            <a:r>
              <a:rPr lang="cs-CZ" sz="3600" dirty="0">
                <a:solidFill>
                  <a:schemeClr val="tx1">
                    <a:lumMod val="65000"/>
                    <a:lumOff val="35000"/>
                  </a:schemeClr>
                </a:solidFill>
              </a:rPr>
              <a:t>Dosažené </a:t>
            </a:r>
          </a:p>
          <a:p>
            <a:pPr marL="571500" indent="-571500" algn="l">
              <a:lnSpc>
                <a:spcPct val="160000"/>
              </a:lnSpc>
              <a:spcBef>
                <a:spcPts val="0"/>
              </a:spcBef>
              <a:buClr>
                <a:schemeClr val="accent2"/>
              </a:buClr>
              <a:buFont typeface="Wingdings" panose="05000000000000000000" pitchFamily="2" charset="2"/>
              <a:buChar char="§"/>
              <a:defRPr/>
            </a:pPr>
            <a:endParaRPr lang="cs-CZ" sz="3600" dirty="0">
              <a:solidFill>
                <a:schemeClr val="tx1">
                  <a:lumMod val="65000"/>
                  <a:lumOff val="35000"/>
                </a:schemeClr>
              </a:solidFill>
            </a:endParaRPr>
          </a:p>
          <a:p>
            <a:pPr marL="571500" indent="-571500" algn="l">
              <a:lnSpc>
                <a:spcPct val="160000"/>
              </a:lnSpc>
              <a:spcBef>
                <a:spcPts val="0"/>
              </a:spcBef>
              <a:buClr>
                <a:schemeClr val="accent2"/>
              </a:buClr>
              <a:buFont typeface="Wingdings" panose="05000000000000000000" pitchFamily="2" charset="2"/>
              <a:buChar char="§"/>
              <a:defRPr/>
            </a:pPr>
            <a:r>
              <a:rPr lang="cs-CZ" sz="3600" dirty="0">
                <a:solidFill>
                  <a:schemeClr val="tx1">
                    <a:lumMod val="65000"/>
                    <a:lumOff val="35000"/>
                  </a:schemeClr>
                </a:solidFill>
              </a:rPr>
              <a:t>Hodnocené</a:t>
            </a:r>
          </a:p>
          <a:p>
            <a:pPr marL="571500" indent="-571500" algn="l">
              <a:lnSpc>
                <a:spcPct val="160000"/>
              </a:lnSpc>
              <a:spcBef>
                <a:spcPts val="0"/>
              </a:spcBef>
              <a:buClr>
                <a:schemeClr val="accent2"/>
              </a:buClr>
              <a:buFont typeface="Wingdings" panose="05000000000000000000" pitchFamily="2" charset="2"/>
              <a:buChar char="§"/>
              <a:defRPr/>
            </a:pPr>
            <a:r>
              <a:rPr lang="cs-CZ" sz="3600" dirty="0">
                <a:solidFill>
                  <a:schemeClr val="tx1">
                    <a:lumMod val="65000"/>
                    <a:lumOff val="35000"/>
                  </a:schemeClr>
                </a:solidFill>
              </a:rPr>
              <a:t>Nulové </a:t>
            </a:r>
          </a:p>
          <a:p>
            <a:pPr marL="571500" indent="-571500" algn="l">
              <a:lnSpc>
                <a:spcPct val="160000"/>
              </a:lnSpc>
              <a:spcBef>
                <a:spcPts val="0"/>
              </a:spcBef>
              <a:buClr>
                <a:schemeClr val="accent2"/>
              </a:buClr>
              <a:buFont typeface="Wingdings" panose="05000000000000000000" pitchFamily="2" charset="2"/>
              <a:buChar char="§"/>
              <a:defRPr/>
            </a:pPr>
            <a:r>
              <a:rPr lang="cs-CZ" sz="3600" dirty="0">
                <a:solidFill>
                  <a:schemeClr val="tx1">
                    <a:lumMod val="65000"/>
                    <a:lumOff val="35000"/>
                  </a:schemeClr>
                </a:solidFill>
              </a:rPr>
              <a:t>Skryté</a:t>
            </a:r>
          </a:p>
        </p:txBody>
      </p:sp>
    </p:spTree>
    <p:extLst>
      <p:ext uri="{BB962C8B-B14F-4D97-AF65-F5344CB8AC3E}">
        <p14:creationId xmlns:p14="http://schemas.microsoft.com/office/powerpoint/2010/main" val="3592435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2"/>
            <a:ext cx="12192000" cy="1844823"/>
          </a:xfrm>
          <a:solidFill>
            <a:schemeClr val="accent1">
              <a:alpha val="96000"/>
            </a:schemeClr>
          </a:solidFill>
        </p:spPr>
        <p:txBody>
          <a:bodyPr anchor="ctr"/>
          <a:lstStyle/>
          <a:p>
            <a:r>
              <a:rPr lang="cs-CZ" b="1" dirty="0">
                <a:solidFill>
                  <a:schemeClr val="bg1"/>
                </a:solidFill>
                <a:latin typeface="+mn-lt"/>
              </a:rPr>
              <a:t>Úkol 2: Formy kurikula</a:t>
            </a:r>
          </a:p>
        </p:txBody>
      </p:sp>
      <p:sp>
        <p:nvSpPr>
          <p:cNvPr id="3" name="Podnadpis 2"/>
          <p:cNvSpPr>
            <a:spLocks noGrp="1"/>
          </p:cNvSpPr>
          <p:nvPr>
            <p:ph type="subTitle" idx="1"/>
          </p:nvPr>
        </p:nvSpPr>
        <p:spPr>
          <a:xfrm>
            <a:off x="779929" y="2019637"/>
            <a:ext cx="10874515" cy="4329953"/>
          </a:xfrm>
        </p:spPr>
        <p:txBody>
          <a:bodyPr numCol="1">
            <a:noAutofit/>
          </a:bodyPr>
          <a:lstStyle/>
          <a:p>
            <a:pPr marL="571500" indent="-571500" algn="l">
              <a:lnSpc>
                <a:spcPct val="160000"/>
              </a:lnSpc>
              <a:spcBef>
                <a:spcPts val="0"/>
              </a:spcBef>
              <a:buClr>
                <a:schemeClr val="accent2"/>
              </a:buClr>
              <a:buFont typeface="Wingdings" panose="05000000000000000000" pitchFamily="2" charset="2"/>
              <a:buChar char="§"/>
              <a:defRPr/>
            </a:pPr>
            <a:r>
              <a:rPr lang="cs-CZ" sz="3600" dirty="0">
                <a:solidFill>
                  <a:schemeClr val="tx1">
                    <a:lumMod val="65000"/>
                    <a:lumOff val="35000"/>
                  </a:schemeClr>
                </a:solidFill>
              </a:rPr>
              <a:t>Pokuste se roztřídit jednotlivé ukázky podle forem kurikula, a to z hlediska vztahu ke vzdělávacím cílům.</a:t>
            </a:r>
          </a:p>
          <a:p>
            <a:pPr marL="571500" indent="-571500" algn="l">
              <a:lnSpc>
                <a:spcPct val="160000"/>
              </a:lnSpc>
              <a:spcBef>
                <a:spcPts val="0"/>
              </a:spcBef>
              <a:buClr>
                <a:schemeClr val="accent2"/>
              </a:buClr>
              <a:buFont typeface="Wingdings" panose="05000000000000000000" pitchFamily="2" charset="2"/>
              <a:buChar char="§"/>
              <a:defRPr/>
            </a:pPr>
            <a:endParaRPr lang="cs-CZ" sz="3600" dirty="0">
              <a:solidFill>
                <a:schemeClr val="tx1">
                  <a:lumMod val="65000"/>
                  <a:lumOff val="35000"/>
                </a:schemeClr>
              </a:solidFill>
            </a:endParaRPr>
          </a:p>
          <a:p>
            <a:pPr marL="571500" indent="-571500" algn="l">
              <a:lnSpc>
                <a:spcPct val="160000"/>
              </a:lnSpc>
              <a:spcBef>
                <a:spcPts val="0"/>
              </a:spcBef>
              <a:buClr>
                <a:schemeClr val="accent2"/>
              </a:buClr>
              <a:buFont typeface="Wingdings" panose="05000000000000000000" pitchFamily="2" charset="2"/>
              <a:buChar char="§"/>
              <a:defRPr/>
            </a:pPr>
            <a:r>
              <a:rPr lang="cs-CZ" sz="3600" dirty="0">
                <a:solidFill>
                  <a:schemeClr val="tx1">
                    <a:lumMod val="65000"/>
                    <a:lumOff val="35000"/>
                  </a:schemeClr>
                </a:solidFill>
              </a:rPr>
              <a:t>Víte o obsahu, který byste v rámci svého oboru rádi zařadili do nulového kurikula?</a:t>
            </a:r>
          </a:p>
          <a:p>
            <a:pPr marL="571500" indent="-571500" algn="l">
              <a:lnSpc>
                <a:spcPct val="160000"/>
              </a:lnSpc>
              <a:spcBef>
                <a:spcPts val="0"/>
              </a:spcBef>
              <a:buClr>
                <a:schemeClr val="accent2"/>
              </a:buClr>
              <a:buFont typeface="Wingdings" panose="05000000000000000000" pitchFamily="2" charset="2"/>
              <a:buChar char="§"/>
              <a:defRPr/>
            </a:pPr>
            <a:endParaRPr lang="cs-CZ" sz="3600" dirty="0">
              <a:solidFill>
                <a:schemeClr val="tx1">
                  <a:lumMod val="65000"/>
                  <a:lumOff val="35000"/>
                </a:schemeClr>
              </a:solidFill>
            </a:endParaRPr>
          </a:p>
          <a:p>
            <a:pPr algn="l">
              <a:lnSpc>
                <a:spcPct val="160000"/>
              </a:lnSpc>
              <a:spcBef>
                <a:spcPts val="0"/>
              </a:spcBef>
              <a:buClr>
                <a:schemeClr val="accent2"/>
              </a:buClr>
              <a:defRPr/>
            </a:pPr>
            <a:endParaRPr lang="cs-CZ" sz="3600" dirty="0">
              <a:solidFill>
                <a:schemeClr val="tx1">
                  <a:lumMod val="65000"/>
                  <a:lumOff val="35000"/>
                </a:schemeClr>
              </a:solidFill>
            </a:endParaRPr>
          </a:p>
        </p:txBody>
      </p:sp>
    </p:spTree>
    <p:extLst>
      <p:ext uri="{BB962C8B-B14F-4D97-AF65-F5344CB8AC3E}">
        <p14:creationId xmlns:p14="http://schemas.microsoft.com/office/powerpoint/2010/main" val="3995163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658" y="864062"/>
            <a:ext cx="9013371" cy="5241472"/>
          </a:xfrm>
          <a:prstGeom prst="rect">
            <a:avLst/>
          </a:prstGeom>
        </p:spPr>
      </p:pic>
    </p:spTree>
    <p:extLst>
      <p:ext uri="{BB962C8B-B14F-4D97-AF65-F5344CB8AC3E}">
        <p14:creationId xmlns:p14="http://schemas.microsoft.com/office/powerpoint/2010/main" val="4105138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12192000" cy="1844823"/>
          </a:xfrm>
          <a:solidFill>
            <a:schemeClr val="accent1">
              <a:alpha val="96000"/>
            </a:schemeClr>
          </a:solidFill>
        </p:spPr>
        <p:txBody>
          <a:bodyPr anchor="ctr"/>
          <a:lstStyle/>
          <a:p>
            <a:r>
              <a:rPr lang="cs-CZ" b="1" dirty="0">
                <a:solidFill>
                  <a:schemeClr val="bg1"/>
                </a:solidFill>
                <a:latin typeface="+mn-lt"/>
              </a:rPr>
              <a:t>Dokumenty státní úrovně</a:t>
            </a:r>
          </a:p>
        </p:txBody>
      </p:sp>
      <p:sp>
        <p:nvSpPr>
          <p:cNvPr id="3" name="Podnadpis 2"/>
          <p:cNvSpPr>
            <a:spLocks noGrp="1"/>
          </p:cNvSpPr>
          <p:nvPr>
            <p:ph type="subTitle" idx="1"/>
          </p:nvPr>
        </p:nvSpPr>
        <p:spPr>
          <a:xfrm>
            <a:off x="186612" y="2019637"/>
            <a:ext cx="11686301" cy="4329953"/>
          </a:xfrm>
        </p:spPr>
        <p:txBody>
          <a:bodyPr numCol="1">
            <a:noAutofit/>
          </a:bodyPr>
          <a:lstStyle/>
          <a:p>
            <a:pPr marL="571500" indent="-571500" algn="l">
              <a:lnSpc>
                <a:spcPct val="160000"/>
              </a:lnSpc>
              <a:spcBef>
                <a:spcPts val="0"/>
              </a:spcBef>
              <a:buClr>
                <a:schemeClr val="accent2"/>
              </a:buClr>
              <a:buFont typeface="Wingdings" panose="05000000000000000000" pitchFamily="2" charset="2"/>
              <a:buChar char="§"/>
              <a:defRPr/>
            </a:pPr>
            <a:r>
              <a:rPr lang="cs-CZ" sz="3600" dirty="0">
                <a:solidFill>
                  <a:schemeClr val="tx1">
                    <a:lumMod val="65000"/>
                    <a:lumOff val="35000"/>
                  </a:schemeClr>
                </a:solidFill>
              </a:rPr>
              <a:t>2001: Bílá kniha</a:t>
            </a:r>
          </a:p>
          <a:p>
            <a:pPr marL="571500" indent="-571500" algn="l">
              <a:lnSpc>
                <a:spcPct val="160000"/>
              </a:lnSpc>
              <a:spcBef>
                <a:spcPts val="0"/>
              </a:spcBef>
              <a:buClr>
                <a:schemeClr val="accent2"/>
              </a:buClr>
              <a:buFont typeface="Wingdings" panose="05000000000000000000" pitchFamily="2" charset="2"/>
              <a:buChar char="§"/>
              <a:defRPr/>
            </a:pPr>
            <a:r>
              <a:rPr lang="cs-CZ" sz="3600" dirty="0">
                <a:solidFill>
                  <a:schemeClr val="tx1">
                    <a:lumMod val="65000"/>
                    <a:lumOff val="35000"/>
                  </a:schemeClr>
                </a:solidFill>
              </a:rPr>
              <a:t>2013: Strategie 2020</a:t>
            </a:r>
          </a:p>
          <a:p>
            <a:pPr marL="571500" indent="-571500" algn="l">
              <a:lnSpc>
                <a:spcPct val="160000"/>
              </a:lnSpc>
              <a:spcBef>
                <a:spcPts val="0"/>
              </a:spcBef>
              <a:buClr>
                <a:schemeClr val="accent2"/>
              </a:buClr>
              <a:buFont typeface="Wingdings" panose="05000000000000000000" pitchFamily="2" charset="2"/>
              <a:buChar char="§"/>
              <a:defRPr/>
            </a:pPr>
            <a:r>
              <a:rPr lang="cs-CZ" sz="3600" dirty="0">
                <a:solidFill>
                  <a:schemeClr val="tx1">
                    <a:lumMod val="65000"/>
                    <a:lumOff val="35000"/>
                  </a:schemeClr>
                </a:solidFill>
              </a:rPr>
              <a:t>2019: Strategie 2030+</a:t>
            </a:r>
          </a:p>
        </p:txBody>
      </p:sp>
    </p:spTree>
    <p:extLst>
      <p:ext uri="{BB962C8B-B14F-4D97-AF65-F5344CB8AC3E}">
        <p14:creationId xmlns:p14="http://schemas.microsoft.com/office/powerpoint/2010/main" val="252267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12192000" cy="1844823"/>
          </a:xfrm>
          <a:solidFill>
            <a:schemeClr val="accent1">
              <a:alpha val="96000"/>
            </a:schemeClr>
          </a:solidFill>
        </p:spPr>
        <p:txBody>
          <a:bodyPr anchor="ctr"/>
          <a:lstStyle/>
          <a:p>
            <a:r>
              <a:rPr lang="cs-CZ" b="1" dirty="0">
                <a:solidFill>
                  <a:schemeClr val="bg1"/>
                </a:solidFill>
                <a:latin typeface="+mn-lt"/>
              </a:rPr>
              <a:t>Rámcový vzdělávací program</a:t>
            </a:r>
          </a:p>
        </p:txBody>
      </p:sp>
      <p:sp>
        <p:nvSpPr>
          <p:cNvPr id="3" name="Podnadpis 2"/>
          <p:cNvSpPr>
            <a:spLocks noGrp="1"/>
          </p:cNvSpPr>
          <p:nvPr>
            <p:ph type="subTitle" idx="1"/>
          </p:nvPr>
        </p:nvSpPr>
        <p:spPr>
          <a:xfrm>
            <a:off x="186612" y="2019637"/>
            <a:ext cx="11686301" cy="4329953"/>
          </a:xfrm>
        </p:spPr>
        <p:txBody>
          <a:bodyPr numCol="1">
            <a:noAutofit/>
          </a:bodyPr>
          <a:lstStyle/>
          <a:p>
            <a:pPr marL="571500" indent="-571500" algn="l">
              <a:lnSpc>
                <a:spcPct val="160000"/>
              </a:lnSpc>
              <a:spcBef>
                <a:spcPts val="0"/>
              </a:spcBef>
              <a:buClr>
                <a:schemeClr val="accent2"/>
              </a:buClr>
              <a:buFont typeface="Wingdings" panose="05000000000000000000" pitchFamily="2" charset="2"/>
              <a:buChar char="§"/>
              <a:defRPr/>
            </a:pPr>
            <a:r>
              <a:rPr lang="cs-CZ" sz="3600" dirty="0">
                <a:solidFill>
                  <a:schemeClr val="tx1">
                    <a:lumMod val="65000"/>
                    <a:lumOff val="35000"/>
                  </a:schemeClr>
                </a:solidFill>
              </a:rPr>
              <a:t>RVP ZV: 2005</a:t>
            </a:r>
          </a:p>
          <a:p>
            <a:pPr marL="571500" indent="-571500" algn="l">
              <a:lnSpc>
                <a:spcPct val="160000"/>
              </a:lnSpc>
              <a:spcBef>
                <a:spcPts val="0"/>
              </a:spcBef>
              <a:buClr>
                <a:schemeClr val="accent2"/>
              </a:buClr>
              <a:buFont typeface="Wingdings" panose="05000000000000000000" pitchFamily="2" charset="2"/>
              <a:buChar char="§"/>
              <a:defRPr/>
            </a:pPr>
            <a:r>
              <a:rPr lang="cs-CZ" sz="3600" dirty="0">
                <a:solidFill>
                  <a:schemeClr val="tx1">
                    <a:lumMod val="65000"/>
                    <a:lumOff val="35000"/>
                  </a:schemeClr>
                </a:solidFill>
              </a:rPr>
              <a:t>RVP PV: 2007</a:t>
            </a:r>
          </a:p>
          <a:p>
            <a:pPr marL="571500" indent="-571500" algn="l">
              <a:lnSpc>
                <a:spcPct val="160000"/>
              </a:lnSpc>
              <a:spcBef>
                <a:spcPts val="0"/>
              </a:spcBef>
              <a:buClr>
                <a:schemeClr val="accent2"/>
              </a:buClr>
              <a:buFont typeface="Wingdings" panose="05000000000000000000" pitchFamily="2" charset="2"/>
              <a:buChar char="§"/>
              <a:defRPr/>
            </a:pPr>
            <a:r>
              <a:rPr lang="cs-CZ" sz="3600" dirty="0">
                <a:solidFill>
                  <a:schemeClr val="tx1">
                    <a:lumMod val="65000"/>
                    <a:lumOff val="35000"/>
                  </a:schemeClr>
                </a:solidFill>
              </a:rPr>
              <a:t>RVP G: 2009</a:t>
            </a:r>
          </a:p>
          <a:p>
            <a:pPr marL="571500" indent="-571500" algn="l">
              <a:lnSpc>
                <a:spcPct val="160000"/>
              </a:lnSpc>
              <a:spcBef>
                <a:spcPts val="0"/>
              </a:spcBef>
              <a:buClr>
                <a:schemeClr val="accent2"/>
              </a:buClr>
              <a:buFont typeface="Wingdings" panose="05000000000000000000" pitchFamily="2" charset="2"/>
              <a:buChar char="§"/>
              <a:defRPr/>
            </a:pPr>
            <a:r>
              <a:rPr lang="cs-CZ" sz="3600" dirty="0">
                <a:solidFill>
                  <a:schemeClr val="tx1">
                    <a:lumMod val="65000"/>
                    <a:lumOff val="35000"/>
                  </a:schemeClr>
                </a:solidFill>
              </a:rPr>
              <a:t>RVP OV: postupně pro jednotlivé obory 2007 – 2012 (6 vln)</a:t>
            </a:r>
          </a:p>
        </p:txBody>
      </p:sp>
    </p:spTree>
    <p:extLst>
      <p:ext uri="{BB962C8B-B14F-4D97-AF65-F5344CB8AC3E}">
        <p14:creationId xmlns:p14="http://schemas.microsoft.com/office/powerpoint/2010/main" val="842176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6063" y="746578"/>
            <a:ext cx="3901810" cy="55640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4247" y="750122"/>
            <a:ext cx="3926541" cy="56149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56478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12192000" cy="1844823"/>
          </a:xfrm>
          <a:solidFill>
            <a:schemeClr val="accent1">
              <a:alpha val="96000"/>
            </a:schemeClr>
          </a:solidFill>
        </p:spPr>
        <p:txBody>
          <a:bodyPr anchor="ctr"/>
          <a:lstStyle/>
          <a:p>
            <a:r>
              <a:rPr lang="cs-CZ" b="1" dirty="0">
                <a:solidFill>
                  <a:schemeClr val="bg1"/>
                </a:solidFill>
                <a:latin typeface="+mn-lt"/>
              </a:rPr>
              <a:t>Rámcový vzdělávací program</a:t>
            </a:r>
          </a:p>
        </p:txBody>
      </p:sp>
      <p:sp>
        <p:nvSpPr>
          <p:cNvPr id="3" name="Podnadpis 2"/>
          <p:cNvSpPr>
            <a:spLocks noGrp="1"/>
          </p:cNvSpPr>
          <p:nvPr>
            <p:ph type="subTitle" idx="1"/>
          </p:nvPr>
        </p:nvSpPr>
        <p:spPr>
          <a:xfrm>
            <a:off x="252849" y="1844823"/>
            <a:ext cx="11686301" cy="4329953"/>
          </a:xfrm>
        </p:spPr>
        <p:txBody>
          <a:bodyPr numCol="1">
            <a:noAutofit/>
          </a:bodyPr>
          <a:lstStyle/>
          <a:p>
            <a:pPr marL="571500" indent="-571500" algn="l">
              <a:lnSpc>
                <a:spcPct val="160000"/>
              </a:lnSpc>
              <a:spcBef>
                <a:spcPts val="0"/>
              </a:spcBef>
              <a:buClr>
                <a:schemeClr val="accent2"/>
              </a:buClr>
              <a:buFont typeface="Wingdings" panose="05000000000000000000" pitchFamily="2" charset="2"/>
              <a:buChar char="§"/>
              <a:defRPr/>
            </a:pPr>
            <a:r>
              <a:rPr lang="cs-CZ" sz="3600" dirty="0">
                <a:solidFill>
                  <a:schemeClr val="tx1">
                    <a:lumMod val="65000"/>
                    <a:lumOff val="35000"/>
                  </a:schemeClr>
                </a:solidFill>
              </a:rPr>
              <a:t>Zavedení nových pojmů: </a:t>
            </a:r>
          </a:p>
          <a:p>
            <a:pPr marL="1485900" lvl="2" indent="-571500" algn="l">
              <a:lnSpc>
                <a:spcPct val="160000"/>
              </a:lnSpc>
              <a:spcBef>
                <a:spcPts val="0"/>
              </a:spcBef>
              <a:buClr>
                <a:schemeClr val="accent2"/>
              </a:buClr>
              <a:buFont typeface="Wingdings" panose="05000000000000000000" pitchFamily="2" charset="2"/>
              <a:buChar char="§"/>
              <a:defRPr/>
            </a:pPr>
            <a:r>
              <a:rPr lang="cs-CZ" sz="3000" dirty="0">
                <a:solidFill>
                  <a:schemeClr val="tx1">
                    <a:lumMod val="65000"/>
                    <a:lumOff val="35000"/>
                  </a:schemeClr>
                </a:solidFill>
              </a:rPr>
              <a:t>vzdělávací oblasti</a:t>
            </a:r>
          </a:p>
          <a:p>
            <a:pPr marL="1485900" lvl="2" indent="-571500" algn="l">
              <a:lnSpc>
                <a:spcPct val="160000"/>
              </a:lnSpc>
              <a:spcBef>
                <a:spcPts val="0"/>
              </a:spcBef>
              <a:buClr>
                <a:schemeClr val="accent2"/>
              </a:buClr>
              <a:buFont typeface="Wingdings" panose="05000000000000000000" pitchFamily="2" charset="2"/>
              <a:buChar char="§"/>
              <a:defRPr/>
            </a:pPr>
            <a:r>
              <a:rPr lang="cs-CZ" sz="3000" dirty="0">
                <a:solidFill>
                  <a:schemeClr val="tx1">
                    <a:lumMod val="65000"/>
                    <a:lumOff val="35000"/>
                  </a:schemeClr>
                </a:solidFill>
              </a:rPr>
              <a:t>očekávané výstupy</a:t>
            </a:r>
          </a:p>
          <a:p>
            <a:pPr marL="1485900" lvl="2" indent="-571500" algn="l">
              <a:lnSpc>
                <a:spcPct val="160000"/>
              </a:lnSpc>
              <a:spcBef>
                <a:spcPts val="0"/>
              </a:spcBef>
              <a:buClr>
                <a:schemeClr val="accent2"/>
              </a:buClr>
              <a:buFont typeface="Wingdings" panose="05000000000000000000" pitchFamily="2" charset="2"/>
              <a:buChar char="§"/>
              <a:defRPr/>
            </a:pPr>
            <a:r>
              <a:rPr lang="cs-CZ" sz="3000" dirty="0">
                <a:solidFill>
                  <a:schemeClr val="tx1">
                    <a:lumMod val="65000"/>
                    <a:lumOff val="35000"/>
                  </a:schemeClr>
                </a:solidFill>
              </a:rPr>
              <a:t>průřezová témata </a:t>
            </a:r>
            <a:r>
              <a:rPr lang="cs-CZ" sz="2800" dirty="0">
                <a:solidFill>
                  <a:schemeClr val="tx1">
                    <a:lumMod val="65000"/>
                    <a:lumOff val="35000"/>
                  </a:schemeClr>
                </a:solidFill>
              </a:rPr>
              <a:t>(</a:t>
            </a:r>
            <a:r>
              <a:rPr lang="cs-CZ" sz="2400" dirty="0">
                <a:solidFill>
                  <a:schemeClr val="tx1">
                    <a:lumMod val="65000"/>
                    <a:lumOff val="35000"/>
                  </a:schemeClr>
                </a:solidFill>
              </a:rPr>
              <a:t>OSV, Výchova k myšlení v evropských a globálních souvislostech, Multikulturní výchova, Environmentální výchova, Mediální výchova)</a:t>
            </a:r>
          </a:p>
          <a:p>
            <a:pPr marL="1485900" lvl="2" indent="-571500" algn="l">
              <a:lnSpc>
                <a:spcPct val="160000"/>
              </a:lnSpc>
              <a:spcBef>
                <a:spcPts val="0"/>
              </a:spcBef>
              <a:buClr>
                <a:schemeClr val="accent2"/>
              </a:buClr>
              <a:buFont typeface="Wingdings" panose="05000000000000000000" pitchFamily="2" charset="2"/>
              <a:buChar char="§"/>
              <a:defRPr/>
            </a:pPr>
            <a:r>
              <a:rPr lang="cs-CZ" sz="2800" dirty="0">
                <a:solidFill>
                  <a:schemeClr val="tx1">
                    <a:lumMod val="65000"/>
                    <a:lumOff val="35000"/>
                  </a:schemeClr>
                </a:solidFill>
              </a:rPr>
              <a:t>klíčové kompetence</a:t>
            </a:r>
          </a:p>
          <a:p>
            <a:pPr marL="1485900" lvl="2" indent="-571500" algn="l">
              <a:lnSpc>
                <a:spcPct val="160000"/>
              </a:lnSpc>
              <a:spcBef>
                <a:spcPts val="0"/>
              </a:spcBef>
              <a:buClr>
                <a:schemeClr val="accent2"/>
              </a:buClr>
              <a:buFont typeface="Wingdings" panose="05000000000000000000" pitchFamily="2" charset="2"/>
              <a:buChar char="§"/>
              <a:defRPr/>
            </a:pPr>
            <a:endParaRPr lang="cs-CZ" sz="3000" dirty="0"/>
          </a:p>
          <a:p>
            <a:pPr marL="571500" indent="-571500" algn="l">
              <a:lnSpc>
                <a:spcPct val="160000"/>
              </a:lnSpc>
              <a:spcBef>
                <a:spcPts val="0"/>
              </a:spcBef>
              <a:buClr>
                <a:schemeClr val="accent2"/>
              </a:buClr>
              <a:buFont typeface="Wingdings" panose="05000000000000000000" pitchFamily="2" charset="2"/>
              <a:buChar char="§"/>
              <a:defRPr/>
            </a:pPr>
            <a:endParaRPr lang="cs-CZ" sz="3600" dirty="0"/>
          </a:p>
        </p:txBody>
      </p:sp>
    </p:spTree>
    <p:extLst>
      <p:ext uri="{BB962C8B-B14F-4D97-AF65-F5344CB8AC3E}">
        <p14:creationId xmlns:p14="http://schemas.microsoft.com/office/powerpoint/2010/main" val="1840804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12192000" cy="1844823"/>
          </a:xfrm>
          <a:solidFill>
            <a:schemeClr val="accent1">
              <a:alpha val="96000"/>
            </a:schemeClr>
          </a:solidFill>
        </p:spPr>
        <p:txBody>
          <a:bodyPr anchor="ctr"/>
          <a:lstStyle/>
          <a:p>
            <a:r>
              <a:rPr lang="cs-CZ" b="1" dirty="0">
                <a:solidFill>
                  <a:schemeClr val="bg1"/>
                </a:solidFill>
                <a:latin typeface="+mn-lt"/>
              </a:rPr>
              <a:t>Vzdělávací oblasti</a:t>
            </a:r>
          </a:p>
        </p:txBody>
      </p:sp>
      <p:pic>
        <p:nvPicPr>
          <p:cNvPr id="5" name="Obrázek 4"/>
          <p:cNvPicPr>
            <a:picLocks noChangeAspect="1"/>
          </p:cNvPicPr>
          <p:nvPr/>
        </p:nvPicPr>
        <p:blipFill>
          <a:blip r:embed="rId3"/>
          <a:stretch>
            <a:fillRect/>
          </a:stretch>
        </p:blipFill>
        <p:spPr>
          <a:xfrm>
            <a:off x="2543695" y="2308055"/>
            <a:ext cx="7431578" cy="3866721"/>
          </a:xfrm>
          <a:prstGeom prst="rect">
            <a:avLst/>
          </a:prstGeom>
        </p:spPr>
      </p:pic>
      <p:sp>
        <p:nvSpPr>
          <p:cNvPr id="3" name="Podnadpis 2"/>
          <p:cNvSpPr>
            <a:spLocks noGrp="1"/>
          </p:cNvSpPr>
          <p:nvPr>
            <p:ph type="subTitle" idx="1"/>
          </p:nvPr>
        </p:nvSpPr>
        <p:spPr>
          <a:xfrm>
            <a:off x="252849" y="1844823"/>
            <a:ext cx="11686301" cy="4329953"/>
          </a:xfrm>
        </p:spPr>
        <p:txBody>
          <a:bodyPr numCol="1">
            <a:noAutofit/>
          </a:bodyPr>
          <a:lstStyle/>
          <a:p>
            <a:pPr algn="l">
              <a:lnSpc>
                <a:spcPct val="160000"/>
              </a:lnSpc>
              <a:spcBef>
                <a:spcPts val="0"/>
              </a:spcBef>
              <a:buClr>
                <a:schemeClr val="accent2"/>
              </a:buClr>
              <a:defRPr/>
            </a:pPr>
            <a:r>
              <a:rPr lang="cs-CZ" sz="3600" dirty="0"/>
              <a:t> </a:t>
            </a:r>
          </a:p>
        </p:txBody>
      </p:sp>
    </p:spTree>
    <p:extLst>
      <p:ext uri="{BB962C8B-B14F-4D97-AF65-F5344CB8AC3E}">
        <p14:creationId xmlns:p14="http://schemas.microsoft.com/office/powerpoint/2010/main" val="1003255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12192000" cy="1844823"/>
          </a:xfrm>
          <a:solidFill>
            <a:schemeClr val="accent1">
              <a:alpha val="96000"/>
            </a:schemeClr>
          </a:solidFill>
        </p:spPr>
        <p:txBody>
          <a:bodyPr anchor="ctr"/>
          <a:lstStyle/>
          <a:p>
            <a:r>
              <a:rPr lang="cs-CZ" b="1" dirty="0">
                <a:solidFill>
                  <a:schemeClr val="bg1"/>
                </a:solidFill>
                <a:latin typeface="+mn-lt"/>
              </a:rPr>
              <a:t>Rámcový vzdělávací program</a:t>
            </a:r>
          </a:p>
        </p:txBody>
      </p:sp>
      <p:sp>
        <p:nvSpPr>
          <p:cNvPr id="3" name="Podnadpis 2"/>
          <p:cNvSpPr>
            <a:spLocks noGrp="1"/>
          </p:cNvSpPr>
          <p:nvPr>
            <p:ph type="subTitle" idx="1"/>
          </p:nvPr>
        </p:nvSpPr>
        <p:spPr>
          <a:xfrm>
            <a:off x="252849" y="1844823"/>
            <a:ext cx="11686301" cy="4329953"/>
          </a:xfrm>
        </p:spPr>
        <p:txBody>
          <a:bodyPr numCol="1">
            <a:noAutofit/>
          </a:bodyPr>
          <a:lstStyle/>
          <a:p>
            <a:pPr marL="1485900" lvl="2" indent="-571500" algn="l">
              <a:lnSpc>
                <a:spcPct val="160000"/>
              </a:lnSpc>
              <a:spcBef>
                <a:spcPts val="0"/>
              </a:spcBef>
              <a:buClr>
                <a:schemeClr val="accent2"/>
              </a:buClr>
              <a:buFont typeface="Wingdings" panose="05000000000000000000" pitchFamily="2" charset="2"/>
              <a:buChar char="§"/>
              <a:defRPr/>
            </a:pPr>
            <a:endParaRPr lang="cs-CZ" sz="3000" dirty="0"/>
          </a:p>
          <a:p>
            <a:pPr marL="571500" indent="-571500" algn="l">
              <a:lnSpc>
                <a:spcPct val="160000"/>
              </a:lnSpc>
              <a:spcBef>
                <a:spcPts val="0"/>
              </a:spcBef>
              <a:buClr>
                <a:schemeClr val="accent2"/>
              </a:buClr>
              <a:buFont typeface="Wingdings" panose="05000000000000000000" pitchFamily="2" charset="2"/>
              <a:buChar char="§"/>
              <a:defRPr/>
            </a:pPr>
            <a:endParaRPr lang="cs-CZ" sz="3600" dirty="0"/>
          </a:p>
        </p:txBody>
      </p:sp>
      <p:sp>
        <p:nvSpPr>
          <p:cNvPr id="4" name="Obdélník 3"/>
          <p:cNvSpPr/>
          <p:nvPr/>
        </p:nvSpPr>
        <p:spPr>
          <a:xfrm>
            <a:off x="3048000" y="3105835"/>
            <a:ext cx="7559040" cy="1477328"/>
          </a:xfrm>
          <a:prstGeom prst="rect">
            <a:avLst/>
          </a:prstGeom>
        </p:spPr>
        <p:txBody>
          <a:bodyPr wrap="square">
            <a:spAutoFit/>
          </a:bodyPr>
          <a:lstStyle/>
          <a:p>
            <a:r>
              <a:rPr lang="cs-CZ" dirty="0">
                <a:hlinkClick r:id="rId3"/>
              </a:rPr>
              <a:t>https://www.jaroska.cz/sites/default/files/ctyrlete-vseobecne-2012.pdf</a:t>
            </a:r>
            <a:endParaRPr lang="cs-CZ" dirty="0"/>
          </a:p>
          <a:p>
            <a:endParaRPr lang="cs-CZ" dirty="0"/>
          </a:p>
          <a:p>
            <a:r>
              <a:rPr lang="cs-CZ" dirty="0">
                <a:hlinkClick r:id="rId4"/>
              </a:rPr>
              <a:t>http://www.nuv.cz/file/159</a:t>
            </a:r>
            <a:endParaRPr lang="cs-CZ" dirty="0"/>
          </a:p>
          <a:p>
            <a:endParaRPr lang="cs-CZ" dirty="0"/>
          </a:p>
          <a:p>
            <a:endParaRPr lang="cs-CZ" dirty="0"/>
          </a:p>
        </p:txBody>
      </p:sp>
    </p:spTree>
    <p:extLst>
      <p:ext uri="{BB962C8B-B14F-4D97-AF65-F5344CB8AC3E}">
        <p14:creationId xmlns:p14="http://schemas.microsoft.com/office/powerpoint/2010/main" val="1743148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2"/>
            <a:ext cx="12192000" cy="1844823"/>
          </a:xfrm>
          <a:solidFill>
            <a:schemeClr val="accent1">
              <a:alpha val="96000"/>
            </a:schemeClr>
          </a:solidFill>
        </p:spPr>
        <p:txBody>
          <a:bodyPr anchor="ctr"/>
          <a:lstStyle/>
          <a:p>
            <a:r>
              <a:rPr lang="cs-CZ" b="1" dirty="0">
                <a:solidFill>
                  <a:schemeClr val="bg1"/>
                </a:solidFill>
                <a:latin typeface="+mn-lt"/>
              </a:rPr>
              <a:t>Curriculum</a:t>
            </a:r>
          </a:p>
        </p:txBody>
      </p:sp>
      <p:sp>
        <p:nvSpPr>
          <p:cNvPr id="3" name="Podnadpis 2"/>
          <p:cNvSpPr>
            <a:spLocks noGrp="1"/>
          </p:cNvSpPr>
          <p:nvPr>
            <p:ph type="subTitle" idx="1"/>
          </p:nvPr>
        </p:nvSpPr>
        <p:spPr>
          <a:xfrm>
            <a:off x="658906" y="4867837"/>
            <a:ext cx="10663518" cy="1600200"/>
          </a:xfrm>
        </p:spPr>
        <p:txBody>
          <a:bodyPr>
            <a:normAutofit/>
          </a:bodyPr>
          <a:lstStyle/>
          <a:p>
            <a:pPr>
              <a:spcBef>
                <a:spcPts val="0"/>
              </a:spcBef>
              <a:buClr>
                <a:schemeClr val="accent3"/>
              </a:buClr>
              <a:defRPr/>
            </a:pPr>
            <a:r>
              <a:rPr lang="cs-CZ" sz="4400" dirty="0">
                <a:solidFill>
                  <a:schemeClr val="tx1">
                    <a:lumMod val="65000"/>
                    <a:lumOff val="35000"/>
                  </a:schemeClr>
                </a:solidFill>
              </a:rPr>
              <a:t>Běžet, běh, závod</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253" y="2196727"/>
            <a:ext cx="9626600" cy="2222500"/>
          </a:xfrm>
          <a:prstGeom prst="rect">
            <a:avLst/>
          </a:prstGeom>
        </p:spPr>
      </p:pic>
    </p:spTree>
    <p:extLst>
      <p:ext uri="{BB962C8B-B14F-4D97-AF65-F5344CB8AC3E}">
        <p14:creationId xmlns:p14="http://schemas.microsoft.com/office/powerpoint/2010/main" val="2099741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548" y="195584"/>
            <a:ext cx="11530282" cy="6490556"/>
          </a:xfrm>
          <a:prstGeom prst="rect">
            <a:avLst/>
          </a:prstGeom>
        </p:spPr>
      </p:pic>
    </p:spTree>
    <p:extLst>
      <p:ext uri="{BB962C8B-B14F-4D97-AF65-F5344CB8AC3E}">
        <p14:creationId xmlns:p14="http://schemas.microsoft.com/office/powerpoint/2010/main" val="835445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1007708"/>
            <a:ext cx="12192000" cy="3286123"/>
          </a:xfrm>
          <a:solidFill>
            <a:schemeClr val="accent1">
              <a:alpha val="96000"/>
            </a:schemeClr>
          </a:solidFill>
        </p:spPr>
        <p:txBody>
          <a:bodyPr anchor="ctr">
            <a:normAutofit/>
          </a:bodyPr>
          <a:lstStyle/>
          <a:p>
            <a:r>
              <a:rPr lang="cs-CZ" sz="6600" b="1" dirty="0">
                <a:solidFill>
                  <a:schemeClr val="bg1"/>
                </a:solidFill>
                <a:latin typeface="+mn-lt"/>
              </a:rPr>
              <a:t>Klíčové kompetence</a:t>
            </a:r>
          </a:p>
        </p:txBody>
      </p:sp>
      <p:sp>
        <p:nvSpPr>
          <p:cNvPr id="3" name="Podnadpis 2"/>
          <p:cNvSpPr>
            <a:spLocks noGrp="1"/>
          </p:cNvSpPr>
          <p:nvPr>
            <p:ph type="subTitle" idx="1"/>
          </p:nvPr>
        </p:nvSpPr>
        <p:spPr>
          <a:xfrm>
            <a:off x="2875620" y="3916626"/>
            <a:ext cx="6440760" cy="2137792"/>
          </a:xfrm>
        </p:spPr>
        <p:txBody>
          <a:bodyPr>
            <a:normAutofit/>
          </a:bodyPr>
          <a:lstStyle/>
          <a:p>
            <a:r>
              <a:rPr lang="cs-CZ" dirty="0">
                <a:solidFill>
                  <a:schemeClr val="tx1">
                    <a:lumMod val="50000"/>
                    <a:lumOff val="50000"/>
                  </a:schemeClr>
                </a:solidFill>
              </a:rPr>
              <a:t>   </a:t>
            </a:r>
          </a:p>
        </p:txBody>
      </p:sp>
      <p:cxnSp>
        <p:nvCxnSpPr>
          <p:cNvPr id="5" name="Přímá spojnice 4"/>
          <p:cNvCxnSpPr/>
          <p:nvPr/>
        </p:nvCxnSpPr>
        <p:spPr>
          <a:xfrm>
            <a:off x="0" y="3286125"/>
            <a:ext cx="12192000" cy="0"/>
          </a:xfrm>
          <a:prstGeom prst="line">
            <a:avLst/>
          </a:prstGeom>
          <a:ln w="762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287438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2"/>
            <a:ext cx="12192000" cy="1844823"/>
          </a:xfrm>
          <a:solidFill>
            <a:schemeClr val="accent1">
              <a:alpha val="96000"/>
            </a:schemeClr>
          </a:solidFill>
        </p:spPr>
        <p:txBody>
          <a:bodyPr anchor="ctr"/>
          <a:lstStyle/>
          <a:p>
            <a:r>
              <a:rPr lang="cs-CZ" b="1" dirty="0">
                <a:solidFill>
                  <a:schemeClr val="bg1"/>
                </a:solidFill>
                <a:latin typeface="+mn-lt"/>
              </a:rPr>
              <a:t>Klíčové kompetence</a:t>
            </a:r>
          </a:p>
        </p:txBody>
      </p:sp>
      <p:sp>
        <p:nvSpPr>
          <p:cNvPr id="3" name="Podnadpis 2"/>
          <p:cNvSpPr>
            <a:spLocks noGrp="1"/>
          </p:cNvSpPr>
          <p:nvPr>
            <p:ph type="subTitle" idx="1"/>
          </p:nvPr>
        </p:nvSpPr>
        <p:spPr>
          <a:xfrm>
            <a:off x="491965" y="2339788"/>
            <a:ext cx="10609730" cy="3644155"/>
          </a:xfrm>
        </p:spPr>
        <p:txBody>
          <a:bodyPr>
            <a:normAutofit lnSpcReduction="10000"/>
          </a:bodyPr>
          <a:lstStyle/>
          <a:p>
            <a:pPr marL="571500" indent="-571500">
              <a:spcBef>
                <a:spcPts val="0"/>
              </a:spcBef>
              <a:buClr>
                <a:schemeClr val="accent2"/>
              </a:buClr>
              <a:buFont typeface="Wingdings" panose="05000000000000000000" pitchFamily="2" charset="2"/>
              <a:buChar char="§"/>
              <a:defRPr/>
            </a:pPr>
            <a:r>
              <a:rPr lang="cs-CZ" sz="4400" dirty="0">
                <a:solidFill>
                  <a:schemeClr val="tx1">
                    <a:lumMod val="65000"/>
                    <a:lumOff val="35000"/>
                  </a:schemeClr>
                </a:solidFill>
              </a:rPr>
              <a:t>Přenositelný, univerzálně platný soubor vědomostí, dovedností, schopností, postojů a hodnot, které jsou důležité pro osobní rozvoj jedince, jeho aktivní zapojení do společnosti a budoucí uplatnění               v životě.</a:t>
            </a:r>
          </a:p>
        </p:txBody>
      </p:sp>
    </p:spTree>
    <p:extLst>
      <p:ext uri="{BB962C8B-B14F-4D97-AF65-F5344CB8AC3E}">
        <p14:creationId xmlns:p14="http://schemas.microsoft.com/office/powerpoint/2010/main" val="382664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03853" y="317241"/>
            <a:ext cx="10849947" cy="5859722"/>
          </a:xfrm>
        </p:spPr>
        <p:txBody>
          <a:bodyPr>
            <a:normAutofit fontScale="92500" lnSpcReduction="10000"/>
          </a:bodyPr>
          <a:lstStyle/>
          <a:p>
            <a:r>
              <a:rPr lang="cs-CZ" dirty="0"/>
              <a:t>Vědomosti = Dovednosti získává člověk zafixováním určitých operací, učením a procvičováním. Dovednosti v oblasti poznatků se označují jako vědomosti.</a:t>
            </a:r>
          </a:p>
          <a:p>
            <a:r>
              <a:rPr lang="cs-CZ" dirty="0"/>
              <a:t>Dovednosti = </a:t>
            </a:r>
            <a:r>
              <a:rPr lang="cs-CZ" dirty="0">
                <a:hlinkClick r:id="rId2" tooltip="Učení"/>
              </a:rPr>
              <a:t>učením</a:t>
            </a:r>
            <a:r>
              <a:rPr lang="cs-CZ" dirty="0"/>
              <a:t> získaná </a:t>
            </a:r>
            <a:r>
              <a:rPr lang="cs-CZ" dirty="0">
                <a:hlinkClick r:id="rId3" tooltip="Dispozice"/>
              </a:rPr>
              <a:t>dispozice</a:t>
            </a:r>
            <a:r>
              <a:rPr lang="cs-CZ" dirty="0"/>
              <a:t> ke správnému, kvalitnímu, rychlému a úspornému vykonávání určité činnosti vhodnou metodou</a:t>
            </a:r>
          </a:p>
          <a:p>
            <a:r>
              <a:rPr lang="cs-CZ" dirty="0"/>
              <a:t>Schopnosti = jsou </a:t>
            </a:r>
            <a:r>
              <a:rPr lang="cs-CZ" dirty="0">
                <a:hlinkClick r:id="rId4" tooltip="Vlastnost"/>
              </a:rPr>
              <a:t>vlastnosti</a:t>
            </a:r>
            <a:r>
              <a:rPr lang="cs-CZ" dirty="0"/>
              <a:t> </a:t>
            </a:r>
            <a:r>
              <a:rPr lang="cs-CZ" dirty="0">
                <a:hlinkClick r:id="rId5" tooltip="Osobnost"/>
              </a:rPr>
              <a:t>osobnosti</a:t>
            </a:r>
            <a:r>
              <a:rPr lang="cs-CZ" dirty="0"/>
              <a:t>, které jsou rozvinuté </a:t>
            </a:r>
            <a:r>
              <a:rPr lang="cs-CZ" dirty="0">
                <a:hlinkClick r:id="rId6" tooltip="Výcvik"/>
              </a:rPr>
              <a:t>výcvikem</a:t>
            </a:r>
            <a:r>
              <a:rPr lang="cs-CZ" dirty="0"/>
              <a:t>, </a:t>
            </a:r>
            <a:r>
              <a:rPr lang="cs-CZ" dirty="0">
                <a:hlinkClick r:id="rId7" tooltip="Vzdělání"/>
              </a:rPr>
              <a:t>vzděláním</a:t>
            </a:r>
            <a:r>
              <a:rPr lang="cs-CZ" dirty="0"/>
              <a:t>, </a:t>
            </a:r>
            <a:r>
              <a:rPr lang="cs-CZ" dirty="0">
                <a:hlinkClick r:id="rId8" tooltip="Zkušeností (stránka neexistuje)"/>
              </a:rPr>
              <a:t>zkušeností</a:t>
            </a:r>
            <a:r>
              <a:rPr lang="cs-CZ" dirty="0"/>
              <a:t>. Jsou důležité pro kvalitní rozvoj a využití při určitých </a:t>
            </a:r>
            <a:r>
              <a:rPr lang="cs-CZ" dirty="0">
                <a:hlinkClick r:id="rId9" tooltip="Jednání"/>
              </a:rPr>
              <a:t>činnostech</a:t>
            </a:r>
            <a:r>
              <a:rPr lang="cs-CZ" dirty="0"/>
              <a:t>. Člověk se s nimi nerodí, schopnosti je třeba těmito činnostmi utvrzovat a dále rozvíjet. Jádrem schopností jsou vrozené </a:t>
            </a:r>
            <a:r>
              <a:rPr lang="cs-CZ" dirty="0">
                <a:hlinkClick r:id="rId10" tooltip="Vlohy"/>
              </a:rPr>
              <a:t>vlohy</a:t>
            </a:r>
            <a:r>
              <a:rPr lang="cs-CZ" dirty="0"/>
              <a:t> - dispozic</a:t>
            </a:r>
          </a:p>
          <a:p>
            <a:r>
              <a:rPr lang="cs-CZ" dirty="0"/>
              <a:t>Hodnoty = Hodnotou je něco, co být má, protože samo hodnocení předpokládá hodnotu. Ve filosofii se však setkáváme i s názorem, že samo hodnocení vychází pouze z konkrétního jedince, že je vázáno na určitého člověka a jeho momentální situaci či stav, že je výlučně jeho volbou a rozhodnutím. Ale přece jenom i tento zdánlivě libovolný postoj každého z nás se vztahuje k nějakým vlastnostem věcí, činů nebo vztahů. </a:t>
            </a:r>
          </a:p>
          <a:p>
            <a:r>
              <a:rPr lang="cs-CZ" dirty="0"/>
              <a:t>postoje = názor či připravenost k činu, kognitivní, konativní, afektivní</a:t>
            </a:r>
          </a:p>
        </p:txBody>
      </p:sp>
    </p:spTree>
    <p:extLst>
      <p:ext uri="{BB962C8B-B14F-4D97-AF65-F5344CB8AC3E}">
        <p14:creationId xmlns:p14="http://schemas.microsoft.com/office/powerpoint/2010/main" val="1050698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3"/>
            <a:ext cx="12192000" cy="1250300"/>
          </a:xfrm>
          <a:solidFill>
            <a:schemeClr val="accent1">
              <a:alpha val="96000"/>
            </a:schemeClr>
          </a:solidFill>
        </p:spPr>
        <p:txBody>
          <a:bodyPr anchor="ctr"/>
          <a:lstStyle/>
          <a:p>
            <a:r>
              <a:rPr lang="cs-CZ" b="1" dirty="0">
                <a:solidFill>
                  <a:schemeClr val="bg1"/>
                </a:solidFill>
                <a:latin typeface="+mn-lt"/>
              </a:rPr>
              <a:t>Kompetence k učení</a:t>
            </a:r>
          </a:p>
        </p:txBody>
      </p:sp>
      <p:sp>
        <p:nvSpPr>
          <p:cNvPr id="3" name="Podnadpis 2"/>
          <p:cNvSpPr>
            <a:spLocks noGrp="1"/>
          </p:cNvSpPr>
          <p:nvPr>
            <p:ph type="subTitle" idx="1"/>
          </p:nvPr>
        </p:nvSpPr>
        <p:spPr>
          <a:xfrm>
            <a:off x="0" y="1250303"/>
            <a:ext cx="12192000" cy="4705265"/>
          </a:xfrm>
        </p:spPr>
        <p:txBody>
          <a:bodyPr>
            <a:noAutofit/>
          </a:bodyPr>
          <a:lstStyle/>
          <a:p>
            <a:pPr algn="l">
              <a:spcBef>
                <a:spcPts val="0"/>
              </a:spcBef>
              <a:buClr>
                <a:schemeClr val="accent2"/>
              </a:buClr>
              <a:defRPr/>
            </a:pPr>
            <a:r>
              <a:rPr lang="cs-CZ" sz="3600" dirty="0">
                <a:solidFill>
                  <a:schemeClr val="tx1">
                    <a:lumMod val="65000"/>
                    <a:lumOff val="35000"/>
                  </a:schemeClr>
                </a:solidFill>
              </a:rPr>
              <a:t>Žák: </a:t>
            </a:r>
          </a:p>
          <a:p>
            <a:pPr marL="742950" indent="-742950" algn="l">
              <a:spcBef>
                <a:spcPts val="0"/>
              </a:spcBef>
              <a:buClr>
                <a:schemeClr val="accent2"/>
              </a:buClr>
              <a:buAutoNum type="arabicPeriod"/>
              <a:defRPr/>
            </a:pPr>
            <a:r>
              <a:rPr lang="cs-CZ" sz="3600" dirty="0">
                <a:solidFill>
                  <a:schemeClr val="tx1">
                    <a:lumMod val="65000"/>
                    <a:lumOff val="35000"/>
                  </a:schemeClr>
                </a:solidFill>
              </a:rPr>
              <a:t>své učení a pracovní činnost si sám plánuje a organizuje, využívá je jako prostředku pro seberealizaci a osobní rozvoj; </a:t>
            </a:r>
          </a:p>
          <a:p>
            <a:pPr marL="742950" indent="-742950" algn="l">
              <a:spcBef>
                <a:spcPts val="0"/>
              </a:spcBef>
              <a:buClr>
                <a:schemeClr val="accent2"/>
              </a:buClr>
              <a:buAutoNum type="arabicPeriod"/>
              <a:defRPr/>
            </a:pPr>
            <a:r>
              <a:rPr lang="cs-CZ" sz="3600" dirty="0">
                <a:solidFill>
                  <a:schemeClr val="tx1">
                    <a:lumMod val="65000"/>
                    <a:lumOff val="35000"/>
                  </a:schemeClr>
                </a:solidFill>
              </a:rPr>
              <a:t>efektivně využívá různé strategie učení k získání a zpracování poznatků a informací, hledá a rozvíjí účinné postupy ve svém učení, reflektuje proces vlastního učení a myšlení; </a:t>
            </a:r>
          </a:p>
          <a:p>
            <a:pPr marL="742950" indent="-742950" algn="l">
              <a:spcBef>
                <a:spcPts val="0"/>
              </a:spcBef>
              <a:buClr>
                <a:schemeClr val="accent2"/>
              </a:buClr>
              <a:buAutoNum type="arabicPeriod"/>
              <a:defRPr/>
            </a:pPr>
            <a:r>
              <a:rPr lang="cs-CZ" sz="3600" dirty="0">
                <a:solidFill>
                  <a:schemeClr val="tx1">
                    <a:lumMod val="65000"/>
                    <a:lumOff val="35000"/>
                  </a:schemeClr>
                </a:solidFill>
              </a:rPr>
              <a:t>kriticky přistupuje ke zdrojům informací, informace tvořivě zpracovává a využívá při svém studiu a praxi;</a:t>
            </a:r>
          </a:p>
          <a:p>
            <a:pPr marL="742950" indent="-742950" algn="l">
              <a:spcBef>
                <a:spcPts val="0"/>
              </a:spcBef>
              <a:buClr>
                <a:schemeClr val="accent2"/>
              </a:buClr>
              <a:buAutoNum type="arabicPeriod"/>
              <a:defRPr/>
            </a:pPr>
            <a:r>
              <a:rPr lang="cs-CZ" sz="3600" dirty="0">
                <a:solidFill>
                  <a:schemeClr val="tx1">
                    <a:lumMod val="65000"/>
                    <a:lumOff val="35000"/>
                  </a:schemeClr>
                </a:solidFill>
              </a:rPr>
              <a:t>kriticky hodnotí pokrok při dosahování cílů svého učení a práce, přijímá ocenění, radu i kritiku ze strany druhých, z vlastních úspěchů i chyb čerpá poučení pro další práci.</a:t>
            </a:r>
          </a:p>
        </p:txBody>
      </p:sp>
    </p:spTree>
    <p:extLst>
      <p:ext uri="{BB962C8B-B14F-4D97-AF65-F5344CB8AC3E}">
        <p14:creationId xmlns:p14="http://schemas.microsoft.com/office/powerpoint/2010/main" val="3603311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3"/>
            <a:ext cx="12192000" cy="1250300"/>
          </a:xfrm>
          <a:solidFill>
            <a:schemeClr val="accent1">
              <a:alpha val="96000"/>
            </a:schemeClr>
          </a:solidFill>
        </p:spPr>
        <p:txBody>
          <a:bodyPr anchor="ctr"/>
          <a:lstStyle/>
          <a:p>
            <a:r>
              <a:rPr lang="cs-CZ" b="1" dirty="0">
                <a:solidFill>
                  <a:schemeClr val="bg1"/>
                </a:solidFill>
                <a:latin typeface="+mn-lt"/>
              </a:rPr>
              <a:t>Kompetence k učení</a:t>
            </a:r>
          </a:p>
        </p:txBody>
      </p:sp>
      <p:sp>
        <p:nvSpPr>
          <p:cNvPr id="3" name="Podnadpis 2"/>
          <p:cNvSpPr>
            <a:spLocks noGrp="1"/>
          </p:cNvSpPr>
          <p:nvPr>
            <p:ph type="subTitle" idx="1"/>
          </p:nvPr>
        </p:nvSpPr>
        <p:spPr>
          <a:xfrm>
            <a:off x="484909" y="2152732"/>
            <a:ext cx="11707091" cy="4705265"/>
          </a:xfrm>
        </p:spPr>
        <p:txBody>
          <a:bodyPr>
            <a:noAutofit/>
          </a:bodyPr>
          <a:lstStyle/>
          <a:p>
            <a:pPr algn="l">
              <a:spcBef>
                <a:spcPts val="0"/>
              </a:spcBef>
              <a:buClr>
                <a:schemeClr val="accent2"/>
              </a:buClr>
              <a:defRPr/>
            </a:pPr>
            <a:r>
              <a:rPr lang="cs-CZ" sz="3600" dirty="0"/>
              <a:t>Například:</a:t>
            </a:r>
          </a:p>
          <a:p>
            <a:pPr algn="l">
              <a:spcBef>
                <a:spcPts val="0"/>
              </a:spcBef>
              <a:buClr>
                <a:schemeClr val="accent2"/>
              </a:buClr>
              <a:defRPr/>
            </a:pPr>
            <a:r>
              <a:rPr lang="cs-CZ" sz="3600" dirty="0"/>
              <a:t>Na konci vyučovací jednotky společně zhodnotíme dosažení cíle; zadáváme žákům motivační domácí úkoly – umožňujeme jim vybrat si z nabídky domácích úkolů.</a:t>
            </a:r>
            <a:endParaRPr lang="cs-CZ" sz="3600" dirty="0">
              <a:solidFill>
                <a:schemeClr val="tx1">
                  <a:lumMod val="65000"/>
                  <a:lumOff val="35000"/>
                </a:schemeClr>
              </a:solidFill>
            </a:endParaRPr>
          </a:p>
        </p:txBody>
      </p:sp>
    </p:spTree>
    <p:extLst>
      <p:ext uri="{BB962C8B-B14F-4D97-AF65-F5344CB8AC3E}">
        <p14:creationId xmlns:p14="http://schemas.microsoft.com/office/powerpoint/2010/main" val="4274399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3"/>
            <a:ext cx="12192000" cy="1250300"/>
          </a:xfrm>
          <a:solidFill>
            <a:schemeClr val="accent1">
              <a:alpha val="96000"/>
            </a:schemeClr>
          </a:solidFill>
        </p:spPr>
        <p:txBody>
          <a:bodyPr anchor="ctr"/>
          <a:lstStyle/>
          <a:p>
            <a:r>
              <a:rPr lang="cs-CZ" b="1" dirty="0">
                <a:solidFill>
                  <a:schemeClr val="bg1"/>
                </a:solidFill>
                <a:latin typeface="+mn-lt"/>
              </a:rPr>
              <a:t>Kompetence k řešení problémů</a:t>
            </a:r>
          </a:p>
        </p:txBody>
      </p:sp>
      <p:sp>
        <p:nvSpPr>
          <p:cNvPr id="3" name="Podnadpis 2"/>
          <p:cNvSpPr>
            <a:spLocks noGrp="1"/>
          </p:cNvSpPr>
          <p:nvPr>
            <p:ph type="subTitle" idx="1"/>
          </p:nvPr>
        </p:nvSpPr>
        <p:spPr>
          <a:xfrm>
            <a:off x="0" y="1250303"/>
            <a:ext cx="12192000" cy="5607697"/>
          </a:xfrm>
        </p:spPr>
        <p:txBody>
          <a:bodyPr>
            <a:noAutofit/>
          </a:bodyPr>
          <a:lstStyle/>
          <a:p>
            <a:pPr algn="l">
              <a:spcBef>
                <a:spcPts val="0"/>
              </a:spcBef>
              <a:buClr>
                <a:schemeClr val="accent2"/>
              </a:buClr>
              <a:defRPr/>
            </a:pPr>
            <a:r>
              <a:rPr lang="cs-CZ" sz="3200" dirty="0">
                <a:solidFill>
                  <a:schemeClr val="tx1">
                    <a:lumMod val="65000"/>
                    <a:lumOff val="35000"/>
                  </a:schemeClr>
                </a:solidFill>
              </a:rPr>
              <a:t>Žák: </a:t>
            </a:r>
          </a:p>
          <a:p>
            <a:pPr marL="742950" indent="-742950" algn="l">
              <a:spcBef>
                <a:spcPts val="0"/>
              </a:spcBef>
              <a:buClr>
                <a:schemeClr val="accent2"/>
              </a:buClr>
              <a:buAutoNum type="arabicPeriod"/>
              <a:defRPr/>
            </a:pPr>
            <a:r>
              <a:rPr lang="cs-CZ" sz="3200" dirty="0">
                <a:solidFill>
                  <a:schemeClr val="tx1">
                    <a:lumMod val="65000"/>
                    <a:lumOff val="35000"/>
                  </a:schemeClr>
                </a:solidFill>
              </a:rPr>
              <a:t>rozpozná problém, objasní jeho podstatu, rozčlení ho na části; </a:t>
            </a:r>
          </a:p>
          <a:p>
            <a:pPr marL="742950" indent="-742950" algn="l">
              <a:spcBef>
                <a:spcPts val="0"/>
              </a:spcBef>
              <a:buClr>
                <a:schemeClr val="accent2"/>
              </a:buClr>
              <a:buAutoNum type="arabicPeriod"/>
              <a:defRPr/>
            </a:pPr>
            <a:r>
              <a:rPr lang="cs-CZ" sz="3200" dirty="0">
                <a:solidFill>
                  <a:schemeClr val="tx1">
                    <a:lumMod val="65000"/>
                    <a:lumOff val="35000"/>
                  </a:schemeClr>
                </a:solidFill>
              </a:rPr>
              <a:t>vytváří hypotézy, navrhuje postupné kroky, zvažuje využití různých postupů při řešení problému nebo ověřování hypotézy; </a:t>
            </a:r>
          </a:p>
          <a:p>
            <a:pPr marL="742950" indent="-742950" algn="l">
              <a:spcBef>
                <a:spcPts val="0"/>
              </a:spcBef>
              <a:buClr>
                <a:schemeClr val="accent2"/>
              </a:buClr>
              <a:buAutoNum type="arabicPeriod"/>
              <a:defRPr/>
            </a:pPr>
            <a:r>
              <a:rPr lang="cs-CZ" sz="3200" dirty="0">
                <a:solidFill>
                  <a:schemeClr val="tx1">
                    <a:lumMod val="65000"/>
                    <a:lumOff val="35000"/>
                  </a:schemeClr>
                </a:solidFill>
              </a:rPr>
              <a:t>uplatňuje při řešení problémů vhodné metody a dříve získané vědomosti a dovednosti, kromě analytického a kritického myšlení využívá i myšlení tvořivé s použitím představivosti a intuice; </a:t>
            </a:r>
          </a:p>
          <a:p>
            <a:pPr marL="742950" indent="-742950" algn="l">
              <a:spcBef>
                <a:spcPts val="0"/>
              </a:spcBef>
              <a:buClr>
                <a:schemeClr val="accent2"/>
              </a:buClr>
              <a:buAutoNum type="arabicPeriod"/>
              <a:defRPr/>
            </a:pPr>
            <a:r>
              <a:rPr lang="cs-CZ" sz="3200" dirty="0">
                <a:solidFill>
                  <a:schemeClr val="tx1">
                    <a:lumMod val="65000"/>
                    <a:lumOff val="35000"/>
                  </a:schemeClr>
                </a:solidFill>
              </a:rPr>
              <a:t>kriticky interpretuje získané poznatky a zjištění a ověřuje je, pro své tvrzení nachází argumenty a důkazy, formuluje a obhajuje podložené závěry; </a:t>
            </a:r>
          </a:p>
          <a:p>
            <a:pPr marL="742950" indent="-742950" algn="l">
              <a:spcBef>
                <a:spcPts val="0"/>
              </a:spcBef>
              <a:buClr>
                <a:schemeClr val="accent2"/>
              </a:buClr>
              <a:buAutoNum type="arabicPeriod"/>
              <a:defRPr/>
            </a:pPr>
            <a:r>
              <a:rPr lang="cs-CZ" sz="3200" dirty="0">
                <a:solidFill>
                  <a:schemeClr val="tx1">
                    <a:lumMod val="65000"/>
                    <a:lumOff val="35000"/>
                  </a:schemeClr>
                </a:solidFill>
              </a:rPr>
              <a:t>je otevřený k využití různých postupů při řešení problémů, nahlíží problém z různých stran</a:t>
            </a:r>
          </a:p>
        </p:txBody>
      </p:sp>
    </p:spTree>
    <p:extLst>
      <p:ext uri="{BB962C8B-B14F-4D97-AF65-F5344CB8AC3E}">
        <p14:creationId xmlns:p14="http://schemas.microsoft.com/office/powerpoint/2010/main" val="2346176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3"/>
            <a:ext cx="12192000" cy="1250300"/>
          </a:xfrm>
          <a:solidFill>
            <a:schemeClr val="accent1">
              <a:alpha val="96000"/>
            </a:schemeClr>
          </a:solidFill>
        </p:spPr>
        <p:txBody>
          <a:bodyPr anchor="ctr"/>
          <a:lstStyle/>
          <a:p>
            <a:r>
              <a:rPr lang="cs-CZ" b="1" dirty="0">
                <a:solidFill>
                  <a:schemeClr val="bg1"/>
                </a:solidFill>
                <a:latin typeface="+mn-lt"/>
              </a:rPr>
              <a:t>Kompetence k řešení problémů</a:t>
            </a:r>
          </a:p>
        </p:txBody>
      </p:sp>
      <p:sp>
        <p:nvSpPr>
          <p:cNvPr id="3" name="Podnadpis 2"/>
          <p:cNvSpPr>
            <a:spLocks noGrp="1"/>
          </p:cNvSpPr>
          <p:nvPr>
            <p:ph type="subTitle" idx="1"/>
          </p:nvPr>
        </p:nvSpPr>
        <p:spPr>
          <a:xfrm>
            <a:off x="1288472" y="2189018"/>
            <a:ext cx="9393383" cy="4668982"/>
          </a:xfrm>
        </p:spPr>
        <p:txBody>
          <a:bodyPr>
            <a:noAutofit/>
          </a:bodyPr>
          <a:lstStyle/>
          <a:p>
            <a:pPr algn="l">
              <a:spcBef>
                <a:spcPts val="0"/>
              </a:spcBef>
              <a:buClr>
                <a:schemeClr val="accent2"/>
              </a:buClr>
              <a:defRPr/>
            </a:pPr>
            <a:r>
              <a:rPr lang="cs-CZ" sz="3200" dirty="0"/>
              <a:t>	Vytváříme pro žáky praktické problémové úlohy a situace, při nichž je nutné řešit praktické problémy; </a:t>
            </a:r>
          </a:p>
          <a:p>
            <a:pPr algn="l">
              <a:spcBef>
                <a:spcPts val="0"/>
              </a:spcBef>
              <a:buClr>
                <a:schemeClr val="accent2"/>
              </a:buClr>
              <a:defRPr/>
            </a:pPr>
            <a:r>
              <a:rPr lang="cs-CZ" sz="3200" dirty="0"/>
              <a:t>nabízíme žákům k řešení úkoly, které vyžadují propojení znalostí z více vyučovacích předmětů i využití praktických dovedností z různých oblastí lidské činnosti, a tudíž i více přístupů k vyřešení</a:t>
            </a:r>
            <a:endParaRPr lang="cs-CZ" sz="3200" dirty="0">
              <a:solidFill>
                <a:schemeClr val="tx1">
                  <a:lumMod val="65000"/>
                  <a:lumOff val="35000"/>
                </a:schemeClr>
              </a:solidFill>
            </a:endParaRPr>
          </a:p>
        </p:txBody>
      </p:sp>
    </p:spTree>
    <p:extLst>
      <p:ext uri="{BB962C8B-B14F-4D97-AF65-F5344CB8AC3E}">
        <p14:creationId xmlns:p14="http://schemas.microsoft.com/office/powerpoint/2010/main" val="3234923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3"/>
            <a:ext cx="12192000" cy="914397"/>
          </a:xfrm>
          <a:solidFill>
            <a:schemeClr val="accent1">
              <a:alpha val="96000"/>
            </a:schemeClr>
          </a:solidFill>
        </p:spPr>
        <p:txBody>
          <a:bodyPr anchor="ctr">
            <a:normAutofit fontScale="90000"/>
          </a:bodyPr>
          <a:lstStyle/>
          <a:p>
            <a:r>
              <a:rPr lang="cs-CZ" b="1" dirty="0">
                <a:solidFill>
                  <a:schemeClr val="bg1"/>
                </a:solidFill>
                <a:latin typeface="+mn-lt"/>
              </a:rPr>
              <a:t> Kompetence občanská</a:t>
            </a:r>
          </a:p>
        </p:txBody>
      </p:sp>
      <p:sp>
        <p:nvSpPr>
          <p:cNvPr id="3" name="Podnadpis 2"/>
          <p:cNvSpPr>
            <a:spLocks noGrp="1"/>
          </p:cNvSpPr>
          <p:nvPr>
            <p:ph type="subTitle" idx="1"/>
          </p:nvPr>
        </p:nvSpPr>
        <p:spPr>
          <a:xfrm>
            <a:off x="37322" y="914400"/>
            <a:ext cx="12372392" cy="5990253"/>
          </a:xfrm>
        </p:spPr>
        <p:txBody>
          <a:bodyPr>
            <a:noAutofit/>
          </a:bodyPr>
          <a:lstStyle/>
          <a:p>
            <a:pPr algn="l">
              <a:spcBef>
                <a:spcPts val="0"/>
              </a:spcBef>
              <a:buClr>
                <a:schemeClr val="accent2"/>
              </a:buClr>
              <a:defRPr/>
            </a:pPr>
            <a:r>
              <a:rPr lang="cs-CZ" sz="3200" dirty="0">
                <a:solidFill>
                  <a:schemeClr val="tx1">
                    <a:lumMod val="65000"/>
                    <a:lumOff val="35000"/>
                  </a:schemeClr>
                </a:solidFill>
              </a:rPr>
              <a:t>Žák: </a:t>
            </a:r>
          </a:p>
          <a:p>
            <a:pPr marL="514350" indent="-514350" algn="l">
              <a:spcBef>
                <a:spcPts val="0"/>
              </a:spcBef>
              <a:buClr>
                <a:schemeClr val="accent2"/>
              </a:buClr>
              <a:buAutoNum type="arabicPeriod"/>
              <a:defRPr/>
            </a:pPr>
            <a:r>
              <a:rPr lang="cs-CZ" sz="3200" dirty="0">
                <a:solidFill>
                  <a:schemeClr val="tx1">
                    <a:lumMod val="65000"/>
                    <a:lumOff val="35000"/>
                  </a:schemeClr>
                </a:solidFill>
              </a:rPr>
              <a:t>respektuje přesvědčení druhých lidí, váží si jejich vnitřních hodnot, odmítá útlak a hrubé zacházení, uvědomuje si povinnost postavit se proti fyzickému i psychickému násilí</a:t>
            </a:r>
          </a:p>
          <a:p>
            <a:pPr marL="514350" indent="-514350" algn="l">
              <a:spcBef>
                <a:spcPts val="0"/>
              </a:spcBef>
              <a:buClr>
                <a:schemeClr val="accent2"/>
              </a:buClr>
              <a:buAutoNum type="arabicPeriod"/>
              <a:defRPr/>
            </a:pPr>
            <a:r>
              <a:rPr lang="cs-CZ" sz="3200" dirty="0">
                <a:solidFill>
                  <a:schemeClr val="tx1">
                    <a:lumMod val="65000"/>
                    <a:lumOff val="35000"/>
                  </a:schemeClr>
                </a:solidFill>
              </a:rPr>
              <a:t>chápe základní principy, na nichž spočívají zákony a společenské normy, je si vědom svých práv a povinností ve škole i mimo školu</a:t>
            </a:r>
          </a:p>
          <a:p>
            <a:pPr marL="514350" indent="-514350" algn="l">
              <a:spcBef>
                <a:spcPts val="0"/>
              </a:spcBef>
              <a:buClr>
                <a:schemeClr val="accent2"/>
              </a:buClr>
              <a:buAutoNum type="arabicPeriod"/>
              <a:defRPr/>
            </a:pPr>
            <a:r>
              <a:rPr lang="cs-CZ" sz="3200" dirty="0">
                <a:solidFill>
                  <a:schemeClr val="tx1">
                    <a:lumMod val="65000"/>
                    <a:lumOff val="35000"/>
                  </a:schemeClr>
                </a:solidFill>
              </a:rPr>
              <a:t>rozhoduje se zodpovědně podle dané situace, poskytne účinnou pomoc a chová se zodpovědně v krizových situacích i v situacích ohrožujících život a zdraví člověka</a:t>
            </a:r>
          </a:p>
          <a:p>
            <a:pPr marL="514350" indent="-514350" algn="l">
              <a:spcBef>
                <a:spcPts val="0"/>
              </a:spcBef>
              <a:buClr>
                <a:schemeClr val="accent2"/>
              </a:buClr>
              <a:buAutoNum type="arabicPeriod"/>
              <a:defRPr/>
            </a:pPr>
            <a:r>
              <a:rPr lang="cs-CZ" sz="3200" dirty="0">
                <a:solidFill>
                  <a:schemeClr val="tx1">
                    <a:lumMod val="65000"/>
                    <a:lumOff val="35000"/>
                  </a:schemeClr>
                </a:solidFill>
              </a:rPr>
              <a:t>respektuje, chrání a ocení naše tradice a kulturní i historické dědictví, projevuje pozitivní postoj k uměleckým dílům, smysl pro kulturu a tvořivost, aktivně se zapojuje do kulturního dění a sportovních aktivit</a:t>
            </a:r>
          </a:p>
          <a:p>
            <a:pPr marL="514350" indent="-514350" algn="l">
              <a:spcBef>
                <a:spcPts val="0"/>
              </a:spcBef>
              <a:buClr>
                <a:schemeClr val="accent2"/>
              </a:buClr>
              <a:buAutoNum type="arabicPeriod"/>
              <a:defRPr/>
            </a:pPr>
            <a:r>
              <a:rPr lang="cs-CZ" sz="3200" dirty="0">
                <a:solidFill>
                  <a:schemeClr val="tx1">
                    <a:lumMod val="65000"/>
                    <a:lumOff val="35000"/>
                  </a:schemeClr>
                </a:solidFill>
              </a:rPr>
              <a:t>chápe základní ekologické souvislosti a environmentální problémy.</a:t>
            </a:r>
          </a:p>
        </p:txBody>
      </p:sp>
    </p:spTree>
    <p:extLst>
      <p:ext uri="{BB962C8B-B14F-4D97-AF65-F5344CB8AC3E}">
        <p14:creationId xmlns:p14="http://schemas.microsoft.com/office/powerpoint/2010/main" val="3095236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3"/>
            <a:ext cx="12192000" cy="914397"/>
          </a:xfrm>
          <a:solidFill>
            <a:schemeClr val="accent1">
              <a:alpha val="96000"/>
            </a:schemeClr>
          </a:solidFill>
        </p:spPr>
        <p:txBody>
          <a:bodyPr anchor="ctr">
            <a:normAutofit fontScale="90000"/>
          </a:bodyPr>
          <a:lstStyle/>
          <a:p>
            <a:r>
              <a:rPr lang="cs-CZ" b="1" dirty="0">
                <a:solidFill>
                  <a:schemeClr val="bg1"/>
                </a:solidFill>
                <a:latin typeface="+mn-lt"/>
              </a:rPr>
              <a:t> Kompetence komunikativní</a:t>
            </a:r>
          </a:p>
        </p:txBody>
      </p:sp>
      <p:sp>
        <p:nvSpPr>
          <p:cNvPr id="3" name="Podnadpis 2"/>
          <p:cNvSpPr>
            <a:spLocks noGrp="1"/>
          </p:cNvSpPr>
          <p:nvPr>
            <p:ph type="subTitle" idx="1"/>
          </p:nvPr>
        </p:nvSpPr>
        <p:spPr>
          <a:xfrm>
            <a:off x="0" y="914400"/>
            <a:ext cx="12192000" cy="5990253"/>
          </a:xfrm>
        </p:spPr>
        <p:txBody>
          <a:bodyPr>
            <a:noAutofit/>
          </a:bodyPr>
          <a:lstStyle/>
          <a:p>
            <a:pPr algn="l">
              <a:spcBef>
                <a:spcPts val="0"/>
              </a:spcBef>
              <a:buClr>
                <a:schemeClr val="accent2"/>
              </a:buClr>
              <a:defRPr/>
            </a:pPr>
            <a:r>
              <a:rPr lang="cs-CZ" sz="3200" dirty="0">
                <a:solidFill>
                  <a:schemeClr val="tx1">
                    <a:lumMod val="65000"/>
                    <a:lumOff val="35000"/>
                  </a:schemeClr>
                </a:solidFill>
              </a:rPr>
              <a:t>Žák: </a:t>
            </a:r>
          </a:p>
          <a:p>
            <a:pPr marL="742950" indent="-742950" algn="l">
              <a:spcBef>
                <a:spcPts val="0"/>
              </a:spcBef>
              <a:buClr>
                <a:schemeClr val="accent2"/>
              </a:buClr>
              <a:buAutoNum type="arabicPeriod"/>
              <a:defRPr/>
            </a:pPr>
            <a:r>
              <a:rPr lang="cs-CZ" sz="3200" dirty="0">
                <a:solidFill>
                  <a:schemeClr val="tx1">
                    <a:lumMod val="65000"/>
                    <a:lumOff val="35000"/>
                  </a:schemeClr>
                </a:solidFill>
              </a:rPr>
              <a:t>s ohledem na situaci a účastníky komunikace efektivně využívá dostupné prostředky komunikace, verbální i neverbální, včetně symbolických a grafických vyjádření informací různého typu; </a:t>
            </a:r>
          </a:p>
          <a:p>
            <a:pPr marL="742950" indent="-742950" algn="l">
              <a:spcBef>
                <a:spcPts val="0"/>
              </a:spcBef>
              <a:buClr>
                <a:schemeClr val="accent2"/>
              </a:buClr>
              <a:buAutoNum type="arabicPeriod"/>
              <a:defRPr/>
            </a:pPr>
            <a:r>
              <a:rPr lang="cs-CZ" sz="3200" dirty="0">
                <a:solidFill>
                  <a:schemeClr val="tx1">
                    <a:lumMod val="65000"/>
                    <a:lumOff val="35000"/>
                  </a:schemeClr>
                </a:solidFill>
              </a:rPr>
              <a:t>používá s porozuměním odborný jazyk a symbolická a grafická vyjádření informací různého typu; </a:t>
            </a:r>
          </a:p>
          <a:p>
            <a:pPr marL="742950" indent="-742950" algn="l">
              <a:spcBef>
                <a:spcPts val="0"/>
              </a:spcBef>
              <a:buClr>
                <a:schemeClr val="accent2"/>
              </a:buClr>
              <a:buAutoNum type="arabicPeriod"/>
              <a:defRPr/>
            </a:pPr>
            <a:r>
              <a:rPr lang="cs-CZ" sz="3200" dirty="0">
                <a:solidFill>
                  <a:schemeClr val="tx1">
                    <a:lumMod val="65000"/>
                    <a:lumOff val="35000"/>
                  </a:schemeClr>
                </a:solidFill>
              </a:rPr>
              <a:t>efektivně využívá moderní informační technologie; </a:t>
            </a:r>
          </a:p>
          <a:p>
            <a:pPr marL="742950" indent="-742950" algn="l">
              <a:spcBef>
                <a:spcPts val="0"/>
              </a:spcBef>
              <a:buClr>
                <a:schemeClr val="accent2"/>
              </a:buClr>
              <a:buAutoNum type="arabicPeriod"/>
              <a:defRPr/>
            </a:pPr>
            <a:r>
              <a:rPr lang="cs-CZ" sz="3200" dirty="0">
                <a:solidFill>
                  <a:schemeClr val="tx1">
                    <a:lumMod val="65000"/>
                    <a:lumOff val="35000"/>
                  </a:schemeClr>
                </a:solidFill>
              </a:rPr>
              <a:t>vyjadřuje se v mluvených i psaných projevech jasně, srozumitelně a přiměřeně tomu, komu, co a jak chce sdělit, s jakým záměrem a v jaké situaci komunikuje; je citlivý k míře zkušeností a znalostí a k možným pocitům partnerů v komunikaci; </a:t>
            </a:r>
          </a:p>
          <a:p>
            <a:pPr marL="742950" indent="-742950" algn="l">
              <a:spcBef>
                <a:spcPts val="0"/>
              </a:spcBef>
              <a:buClr>
                <a:schemeClr val="accent2"/>
              </a:buClr>
              <a:buAutoNum type="arabicPeriod"/>
              <a:defRPr/>
            </a:pPr>
            <a:r>
              <a:rPr lang="cs-CZ" sz="3200" dirty="0">
                <a:solidFill>
                  <a:schemeClr val="tx1">
                    <a:lumMod val="65000"/>
                    <a:lumOff val="35000"/>
                  </a:schemeClr>
                </a:solidFill>
              </a:rPr>
              <a:t>prezentuje vhodným způsobem svou práci i sám sebe před známým i neznámým publikem</a:t>
            </a:r>
          </a:p>
        </p:txBody>
      </p:sp>
    </p:spTree>
    <p:extLst>
      <p:ext uri="{BB962C8B-B14F-4D97-AF65-F5344CB8AC3E}">
        <p14:creationId xmlns:p14="http://schemas.microsoft.com/office/powerpoint/2010/main" val="746560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2"/>
            <a:ext cx="12192000" cy="1844823"/>
          </a:xfrm>
          <a:solidFill>
            <a:schemeClr val="accent1">
              <a:alpha val="96000"/>
            </a:schemeClr>
          </a:solidFill>
        </p:spPr>
        <p:txBody>
          <a:bodyPr anchor="ctr"/>
          <a:lstStyle/>
          <a:p>
            <a:r>
              <a:rPr lang="cs-CZ" b="1" dirty="0">
                <a:solidFill>
                  <a:schemeClr val="bg1"/>
                </a:solidFill>
                <a:latin typeface="+mn-lt"/>
              </a:rPr>
              <a:t>Kurikulum</a:t>
            </a:r>
          </a:p>
        </p:txBody>
      </p:sp>
      <p:sp>
        <p:nvSpPr>
          <p:cNvPr id="3" name="Podnadpis 2"/>
          <p:cNvSpPr>
            <a:spLocks noGrp="1"/>
          </p:cNvSpPr>
          <p:nvPr>
            <p:ph type="subTitle" idx="1"/>
          </p:nvPr>
        </p:nvSpPr>
        <p:spPr>
          <a:xfrm>
            <a:off x="791135" y="2339788"/>
            <a:ext cx="10609730" cy="3644155"/>
          </a:xfrm>
        </p:spPr>
        <p:txBody>
          <a:bodyPr>
            <a:normAutofit/>
          </a:bodyPr>
          <a:lstStyle/>
          <a:p>
            <a:pPr>
              <a:spcBef>
                <a:spcPts val="0"/>
              </a:spcBef>
              <a:buClr>
                <a:schemeClr val="accent3"/>
              </a:buClr>
              <a:defRPr/>
            </a:pPr>
            <a:r>
              <a:rPr lang="cs-CZ" sz="4400" dirty="0">
                <a:solidFill>
                  <a:schemeClr val="tx1">
                    <a:lumMod val="65000"/>
                    <a:lumOff val="35000"/>
                  </a:schemeClr>
                </a:solidFill>
              </a:rPr>
              <a:t>Obsah veškeré zkušenosti, kterou žáci získávají ve škole a v činnostech ke škole se vztahujících, její plánování a hodnocení</a:t>
            </a:r>
          </a:p>
        </p:txBody>
      </p:sp>
    </p:spTree>
    <p:extLst>
      <p:ext uri="{BB962C8B-B14F-4D97-AF65-F5344CB8AC3E}">
        <p14:creationId xmlns:p14="http://schemas.microsoft.com/office/powerpoint/2010/main" val="773479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3"/>
            <a:ext cx="12192000" cy="914397"/>
          </a:xfrm>
          <a:solidFill>
            <a:schemeClr val="accent1">
              <a:alpha val="96000"/>
            </a:schemeClr>
          </a:solidFill>
        </p:spPr>
        <p:txBody>
          <a:bodyPr anchor="ctr">
            <a:normAutofit fontScale="90000"/>
          </a:bodyPr>
          <a:lstStyle/>
          <a:p>
            <a:r>
              <a:rPr lang="cs-CZ" b="1" dirty="0">
                <a:solidFill>
                  <a:schemeClr val="bg1"/>
                </a:solidFill>
                <a:latin typeface="+mn-lt"/>
              </a:rPr>
              <a:t> Kompetence sociální a personální</a:t>
            </a:r>
          </a:p>
        </p:txBody>
      </p:sp>
      <p:sp>
        <p:nvSpPr>
          <p:cNvPr id="3" name="Podnadpis 2"/>
          <p:cNvSpPr>
            <a:spLocks noGrp="1"/>
          </p:cNvSpPr>
          <p:nvPr>
            <p:ph type="subTitle" idx="1"/>
          </p:nvPr>
        </p:nvSpPr>
        <p:spPr>
          <a:xfrm>
            <a:off x="0" y="914400"/>
            <a:ext cx="12192000" cy="5990253"/>
          </a:xfrm>
        </p:spPr>
        <p:txBody>
          <a:bodyPr>
            <a:noAutofit/>
          </a:bodyPr>
          <a:lstStyle/>
          <a:p>
            <a:pPr algn="l">
              <a:spcBef>
                <a:spcPts val="0"/>
              </a:spcBef>
              <a:buClr>
                <a:schemeClr val="accent2"/>
              </a:buClr>
              <a:defRPr/>
            </a:pPr>
            <a:r>
              <a:rPr lang="cs-CZ" sz="3200" dirty="0">
                <a:solidFill>
                  <a:schemeClr val="tx1">
                    <a:lumMod val="65000"/>
                    <a:lumOff val="35000"/>
                  </a:schemeClr>
                </a:solidFill>
              </a:rPr>
              <a:t>Žák: </a:t>
            </a:r>
          </a:p>
          <a:p>
            <a:pPr marL="514350" indent="-514350" algn="l">
              <a:spcBef>
                <a:spcPts val="0"/>
              </a:spcBef>
              <a:buClr>
                <a:schemeClr val="accent2"/>
              </a:buClr>
              <a:buAutoNum type="arabicPeriod"/>
              <a:defRPr/>
            </a:pPr>
            <a:r>
              <a:rPr lang="cs-CZ" sz="3200" dirty="0">
                <a:solidFill>
                  <a:schemeClr val="tx1">
                    <a:lumMod val="65000"/>
                    <a:lumOff val="35000"/>
                  </a:schemeClr>
                </a:solidFill>
              </a:rPr>
              <a:t>účinně spolupracuje ve skupině, podílí se společně s pedagogy na vytváření pravidel práce v týmu, na základě poznání nebo přijetí nové role v pracovní činnosti pozitivně ovlivňuje kvalitu společné práce</a:t>
            </a:r>
          </a:p>
          <a:p>
            <a:pPr marL="514350" indent="-514350" algn="l">
              <a:spcBef>
                <a:spcPts val="0"/>
              </a:spcBef>
              <a:buClr>
                <a:schemeClr val="accent2"/>
              </a:buClr>
              <a:buAutoNum type="arabicPeriod"/>
              <a:defRPr/>
            </a:pPr>
            <a:r>
              <a:rPr lang="cs-CZ" sz="3200" dirty="0">
                <a:solidFill>
                  <a:schemeClr val="tx1">
                    <a:lumMod val="65000"/>
                    <a:lumOff val="35000"/>
                  </a:schemeClr>
                </a:solidFill>
              </a:rPr>
              <a:t>podílí se na utváření příjemné atmosféry v týmu, na základě ohleduplnosti a úcty při jednání s druhými lidmi přispívá k upevňování dobrých mezilidských vztahů</a:t>
            </a:r>
          </a:p>
          <a:p>
            <a:pPr marL="514350" indent="-514350" algn="l">
              <a:spcBef>
                <a:spcPts val="0"/>
              </a:spcBef>
              <a:buClr>
                <a:schemeClr val="accent2"/>
              </a:buClr>
              <a:buAutoNum type="arabicPeriod"/>
              <a:defRPr/>
            </a:pPr>
            <a:r>
              <a:rPr lang="cs-CZ" sz="3200" dirty="0">
                <a:solidFill>
                  <a:schemeClr val="tx1">
                    <a:lumMod val="65000"/>
                    <a:lumOff val="35000"/>
                  </a:schemeClr>
                </a:solidFill>
              </a:rPr>
              <a:t>přispívá k diskusi v malé skupině i k debatě celé třídy, chápe potřebu efektivně spolupracovat s druhými při řešení daného úkolu, oceňuje zkušenosti druhých lidí, respektuje různá hlediska a čerpá poučení z toho, co si druzí lidé myslí, říkají a dělají</a:t>
            </a:r>
          </a:p>
          <a:p>
            <a:pPr marL="514350" indent="-514350" algn="l">
              <a:spcBef>
                <a:spcPts val="0"/>
              </a:spcBef>
              <a:buClr>
                <a:schemeClr val="accent2"/>
              </a:buClr>
              <a:buAutoNum type="arabicPeriod"/>
              <a:defRPr/>
            </a:pPr>
            <a:r>
              <a:rPr lang="cs-CZ" sz="3200" dirty="0">
                <a:solidFill>
                  <a:schemeClr val="tx1">
                    <a:lumMod val="65000"/>
                    <a:lumOff val="35000"/>
                  </a:schemeClr>
                </a:solidFill>
              </a:rPr>
              <a:t>vytváří si pozitivní představu o sobě samém, která podporuje jeho sebedůvěru a samostatný rozvoj</a:t>
            </a:r>
          </a:p>
          <a:p>
            <a:pPr marL="742950" indent="-742950" algn="l">
              <a:spcBef>
                <a:spcPts val="0"/>
              </a:spcBef>
              <a:buClr>
                <a:schemeClr val="accent2"/>
              </a:buClr>
              <a:buAutoNum type="arabicPeriod"/>
              <a:defRPr/>
            </a:pPr>
            <a:endParaRPr lang="cs-CZ" sz="3200" dirty="0">
              <a:solidFill>
                <a:schemeClr val="tx1">
                  <a:lumMod val="65000"/>
                  <a:lumOff val="35000"/>
                </a:schemeClr>
              </a:solidFill>
            </a:endParaRPr>
          </a:p>
        </p:txBody>
      </p:sp>
    </p:spTree>
    <p:extLst>
      <p:ext uri="{BB962C8B-B14F-4D97-AF65-F5344CB8AC3E}">
        <p14:creationId xmlns:p14="http://schemas.microsoft.com/office/powerpoint/2010/main" val="641150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3"/>
            <a:ext cx="12192000" cy="914397"/>
          </a:xfrm>
          <a:solidFill>
            <a:schemeClr val="accent1">
              <a:alpha val="96000"/>
            </a:schemeClr>
          </a:solidFill>
        </p:spPr>
        <p:txBody>
          <a:bodyPr anchor="ctr">
            <a:normAutofit fontScale="90000"/>
          </a:bodyPr>
          <a:lstStyle/>
          <a:p>
            <a:r>
              <a:rPr lang="cs-CZ" b="1" dirty="0">
                <a:solidFill>
                  <a:schemeClr val="bg1"/>
                </a:solidFill>
                <a:latin typeface="+mn-lt"/>
              </a:rPr>
              <a:t> Kompetence k podnikavosti</a:t>
            </a:r>
          </a:p>
        </p:txBody>
      </p:sp>
      <p:sp>
        <p:nvSpPr>
          <p:cNvPr id="3" name="Podnadpis 2"/>
          <p:cNvSpPr>
            <a:spLocks noGrp="1"/>
          </p:cNvSpPr>
          <p:nvPr>
            <p:ph type="subTitle" idx="1"/>
          </p:nvPr>
        </p:nvSpPr>
        <p:spPr>
          <a:xfrm>
            <a:off x="37322" y="914400"/>
            <a:ext cx="12372392" cy="5990253"/>
          </a:xfrm>
        </p:spPr>
        <p:txBody>
          <a:bodyPr>
            <a:noAutofit/>
          </a:bodyPr>
          <a:lstStyle/>
          <a:p>
            <a:pPr algn="l">
              <a:spcBef>
                <a:spcPts val="0"/>
              </a:spcBef>
              <a:buClr>
                <a:schemeClr val="accent2"/>
              </a:buClr>
              <a:defRPr/>
            </a:pPr>
            <a:r>
              <a:rPr lang="cs-CZ" sz="3200" dirty="0">
                <a:solidFill>
                  <a:schemeClr val="tx1">
                    <a:lumMod val="65000"/>
                    <a:lumOff val="35000"/>
                  </a:schemeClr>
                </a:solidFill>
              </a:rPr>
              <a:t>Žák: </a:t>
            </a:r>
          </a:p>
          <a:p>
            <a:pPr marL="514350" indent="-514350" algn="l">
              <a:spcBef>
                <a:spcPts val="0"/>
              </a:spcBef>
              <a:buClr>
                <a:schemeClr val="accent2"/>
              </a:buClr>
              <a:buAutoNum type="arabicPeriod"/>
              <a:defRPr/>
            </a:pPr>
            <a:r>
              <a:rPr lang="cs-CZ" sz="3200" dirty="0">
                <a:solidFill>
                  <a:schemeClr val="tx1">
                    <a:lumMod val="65000"/>
                    <a:lumOff val="35000"/>
                  </a:schemeClr>
                </a:solidFill>
              </a:rPr>
              <a:t>cílevědomě, zodpovědně a s ohledem na své potřeby, osobní předpoklady a možnosti se rozhoduje o dalším vzdělávání a budoucím profesním zaměření</a:t>
            </a:r>
          </a:p>
          <a:p>
            <a:pPr marL="514350" indent="-514350" algn="l">
              <a:spcBef>
                <a:spcPts val="0"/>
              </a:spcBef>
              <a:buClr>
                <a:schemeClr val="accent2"/>
              </a:buClr>
              <a:buAutoNum type="arabicPeriod"/>
              <a:defRPr/>
            </a:pPr>
            <a:r>
              <a:rPr lang="cs-CZ" sz="3200" dirty="0">
                <a:solidFill>
                  <a:schemeClr val="tx1">
                    <a:lumMod val="65000"/>
                    <a:lumOff val="35000"/>
                  </a:schemeClr>
                </a:solidFill>
              </a:rPr>
              <a:t>rozvíjí svůj osobní i odborný potenciál, rozpoznává a využívá příležitosti pro svůj rozvoj v osobním a profesním životě</a:t>
            </a:r>
          </a:p>
          <a:p>
            <a:pPr marL="514350" indent="-514350" algn="l">
              <a:spcBef>
                <a:spcPts val="0"/>
              </a:spcBef>
              <a:buClr>
                <a:schemeClr val="accent2"/>
              </a:buClr>
              <a:buAutoNum type="arabicPeriod"/>
              <a:defRPr/>
            </a:pPr>
            <a:r>
              <a:rPr lang="cs-CZ" sz="3200" dirty="0">
                <a:solidFill>
                  <a:schemeClr val="tx1">
                    <a:lumMod val="65000"/>
                    <a:lumOff val="35000"/>
                  </a:schemeClr>
                </a:solidFill>
              </a:rPr>
              <a:t>uplatňuje vlastní iniciativu a tvořivost, vítá a podporuje inovace</a:t>
            </a:r>
          </a:p>
          <a:p>
            <a:pPr marL="514350" indent="-514350" algn="l">
              <a:spcBef>
                <a:spcPts val="0"/>
              </a:spcBef>
              <a:buClr>
                <a:schemeClr val="accent2"/>
              </a:buClr>
              <a:buAutoNum type="arabicPeriod"/>
              <a:defRPr/>
            </a:pPr>
            <a:r>
              <a:rPr lang="cs-CZ" sz="3200" dirty="0">
                <a:solidFill>
                  <a:schemeClr val="tx1">
                    <a:lumMod val="65000"/>
                    <a:lumOff val="35000"/>
                  </a:schemeClr>
                </a:solidFill>
              </a:rPr>
              <a:t>získává a kriticky vyhodnocuje informace o vzdělávacích a pracovních příležitostech</a:t>
            </a:r>
          </a:p>
          <a:p>
            <a:pPr marL="514350" indent="-514350" algn="l">
              <a:spcBef>
                <a:spcPts val="0"/>
              </a:spcBef>
              <a:buClr>
                <a:schemeClr val="accent2"/>
              </a:buClr>
              <a:buAutoNum type="arabicPeriod"/>
              <a:defRPr/>
            </a:pPr>
            <a:r>
              <a:rPr lang="cs-CZ" sz="3200" dirty="0">
                <a:solidFill>
                  <a:schemeClr val="tx1">
                    <a:lumMod val="65000"/>
                    <a:lumOff val="35000"/>
                  </a:schemeClr>
                </a:solidFill>
              </a:rPr>
              <a:t>dokončuje zahájené aktivity, motivuje se k dosahování úspěchu</a:t>
            </a:r>
          </a:p>
          <a:p>
            <a:pPr marL="514350" indent="-514350" algn="l">
              <a:spcBef>
                <a:spcPts val="0"/>
              </a:spcBef>
              <a:buClr>
                <a:schemeClr val="accent2"/>
              </a:buClr>
              <a:buAutoNum type="arabicPeriod"/>
              <a:defRPr/>
            </a:pPr>
            <a:r>
              <a:rPr lang="cs-CZ" sz="3200" dirty="0">
                <a:solidFill>
                  <a:schemeClr val="tx1">
                    <a:lumMod val="65000"/>
                    <a:lumOff val="35000"/>
                  </a:schemeClr>
                </a:solidFill>
              </a:rPr>
              <a:t>posuzuje a kriticky hodnotí rizika související s rozhodováním v reálných životních situacích a v případě nezbytnosti je připraven tato rizika nést; </a:t>
            </a:r>
          </a:p>
          <a:p>
            <a:pPr marL="514350" indent="-514350" algn="l">
              <a:spcBef>
                <a:spcPts val="0"/>
              </a:spcBef>
              <a:buClr>
                <a:schemeClr val="accent2"/>
              </a:buClr>
              <a:buAutoNum type="arabicPeriod"/>
              <a:defRPr/>
            </a:pPr>
            <a:r>
              <a:rPr lang="cs-CZ" sz="3200" dirty="0">
                <a:solidFill>
                  <a:schemeClr val="tx1">
                    <a:lumMod val="65000"/>
                    <a:lumOff val="35000"/>
                  </a:schemeClr>
                </a:solidFill>
              </a:rPr>
              <a:t>chápe podstatu a principy podnikání</a:t>
            </a:r>
          </a:p>
        </p:txBody>
      </p:sp>
    </p:spTree>
    <p:extLst>
      <p:ext uri="{BB962C8B-B14F-4D97-AF65-F5344CB8AC3E}">
        <p14:creationId xmlns:p14="http://schemas.microsoft.com/office/powerpoint/2010/main" val="25401744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2"/>
            <a:ext cx="12192000" cy="1844823"/>
          </a:xfrm>
          <a:solidFill>
            <a:schemeClr val="accent1">
              <a:alpha val="96000"/>
            </a:schemeClr>
          </a:solidFill>
        </p:spPr>
        <p:txBody>
          <a:bodyPr anchor="ctr"/>
          <a:lstStyle/>
          <a:p>
            <a:r>
              <a:rPr lang="cs-CZ" b="1" dirty="0">
                <a:solidFill>
                  <a:schemeClr val="bg1"/>
                </a:solidFill>
                <a:latin typeface="+mn-lt"/>
              </a:rPr>
              <a:t>Klíčové kompetence podle RVP</a:t>
            </a:r>
          </a:p>
        </p:txBody>
      </p:sp>
      <p:sp>
        <p:nvSpPr>
          <p:cNvPr id="3" name="Podnadpis 2"/>
          <p:cNvSpPr>
            <a:spLocks noGrp="1"/>
          </p:cNvSpPr>
          <p:nvPr>
            <p:ph type="subTitle" idx="1"/>
          </p:nvPr>
        </p:nvSpPr>
        <p:spPr>
          <a:xfrm>
            <a:off x="491965" y="1996751"/>
            <a:ext cx="10609730" cy="4609321"/>
          </a:xfrm>
        </p:spPr>
        <p:txBody>
          <a:bodyPr>
            <a:normAutofit fontScale="85000" lnSpcReduction="20000"/>
          </a:bodyPr>
          <a:lstStyle/>
          <a:p>
            <a:pPr marL="571500" indent="-571500" algn="l">
              <a:lnSpc>
                <a:spcPct val="150000"/>
              </a:lnSpc>
              <a:spcBef>
                <a:spcPts val="0"/>
              </a:spcBef>
              <a:buClr>
                <a:schemeClr val="accent2"/>
              </a:buClr>
              <a:buFont typeface="Wingdings" panose="05000000000000000000" pitchFamily="2" charset="2"/>
              <a:buChar char="§"/>
              <a:defRPr/>
            </a:pPr>
            <a:r>
              <a:rPr lang="cs-CZ" sz="4400" dirty="0">
                <a:solidFill>
                  <a:schemeClr val="tx1">
                    <a:lumMod val="65000"/>
                    <a:lumOff val="35000"/>
                  </a:schemeClr>
                </a:solidFill>
              </a:rPr>
              <a:t>kompetence k učení </a:t>
            </a:r>
          </a:p>
          <a:p>
            <a:pPr marL="571500" indent="-571500" algn="l">
              <a:lnSpc>
                <a:spcPct val="150000"/>
              </a:lnSpc>
              <a:spcBef>
                <a:spcPts val="0"/>
              </a:spcBef>
              <a:buClr>
                <a:schemeClr val="accent2"/>
              </a:buClr>
              <a:buFont typeface="Wingdings" panose="05000000000000000000" pitchFamily="2" charset="2"/>
              <a:buChar char="§"/>
              <a:defRPr/>
            </a:pPr>
            <a:r>
              <a:rPr lang="cs-CZ" sz="4400" dirty="0">
                <a:solidFill>
                  <a:schemeClr val="tx1">
                    <a:lumMod val="65000"/>
                    <a:lumOff val="35000"/>
                  </a:schemeClr>
                </a:solidFill>
              </a:rPr>
              <a:t>kompetence k řešení problémů</a:t>
            </a:r>
          </a:p>
          <a:p>
            <a:pPr marL="571500" indent="-571500" algn="l">
              <a:lnSpc>
                <a:spcPct val="150000"/>
              </a:lnSpc>
              <a:spcBef>
                <a:spcPts val="0"/>
              </a:spcBef>
              <a:buClr>
                <a:schemeClr val="accent2"/>
              </a:buClr>
              <a:buFont typeface="Wingdings" panose="05000000000000000000" pitchFamily="2" charset="2"/>
              <a:buChar char="§"/>
              <a:defRPr/>
            </a:pPr>
            <a:r>
              <a:rPr lang="cs-CZ" sz="4400" dirty="0">
                <a:solidFill>
                  <a:schemeClr val="tx1">
                    <a:lumMod val="65000"/>
                    <a:lumOff val="35000"/>
                  </a:schemeClr>
                </a:solidFill>
              </a:rPr>
              <a:t>kompetence komunikativní </a:t>
            </a:r>
          </a:p>
          <a:p>
            <a:pPr marL="571500" indent="-571500" algn="l">
              <a:lnSpc>
                <a:spcPct val="150000"/>
              </a:lnSpc>
              <a:spcBef>
                <a:spcPts val="0"/>
              </a:spcBef>
              <a:buClr>
                <a:schemeClr val="accent2"/>
              </a:buClr>
              <a:buFont typeface="Wingdings" panose="05000000000000000000" pitchFamily="2" charset="2"/>
              <a:buChar char="§"/>
              <a:defRPr/>
            </a:pPr>
            <a:r>
              <a:rPr lang="cs-CZ" sz="4400" dirty="0">
                <a:solidFill>
                  <a:schemeClr val="tx1">
                    <a:lumMod val="65000"/>
                    <a:lumOff val="35000"/>
                  </a:schemeClr>
                </a:solidFill>
              </a:rPr>
              <a:t>kompetence sociální a personální </a:t>
            </a:r>
          </a:p>
          <a:p>
            <a:pPr marL="571500" indent="-571500" algn="l">
              <a:lnSpc>
                <a:spcPct val="150000"/>
              </a:lnSpc>
              <a:spcBef>
                <a:spcPts val="0"/>
              </a:spcBef>
              <a:buClr>
                <a:schemeClr val="accent2"/>
              </a:buClr>
              <a:buFont typeface="Wingdings" panose="05000000000000000000" pitchFamily="2" charset="2"/>
              <a:buChar char="§"/>
              <a:defRPr/>
            </a:pPr>
            <a:r>
              <a:rPr lang="cs-CZ" sz="4400" dirty="0">
                <a:solidFill>
                  <a:schemeClr val="tx1">
                    <a:lumMod val="65000"/>
                    <a:lumOff val="35000"/>
                  </a:schemeClr>
                </a:solidFill>
              </a:rPr>
              <a:t>kompetence občanská</a:t>
            </a:r>
          </a:p>
          <a:p>
            <a:pPr marL="571500" indent="-571500" algn="l">
              <a:lnSpc>
                <a:spcPct val="150000"/>
              </a:lnSpc>
              <a:spcBef>
                <a:spcPts val="0"/>
              </a:spcBef>
              <a:buClr>
                <a:schemeClr val="accent2"/>
              </a:buClr>
              <a:buFont typeface="Wingdings" panose="05000000000000000000" pitchFamily="2" charset="2"/>
              <a:buChar char="§"/>
              <a:defRPr/>
            </a:pPr>
            <a:r>
              <a:rPr lang="cs-CZ" sz="4400" dirty="0">
                <a:solidFill>
                  <a:schemeClr val="tx1">
                    <a:lumMod val="65000"/>
                    <a:lumOff val="35000"/>
                  </a:schemeClr>
                </a:solidFill>
              </a:rPr>
              <a:t>kompetence pracovní (ZŠ) / k podnikavosti (SŠ)</a:t>
            </a:r>
          </a:p>
        </p:txBody>
      </p:sp>
    </p:spTree>
    <p:extLst>
      <p:ext uri="{BB962C8B-B14F-4D97-AF65-F5344CB8AC3E}">
        <p14:creationId xmlns:p14="http://schemas.microsoft.com/office/powerpoint/2010/main" val="29878853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2"/>
            <a:ext cx="12192000" cy="1844823"/>
          </a:xfrm>
          <a:solidFill>
            <a:schemeClr val="accent1">
              <a:alpha val="96000"/>
            </a:schemeClr>
          </a:solidFill>
        </p:spPr>
        <p:txBody>
          <a:bodyPr anchor="ctr"/>
          <a:lstStyle/>
          <a:p>
            <a:r>
              <a:rPr lang="cs-CZ" b="1" dirty="0">
                <a:solidFill>
                  <a:schemeClr val="bg1"/>
                </a:solidFill>
                <a:latin typeface="+mn-lt"/>
              </a:rPr>
              <a:t>Klíčové kompetence a výstupy</a:t>
            </a:r>
          </a:p>
        </p:txBody>
      </p:sp>
      <p:sp>
        <p:nvSpPr>
          <p:cNvPr id="3" name="Podnadpis 2"/>
          <p:cNvSpPr>
            <a:spLocks noGrp="1"/>
          </p:cNvSpPr>
          <p:nvPr>
            <p:ph type="subTitle" idx="1"/>
          </p:nvPr>
        </p:nvSpPr>
        <p:spPr>
          <a:xfrm>
            <a:off x="491964" y="2339788"/>
            <a:ext cx="11152639" cy="4518212"/>
          </a:xfrm>
        </p:spPr>
        <p:txBody>
          <a:bodyPr>
            <a:normAutofit fontScale="92500" lnSpcReduction="20000"/>
          </a:bodyPr>
          <a:lstStyle/>
          <a:p>
            <a:pPr marL="571500" indent="-571500" algn="l">
              <a:spcBef>
                <a:spcPts val="0"/>
              </a:spcBef>
              <a:buClr>
                <a:schemeClr val="accent2"/>
              </a:buClr>
              <a:buFont typeface="Wingdings" panose="05000000000000000000" pitchFamily="2" charset="2"/>
              <a:buChar char="§"/>
              <a:defRPr/>
            </a:pPr>
            <a:r>
              <a:rPr lang="cs-CZ" sz="4400" dirty="0">
                <a:solidFill>
                  <a:schemeClr val="tx1">
                    <a:lumMod val="65000"/>
                    <a:lumOff val="35000"/>
                  </a:schemeClr>
                </a:solidFill>
              </a:rPr>
              <a:t> </a:t>
            </a:r>
            <a:r>
              <a:rPr lang="cs-CZ" sz="4800" dirty="0">
                <a:solidFill>
                  <a:schemeClr val="tx1">
                    <a:lumMod val="65000"/>
                    <a:lumOff val="35000"/>
                  </a:schemeClr>
                </a:solidFill>
              </a:rPr>
              <a:t>klíčové kompetence: soubor obecných cílových požadavků, ke kterým má směřovat vzdělávání</a:t>
            </a:r>
          </a:p>
          <a:p>
            <a:pPr marL="571500" indent="-571500" algn="l">
              <a:spcBef>
                <a:spcPts val="0"/>
              </a:spcBef>
              <a:buClr>
                <a:schemeClr val="accent2"/>
              </a:buClr>
              <a:buFont typeface="Wingdings" panose="05000000000000000000" pitchFamily="2" charset="2"/>
              <a:buChar char="§"/>
              <a:defRPr/>
            </a:pPr>
            <a:endParaRPr lang="cs-CZ" sz="4800" dirty="0">
              <a:solidFill>
                <a:schemeClr val="tx1">
                  <a:lumMod val="65000"/>
                  <a:lumOff val="35000"/>
                </a:schemeClr>
              </a:solidFill>
            </a:endParaRPr>
          </a:p>
          <a:p>
            <a:pPr marL="571500" indent="-571500" algn="l">
              <a:spcBef>
                <a:spcPts val="0"/>
              </a:spcBef>
              <a:buClr>
                <a:schemeClr val="accent2"/>
              </a:buClr>
              <a:buFont typeface="Wingdings" panose="05000000000000000000" pitchFamily="2" charset="2"/>
              <a:buChar char="§"/>
              <a:defRPr/>
            </a:pPr>
            <a:r>
              <a:rPr lang="cs-CZ" sz="4300" dirty="0">
                <a:solidFill>
                  <a:schemeClr val="tx1">
                    <a:lumMod val="65000"/>
                    <a:lumOff val="35000"/>
                  </a:schemeClr>
                </a:solidFill>
              </a:rPr>
              <a:t>Příklad: žák … posuzuje události a vývoj veřejného života, sleduje, co se děje v jeho bydlišti a okolí, zaujímá a obhajuje informovaná stanoviska a jedná k obecnému prospěchu podle nejlepšího svědomí. (K. občanská)</a:t>
            </a:r>
            <a:endParaRPr lang="cs-CZ" sz="4800" dirty="0">
              <a:solidFill>
                <a:schemeClr val="tx1">
                  <a:lumMod val="65000"/>
                  <a:lumOff val="35000"/>
                </a:schemeClr>
              </a:solidFill>
            </a:endParaRPr>
          </a:p>
        </p:txBody>
      </p:sp>
    </p:spTree>
    <p:extLst>
      <p:ext uri="{BB962C8B-B14F-4D97-AF65-F5344CB8AC3E}">
        <p14:creationId xmlns:p14="http://schemas.microsoft.com/office/powerpoint/2010/main" val="1609999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2"/>
            <a:ext cx="12192000" cy="1844823"/>
          </a:xfrm>
          <a:solidFill>
            <a:schemeClr val="accent1">
              <a:alpha val="96000"/>
            </a:schemeClr>
          </a:solidFill>
        </p:spPr>
        <p:txBody>
          <a:bodyPr anchor="ctr"/>
          <a:lstStyle/>
          <a:p>
            <a:r>
              <a:rPr lang="cs-CZ" b="1" dirty="0">
                <a:solidFill>
                  <a:schemeClr val="bg1"/>
                </a:solidFill>
                <a:latin typeface="+mn-lt"/>
              </a:rPr>
              <a:t>Klíčové kompetence a výstupy</a:t>
            </a:r>
          </a:p>
        </p:txBody>
      </p:sp>
      <p:sp>
        <p:nvSpPr>
          <p:cNvPr id="3" name="Podnadpis 2"/>
          <p:cNvSpPr>
            <a:spLocks noGrp="1"/>
          </p:cNvSpPr>
          <p:nvPr>
            <p:ph type="subTitle" idx="1"/>
          </p:nvPr>
        </p:nvSpPr>
        <p:spPr>
          <a:xfrm>
            <a:off x="491964" y="2339788"/>
            <a:ext cx="11301929" cy="4518212"/>
          </a:xfrm>
        </p:spPr>
        <p:txBody>
          <a:bodyPr>
            <a:normAutofit fontScale="92500"/>
          </a:bodyPr>
          <a:lstStyle/>
          <a:p>
            <a:pPr marL="571500" indent="-571500" algn="l">
              <a:spcBef>
                <a:spcPts val="0"/>
              </a:spcBef>
              <a:buClr>
                <a:schemeClr val="accent2"/>
              </a:buClr>
              <a:buFont typeface="Wingdings" panose="05000000000000000000" pitchFamily="2" charset="2"/>
              <a:buChar char="§"/>
              <a:defRPr/>
            </a:pPr>
            <a:r>
              <a:rPr lang="cs-CZ" sz="4400" dirty="0">
                <a:solidFill>
                  <a:schemeClr val="tx1">
                    <a:lumMod val="65000"/>
                    <a:lumOff val="35000"/>
                  </a:schemeClr>
                </a:solidFill>
              </a:rPr>
              <a:t> očekávané výstupy: soubor konkrétních výsledků vzdělávání v jednotlivých oblastech a oborech </a:t>
            </a:r>
          </a:p>
          <a:p>
            <a:pPr marL="571500" indent="-571500" algn="l">
              <a:spcBef>
                <a:spcPts val="0"/>
              </a:spcBef>
              <a:buClr>
                <a:schemeClr val="accent2"/>
              </a:buClr>
              <a:buFont typeface="Wingdings" panose="05000000000000000000" pitchFamily="2" charset="2"/>
              <a:buChar char="§"/>
              <a:defRPr/>
            </a:pPr>
            <a:endParaRPr lang="cs-CZ" sz="4400" dirty="0">
              <a:solidFill>
                <a:schemeClr val="tx1">
                  <a:lumMod val="65000"/>
                  <a:lumOff val="35000"/>
                </a:schemeClr>
              </a:solidFill>
            </a:endParaRPr>
          </a:p>
          <a:p>
            <a:pPr marL="571500" indent="-571500" algn="l">
              <a:spcBef>
                <a:spcPts val="0"/>
              </a:spcBef>
              <a:buClr>
                <a:schemeClr val="accent2"/>
              </a:buClr>
              <a:buFont typeface="Wingdings" panose="05000000000000000000" pitchFamily="2" charset="2"/>
              <a:buChar char="§"/>
              <a:defRPr/>
            </a:pPr>
            <a:r>
              <a:rPr lang="cs-CZ" sz="4400" dirty="0">
                <a:solidFill>
                  <a:schemeClr val="tx1">
                    <a:lumMod val="65000"/>
                    <a:lumOff val="35000"/>
                  </a:schemeClr>
                </a:solidFill>
              </a:rPr>
              <a:t>Příklad: Komunikační a slohová výchova, kde žák: </a:t>
            </a:r>
          </a:p>
          <a:p>
            <a:pPr marL="1028700" lvl="1" indent="-571500" algn="l">
              <a:spcBef>
                <a:spcPts val="0"/>
              </a:spcBef>
              <a:buClr>
                <a:schemeClr val="accent2"/>
              </a:buClr>
              <a:buFont typeface="Wingdings" panose="05000000000000000000" pitchFamily="2" charset="2"/>
              <a:buChar char="§"/>
              <a:defRPr/>
            </a:pPr>
            <a:r>
              <a:rPr lang="cs-CZ" sz="4000" dirty="0">
                <a:solidFill>
                  <a:schemeClr val="tx1">
                    <a:lumMod val="65000"/>
                    <a:lumOff val="35000"/>
                  </a:schemeClr>
                </a:solidFill>
              </a:rPr>
              <a:t>plynule čte s porozuměním texty přiměřeného rozsahu a náročnosti </a:t>
            </a:r>
          </a:p>
          <a:p>
            <a:pPr marL="1028700" lvl="1" indent="-571500" algn="l">
              <a:spcBef>
                <a:spcPts val="0"/>
              </a:spcBef>
              <a:buClr>
                <a:schemeClr val="accent2"/>
              </a:buClr>
              <a:buFont typeface="Wingdings" panose="05000000000000000000" pitchFamily="2" charset="2"/>
              <a:buChar char="§"/>
              <a:defRPr/>
            </a:pPr>
            <a:r>
              <a:rPr lang="cs-CZ" sz="4000" dirty="0">
                <a:solidFill>
                  <a:schemeClr val="tx1">
                    <a:lumMod val="65000"/>
                    <a:lumOff val="35000"/>
                  </a:schemeClr>
                </a:solidFill>
              </a:rPr>
              <a:t>porozumí písemným nebo mluveným pokynům přiměřené složitosti 	</a:t>
            </a:r>
          </a:p>
        </p:txBody>
      </p:sp>
    </p:spTree>
    <p:extLst>
      <p:ext uri="{BB962C8B-B14F-4D97-AF65-F5344CB8AC3E}">
        <p14:creationId xmlns:p14="http://schemas.microsoft.com/office/powerpoint/2010/main" val="2064069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2"/>
            <a:ext cx="12192000" cy="1844823"/>
          </a:xfrm>
          <a:solidFill>
            <a:schemeClr val="accent1">
              <a:alpha val="96000"/>
            </a:schemeClr>
          </a:solidFill>
        </p:spPr>
        <p:txBody>
          <a:bodyPr anchor="ctr"/>
          <a:lstStyle/>
          <a:p>
            <a:r>
              <a:rPr lang="cs-CZ" b="1" dirty="0">
                <a:solidFill>
                  <a:schemeClr val="bg1"/>
                </a:solidFill>
                <a:latin typeface="+mn-lt"/>
              </a:rPr>
              <a:t>Klíčové kompetence &lt;= výstupy</a:t>
            </a:r>
          </a:p>
        </p:txBody>
      </p:sp>
      <p:sp>
        <p:nvSpPr>
          <p:cNvPr id="3" name="Podnadpis 2"/>
          <p:cNvSpPr>
            <a:spLocks noGrp="1"/>
          </p:cNvSpPr>
          <p:nvPr>
            <p:ph type="subTitle" idx="1"/>
          </p:nvPr>
        </p:nvSpPr>
        <p:spPr>
          <a:xfrm>
            <a:off x="491964" y="2339788"/>
            <a:ext cx="11301929" cy="4518212"/>
          </a:xfrm>
        </p:spPr>
        <p:txBody>
          <a:bodyPr>
            <a:normAutofit/>
          </a:bodyPr>
          <a:lstStyle/>
          <a:p>
            <a:pPr marL="571500" indent="-571500" algn="l">
              <a:spcBef>
                <a:spcPts val="0"/>
              </a:spcBef>
              <a:buClr>
                <a:schemeClr val="accent2"/>
              </a:buClr>
              <a:buFont typeface="Wingdings" panose="05000000000000000000" pitchFamily="2" charset="2"/>
              <a:buChar char="§"/>
              <a:defRPr/>
            </a:pPr>
            <a:r>
              <a:rPr lang="cs-CZ" sz="4000" dirty="0">
                <a:solidFill>
                  <a:schemeClr val="tx1">
                    <a:lumMod val="65000"/>
                    <a:lumOff val="35000"/>
                  </a:schemeClr>
                </a:solidFill>
              </a:rPr>
              <a:t>Učivo a výstupy jako cesta k rozvíjení kompetencí</a:t>
            </a:r>
          </a:p>
          <a:p>
            <a:pPr marL="571500" indent="-571500" algn="l">
              <a:spcBef>
                <a:spcPts val="0"/>
              </a:spcBef>
              <a:buClr>
                <a:schemeClr val="accent2"/>
              </a:buClr>
              <a:buFont typeface="Wingdings" panose="05000000000000000000" pitchFamily="2" charset="2"/>
              <a:buChar char="§"/>
              <a:defRPr/>
            </a:pPr>
            <a:endParaRPr lang="cs-CZ" sz="4000" dirty="0">
              <a:solidFill>
                <a:schemeClr val="tx1">
                  <a:lumMod val="65000"/>
                  <a:lumOff val="35000"/>
                </a:schemeClr>
              </a:solidFill>
            </a:endParaRPr>
          </a:p>
          <a:p>
            <a:pPr marL="571500" indent="-571500" algn="l">
              <a:spcBef>
                <a:spcPts val="0"/>
              </a:spcBef>
              <a:buClr>
                <a:schemeClr val="accent2"/>
              </a:buClr>
              <a:buFont typeface="Wingdings" panose="05000000000000000000" pitchFamily="2" charset="2"/>
              <a:buChar char="§"/>
              <a:defRPr/>
            </a:pPr>
            <a:r>
              <a:rPr lang="cs-CZ" sz="4000" dirty="0">
                <a:solidFill>
                  <a:schemeClr val="tx1">
                    <a:lumMod val="65000"/>
                    <a:lumOff val="35000"/>
                  </a:schemeClr>
                </a:solidFill>
              </a:rPr>
              <a:t>Kompetence jako maxima</a:t>
            </a:r>
          </a:p>
          <a:p>
            <a:pPr marL="571500" indent="-571500" algn="l">
              <a:spcBef>
                <a:spcPts val="0"/>
              </a:spcBef>
              <a:buClr>
                <a:schemeClr val="accent2"/>
              </a:buClr>
              <a:buFont typeface="Wingdings" panose="05000000000000000000" pitchFamily="2" charset="2"/>
              <a:buChar char="§"/>
              <a:defRPr/>
            </a:pPr>
            <a:endParaRPr lang="cs-CZ" sz="4000" dirty="0">
              <a:solidFill>
                <a:schemeClr val="tx1">
                  <a:lumMod val="65000"/>
                  <a:lumOff val="35000"/>
                </a:schemeClr>
              </a:solidFill>
            </a:endParaRPr>
          </a:p>
          <a:p>
            <a:pPr marL="571500" indent="-571500" algn="l">
              <a:spcBef>
                <a:spcPts val="0"/>
              </a:spcBef>
              <a:buClr>
                <a:schemeClr val="accent2"/>
              </a:buClr>
              <a:buFont typeface="Wingdings" panose="05000000000000000000" pitchFamily="2" charset="2"/>
              <a:buChar char="§"/>
              <a:defRPr/>
            </a:pPr>
            <a:r>
              <a:rPr lang="cs-CZ" sz="4000" i="1" dirty="0">
                <a:solidFill>
                  <a:schemeClr val="tx1">
                    <a:lumMod val="65000"/>
                    <a:lumOff val="35000"/>
                  </a:schemeClr>
                </a:solidFill>
              </a:rPr>
              <a:t>Úkol: Navrhněte způsob, jak by mohlo </a:t>
            </a:r>
            <a:r>
              <a:rPr lang="cs-CZ" sz="4000" i="1">
                <a:solidFill>
                  <a:schemeClr val="tx1">
                    <a:lumMod val="65000"/>
                    <a:lumOff val="35000"/>
                  </a:schemeClr>
                </a:solidFill>
              </a:rPr>
              <a:t>být                v </a:t>
            </a:r>
            <a:r>
              <a:rPr lang="cs-CZ" sz="4000" i="1" dirty="0">
                <a:solidFill>
                  <a:schemeClr val="tx1">
                    <a:lumMod val="65000"/>
                    <a:lumOff val="35000"/>
                  </a:schemeClr>
                </a:solidFill>
              </a:rPr>
              <a:t>kontextu určitého učiva Vašeho oboru dosahováno rozvoje kompetence k řešení problémů.</a:t>
            </a:r>
          </a:p>
        </p:txBody>
      </p:sp>
    </p:spTree>
    <p:extLst>
      <p:ext uri="{BB962C8B-B14F-4D97-AF65-F5344CB8AC3E}">
        <p14:creationId xmlns:p14="http://schemas.microsoft.com/office/powerpoint/2010/main" val="36586673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2"/>
            <a:ext cx="12192000" cy="1844823"/>
          </a:xfrm>
          <a:solidFill>
            <a:schemeClr val="accent1">
              <a:alpha val="96000"/>
            </a:schemeClr>
          </a:solidFill>
        </p:spPr>
        <p:txBody>
          <a:bodyPr anchor="ctr"/>
          <a:lstStyle/>
          <a:p>
            <a:r>
              <a:rPr lang="cs-CZ" b="1" dirty="0">
                <a:solidFill>
                  <a:schemeClr val="bg1"/>
                </a:solidFill>
                <a:latin typeface="+mn-lt"/>
              </a:rPr>
              <a:t>Klíčové kompetence: problémy</a:t>
            </a:r>
          </a:p>
        </p:txBody>
      </p:sp>
      <p:sp>
        <p:nvSpPr>
          <p:cNvPr id="3" name="Podnadpis 2"/>
          <p:cNvSpPr>
            <a:spLocks noGrp="1"/>
          </p:cNvSpPr>
          <p:nvPr>
            <p:ph type="subTitle" idx="1"/>
          </p:nvPr>
        </p:nvSpPr>
        <p:spPr>
          <a:xfrm>
            <a:off x="491965" y="1996751"/>
            <a:ext cx="10609730" cy="4609321"/>
          </a:xfrm>
        </p:spPr>
        <p:txBody>
          <a:bodyPr>
            <a:normAutofit/>
          </a:bodyPr>
          <a:lstStyle/>
          <a:p>
            <a:pPr marL="571500" indent="-571500" algn="l">
              <a:lnSpc>
                <a:spcPct val="150000"/>
              </a:lnSpc>
              <a:spcBef>
                <a:spcPts val="0"/>
              </a:spcBef>
              <a:buClr>
                <a:schemeClr val="accent2"/>
              </a:buClr>
              <a:buFont typeface="Wingdings" panose="05000000000000000000" pitchFamily="2" charset="2"/>
              <a:buChar char="§"/>
              <a:defRPr/>
            </a:pPr>
            <a:r>
              <a:rPr lang="cs-CZ" sz="4000" dirty="0">
                <a:solidFill>
                  <a:schemeClr val="tx1">
                    <a:lumMod val="65000"/>
                    <a:lumOff val="35000"/>
                  </a:schemeClr>
                </a:solidFill>
              </a:rPr>
              <a:t>Jak můžeme hodnotit KK? </a:t>
            </a:r>
          </a:p>
          <a:p>
            <a:pPr marL="571500" indent="-571500" algn="l">
              <a:lnSpc>
                <a:spcPct val="150000"/>
              </a:lnSpc>
              <a:spcBef>
                <a:spcPts val="0"/>
              </a:spcBef>
              <a:buClr>
                <a:schemeClr val="accent2"/>
              </a:buClr>
              <a:buFont typeface="Wingdings" panose="05000000000000000000" pitchFamily="2" charset="2"/>
              <a:buChar char="§"/>
              <a:defRPr/>
            </a:pPr>
            <a:r>
              <a:rPr lang="cs-CZ" sz="4000" dirty="0">
                <a:solidFill>
                  <a:schemeClr val="tx1">
                    <a:lumMod val="65000"/>
                    <a:lumOff val="35000"/>
                  </a:schemeClr>
                </a:solidFill>
              </a:rPr>
              <a:t>Měli bychom kompetence vůbec hodnotit? </a:t>
            </a:r>
          </a:p>
        </p:txBody>
      </p:sp>
    </p:spTree>
    <p:extLst>
      <p:ext uri="{BB962C8B-B14F-4D97-AF65-F5344CB8AC3E}">
        <p14:creationId xmlns:p14="http://schemas.microsoft.com/office/powerpoint/2010/main" val="1942553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2"/>
            <a:ext cx="12192000" cy="1844823"/>
          </a:xfrm>
          <a:solidFill>
            <a:schemeClr val="accent1">
              <a:alpha val="96000"/>
            </a:schemeClr>
          </a:solidFill>
        </p:spPr>
        <p:txBody>
          <a:bodyPr anchor="ctr"/>
          <a:lstStyle/>
          <a:p>
            <a:r>
              <a:rPr lang="cs-CZ" b="1" dirty="0">
                <a:solidFill>
                  <a:schemeClr val="bg1"/>
                </a:solidFill>
                <a:latin typeface="+mn-lt"/>
              </a:rPr>
              <a:t>Kurikulum</a:t>
            </a:r>
          </a:p>
        </p:txBody>
      </p:sp>
      <p:sp>
        <p:nvSpPr>
          <p:cNvPr id="3" name="Podnadpis 2"/>
          <p:cNvSpPr>
            <a:spLocks noGrp="1"/>
          </p:cNvSpPr>
          <p:nvPr>
            <p:ph type="subTitle" idx="1"/>
          </p:nvPr>
        </p:nvSpPr>
        <p:spPr>
          <a:xfrm>
            <a:off x="491965" y="2339788"/>
            <a:ext cx="10609730" cy="3644155"/>
          </a:xfrm>
        </p:spPr>
        <p:txBody>
          <a:bodyPr>
            <a:normAutofit/>
          </a:bodyPr>
          <a:lstStyle/>
          <a:p>
            <a:pPr>
              <a:spcBef>
                <a:spcPts val="0"/>
              </a:spcBef>
              <a:buClr>
                <a:schemeClr val="accent3"/>
              </a:buClr>
              <a:defRPr/>
            </a:pPr>
            <a:r>
              <a:rPr lang="cs-CZ" sz="4400" dirty="0">
                <a:solidFill>
                  <a:schemeClr val="tx1">
                    <a:lumMod val="65000"/>
                    <a:lumOff val="35000"/>
                  </a:schemeClr>
                </a:solidFill>
              </a:rPr>
              <a:t>Obsah veškeré zkušenosti, kterou žáci získávají ve škole a v činnostech ke škole se vztahujících, její plánování a hodnocení</a:t>
            </a:r>
          </a:p>
        </p:txBody>
      </p:sp>
      <p:sp>
        <p:nvSpPr>
          <p:cNvPr id="7" name="TextovéPole 6"/>
          <p:cNvSpPr txBox="1"/>
          <p:nvPr/>
        </p:nvSpPr>
        <p:spPr>
          <a:xfrm>
            <a:off x="1417624" y="5107487"/>
            <a:ext cx="2458170" cy="646331"/>
          </a:xfrm>
          <a:prstGeom prst="rect">
            <a:avLst/>
          </a:prstGeom>
          <a:noFill/>
        </p:spPr>
        <p:txBody>
          <a:bodyPr wrap="square" rtlCol="0">
            <a:spAutoFit/>
          </a:bodyPr>
          <a:lstStyle/>
          <a:p>
            <a:r>
              <a:rPr lang="cs-CZ" sz="3600" b="1" dirty="0">
                <a:solidFill>
                  <a:schemeClr val="accent2"/>
                </a:solidFill>
              </a:rPr>
              <a:t> </a:t>
            </a:r>
          </a:p>
        </p:txBody>
      </p:sp>
      <p:sp>
        <p:nvSpPr>
          <p:cNvPr id="9" name="TextovéPole 8"/>
          <p:cNvSpPr txBox="1"/>
          <p:nvPr/>
        </p:nvSpPr>
        <p:spPr>
          <a:xfrm>
            <a:off x="9443104" y="5235536"/>
            <a:ext cx="2094523" cy="646331"/>
          </a:xfrm>
          <a:prstGeom prst="rect">
            <a:avLst/>
          </a:prstGeom>
          <a:noFill/>
        </p:spPr>
        <p:txBody>
          <a:bodyPr wrap="square" rtlCol="0">
            <a:spAutoFit/>
          </a:bodyPr>
          <a:lstStyle/>
          <a:p>
            <a:r>
              <a:rPr lang="cs-CZ" sz="3600" b="1" dirty="0">
                <a:solidFill>
                  <a:schemeClr val="accent2"/>
                </a:solidFill>
              </a:rPr>
              <a:t> </a:t>
            </a:r>
          </a:p>
        </p:txBody>
      </p:sp>
    </p:spTree>
    <p:extLst>
      <p:ext uri="{BB962C8B-B14F-4D97-AF65-F5344CB8AC3E}">
        <p14:creationId xmlns:p14="http://schemas.microsoft.com/office/powerpoint/2010/main" val="3490296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2"/>
            <a:ext cx="12192000" cy="1844823"/>
          </a:xfrm>
          <a:solidFill>
            <a:schemeClr val="accent1">
              <a:alpha val="96000"/>
            </a:schemeClr>
          </a:solidFill>
        </p:spPr>
        <p:txBody>
          <a:bodyPr anchor="ctr"/>
          <a:lstStyle/>
          <a:p>
            <a:r>
              <a:rPr lang="cs-CZ" b="1" dirty="0">
                <a:solidFill>
                  <a:schemeClr val="bg1"/>
                </a:solidFill>
                <a:latin typeface="+mn-lt"/>
              </a:rPr>
              <a:t>Kurikulum</a:t>
            </a:r>
          </a:p>
        </p:txBody>
      </p:sp>
      <p:sp>
        <p:nvSpPr>
          <p:cNvPr id="3" name="Podnadpis 2"/>
          <p:cNvSpPr>
            <a:spLocks noGrp="1"/>
          </p:cNvSpPr>
          <p:nvPr>
            <p:ph type="subTitle" idx="1"/>
          </p:nvPr>
        </p:nvSpPr>
        <p:spPr>
          <a:xfrm>
            <a:off x="491965" y="2339788"/>
            <a:ext cx="10609730" cy="3644155"/>
          </a:xfrm>
        </p:spPr>
        <p:txBody>
          <a:bodyPr>
            <a:normAutofit/>
          </a:bodyPr>
          <a:lstStyle/>
          <a:p>
            <a:pPr>
              <a:spcBef>
                <a:spcPts val="0"/>
              </a:spcBef>
              <a:buClr>
                <a:schemeClr val="accent3"/>
              </a:buClr>
              <a:defRPr/>
            </a:pPr>
            <a:r>
              <a:rPr lang="cs-CZ" sz="4400" dirty="0">
                <a:solidFill>
                  <a:schemeClr val="tx1">
                    <a:lumMod val="65000"/>
                    <a:lumOff val="35000"/>
                  </a:schemeClr>
                </a:solidFill>
              </a:rPr>
              <a:t>Obsah veškeré zkušenosti, kterou žáci získávají ve škole a v činnostech ke škole se vztahujících, její plánování a hodnocení</a:t>
            </a:r>
          </a:p>
        </p:txBody>
      </p:sp>
      <p:sp>
        <p:nvSpPr>
          <p:cNvPr id="4" name="Šipka dolů 3"/>
          <p:cNvSpPr/>
          <p:nvPr/>
        </p:nvSpPr>
        <p:spPr>
          <a:xfrm rot="14106091">
            <a:off x="2266976" y="4182057"/>
            <a:ext cx="1062318" cy="11525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Šipka dolů 4"/>
          <p:cNvSpPr/>
          <p:nvPr/>
        </p:nvSpPr>
        <p:spPr>
          <a:xfrm rot="10800000">
            <a:off x="5265672" y="4552629"/>
            <a:ext cx="1062318" cy="11525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Šipka dolů 5"/>
          <p:cNvSpPr/>
          <p:nvPr/>
        </p:nvSpPr>
        <p:spPr>
          <a:xfrm rot="8337695">
            <a:off x="8401650" y="4182057"/>
            <a:ext cx="1062318" cy="11525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TextovéPole 6"/>
          <p:cNvSpPr txBox="1"/>
          <p:nvPr/>
        </p:nvSpPr>
        <p:spPr>
          <a:xfrm>
            <a:off x="921472" y="5128918"/>
            <a:ext cx="2458170" cy="646331"/>
          </a:xfrm>
          <a:prstGeom prst="rect">
            <a:avLst/>
          </a:prstGeom>
          <a:noFill/>
        </p:spPr>
        <p:txBody>
          <a:bodyPr wrap="square" rtlCol="0">
            <a:spAutoFit/>
          </a:bodyPr>
          <a:lstStyle/>
          <a:p>
            <a:r>
              <a:rPr lang="cs-CZ" sz="3600" b="1" dirty="0">
                <a:solidFill>
                  <a:schemeClr val="accent2"/>
                </a:solidFill>
              </a:rPr>
              <a:t>Obsah</a:t>
            </a:r>
          </a:p>
        </p:txBody>
      </p:sp>
      <p:sp>
        <p:nvSpPr>
          <p:cNvPr id="8" name="TextovéPole 7"/>
          <p:cNvSpPr txBox="1"/>
          <p:nvPr/>
        </p:nvSpPr>
        <p:spPr>
          <a:xfrm>
            <a:off x="4688022" y="5832575"/>
            <a:ext cx="2217616" cy="646331"/>
          </a:xfrm>
          <a:prstGeom prst="rect">
            <a:avLst/>
          </a:prstGeom>
          <a:noFill/>
        </p:spPr>
        <p:txBody>
          <a:bodyPr wrap="square" rtlCol="0">
            <a:spAutoFit/>
          </a:bodyPr>
          <a:lstStyle/>
          <a:p>
            <a:pPr algn="ctr"/>
            <a:r>
              <a:rPr lang="cs-CZ" sz="3600" b="1" dirty="0">
                <a:solidFill>
                  <a:schemeClr val="accent2"/>
                </a:solidFill>
              </a:rPr>
              <a:t>Plán</a:t>
            </a:r>
          </a:p>
        </p:txBody>
      </p:sp>
      <p:sp>
        <p:nvSpPr>
          <p:cNvPr id="9" name="TextovéPole 8"/>
          <p:cNvSpPr txBox="1"/>
          <p:nvPr/>
        </p:nvSpPr>
        <p:spPr>
          <a:xfrm>
            <a:off x="9443104" y="5235536"/>
            <a:ext cx="2592014" cy="646331"/>
          </a:xfrm>
          <a:prstGeom prst="rect">
            <a:avLst/>
          </a:prstGeom>
          <a:noFill/>
        </p:spPr>
        <p:txBody>
          <a:bodyPr wrap="square" rtlCol="0">
            <a:spAutoFit/>
          </a:bodyPr>
          <a:lstStyle/>
          <a:p>
            <a:r>
              <a:rPr lang="cs-CZ" sz="3600" b="1" dirty="0">
                <a:solidFill>
                  <a:schemeClr val="accent2"/>
                </a:solidFill>
              </a:rPr>
              <a:t>Cíle, výstupy</a:t>
            </a:r>
          </a:p>
        </p:txBody>
      </p:sp>
    </p:spTree>
    <p:extLst>
      <p:ext uri="{BB962C8B-B14F-4D97-AF65-F5344CB8AC3E}">
        <p14:creationId xmlns:p14="http://schemas.microsoft.com/office/powerpoint/2010/main" val="1299373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2"/>
            <a:ext cx="12192000" cy="1844823"/>
          </a:xfrm>
          <a:solidFill>
            <a:schemeClr val="accent1">
              <a:alpha val="96000"/>
            </a:schemeClr>
          </a:solidFill>
        </p:spPr>
        <p:txBody>
          <a:bodyPr anchor="ctr"/>
          <a:lstStyle/>
          <a:p>
            <a:r>
              <a:rPr lang="cs-CZ" b="1" dirty="0">
                <a:solidFill>
                  <a:schemeClr val="bg1"/>
                </a:solidFill>
                <a:latin typeface="+mn-lt"/>
              </a:rPr>
              <a:t>Kurikulum</a:t>
            </a:r>
          </a:p>
        </p:txBody>
      </p:sp>
      <p:sp>
        <p:nvSpPr>
          <p:cNvPr id="3" name="Podnadpis 2"/>
          <p:cNvSpPr>
            <a:spLocks noGrp="1"/>
          </p:cNvSpPr>
          <p:nvPr>
            <p:ph type="subTitle" idx="1"/>
          </p:nvPr>
        </p:nvSpPr>
        <p:spPr>
          <a:xfrm>
            <a:off x="491965" y="2339788"/>
            <a:ext cx="10609730" cy="3644155"/>
          </a:xfrm>
        </p:spPr>
        <p:txBody>
          <a:bodyPr>
            <a:normAutofit/>
          </a:bodyPr>
          <a:lstStyle/>
          <a:p>
            <a:pPr>
              <a:spcBef>
                <a:spcPts val="0"/>
              </a:spcBef>
              <a:buClr>
                <a:schemeClr val="accent3"/>
              </a:buClr>
              <a:defRPr/>
            </a:pPr>
            <a:endParaRPr lang="cs-CZ" sz="4400" dirty="0">
              <a:solidFill>
                <a:schemeClr val="tx1">
                  <a:lumMod val="65000"/>
                  <a:lumOff val="35000"/>
                </a:schemeClr>
              </a:solidFill>
            </a:endParaRPr>
          </a:p>
          <a:p>
            <a:pPr>
              <a:spcBef>
                <a:spcPts val="0"/>
              </a:spcBef>
              <a:buClr>
                <a:schemeClr val="accent3"/>
              </a:buClr>
              <a:defRPr/>
            </a:pPr>
            <a:r>
              <a:rPr lang="cs-CZ" sz="5400" dirty="0">
                <a:solidFill>
                  <a:schemeClr val="tx1">
                    <a:lumMod val="65000"/>
                    <a:lumOff val="35000"/>
                  </a:schemeClr>
                </a:solidFill>
              </a:rPr>
              <a:t>ZNALOSTI, DOVEDNOSTI, HODNOTY</a:t>
            </a:r>
          </a:p>
        </p:txBody>
      </p:sp>
      <p:sp>
        <p:nvSpPr>
          <p:cNvPr id="7" name="TextovéPole 6"/>
          <p:cNvSpPr txBox="1"/>
          <p:nvPr/>
        </p:nvSpPr>
        <p:spPr>
          <a:xfrm>
            <a:off x="1417624" y="5107487"/>
            <a:ext cx="2458170" cy="646331"/>
          </a:xfrm>
          <a:prstGeom prst="rect">
            <a:avLst/>
          </a:prstGeom>
          <a:noFill/>
        </p:spPr>
        <p:txBody>
          <a:bodyPr wrap="square" rtlCol="0">
            <a:spAutoFit/>
          </a:bodyPr>
          <a:lstStyle/>
          <a:p>
            <a:r>
              <a:rPr lang="cs-CZ" sz="3600" b="1" dirty="0">
                <a:solidFill>
                  <a:schemeClr val="accent2"/>
                </a:solidFill>
              </a:rPr>
              <a:t> </a:t>
            </a:r>
          </a:p>
        </p:txBody>
      </p:sp>
      <p:sp>
        <p:nvSpPr>
          <p:cNvPr id="9" name="TextovéPole 8"/>
          <p:cNvSpPr txBox="1"/>
          <p:nvPr/>
        </p:nvSpPr>
        <p:spPr>
          <a:xfrm>
            <a:off x="9443104" y="5235536"/>
            <a:ext cx="2094523" cy="646331"/>
          </a:xfrm>
          <a:prstGeom prst="rect">
            <a:avLst/>
          </a:prstGeom>
          <a:noFill/>
        </p:spPr>
        <p:txBody>
          <a:bodyPr wrap="square" rtlCol="0">
            <a:spAutoFit/>
          </a:bodyPr>
          <a:lstStyle/>
          <a:p>
            <a:r>
              <a:rPr lang="cs-CZ" sz="3600" b="1" dirty="0">
                <a:solidFill>
                  <a:schemeClr val="accent2"/>
                </a:solidFill>
              </a:rPr>
              <a:t> </a:t>
            </a:r>
          </a:p>
        </p:txBody>
      </p:sp>
    </p:spTree>
    <p:extLst>
      <p:ext uri="{BB962C8B-B14F-4D97-AF65-F5344CB8AC3E}">
        <p14:creationId xmlns:p14="http://schemas.microsoft.com/office/powerpoint/2010/main" val="1328680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2"/>
            <a:ext cx="12192000" cy="1844823"/>
          </a:xfrm>
          <a:solidFill>
            <a:schemeClr val="accent1">
              <a:alpha val="96000"/>
            </a:schemeClr>
          </a:solidFill>
        </p:spPr>
        <p:txBody>
          <a:bodyPr anchor="ctr"/>
          <a:lstStyle/>
          <a:p>
            <a:r>
              <a:rPr lang="cs-CZ" b="1" dirty="0">
                <a:solidFill>
                  <a:schemeClr val="bg1"/>
                </a:solidFill>
                <a:latin typeface="+mn-lt"/>
              </a:rPr>
              <a:t>Úkol č. 1</a:t>
            </a:r>
          </a:p>
        </p:txBody>
      </p:sp>
      <p:sp>
        <p:nvSpPr>
          <p:cNvPr id="3" name="Podnadpis 2"/>
          <p:cNvSpPr>
            <a:spLocks noGrp="1"/>
          </p:cNvSpPr>
          <p:nvPr>
            <p:ph type="subTitle" idx="1"/>
          </p:nvPr>
        </p:nvSpPr>
        <p:spPr>
          <a:xfrm>
            <a:off x="491965" y="2339788"/>
            <a:ext cx="10609730" cy="3644155"/>
          </a:xfrm>
        </p:spPr>
        <p:txBody>
          <a:bodyPr>
            <a:normAutofit fontScale="85000" lnSpcReduction="20000"/>
          </a:bodyPr>
          <a:lstStyle/>
          <a:p>
            <a:pPr>
              <a:spcBef>
                <a:spcPts val="0"/>
              </a:spcBef>
              <a:buClr>
                <a:schemeClr val="accent3"/>
              </a:buClr>
              <a:defRPr/>
            </a:pPr>
            <a:endParaRPr lang="cs-CZ" sz="4400" dirty="0">
              <a:solidFill>
                <a:schemeClr val="tx1">
                  <a:lumMod val="65000"/>
                  <a:lumOff val="35000"/>
                </a:schemeClr>
              </a:solidFill>
            </a:endParaRPr>
          </a:p>
          <a:p>
            <a:pPr>
              <a:spcBef>
                <a:spcPts val="0"/>
              </a:spcBef>
              <a:buClr>
                <a:schemeClr val="accent3"/>
              </a:buClr>
              <a:defRPr/>
            </a:pPr>
            <a:r>
              <a:rPr lang="cs-CZ" sz="5400" dirty="0">
                <a:solidFill>
                  <a:schemeClr val="tx1">
                    <a:lumMod val="65000"/>
                    <a:lumOff val="35000"/>
                  </a:schemeClr>
                </a:solidFill>
              </a:rPr>
              <a:t>Vyberte si libovolné téma dle vaší aprobace (lineární rovnice, minerály, kyseliny, tlak, pohoří ČR…) a diskutujte s ostatními, jaké cíle byste mohli sledovat na všech uvedených úrovních (vědomosti, dovednosti, hodnoty)</a:t>
            </a:r>
          </a:p>
        </p:txBody>
      </p:sp>
      <p:sp>
        <p:nvSpPr>
          <p:cNvPr id="7" name="TextovéPole 6"/>
          <p:cNvSpPr txBox="1"/>
          <p:nvPr/>
        </p:nvSpPr>
        <p:spPr>
          <a:xfrm>
            <a:off x="1417624" y="5107487"/>
            <a:ext cx="2458170" cy="646331"/>
          </a:xfrm>
          <a:prstGeom prst="rect">
            <a:avLst/>
          </a:prstGeom>
          <a:noFill/>
        </p:spPr>
        <p:txBody>
          <a:bodyPr wrap="square" rtlCol="0">
            <a:spAutoFit/>
          </a:bodyPr>
          <a:lstStyle/>
          <a:p>
            <a:r>
              <a:rPr lang="cs-CZ" sz="3600" b="1" dirty="0">
                <a:solidFill>
                  <a:schemeClr val="accent2"/>
                </a:solidFill>
              </a:rPr>
              <a:t> </a:t>
            </a:r>
          </a:p>
        </p:txBody>
      </p:sp>
      <p:sp>
        <p:nvSpPr>
          <p:cNvPr id="9" name="TextovéPole 8"/>
          <p:cNvSpPr txBox="1"/>
          <p:nvPr/>
        </p:nvSpPr>
        <p:spPr>
          <a:xfrm>
            <a:off x="9443104" y="5235536"/>
            <a:ext cx="2094523" cy="646331"/>
          </a:xfrm>
          <a:prstGeom prst="rect">
            <a:avLst/>
          </a:prstGeom>
          <a:noFill/>
        </p:spPr>
        <p:txBody>
          <a:bodyPr wrap="square" rtlCol="0">
            <a:spAutoFit/>
          </a:bodyPr>
          <a:lstStyle/>
          <a:p>
            <a:r>
              <a:rPr lang="cs-CZ" sz="3600" b="1" dirty="0">
                <a:solidFill>
                  <a:schemeClr val="accent2"/>
                </a:solidFill>
              </a:rPr>
              <a:t> </a:t>
            </a:r>
          </a:p>
        </p:txBody>
      </p:sp>
    </p:spTree>
    <p:extLst>
      <p:ext uri="{BB962C8B-B14F-4D97-AF65-F5344CB8AC3E}">
        <p14:creationId xmlns:p14="http://schemas.microsoft.com/office/powerpoint/2010/main" val="3752704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2"/>
            <a:ext cx="12192000" cy="1844823"/>
          </a:xfrm>
          <a:solidFill>
            <a:schemeClr val="accent1">
              <a:alpha val="96000"/>
            </a:schemeClr>
          </a:solidFill>
        </p:spPr>
        <p:txBody>
          <a:bodyPr anchor="ctr"/>
          <a:lstStyle/>
          <a:p>
            <a:r>
              <a:rPr lang="cs-CZ" b="1" dirty="0">
                <a:solidFill>
                  <a:schemeClr val="bg1"/>
                </a:solidFill>
                <a:latin typeface="+mn-lt"/>
              </a:rPr>
              <a:t>Filozofické přístupy ke kurikulu</a:t>
            </a:r>
          </a:p>
        </p:txBody>
      </p:sp>
      <p:sp>
        <p:nvSpPr>
          <p:cNvPr id="3" name="Podnadpis 2"/>
          <p:cNvSpPr>
            <a:spLocks noGrp="1"/>
          </p:cNvSpPr>
          <p:nvPr>
            <p:ph type="subTitle" idx="1"/>
          </p:nvPr>
        </p:nvSpPr>
        <p:spPr>
          <a:xfrm>
            <a:off x="3781168" y="1935495"/>
            <a:ext cx="6579062" cy="4763386"/>
          </a:xfrm>
        </p:spPr>
        <p:txBody>
          <a:bodyPr numCol="1">
            <a:noAutofit/>
          </a:bodyPr>
          <a:lstStyle/>
          <a:p>
            <a:pPr marL="571500" indent="-571500" algn="l">
              <a:lnSpc>
                <a:spcPct val="160000"/>
              </a:lnSpc>
              <a:spcBef>
                <a:spcPts val="0"/>
              </a:spcBef>
              <a:buClr>
                <a:schemeClr val="accent2"/>
              </a:buClr>
              <a:buFont typeface="Wingdings" panose="05000000000000000000" pitchFamily="2" charset="2"/>
              <a:buChar char="§"/>
              <a:defRPr/>
            </a:pPr>
            <a:r>
              <a:rPr lang="cs-CZ" sz="3600" dirty="0">
                <a:solidFill>
                  <a:schemeClr val="tx1">
                    <a:lumMod val="65000"/>
                    <a:lumOff val="35000"/>
                  </a:schemeClr>
                </a:solidFill>
              </a:rPr>
              <a:t>Akademický</a:t>
            </a:r>
          </a:p>
          <a:p>
            <a:pPr marL="571500" indent="-571500" algn="l">
              <a:lnSpc>
                <a:spcPct val="160000"/>
              </a:lnSpc>
              <a:spcBef>
                <a:spcPts val="0"/>
              </a:spcBef>
              <a:buClr>
                <a:schemeClr val="accent2"/>
              </a:buClr>
              <a:buFont typeface="Wingdings" panose="05000000000000000000" pitchFamily="2" charset="2"/>
              <a:buChar char="§"/>
              <a:defRPr/>
            </a:pPr>
            <a:r>
              <a:rPr lang="cs-CZ" sz="3600" dirty="0">
                <a:solidFill>
                  <a:schemeClr val="tx1">
                    <a:lumMod val="65000"/>
                    <a:lumOff val="35000"/>
                  </a:schemeClr>
                </a:solidFill>
              </a:rPr>
              <a:t>Esencialistický</a:t>
            </a:r>
          </a:p>
          <a:p>
            <a:pPr marL="571500" indent="-571500" algn="l">
              <a:lnSpc>
                <a:spcPct val="160000"/>
              </a:lnSpc>
              <a:spcBef>
                <a:spcPts val="0"/>
              </a:spcBef>
              <a:buClr>
                <a:schemeClr val="accent2"/>
              </a:buClr>
              <a:buFont typeface="Wingdings" panose="05000000000000000000" pitchFamily="2" charset="2"/>
              <a:buChar char="§"/>
              <a:defRPr/>
            </a:pPr>
            <a:r>
              <a:rPr lang="cs-CZ" sz="3600" dirty="0">
                <a:solidFill>
                  <a:schemeClr val="tx1">
                    <a:lumMod val="65000"/>
                    <a:lumOff val="35000"/>
                  </a:schemeClr>
                </a:solidFill>
              </a:rPr>
              <a:t>Polytechnický</a:t>
            </a:r>
          </a:p>
          <a:p>
            <a:pPr marL="571500" indent="-571500" algn="l">
              <a:lnSpc>
                <a:spcPct val="160000"/>
              </a:lnSpc>
              <a:spcBef>
                <a:spcPts val="0"/>
              </a:spcBef>
              <a:buClr>
                <a:schemeClr val="accent2"/>
              </a:buClr>
              <a:buFont typeface="Wingdings" panose="05000000000000000000" pitchFamily="2" charset="2"/>
              <a:buChar char="§"/>
              <a:defRPr/>
            </a:pPr>
            <a:r>
              <a:rPr lang="cs-CZ" sz="3600" dirty="0">
                <a:solidFill>
                  <a:schemeClr val="tx1">
                    <a:lumMod val="65000"/>
                    <a:lumOff val="35000"/>
                  </a:schemeClr>
                </a:solidFill>
              </a:rPr>
              <a:t>Aktivistický</a:t>
            </a:r>
          </a:p>
          <a:p>
            <a:pPr marL="571500" indent="-571500" algn="l">
              <a:lnSpc>
                <a:spcPct val="160000"/>
              </a:lnSpc>
              <a:spcBef>
                <a:spcPts val="0"/>
              </a:spcBef>
              <a:buClr>
                <a:schemeClr val="accent2"/>
              </a:buClr>
              <a:buFont typeface="Wingdings" panose="05000000000000000000" pitchFamily="2" charset="2"/>
              <a:buChar char="§"/>
              <a:defRPr/>
            </a:pPr>
            <a:r>
              <a:rPr lang="cs-CZ" sz="3600" dirty="0">
                <a:solidFill>
                  <a:schemeClr val="tx1">
                    <a:lumMod val="65000"/>
                    <a:lumOff val="35000"/>
                  </a:schemeClr>
                </a:solidFill>
              </a:rPr>
              <a:t>Personální</a:t>
            </a:r>
          </a:p>
          <a:p>
            <a:pPr marL="571500" indent="-571500" algn="l">
              <a:lnSpc>
                <a:spcPct val="160000"/>
              </a:lnSpc>
              <a:spcBef>
                <a:spcPts val="0"/>
              </a:spcBef>
              <a:buClr>
                <a:schemeClr val="accent2"/>
              </a:buClr>
              <a:buFont typeface="Wingdings" panose="05000000000000000000" pitchFamily="2" charset="2"/>
              <a:buChar char="§"/>
              <a:defRPr/>
            </a:pPr>
            <a:endParaRPr lang="cs-CZ" sz="3600" dirty="0">
              <a:solidFill>
                <a:schemeClr val="tx1">
                  <a:lumMod val="65000"/>
                  <a:lumOff val="35000"/>
                </a:schemeClr>
              </a:solidFill>
            </a:endParaRPr>
          </a:p>
        </p:txBody>
      </p:sp>
    </p:spTree>
    <p:extLst>
      <p:ext uri="{BB962C8B-B14F-4D97-AF65-F5344CB8AC3E}">
        <p14:creationId xmlns:p14="http://schemas.microsoft.com/office/powerpoint/2010/main" val="2543334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2"/>
            <a:ext cx="12192000" cy="1844823"/>
          </a:xfrm>
          <a:solidFill>
            <a:schemeClr val="accent1">
              <a:alpha val="96000"/>
            </a:schemeClr>
          </a:solidFill>
        </p:spPr>
        <p:txBody>
          <a:bodyPr anchor="ctr"/>
          <a:lstStyle/>
          <a:p>
            <a:r>
              <a:rPr lang="cs-CZ" b="1" dirty="0">
                <a:solidFill>
                  <a:schemeClr val="bg1"/>
                </a:solidFill>
                <a:latin typeface="+mn-lt"/>
              </a:rPr>
              <a:t>Filozofické přístupy ke kurikulu</a:t>
            </a:r>
          </a:p>
        </p:txBody>
      </p:sp>
      <p:pic>
        <p:nvPicPr>
          <p:cNvPr id="5" name="Obrázek 4">
            <a:extLst>
              <a:ext uri="{FF2B5EF4-FFF2-40B4-BE49-F238E27FC236}">
                <a16:creationId xmlns:a16="http://schemas.microsoft.com/office/drawing/2014/main" id="{996BC0F1-61FC-4417-9D4D-38B35C0423AD}"/>
              </a:ext>
            </a:extLst>
          </p:cNvPr>
          <p:cNvPicPr>
            <a:picLocks noChangeAspect="1"/>
          </p:cNvPicPr>
          <p:nvPr/>
        </p:nvPicPr>
        <p:blipFill>
          <a:blip r:embed="rId2"/>
          <a:stretch>
            <a:fillRect/>
          </a:stretch>
        </p:blipFill>
        <p:spPr>
          <a:xfrm>
            <a:off x="0" y="0"/>
            <a:ext cx="12192000" cy="7123339"/>
          </a:xfrm>
          <a:prstGeom prst="rect">
            <a:avLst/>
          </a:prstGeom>
        </p:spPr>
      </p:pic>
    </p:spTree>
    <p:extLst>
      <p:ext uri="{BB962C8B-B14F-4D97-AF65-F5344CB8AC3E}">
        <p14:creationId xmlns:p14="http://schemas.microsoft.com/office/powerpoint/2010/main" val="1735205965"/>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866</TotalTime>
  <Words>1878</Words>
  <Application>Microsoft Office PowerPoint</Application>
  <PresentationFormat>Širokoúhlá obrazovka</PresentationFormat>
  <Paragraphs>172</Paragraphs>
  <Slides>36</Slides>
  <Notes>8</Notes>
  <HiddenSlides>1</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36</vt:i4>
      </vt:variant>
    </vt:vector>
  </HeadingPairs>
  <TitlesOfParts>
    <vt:vector size="41" baseType="lpstr">
      <vt:lpstr>Arial</vt:lpstr>
      <vt:lpstr>Calibri</vt:lpstr>
      <vt:lpstr>Calibri Light</vt:lpstr>
      <vt:lpstr>Wingdings</vt:lpstr>
      <vt:lpstr>Motiv Office</vt:lpstr>
      <vt:lpstr>Kurikulum</vt:lpstr>
      <vt:lpstr>Curriculum</vt:lpstr>
      <vt:lpstr>Kurikulum</vt:lpstr>
      <vt:lpstr>Kurikulum</vt:lpstr>
      <vt:lpstr>Kurikulum</vt:lpstr>
      <vt:lpstr>Kurikulum</vt:lpstr>
      <vt:lpstr>Úkol č. 1</vt:lpstr>
      <vt:lpstr>Filozofické přístupy ke kurikulu</vt:lpstr>
      <vt:lpstr>Filozofické přístupy ke kurikulu</vt:lpstr>
      <vt:lpstr>Filozofické přístupy ke kurikulu</vt:lpstr>
      <vt:lpstr>Formy kurikula</vt:lpstr>
      <vt:lpstr>Úkol 2: Formy kurikula</vt:lpstr>
      <vt:lpstr>Prezentace aplikace PowerPoint</vt:lpstr>
      <vt:lpstr>Dokumenty státní úrovně</vt:lpstr>
      <vt:lpstr>Rámcový vzdělávací program</vt:lpstr>
      <vt:lpstr>Prezentace aplikace PowerPoint</vt:lpstr>
      <vt:lpstr>Rámcový vzdělávací program</vt:lpstr>
      <vt:lpstr>Vzdělávací oblasti</vt:lpstr>
      <vt:lpstr>Rámcový vzdělávací program</vt:lpstr>
      <vt:lpstr>Prezentace aplikace PowerPoint</vt:lpstr>
      <vt:lpstr>Klíčové kompetence</vt:lpstr>
      <vt:lpstr>Klíčové kompetence</vt:lpstr>
      <vt:lpstr>Prezentace aplikace PowerPoint</vt:lpstr>
      <vt:lpstr>Kompetence k učení</vt:lpstr>
      <vt:lpstr>Kompetence k učení</vt:lpstr>
      <vt:lpstr>Kompetence k řešení problémů</vt:lpstr>
      <vt:lpstr>Kompetence k řešení problémů</vt:lpstr>
      <vt:lpstr> Kompetence občanská</vt:lpstr>
      <vt:lpstr> Kompetence komunikativní</vt:lpstr>
      <vt:lpstr> Kompetence sociální a personální</vt:lpstr>
      <vt:lpstr> Kompetence k podnikavosti</vt:lpstr>
      <vt:lpstr>Klíčové kompetence podle RVP</vt:lpstr>
      <vt:lpstr>Klíčové kompetence a výstupy</vt:lpstr>
      <vt:lpstr>Klíčové kompetence a výstupy</vt:lpstr>
      <vt:lpstr>Klíčové kompetence &lt;= výstupy</vt:lpstr>
      <vt:lpstr>Klíčové kompetence: problémy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Kurikulum</dc:title>
  <dc:creator>z</dc:creator>
  <cp:lastModifiedBy>Zuzana Šalamounová</cp:lastModifiedBy>
  <cp:revision>35</cp:revision>
  <dcterms:created xsi:type="dcterms:W3CDTF">2015-10-22T10:19:17Z</dcterms:created>
  <dcterms:modified xsi:type="dcterms:W3CDTF">2020-11-25T22:28:32Z</dcterms:modified>
</cp:coreProperties>
</file>