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80" d="100"/>
          <a:sy n="80" d="100"/>
        </p:scale>
        <p:origin x="-132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F3D73-1142-44C7-A730-12FDD4E5A391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80905-2DD3-4C90-8EE9-D9B0D78A31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80905-2DD3-4C90-8EE9-D9B0D78A311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F62504-D034-436E-A1EE-7FC185E9E4C5}" type="datetimeFigureOut">
              <a:rPr lang="cs-CZ" smtClean="0"/>
              <a:pPr/>
              <a:t>23.1.2015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57BC64-B543-4F07-A6FB-4285218CE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1700808"/>
            <a:ext cx="6480048" cy="208823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Teorie Agrese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3050" y="4149080"/>
            <a:ext cx="6480048" cy="144016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Anna Ličmanová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dirty="0" smtClean="0"/>
              <a:t>Univerzita Karlova. </a:t>
            </a:r>
            <a:r>
              <a:rPr lang="cs-CZ" sz="2400" i="1" dirty="0" smtClean="0"/>
              <a:t>Velký sociologický slovník. I, A-O. 1</a:t>
            </a:r>
            <a:r>
              <a:rPr lang="cs-CZ" sz="2400" dirty="0" smtClean="0"/>
              <a:t>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 : Karolinum, 1996. 747 s. ISBN 80-7184-164-1.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JANDOUREK, Jan. </a:t>
            </a:r>
            <a:r>
              <a:rPr lang="cs-CZ" sz="2400" i="1" dirty="0" smtClean="0"/>
              <a:t>Sociologický slovník</a:t>
            </a:r>
            <a:r>
              <a:rPr lang="cs-CZ" sz="2400" dirty="0" smtClean="0"/>
              <a:t>. Praha : Portál, 2001. 286 s. ISBN 80-7178-535-0.</a:t>
            </a:r>
          </a:p>
          <a:p>
            <a:r>
              <a:rPr lang="cs-CZ" sz="2400" dirty="0" smtClean="0"/>
              <a:t>HAYESOVÁ, Nicky. </a:t>
            </a:r>
            <a:r>
              <a:rPr lang="cs-CZ" sz="2400" i="1" dirty="0" smtClean="0"/>
              <a:t>Základy sociální psychologie</a:t>
            </a:r>
            <a:r>
              <a:rPr lang="cs-CZ" sz="2400" dirty="0" smtClean="0"/>
              <a:t>. Přel. Irena </a:t>
            </a:r>
            <a:r>
              <a:rPr lang="cs-CZ" sz="2400" dirty="0" err="1" smtClean="0"/>
              <a:t>Štěpaníková</a:t>
            </a:r>
            <a:r>
              <a:rPr lang="cs-CZ" sz="2400" dirty="0" smtClean="0"/>
              <a:t>. 2. </a:t>
            </a:r>
            <a:r>
              <a:rPr lang="cs-CZ" sz="2400" dirty="0" err="1" smtClean="0"/>
              <a:t>vyd.Praha</a:t>
            </a:r>
            <a:r>
              <a:rPr lang="cs-CZ" sz="2400" dirty="0" smtClean="0"/>
              <a:t> : Portál, 2000. 165 s. ISBN 80-7178-415-X.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43192" cy="5073427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cs-CZ" b="1" dirty="0" smtClean="0">
                <a:solidFill>
                  <a:schemeClr val="bg1"/>
                </a:solidFill>
              </a:rPr>
              <a:t>Agrese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je v psychologicko-sociologickém pojetí chování, které vědomě a se záměrem ubližuje, násilně omezuje svobodu a poškozuje jiné osoby nebo věci. </a:t>
            </a:r>
          </a:p>
          <a:p>
            <a:pPr algn="just">
              <a:spcAft>
                <a:spcPts val="1200"/>
              </a:spcAft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Agrese, ať již fyzická či verbální, může vzniknout v afektu nebo se může jednat o agresi instrumentální (úmyslný faul při sportu).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Sklon k útočnému jednání, které se transformuje do různých podob, se nazývá </a:t>
            </a:r>
            <a:r>
              <a:rPr lang="cs-CZ" b="1" dirty="0" smtClean="0">
                <a:solidFill>
                  <a:schemeClr val="bg1"/>
                </a:solidFill>
              </a:rPr>
              <a:t>agresivita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Rozeznáváme více typů agrese:</a:t>
            </a:r>
            <a:endParaRPr lang="cs-CZ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785395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z hlediska formy: 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cs-CZ" b="1" dirty="0" smtClean="0">
                <a:solidFill>
                  <a:schemeClr val="bg1"/>
                </a:solidFill>
              </a:rPr>
              <a:t>          	   myšlenková, verbální, fyzická</a:t>
            </a:r>
            <a:endParaRPr lang="cs-CZ" dirty="0" smtClean="0">
              <a:solidFill>
                <a:schemeClr val="bg1"/>
              </a:solidFill>
            </a:endParaRPr>
          </a:p>
          <a:p>
            <a:pPr lvl="0"/>
            <a:r>
              <a:rPr lang="cs-CZ" sz="2800" dirty="0" smtClean="0">
                <a:solidFill>
                  <a:schemeClr val="bg1"/>
                </a:solidFill>
              </a:rPr>
              <a:t>z hlediska povahy a kontextu příčin: </a:t>
            </a:r>
          </a:p>
          <a:p>
            <a:pPr lvl="0">
              <a:spcBef>
                <a:spcPts val="300"/>
              </a:spcBef>
              <a:spcAft>
                <a:spcPts val="600"/>
              </a:spcAft>
              <a:buNone/>
            </a:pPr>
            <a:r>
              <a:rPr lang="cs-CZ" b="1" dirty="0" smtClean="0">
                <a:solidFill>
                  <a:schemeClr val="bg1"/>
                </a:solidFill>
              </a:rPr>
              <a:t>			   afektivní, instrumentální</a:t>
            </a:r>
            <a:r>
              <a:rPr lang="cs-CZ" dirty="0" smtClean="0">
                <a:solidFill>
                  <a:schemeClr val="bg1"/>
                </a:solidFill>
              </a:rPr>
              <a:t> + 						nově </a:t>
            </a:r>
            <a:r>
              <a:rPr lang="cs-CZ" b="1" dirty="0" smtClean="0">
                <a:solidFill>
                  <a:schemeClr val="bg1"/>
                </a:solidFill>
              </a:rPr>
              <a:t>šikanování</a:t>
            </a:r>
            <a:endParaRPr lang="cs-CZ" dirty="0" smtClean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z hlediska zaměření:</a:t>
            </a:r>
          </a:p>
          <a:p>
            <a:pPr lvl="0">
              <a:spcBef>
                <a:spcPts val="300"/>
              </a:spcBef>
              <a:buNone/>
            </a:pPr>
            <a:r>
              <a:rPr lang="cs-CZ" b="1" dirty="0" smtClean="0">
                <a:solidFill>
                  <a:schemeClr val="bg1"/>
                </a:solidFill>
              </a:rPr>
              <a:t>			proti osobám, věcem, nebo </a:t>
            </a:r>
          </a:p>
          <a:p>
            <a:pPr lvl="0">
              <a:spcBef>
                <a:spcPts val="300"/>
              </a:spcBef>
              <a:buNone/>
            </a:pPr>
            <a:r>
              <a:rPr lang="cs-CZ" b="1" dirty="0" smtClean="0">
                <a:solidFill>
                  <a:schemeClr val="bg1"/>
                </a:solidFill>
              </a:rPr>
              <a:t>	na jiný objekt</a:t>
            </a:r>
            <a:r>
              <a:rPr lang="cs-CZ" dirty="0" smtClean="0">
                <a:solidFill>
                  <a:schemeClr val="bg1"/>
                </a:solidFill>
              </a:rPr>
              <a:t>, než který byl spouštěčem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Agresivita</a:t>
            </a:r>
            <a:endParaRPr lang="cs-CZ" dirty="0"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003232" cy="456937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Rys osobnosti </a:t>
            </a:r>
            <a:r>
              <a:rPr lang="cs-CZ" sz="2400" dirty="0" smtClean="0"/>
              <a:t>(vnitřní pohotovost jednat útočně)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Je to sklon k </a:t>
            </a:r>
            <a:r>
              <a:rPr lang="cs-CZ" b="1" dirty="0" smtClean="0"/>
              <a:t>útočnému jednání.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V přírodě je to přirozená a nutná vlastnost živočichů, aby přežili.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Je to způsob reakce na podkladě </a:t>
            </a:r>
            <a:r>
              <a:rPr lang="cs-CZ" b="1" dirty="0" smtClean="0"/>
              <a:t>strachu</a:t>
            </a:r>
            <a:r>
              <a:rPr lang="cs-CZ" dirty="0" smtClean="0"/>
              <a:t>, přání, </a:t>
            </a:r>
            <a:r>
              <a:rPr lang="cs-CZ" b="1" dirty="0" smtClean="0"/>
              <a:t>heredity</a:t>
            </a:r>
            <a:r>
              <a:rPr lang="cs-CZ" dirty="0" smtClean="0"/>
              <a:t>, opuštění nebo tyranie.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Ovlivňující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hlučné prostředí, čtvrť bydliště</a:t>
            </a:r>
          </a:p>
          <a:p>
            <a:r>
              <a:rPr lang="cs-CZ" sz="2600" dirty="0" smtClean="0"/>
              <a:t>tělesná (fyzická) nepohodlnost</a:t>
            </a:r>
          </a:p>
          <a:p>
            <a:r>
              <a:rPr lang="cs-CZ" sz="2600" dirty="0" smtClean="0"/>
              <a:t>dav (městská hromadná doprava, fotbaloví fanoušci), teplo</a:t>
            </a:r>
          </a:p>
          <a:p>
            <a:r>
              <a:rPr lang="cs-CZ" sz="2600" dirty="0" smtClean="0"/>
              <a:t>škola, kamarádi, počítačové hry, filmy</a:t>
            </a:r>
          </a:p>
          <a:p>
            <a:r>
              <a:rPr lang="cs-CZ" sz="2600" dirty="0" smtClean="0"/>
              <a:t>skupiny a mocenské struktury</a:t>
            </a:r>
          </a:p>
          <a:p>
            <a:r>
              <a:rPr lang="cs-CZ" sz="2600" dirty="0" smtClean="0"/>
              <a:t>vzrušení (vztek, afekt, bezmocnost a jiné emoce)</a:t>
            </a:r>
          </a:p>
          <a:p>
            <a:r>
              <a:rPr lang="cs-CZ" sz="2600" dirty="0" smtClean="0"/>
              <a:t>narušení osobní a intimní zóny jedince</a:t>
            </a:r>
          </a:p>
          <a:p>
            <a:r>
              <a:rPr lang="cs-CZ" sz="2600" dirty="0" smtClean="0"/>
              <a:t>anonymita</a:t>
            </a:r>
          </a:p>
          <a:p>
            <a:r>
              <a:rPr lang="cs-CZ" sz="2600" dirty="0" smtClean="0"/>
              <a:t>hlad, žízeň</a:t>
            </a:r>
          </a:p>
          <a:p>
            <a:r>
              <a:rPr lang="cs-CZ" sz="2600" dirty="0" smtClean="0"/>
              <a:t>více různých faktorů dohromady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9675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Teorie agrese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43192" cy="5544616"/>
          </a:xfrm>
        </p:spPr>
        <p:txBody>
          <a:bodyPr>
            <a:normAutofit/>
          </a:bodyPr>
          <a:lstStyle/>
          <a:p>
            <a:pPr marL="550926" indent="-514350">
              <a:spcAft>
                <a:spcPts val="600"/>
              </a:spcAft>
              <a:buFont typeface="+mj-lt"/>
              <a:buAutoNum type="arabicPeriod"/>
            </a:pPr>
            <a:r>
              <a:rPr lang="cs-CZ" sz="3200" b="1" dirty="0" smtClean="0"/>
              <a:t>Vrozená agrese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cs-CZ" sz="2400" dirty="0" smtClean="0"/>
              <a:t>V první polovině 20. st. prezentuje Freudova psychoanalytická koncepce vznik agrese na základě existence dvou soupeřících instinktů v lidské osobnosti - Libido a Thanatos.</a:t>
            </a:r>
          </a:p>
          <a:p>
            <a:pPr lvl="1" algn="just">
              <a:spcAft>
                <a:spcPts val="600"/>
              </a:spcAft>
              <a:buNone/>
            </a:pPr>
            <a:r>
              <a:rPr lang="cs-CZ" sz="2400" dirty="0" smtClean="0"/>
              <a:t>V roce 1950 na základě etologických studií ptáků a ryb </a:t>
            </a:r>
            <a:r>
              <a:rPr lang="cs-CZ" sz="2400" dirty="0" err="1" smtClean="0"/>
              <a:t>Konrad</a:t>
            </a:r>
            <a:r>
              <a:rPr lang="cs-CZ" sz="2400" dirty="0" smtClean="0"/>
              <a:t> Lorenz shledává původ agrese v genetických faktorech. Také je autorem tzv. </a:t>
            </a:r>
            <a:r>
              <a:rPr lang="cs-CZ" sz="2400" i="1" dirty="0" smtClean="0"/>
              <a:t>hydraulického modelu katarze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7344816" cy="5289451"/>
          </a:xfrm>
        </p:spPr>
        <p:txBody>
          <a:bodyPr/>
          <a:lstStyle/>
          <a:p>
            <a:pPr marL="550926" indent="-514350">
              <a:spcAft>
                <a:spcPts val="600"/>
              </a:spcAft>
              <a:buFont typeface="+mj-lt"/>
              <a:buAutoNum type="arabicPeriod" startAt="2"/>
            </a:pPr>
            <a:r>
              <a:rPr lang="cs-CZ" sz="3200" b="1" dirty="0" smtClean="0"/>
              <a:t>Reaktivní teorie agrese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cs-CZ" sz="2400" dirty="0" smtClean="0"/>
              <a:t>Agrese je reakcí na vnější nebo vnitřní podněty. Dollard sestavil nejproslulejší hypotézu frustrace-agrese, kdy je agrese důsledkem frustrace a frustrace vede k agresi.</a:t>
            </a:r>
          </a:p>
          <a:p>
            <a:pPr lvl="1" algn="just">
              <a:spcAft>
                <a:spcPts val="600"/>
              </a:spcAft>
              <a:buNone/>
            </a:pPr>
            <a:r>
              <a:rPr lang="cs-CZ" sz="2400" dirty="0" smtClean="0"/>
              <a:t>Kritika Bandury odkazuje na odlišnost reakcí jedince na frustrující situace při dosahování cílů (mohou i motivovat). Selingman poukazuje, že dlouhodobá frustrace může vést naopak k pasivitě (případně ke stavu tzv. naučené bezmocnosti).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7283152" cy="5433467"/>
          </a:xfrm>
        </p:spPr>
        <p:txBody>
          <a:bodyPr/>
          <a:lstStyle/>
          <a:p>
            <a:pPr marL="550926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cs-CZ" sz="3200" b="1" dirty="0" smtClean="0"/>
              <a:t>Naučené chování</a:t>
            </a:r>
          </a:p>
          <a:p>
            <a:pPr lvl="1" algn="just">
              <a:buNone/>
            </a:pPr>
            <a:r>
              <a:rPr lang="cs-CZ" sz="2400" dirty="0" smtClean="0"/>
              <a:t>Agrese je naučeným vzorcem sociálního chování. Způsob reagování na opakující se situaci je naučený a vyvolává agresivní chování za účelem zisku. Průkopníkem této teorie je Bandura (70. léta 20.st.), který empiricky i experimentálně doložil význam tří činitelů při učení se agresivních vzorců chování:</a:t>
            </a:r>
          </a:p>
          <a:p>
            <a:pPr lvl="3" algn="just">
              <a:buClr>
                <a:srgbClr val="002060"/>
              </a:buClr>
            </a:pPr>
            <a:r>
              <a:rPr lang="cs-CZ" sz="2400" dirty="0" smtClean="0"/>
              <a:t>averzivní zkušenost</a:t>
            </a:r>
          </a:p>
          <a:p>
            <a:pPr lvl="3" algn="just">
              <a:buClr>
                <a:srgbClr val="002060"/>
              </a:buClr>
            </a:pPr>
            <a:r>
              <a:rPr lang="cs-CZ" sz="2400" dirty="0" smtClean="0"/>
              <a:t>předvídané zisky</a:t>
            </a:r>
          </a:p>
          <a:p>
            <a:pPr lvl="3" algn="just">
              <a:buClr>
                <a:srgbClr val="002060"/>
              </a:buClr>
            </a:pPr>
            <a:r>
              <a:rPr lang="cs-CZ" sz="2400" dirty="0" smtClean="0"/>
              <a:t>pozorování jiných agresorů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4857403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 smtClean="0"/>
              <a:t>neboli spolupráce je druh sociální interakce. Jedná se o základní formu sociálního chování. </a:t>
            </a:r>
          </a:p>
          <a:p>
            <a:pPr>
              <a:spcAft>
                <a:spcPts val="1200"/>
              </a:spcAft>
            </a:pPr>
            <a:r>
              <a:rPr lang="cs-CZ" sz="3400" dirty="0" smtClean="0"/>
              <a:t>Spolupráce znamená společné úsilí zaměřené na dosažení prospěchu všech, kteří se na něm podílejí.Opakem spolupráce je konkurence.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Můj základní postoj je: „</a:t>
            </a:r>
            <a:r>
              <a:rPr lang="cs-CZ" sz="2200" b="1" dirty="0" smtClean="0"/>
              <a:t>Já jsem ok, ty jsi ok.“</a:t>
            </a:r>
            <a:r>
              <a:rPr lang="cs-CZ" sz="2200" dirty="0" smtClean="0"/>
              <a:t> (</a:t>
            </a:r>
            <a:r>
              <a:rPr lang="cs-CZ" sz="2200" dirty="0" err="1" smtClean="0"/>
              <a:t>Eric</a:t>
            </a:r>
            <a:r>
              <a:rPr lang="cs-CZ" sz="2200" dirty="0" smtClean="0"/>
              <a:t> Berne)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Každý má určité představy, které musí umět nabídnout, protože jsou důležité.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Každý má zcela speciální schopnosti, které jsou pro tým užitečné.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Každý je zodpovědný za to, co dělá, ale také za to, co nedělá.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Respektuji mínění druhých.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Nikdy nespouštím ze zřetele cíl.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Čím více souhlasím s prací ostatních, tím lepší bude výkon skupiny.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Tvořivost je lepší než jednokolejnost.</a:t>
            </a:r>
          </a:p>
          <a:p>
            <a:pPr marL="795528" lvl="1" indent="-457200">
              <a:buFont typeface="+mj-lt"/>
              <a:buAutoNum type="arabicParenR"/>
            </a:pPr>
            <a:r>
              <a:rPr lang="cs-CZ" sz="2200" dirty="0" smtClean="0"/>
              <a:t>Konflikty, jsou-li produktivně urovnány, podporují výsledek skupiny.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Agrese">
      <a:dk1>
        <a:sysClr val="windowText" lastClr="000000"/>
      </a:dk1>
      <a:lt1>
        <a:srgbClr val="000000"/>
      </a:lt1>
      <a:dk2>
        <a:srgbClr val="FF0000"/>
      </a:dk2>
      <a:lt2>
        <a:srgbClr val="FFFF00"/>
      </a:lt2>
      <a:accent1>
        <a:srgbClr val="2DA2BF"/>
      </a:accent1>
      <a:accent2>
        <a:srgbClr val="0C0C0C"/>
      </a:accent2>
      <a:accent3>
        <a:srgbClr val="EB641B"/>
      </a:accent3>
      <a:accent4>
        <a:srgbClr val="236730"/>
      </a:accent4>
      <a:accent5>
        <a:srgbClr val="474B78"/>
      </a:accent5>
      <a:accent6>
        <a:srgbClr val="236730"/>
      </a:accent6>
      <a:hlink>
        <a:srgbClr val="FF8119"/>
      </a:hlink>
      <a:folHlink>
        <a:srgbClr val="44B9E8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275</TotalTime>
  <Words>521</Words>
  <Application>Microsoft Office PowerPoint</Application>
  <PresentationFormat>Předvádění na obrazovce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Teorie Agrese</vt:lpstr>
      <vt:lpstr>Snímek 2</vt:lpstr>
      <vt:lpstr>Rozeznáváme více typů agrese:</vt:lpstr>
      <vt:lpstr>Agresivita</vt:lpstr>
      <vt:lpstr>Ovlivňující faktory</vt:lpstr>
      <vt:lpstr>Teorie agrese</vt:lpstr>
      <vt:lpstr>Snímek 7</vt:lpstr>
      <vt:lpstr>Snímek 8</vt:lpstr>
      <vt:lpstr>Kooperace</vt:lpstr>
      <vt:lpstr>Použitá literatura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Anička Kozí nožička</dc:creator>
  <cp:lastModifiedBy>lektor</cp:lastModifiedBy>
  <cp:revision>36</cp:revision>
  <dcterms:created xsi:type="dcterms:W3CDTF">2014-11-07T10:31:50Z</dcterms:created>
  <dcterms:modified xsi:type="dcterms:W3CDTF">2015-01-23T12:50:34Z</dcterms:modified>
</cp:coreProperties>
</file>