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4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36CD137A-23E9-4C07-9338-8043A788C270}" type="datetimeFigureOut">
              <a:rPr lang="cs-CZ" smtClean="0"/>
              <a:t>13.10.2020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42E5AC8-938D-45A1-B0D5-A9C7E0E8A756}" type="slidenum">
              <a:rPr lang="cs-CZ" smtClean="0"/>
              <a:t>‹#›</a:t>
            </a:fld>
            <a:endParaRPr lang="cs-CZ"/>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cs-CZ" smtClean="0"/>
              <a:t>Kliknutím lze upravit styl.</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36CD137A-23E9-4C07-9338-8043A788C270}" type="datetimeFigureOut">
              <a:rPr lang="cs-CZ" smtClean="0"/>
              <a:t>13.10.2020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42E5AC8-938D-45A1-B0D5-A9C7E0E8A756}"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36CD137A-23E9-4C07-9338-8043A788C270}" type="datetimeFigureOut">
              <a:rPr lang="cs-CZ" smtClean="0"/>
              <a:t>13.10.2020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42E5AC8-938D-45A1-B0D5-A9C7E0E8A756}"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36CD137A-23E9-4C07-9338-8043A788C270}" type="datetimeFigureOut">
              <a:rPr lang="cs-CZ" smtClean="0"/>
              <a:t>13.10.2020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42E5AC8-938D-45A1-B0D5-A9C7E0E8A756}"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95" name="Title 94"/>
          <p:cNvSpPr>
            <a:spLocks noGrp="1"/>
          </p:cNvSpPr>
          <p:nvPr>
            <p:ph type="title"/>
          </p:nvPr>
        </p:nvSpPr>
        <p:spPr>
          <a:xfrm>
            <a:off x="457200" y="4463568"/>
            <a:ext cx="8305800" cy="1143000"/>
          </a:xfrm>
        </p:spPr>
        <p:txBody>
          <a:bodyPr/>
          <a:lstStyle/>
          <a:p>
            <a:r>
              <a:rPr lang="cs-CZ" smtClean="0"/>
              <a:t>Kliknutím lze upravit styl.</a:t>
            </a:r>
            <a:endParaRPr lang="en-US"/>
          </a:p>
        </p:txBody>
      </p:sp>
      <p:sp>
        <p:nvSpPr>
          <p:cNvPr id="2" name="Date Placeholder 1"/>
          <p:cNvSpPr>
            <a:spLocks noGrp="1"/>
          </p:cNvSpPr>
          <p:nvPr>
            <p:ph type="dt" sz="half" idx="10"/>
          </p:nvPr>
        </p:nvSpPr>
        <p:spPr/>
        <p:txBody>
          <a:bodyPr/>
          <a:lstStyle/>
          <a:p>
            <a:fld id="{36CD137A-23E9-4C07-9338-8043A788C270}" type="datetimeFigureOut">
              <a:rPr lang="cs-CZ" smtClean="0"/>
              <a:t>13.10.2020</a:t>
            </a:fld>
            <a:endParaRPr lang="cs-CZ"/>
          </a:p>
        </p:txBody>
      </p:sp>
      <p:sp>
        <p:nvSpPr>
          <p:cNvPr id="91" name="Footer Placeholder 90"/>
          <p:cNvSpPr>
            <a:spLocks noGrp="1"/>
          </p:cNvSpPr>
          <p:nvPr>
            <p:ph type="ftr" sz="quarter" idx="11"/>
          </p:nvPr>
        </p:nvSpPr>
        <p:spPr/>
        <p:txBody>
          <a:bodyPr/>
          <a:lstStyle/>
          <a:p>
            <a:endParaRPr lang="cs-CZ"/>
          </a:p>
        </p:txBody>
      </p:sp>
      <p:sp>
        <p:nvSpPr>
          <p:cNvPr id="92" name="Slide Number Placeholder 91"/>
          <p:cNvSpPr>
            <a:spLocks noGrp="1"/>
          </p:cNvSpPr>
          <p:nvPr>
            <p:ph type="sldNum" sz="quarter" idx="12"/>
          </p:nvPr>
        </p:nvSpPr>
        <p:spPr/>
        <p:txBody>
          <a:bodyPr/>
          <a:lstStyle/>
          <a:p>
            <a:fld id="{E42E5AC8-938D-45A1-B0D5-A9C7E0E8A756}"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4"/>
          <p:cNvSpPr>
            <a:spLocks noGrp="1"/>
          </p:cNvSpPr>
          <p:nvPr>
            <p:ph type="dt" sz="half" idx="10"/>
          </p:nvPr>
        </p:nvSpPr>
        <p:spPr/>
        <p:txBody>
          <a:bodyPr/>
          <a:lstStyle/>
          <a:p>
            <a:fld id="{36CD137A-23E9-4C07-9338-8043A788C270}" type="datetimeFigureOut">
              <a:rPr lang="cs-CZ" smtClean="0"/>
              <a:t>13.10.2020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42E5AC8-938D-45A1-B0D5-A9C7E0E8A756}"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6"/>
          <p:cNvSpPr>
            <a:spLocks noGrp="1"/>
          </p:cNvSpPr>
          <p:nvPr>
            <p:ph type="dt" sz="half" idx="10"/>
          </p:nvPr>
        </p:nvSpPr>
        <p:spPr/>
        <p:txBody>
          <a:bodyPr/>
          <a:lstStyle/>
          <a:p>
            <a:fld id="{36CD137A-23E9-4C07-9338-8043A788C270}" type="datetimeFigureOut">
              <a:rPr lang="cs-CZ" smtClean="0"/>
              <a:t>13.10.2020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E42E5AC8-938D-45A1-B0D5-A9C7E0E8A756}"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36CD137A-23E9-4C07-9338-8043A788C270}" type="datetimeFigureOut">
              <a:rPr lang="cs-CZ" smtClean="0"/>
              <a:t>13.10.2020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E42E5AC8-938D-45A1-B0D5-A9C7E0E8A756}"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CD137A-23E9-4C07-9338-8043A788C270}" type="datetimeFigureOut">
              <a:rPr lang="cs-CZ" smtClean="0"/>
              <a:t>13.10.2020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E42E5AC8-938D-45A1-B0D5-A9C7E0E8A756}"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36CD137A-23E9-4C07-9338-8043A788C270}" type="datetimeFigureOut">
              <a:rPr lang="cs-CZ" smtClean="0"/>
              <a:t>13.10.2020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42E5AC8-938D-45A1-B0D5-A9C7E0E8A756}" type="slidenum">
              <a:rPr lang="cs-CZ" smtClean="0"/>
              <a:t>‹#›</a:t>
            </a:fld>
            <a:endParaRPr lang="cs-CZ"/>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cs-CZ" smtClean="0"/>
              <a:t>Kliknutím lze upravit styl.</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a:p>
        </p:txBody>
      </p:sp>
      <p:sp>
        <p:nvSpPr>
          <p:cNvPr id="5" name="Date Placeholder 4"/>
          <p:cNvSpPr>
            <a:spLocks noGrp="1"/>
          </p:cNvSpPr>
          <p:nvPr>
            <p:ph type="dt" sz="half" idx="10"/>
          </p:nvPr>
        </p:nvSpPr>
        <p:spPr/>
        <p:txBody>
          <a:bodyPr/>
          <a:lstStyle/>
          <a:p>
            <a:fld id="{36CD137A-23E9-4C07-9338-8043A788C270}" type="datetimeFigureOut">
              <a:rPr lang="cs-CZ" smtClean="0"/>
              <a:t>13.10.2020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42E5AC8-938D-45A1-B0D5-A9C7E0E8A756}" type="slidenum">
              <a:rPr lang="cs-CZ" smtClean="0"/>
              <a:t>‹#›</a:t>
            </a:fld>
            <a:endParaRPr lang="cs-CZ"/>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cs-CZ" smtClean="0"/>
              <a:t>Kliknutím lze upravit styl.</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36CD137A-23E9-4C07-9338-8043A788C270}" type="datetimeFigureOut">
              <a:rPr lang="cs-CZ" smtClean="0"/>
              <a:t>13.10.2020</a:t>
            </a:fld>
            <a:endParaRPr lang="cs-CZ"/>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cs-CZ"/>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E42E5AC8-938D-45A1-B0D5-A9C7E0E8A756}" type="slidenum">
              <a:rPr lang="cs-CZ" smtClean="0"/>
              <a:t>‹#›</a:t>
            </a:fld>
            <a:endParaRPr lang="cs-CZ"/>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79512" y="692695"/>
            <a:ext cx="7776864" cy="1152129"/>
          </a:xfrm>
        </p:spPr>
        <p:txBody>
          <a:bodyPr>
            <a:normAutofit fontScale="90000"/>
          </a:bodyPr>
          <a:lstStyle/>
          <a:p>
            <a:r>
              <a:rPr lang="cs-CZ" dirty="0" smtClean="0"/>
              <a:t>Vzdělávání a výchova v ČR v české legislativě</a:t>
            </a:r>
            <a:endParaRPr lang="cs-CZ" dirty="0"/>
          </a:p>
        </p:txBody>
      </p:sp>
      <p:sp>
        <p:nvSpPr>
          <p:cNvPr id="4" name="Podnadpis 3"/>
          <p:cNvSpPr>
            <a:spLocks noGrp="1"/>
          </p:cNvSpPr>
          <p:nvPr>
            <p:ph type="subTitle" idx="1"/>
          </p:nvPr>
        </p:nvSpPr>
        <p:spPr/>
        <p:txBody>
          <a:bodyPr/>
          <a:lstStyle/>
          <a:p>
            <a:r>
              <a:rPr lang="cs-CZ" dirty="0" smtClean="0">
                <a:solidFill>
                  <a:schemeClr val="accent5"/>
                </a:solidFill>
              </a:rPr>
              <a:t>Zákon o pedagogických pracovnících č. 563/2004 Sb.</a:t>
            </a:r>
            <a:endParaRPr lang="cs-CZ" dirty="0">
              <a:solidFill>
                <a:schemeClr val="accent5"/>
              </a:solidFill>
            </a:endParaRPr>
          </a:p>
        </p:txBody>
      </p:sp>
    </p:spTree>
    <p:extLst>
      <p:ext uri="{BB962C8B-B14F-4D97-AF65-F5344CB8AC3E}">
        <p14:creationId xmlns:p14="http://schemas.microsoft.com/office/powerpoint/2010/main" val="35516648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Získávání odborné kvalifikace pedagogických pracovníků </a:t>
            </a:r>
          </a:p>
        </p:txBody>
      </p:sp>
      <p:sp>
        <p:nvSpPr>
          <p:cNvPr id="3" name="Zástupný symbol pro obsah 2"/>
          <p:cNvSpPr>
            <a:spLocks noGrp="1"/>
          </p:cNvSpPr>
          <p:nvPr>
            <p:ph idx="1"/>
          </p:nvPr>
        </p:nvSpPr>
        <p:spPr/>
        <p:txBody>
          <a:bodyPr>
            <a:normAutofit fontScale="55000" lnSpcReduction="20000"/>
          </a:bodyPr>
          <a:lstStyle/>
          <a:p>
            <a:r>
              <a:rPr lang="cs-CZ" dirty="0"/>
              <a:t>§ 6 </a:t>
            </a:r>
            <a:r>
              <a:rPr lang="cs-CZ" dirty="0" smtClean="0"/>
              <a:t>Učitel </a:t>
            </a:r>
            <a:r>
              <a:rPr lang="cs-CZ" dirty="0"/>
              <a:t>mateřské </a:t>
            </a:r>
            <a:r>
              <a:rPr lang="cs-CZ" dirty="0" smtClean="0"/>
              <a:t>školy</a:t>
            </a:r>
            <a:endParaRPr lang="cs-CZ" dirty="0"/>
          </a:p>
          <a:p>
            <a:r>
              <a:rPr lang="cs-CZ" dirty="0"/>
              <a:t>§ 7 Učitel prvního stupně základní </a:t>
            </a:r>
            <a:r>
              <a:rPr lang="cs-CZ" dirty="0" smtClean="0"/>
              <a:t>školy</a:t>
            </a:r>
          </a:p>
          <a:p>
            <a:r>
              <a:rPr lang="cs-CZ" dirty="0"/>
              <a:t>§ 8 Učitel druhého stupně základní školy </a:t>
            </a:r>
            <a:endParaRPr lang="cs-CZ" dirty="0" smtClean="0"/>
          </a:p>
          <a:p>
            <a:r>
              <a:rPr lang="cs-CZ" dirty="0"/>
              <a:t>§ 8a Učitel přípravné třídy základní </a:t>
            </a:r>
            <a:r>
              <a:rPr lang="cs-CZ" dirty="0" smtClean="0"/>
              <a:t>školy</a:t>
            </a:r>
          </a:p>
          <a:p>
            <a:r>
              <a:rPr lang="cs-CZ" dirty="0"/>
              <a:t>§ 8b Učitel přípravného stupně základní školy </a:t>
            </a:r>
            <a:r>
              <a:rPr lang="cs-CZ" dirty="0" smtClean="0"/>
              <a:t>speciální</a:t>
            </a:r>
          </a:p>
          <a:p>
            <a:r>
              <a:rPr lang="cs-CZ" dirty="0"/>
              <a:t>§ 9 Učitel střední </a:t>
            </a:r>
            <a:r>
              <a:rPr lang="cs-CZ" dirty="0" smtClean="0"/>
              <a:t>školy</a:t>
            </a:r>
          </a:p>
          <a:p>
            <a:r>
              <a:rPr lang="cs-CZ" dirty="0"/>
              <a:t>§ 10 Učitel uměleckých odborných předmětů v základní umělecké škole, střední škole a konzervatoři </a:t>
            </a:r>
            <a:endParaRPr lang="cs-CZ" dirty="0" smtClean="0"/>
          </a:p>
          <a:p>
            <a:r>
              <a:rPr lang="cs-CZ" dirty="0"/>
              <a:t>§ 11 Učitel vyšší odborné </a:t>
            </a:r>
            <a:r>
              <a:rPr lang="cs-CZ" dirty="0" smtClean="0"/>
              <a:t>školy</a:t>
            </a:r>
          </a:p>
          <a:p>
            <a:r>
              <a:rPr lang="cs-CZ" dirty="0"/>
              <a:t>§ 12 Učitel jazykové školy s právem státní jazykové </a:t>
            </a:r>
            <a:r>
              <a:rPr lang="cs-CZ" dirty="0" smtClean="0"/>
              <a:t>zkoušky</a:t>
            </a:r>
          </a:p>
          <a:p>
            <a:r>
              <a:rPr lang="cs-CZ" dirty="0"/>
              <a:t>§ 13 Pedagog v zařízení pro další vzdělávání pedagogických </a:t>
            </a:r>
            <a:r>
              <a:rPr lang="cs-CZ" dirty="0" smtClean="0"/>
              <a:t>pracovníků</a:t>
            </a:r>
          </a:p>
          <a:p>
            <a:r>
              <a:rPr lang="cs-CZ" dirty="0"/>
              <a:t>§ 14 Učitel </a:t>
            </a:r>
            <a:r>
              <a:rPr lang="cs-CZ" dirty="0" smtClean="0"/>
              <a:t>náboženství</a:t>
            </a:r>
          </a:p>
          <a:p>
            <a:r>
              <a:rPr lang="cs-CZ" dirty="0"/>
              <a:t>§ 15 Učitel odborného výcviku v zařízení sociálních </a:t>
            </a:r>
            <a:r>
              <a:rPr lang="cs-CZ" dirty="0" smtClean="0"/>
              <a:t>služeb</a:t>
            </a:r>
          </a:p>
          <a:p>
            <a:r>
              <a:rPr lang="cs-CZ" dirty="0"/>
              <a:t>§ 16 </a:t>
            </a:r>
            <a:r>
              <a:rPr lang="cs-CZ" dirty="0" smtClean="0"/>
              <a:t>Vychovatel</a:t>
            </a:r>
          </a:p>
          <a:p>
            <a:r>
              <a:rPr lang="cs-CZ" dirty="0"/>
              <a:t>§ 17 Pedagog volného </a:t>
            </a:r>
            <a:r>
              <a:rPr lang="cs-CZ" dirty="0" smtClean="0"/>
              <a:t>času</a:t>
            </a:r>
          </a:p>
          <a:p>
            <a:r>
              <a:rPr lang="cs-CZ" dirty="0"/>
              <a:t>§ 18 Speciální </a:t>
            </a:r>
            <a:r>
              <a:rPr lang="cs-CZ" dirty="0" smtClean="0"/>
              <a:t>pedagog</a:t>
            </a:r>
          </a:p>
          <a:p>
            <a:r>
              <a:rPr lang="cs-CZ" dirty="0"/>
              <a:t>§ 19 </a:t>
            </a:r>
            <a:r>
              <a:rPr lang="cs-CZ" dirty="0" smtClean="0"/>
              <a:t>Psycholog</a:t>
            </a:r>
          </a:p>
          <a:p>
            <a:r>
              <a:rPr lang="pl-PL" dirty="0"/>
              <a:t>§ 19a Metodik prevence v pedagogicko-psychologické </a:t>
            </a:r>
            <a:r>
              <a:rPr lang="pl-PL" dirty="0" smtClean="0"/>
              <a:t>poradně</a:t>
            </a:r>
          </a:p>
          <a:p>
            <a:r>
              <a:rPr lang="cs-CZ" dirty="0"/>
              <a:t>§ 20 Asistent </a:t>
            </a:r>
            <a:r>
              <a:rPr lang="cs-CZ" dirty="0" smtClean="0"/>
              <a:t>pedagoga</a:t>
            </a:r>
          </a:p>
          <a:p>
            <a:r>
              <a:rPr lang="cs-CZ" dirty="0"/>
              <a:t>§ 21 Trenér</a:t>
            </a:r>
          </a:p>
        </p:txBody>
      </p:sp>
    </p:spTree>
    <p:extLst>
      <p:ext uri="{BB962C8B-B14F-4D97-AF65-F5344CB8AC3E}">
        <p14:creationId xmlns:p14="http://schemas.microsoft.com/office/powerpoint/2010/main" val="767327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solidFill>
                  <a:srgbClr val="FFFF00"/>
                </a:solidFill>
              </a:rPr>
              <a:t>§ 22 Společná ustanovení k odborné kvalifikaci</a:t>
            </a:r>
          </a:p>
        </p:txBody>
      </p:sp>
      <p:sp>
        <p:nvSpPr>
          <p:cNvPr id="3" name="Zástupný symbol pro obsah 2"/>
          <p:cNvSpPr>
            <a:spLocks noGrp="1"/>
          </p:cNvSpPr>
          <p:nvPr>
            <p:ph idx="1"/>
          </p:nvPr>
        </p:nvSpPr>
        <p:spPr/>
        <p:txBody>
          <a:bodyPr>
            <a:normAutofit fontScale="77500" lnSpcReduction="20000"/>
          </a:bodyPr>
          <a:lstStyle/>
          <a:p>
            <a:r>
              <a:rPr lang="cs-CZ" dirty="0"/>
              <a:t>(1) Studiem pedagogiky se rozumí vzdělání získané studiem ve vzdělávacím programu akreditovaném pro další vzdělávání pedagogických pracovníků a uskutečňovaném vysokou školou nebo zařízením pro další vzdělávání pedagogických pracovníků a) pro učitele odborných předmětů střední školy, pro učitele praktického vyučování střední školy, pro učitele odborného výcviku střední školy, pro učitele uměleckých odborných předmětů v základní umělecké škole, střední škole a konzervatoři a pro učitele jazykové školy s právem státní jazykové zkoušky s obsahovým zaměřením na pedagogiku, psychologii a didaktiku, b) pro vychovatele, pedagoga volného času a asistenta pedagoga s obsahovým zaměřením na pedagogiku a psychologii</a:t>
            </a:r>
            <a:r>
              <a:rPr lang="cs-CZ" dirty="0" smtClean="0"/>
              <a:t>.</a:t>
            </a:r>
          </a:p>
          <a:p>
            <a:r>
              <a:rPr lang="cs-CZ" dirty="0" smtClean="0"/>
              <a:t> </a:t>
            </a:r>
            <a:r>
              <a:rPr lang="cs-CZ" dirty="0"/>
              <a:t>(2) Doplňujícím studiem k rozšíření odborné kvalifikace se rozumí vzdělání získané studiem ve vzdělávacím programu akreditovaném pro další vzdělávání pedagogických pracovníků a uskutečňovaném vysokou školou, kterým získávají absolventi magisterských studijních programů v oblasti pedagogických věd zaměřených na přípravu učitelů </a:t>
            </a:r>
            <a:r>
              <a:rPr lang="cs-CZ" dirty="0" err="1"/>
              <a:t>všeobecněvzdělávacích</a:t>
            </a:r>
            <a:r>
              <a:rPr lang="cs-CZ" dirty="0"/>
              <a:t> předmětů způsobilost vykonávat přímou pedagogickou činnost na jiném stupni nebo druhu školy. </a:t>
            </a:r>
          </a:p>
        </p:txBody>
      </p:sp>
    </p:spTree>
    <p:extLst>
      <p:ext uri="{BB962C8B-B14F-4D97-AF65-F5344CB8AC3E}">
        <p14:creationId xmlns:p14="http://schemas.microsoft.com/office/powerpoint/2010/main" val="4211807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pl-PL" dirty="0">
                <a:solidFill>
                  <a:srgbClr val="FFFF00"/>
                </a:solidFill>
              </a:rPr>
              <a:t>§ 22a Pracovní doba pedagogických pracovníků</a:t>
            </a:r>
            <a:endParaRPr lang="cs-CZ" dirty="0">
              <a:solidFill>
                <a:srgbClr val="FFFF00"/>
              </a:solidFill>
            </a:endParaRPr>
          </a:p>
        </p:txBody>
      </p:sp>
      <p:sp>
        <p:nvSpPr>
          <p:cNvPr id="3" name="Zástupný symbol pro obsah 2"/>
          <p:cNvSpPr>
            <a:spLocks noGrp="1"/>
          </p:cNvSpPr>
          <p:nvPr>
            <p:ph idx="1"/>
          </p:nvPr>
        </p:nvSpPr>
        <p:spPr/>
        <p:txBody>
          <a:bodyPr>
            <a:normAutofit fontScale="85000" lnSpcReduction="20000"/>
          </a:bodyPr>
          <a:lstStyle/>
          <a:p>
            <a:r>
              <a:rPr lang="cs-CZ" dirty="0"/>
              <a:t>(1) Pedagogičtí pracovníci vykonávají v pracovní době </a:t>
            </a:r>
            <a:endParaRPr lang="cs-CZ" dirty="0" smtClean="0"/>
          </a:p>
          <a:p>
            <a:r>
              <a:rPr lang="cs-CZ" dirty="0" smtClean="0"/>
              <a:t>a</a:t>
            </a:r>
            <a:r>
              <a:rPr lang="cs-CZ" dirty="0"/>
              <a:t>) přímou pedagogickou činnost</a:t>
            </a:r>
            <a:r>
              <a:rPr lang="cs-CZ" dirty="0" smtClean="0"/>
              <a:t>,</a:t>
            </a:r>
          </a:p>
          <a:p>
            <a:r>
              <a:rPr lang="cs-CZ" dirty="0" smtClean="0"/>
              <a:t> </a:t>
            </a:r>
            <a:r>
              <a:rPr lang="cs-CZ" dirty="0"/>
              <a:t>b) práce související s přímou pedagogickou činností. </a:t>
            </a:r>
            <a:endParaRPr lang="cs-CZ" dirty="0" smtClean="0"/>
          </a:p>
          <a:p>
            <a:r>
              <a:rPr lang="cs-CZ" dirty="0" smtClean="0"/>
              <a:t>(</a:t>
            </a:r>
            <a:r>
              <a:rPr lang="cs-CZ" dirty="0"/>
              <a:t>2) Pedagogický pracovník je povinen být na pracovišti zaměstnavatele v době stanovené rozvrhem jeho přímé pedagogické činnosti, v době stanovené rozvrhem jeho dohledu nad dětmi a žáky, v době zastupování jiného pedagogického pracovníka a v případech, které stanoví v souladu se zákoníkem práce </a:t>
            </a:r>
            <a:r>
              <a:rPr lang="cs-CZ" dirty="0" smtClean="0"/>
              <a:t>zaměstnavatel</a:t>
            </a:r>
          </a:p>
          <a:p>
            <a:r>
              <a:rPr lang="cs-CZ" dirty="0" smtClean="0"/>
              <a:t> </a:t>
            </a:r>
            <a:r>
              <a:rPr lang="cs-CZ" dirty="0"/>
              <a:t>(3) Jde-li o výkon jiné práce než podle odstavce 2, vykonává pedagogický pracovník sjednanou práci v pracovní době, kterou si sám rozvrhuje, a na místě, které si sám určí. Náklady, které pedagogickému pracovníkovi vzniknou výlučně v souvislosti s výkonem práce na jiném místě než na pracovišti zaměstnavatele podle věty první, se nepovažují za náklady vzniklé v souvislosti s výkonem závislé práce, a není-li dohodnuto jinak, hradí je pedagogický pracovník.</a:t>
            </a:r>
          </a:p>
        </p:txBody>
      </p:sp>
    </p:spTree>
    <p:extLst>
      <p:ext uri="{BB962C8B-B14F-4D97-AF65-F5344CB8AC3E}">
        <p14:creationId xmlns:p14="http://schemas.microsoft.com/office/powerpoint/2010/main" val="2717478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solidFill>
                  <a:srgbClr val="FFC000"/>
                </a:solidFill>
              </a:rPr>
              <a:t>§ 23 Rozsah přímé pedagogické činnosti</a:t>
            </a:r>
          </a:p>
        </p:txBody>
      </p:sp>
      <p:sp>
        <p:nvSpPr>
          <p:cNvPr id="3" name="Zástupný symbol pro obsah 2"/>
          <p:cNvSpPr>
            <a:spLocks noGrp="1"/>
          </p:cNvSpPr>
          <p:nvPr>
            <p:ph idx="1"/>
          </p:nvPr>
        </p:nvSpPr>
        <p:spPr/>
        <p:txBody>
          <a:bodyPr/>
          <a:lstStyle/>
          <a:p>
            <a:r>
              <a:rPr lang="cs-CZ" dirty="0"/>
              <a:t>(1) Týdenní rozsah hodin přímé pedagogické činnosti stanoví ředitel školy pedagogickému pracovníkovi na období školního vyučování nebo na pololetí školního vyučování.1 ) Ředitel školy s celoročním provozem a ředitel zařízení sociálních služeb stanoví rozsah hodin přímé pedagogické činnosti na období kalendářního roku.</a:t>
            </a:r>
          </a:p>
        </p:txBody>
      </p:sp>
    </p:spTree>
    <p:extLst>
      <p:ext uri="{BB962C8B-B14F-4D97-AF65-F5344CB8AC3E}">
        <p14:creationId xmlns:p14="http://schemas.microsoft.com/office/powerpoint/2010/main" val="1545700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a:t>(2) Ředitel školy zřizované ministerstvem, krajem, obcí a svazkem obcí stanoví týdenní rozsah hodin přímé pedagogické činnosti podle prováděcího právního předpisu. Při sjednání kratší než stanovené týdenní pracovní doby se úměrně tomu sníží rozsah přímé pedagogické činnosti. </a:t>
            </a:r>
          </a:p>
        </p:txBody>
      </p:sp>
    </p:spTree>
    <p:extLst>
      <p:ext uri="{BB962C8B-B14F-4D97-AF65-F5344CB8AC3E}">
        <p14:creationId xmlns:p14="http://schemas.microsoft.com/office/powerpoint/2010/main" val="4029899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a:t>(3) Ředitel školy nebo ředitel zařízení sociálních služeb může nařídit pedagogickému pracovníkovi konání přímé pedagogické činnosti nad jemu stanovený rozsah nejvýše v rozsahu 4 hodin týdně, další hodiny s ním může dohodnout. </a:t>
            </a:r>
          </a:p>
        </p:txBody>
      </p:sp>
    </p:spTree>
    <p:extLst>
      <p:ext uri="{BB962C8B-B14F-4D97-AF65-F5344CB8AC3E}">
        <p14:creationId xmlns:p14="http://schemas.microsoft.com/office/powerpoint/2010/main" val="7980677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20000"/>
          </a:bodyPr>
          <a:lstStyle/>
          <a:p>
            <a:r>
              <a:rPr lang="cs-CZ" dirty="0"/>
              <a:t>(4) Za přímou pedagogickou činnost nad rozsah hodin stanovený ředitelem školy nebo zařízením sociálních služeb se považuje vykonaná přímá pedagogická činnost podle odstavce 3 i v případě, že pedagogický pracovník nesplnil ředitelem stanovený týdenní rozsah hodin přímé pedagogické činnosti vyplývající z týdenního rozvrhu přímé pedagogické činnosti, protože v době, která se posuzuje jako výkon práce8b), přímou pedagogickou činnost nevykonával. U pedagogických pracovníků s kratší pracovní dobou je přímou pedagogickou činností nad stanovený rozsah přímá pedagogická činnost přesahující týdenní rozsah hodin přímé pedagogické činnosti odpovídající stanovené týdenní pracovní době8c); těmto pedagogickým pracovníkům není možné konání přímé pedagogické činnosti nad stanovený rozsah nařídit.</a:t>
            </a:r>
          </a:p>
        </p:txBody>
      </p:sp>
    </p:spTree>
    <p:extLst>
      <p:ext uri="{BB962C8B-B14F-4D97-AF65-F5344CB8AC3E}">
        <p14:creationId xmlns:p14="http://schemas.microsoft.com/office/powerpoint/2010/main" val="123909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a:t>5) Vláda stanoví nařízením rozsah přímé pedagogické činnosti pedagogických pracovníků škol zřizovaných ministerstvem, krajem, obcí a svazkem obcí. </a:t>
            </a:r>
          </a:p>
        </p:txBody>
      </p:sp>
    </p:spTree>
    <p:extLst>
      <p:ext uri="{BB962C8B-B14F-4D97-AF65-F5344CB8AC3E}">
        <p14:creationId xmlns:p14="http://schemas.microsoft.com/office/powerpoint/2010/main" val="1591255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 23a Pracovní poměr na dobu určitou pedagogického pracovníka </a:t>
            </a:r>
          </a:p>
        </p:txBody>
      </p:sp>
      <p:sp>
        <p:nvSpPr>
          <p:cNvPr id="3" name="Zástupný symbol pro obsah 2"/>
          <p:cNvSpPr>
            <a:spLocks noGrp="1"/>
          </p:cNvSpPr>
          <p:nvPr>
            <p:ph idx="1"/>
          </p:nvPr>
        </p:nvSpPr>
        <p:spPr/>
        <p:txBody>
          <a:bodyPr>
            <a:normAutofit fontScale="62500" lnSpcReduction="20000"/>
          </a:bodyPr>
          <a:lstStyle/>
          <a:p>
            <a:r>
              <a:rPr lang="cs-CZ" dirty="0"/>
              <a:t>(1) Na pracovní poměr na dobu určitou pedagogického pracovníka se vztahuje zákoník práce, nestanoví-li tento zákon jinak22</a:t>
            </a:r>
            <a:r>
              <a:rPr lang="cs-CZ" dirty="0" smtClean="0"/>
              <a:t>).</a:t>
            </a:r>
          </a:p>
          <a:p>
            <a:r>
              <a:rPr lang="cs-CZ" dirty="0" smtClean="0"/>
              <a:t> </a:t>
            </a:r>
            <a:r>
              <a:rPr lang="cs-CZ" dirty="0"/>
              <a:t>(2) Doba trvání pracovního poměru na dobu určitou pedagogického pracovníka mezi týmiž smluvními stranami činí nejméně 12 měsíců a může být ode dne vzniku prvního pracovního poměru opakována nejvýše dvakrát23</a:t>
            </a:r>
            <a:r>
              <a:rPr lang="cs-CZ" dirty="0" smtClean="0"/>
              <a:t>).</a:t>
            </a:r>
          </a:p>
          <a:p>
            <a:r>
              <a:rPr lang="cs-CZ" dirty="0" smtClean="0"/>
              <a:t> </a:t>
            </a:r>
            <a:r>
              <a:rPr lang="cs-CZ" dirty="0"/>
              <a:t>(3) Celková doba trvání pracovního poměru na dobu určitou pedagogického pracovníka mezi týmiž smluvními stranami nesmí přesáhnout ode dne vzniku prvního pracovního poměru 3 roky23</a:t>
            </a:r>
            <a:r>
              <a:rPr lang="cs-CZ" dirty="0" smtClean="0"/>
              <a:t>).</a:t>
            </a:r>
          </a:p>
          <a:p>
            <a:r>
              <a:rPr lang="cs-CZ" dirty="0" smtClean="0"/>
              <a:t> </a:t>
            </a:r>
            <a:r>
              <a:rPr lang="cs-CZ" dirty="0"/>
              <a:t>(4) Ustanovení odstavce 2 se nevztahuje na případy, kdy byla doba trvání pracovního poměru na dobu určitou sjednána s pedagogickým pracovníkem a) jako náhrada za dočasně nepřítomného pedagogického pracovníka na dobu překážek v práci na straně tohoto pracovníka nebo b) který nesplňuje předpoklad odborné kvalifikace podle § 22 odst. 7</a:t>
            </a:r>
            <a:r>
              <a:rPr lang="cs-CZ" dirty="0" smtClean="0"/>
              <a:t>.</a:t>
            </a:r>
          </a:p>
          <a:p>
            <a:r>
              <a:rPr lang="cs-CZ" dirty="0" smtClean="0"/>
              <a:t> </a:t>
            </a:r>
            <a:r>
              <a:rPr lang="cs-CZ" dirty="0"/>
              <a:t>(5) Sjedná-li zaměstnavatel s pedagogickým pracovníkem dobu trvání pracovního poměru na dobu určitou v rozporu s odstavci 2 až 4, a oznámil-li pedagogický pracovník před uplynutím sjednané doby písemně zaměstnavateli, že trvá na tom, aby ho dále zaměstnával, platí, že se jedná o pracovní poměr na dobu neurčitou. Návrh na určení, zda byly splněny podmínky uvedené v odstavcích 2 až 4, mohou zaměstnavatel i pedagogický pracovník uplatnit u soudu nejpozději do 2 měsíců ode dne, kdy měl pracovní poměr skončit uplynutím sjednané doby</a:t>
            </a:r>
          </a:p>
        </p:txBody>
      </p:sp>
    </p:spTree>
    <p:extLst>
      <p:ext uri="{BB962C8B-B14F-4D97-AF65-F5344CB8AC3E}">
        <p14:creationId xmlns:p14="http://schemas.microsoft.com/office/powerpoint/2010/main" val="39221846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 24 Další vzdělávání pedagogických pracovníků</a:t>
            </a:r>
          </a:p>
        </p:txBody>
      </p:sp>
      <p:sp>
        <p:nvSpPr>
          <p:cNvPr id="3" name="Zástupný symbol pro obsah 2"/>
          <p:cNvSpPr>
            <a:spLocks noGrp="1"/>
          </p:cNvSpPr>
          <p:nvPr>
            <p:ph idx="1"/>
          </p:nvPr>
        </p:nvSpPr>
        <p:spPr/>
        <p:txBody>
          <a:bodyPr>
            <a:normAutofit lnSpcReduction="10000"/>
          </a:bodyPr>
          <a:lstStyle/>
          <a:p>
            <a:r>
              <a:rPr lang="cs-CZ" dirty="0"/>
              <a:t>(1) Pedagogičtí pracovníci mají po dobu výkonu své pedagogické činnosti povinnost dalšího vzdělávání, kterým si obnovují, udržují a doplňují kvalifikaci. (2) Pedagogičtí pracovníci se mohou účastnit dalšího vzdělávání, kterým si zvyšují kvalifikaci. Zvýšením kvalifikace se podle zvláštního právního předpisu9 ) rozumí též její získání nebo rozšíření. (3) Ředitel školy organizuje další vzdělávání pedagogických pracovníků podle plánu dalšího vzdělávání, který stanoví po předchozím projednání s příslušným odborovým orgánem. Při stanovení plánu dalšího vzdělávání je nutno přihlížet ke studijním zájmům pedagogického pracovníka, potřebám a rozpočtu školy. </a:t>
            </a:r>
          </a:p>
        </p:txBody>
      </p:sp>
    </p:spTree>
    <p:extLst>
      <p:ext uri="{BB962C8B-B14F-4D97-AF65-F5344CB8AC3E}">
        <p14:creationId xmlns:p14="http://schemas.microsoft.com/office/powerpoint/2010/main" val="1095786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1 Předmět a rozsah úpravy</a:t>
            </a:r>
          </a:p>
        </p:txBody>
      </p:sp>
      <p:sp>
        <p:nvSpPr>
          <p:cNvPr id="3" name="Zástupný symbol pro obsah 2"/>
          <p:cNvSpPr>
            <a:spLocks noGrp="1"/>
          </p:cNvSpPr>
          <p:nvPr>
            <p:ph idx="1"/>
          </p:nvPr>
        </p:nvSpPr>
        <p:spPr/>
        <p:txBody>
          <a:bodyPr/>
          <a:lstStyle/>
          <a:p>
            <a:r>
              <a:rPr lang="cs-CZ" dirty="0" smtClean="0"/>
              <a:t>(1) Tento </a:t>
            </a:r>
            <a:r>
              <a:rPr lang="cs-CZ" dirty="0"/>
              <a:t>zákon upravuje a) odchylky při sjednávání doby trvání pracovního poměru na dobu určitou pedagogických pracovníků, b) předpoklady pro výkon činnosti pedagogických pracovníků, c) pracovní dobu pedagogických pracovníků, d) další vzdělávání a kariérní systém pedagogických pracovníků</a:t>
            </a:r>
            <a:r>
              <a:rPr lang="cs-CZ" dirty="0" smtClean="0"/>
              <a:t>.</a:t>
            </a:r>
          </a:p>
          <a:p>
            <a:r>
              <a:rPr lang="cs-CZ" dirty="0" smtClean="0"/>
              <a:t> </a:t>
            </a:r>
            <a:r>
              <a:rPr lang="cs-CZ" dirty="0"/>
              <a:t>(2) Tento zákon se vztahuje na pedagogické pracovníky škol a školských zařízení, které jsou zapsány do rejstříku škol a školských </a:t>
            </a:r>
            <a:r>
              <a:rPr lang="cs-CZ" dirty="0" smtClean="0"/>
              <a:t>zařízení </a:t>
            </a:r>
            <a:r>
              <a:rPr lang="cs-CZ" dirty="0"/>
              <a:t>(dále jen "škola"), a na pedagogické pracovníky v zařízeních sociálních služeb.</a:t>
            </a:r>
          </a:p>
        </p:txBody>
      </p:sp>
    </p:spTree>
    <p:extLst>
      <p:ext uri="{BB962C8B-B14F-4D97-AF65-F5344CB8AC3E}">
        <p14:creationId xmlns:p14="http://schemas.microsoft.com/office/powerpoint/2010/main" val="35993566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20000"/>
          </a:bodyPr>
          <a:lstStyle/>
          <a:p>
            <a:r>
              <a:rPr lang="cs-CZ" dirty="0"/>
              <a:t>(4) Další vzdělávání pedagogických pracovníků se uskutečňuje a) na vysokých školách, v zařízeních pro další vzdělávání pedagogických pracovníků a v jiných zařízeních (dále jen "vzdělávací instituce") na základě akreditace udělené ministerstvem, b) samostudiem, c) dalším vzděláváním zdravotnických pracovníků podle zvláštního právního předpisu6 ) v případě učitelů zdravotnických studijních oborů. (5) Dokladem o absolvování dalšího vzdělávání podle odstavce 4 písm. a) je osvědčení vydané vzdělávací institucí, která další vzdělávání uskutečňovala. (6) Ministerstvo stanoví prováděcím právním předpisem druhy a podmínky dalšího vzdělávání pedagogických pracovníků a způsob jeho ukončení. Ministerstvo vnitra nebo Ministerstvo obrany stanoví prováděcím právním předpisem druhy a podmínky dalšího vzdělávání pedagogických pracovníků a způsob jeho ukončení pro pedagogické pracovníky škol, které zřizuje. </a:t>
            </a:r>
          </a:p>
        </p:txBody>
      </p:sp>
    </p:spTree>
    <p:extLst>
      <p:ext uri="{BB962C8B-B14F-4D97-AF65-F5344CB8AC3E}">
        <p14:creationId xmlns:p14="http://schemas.microsoft.com/office/powerpoint/2010/main" val="8788201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20000"/>
          </a:bodyPr>
          <a:lstStyle/>
          <a:p>
            <a:r>
              <a:rPr lang="cs-CZ" dirty="0"/>
              <a:t>(7) K dalšímu vzdělávání uvedenému v odstavci 4 písm. b) pedagogickým pracovníkům přísluší volno v rozsahu 12 pracovních dnů ve školním roce, nebrání-li tomu vážné provozní důvody nebo účast pedagogického pracovníka na dalším vzdělávání podle odstavce 1 nebo 2; dobu čerpání volna určuje ředitel školy. Za dobu čerpání tohoto volna přísluší náhrada platu, která se rovná výši ušlého platu. Trvá-li pracovní poměr jen část školního roku, přísluší za každý měsíc trvání pracovního poměru jedna dvanáctina volna podle věty první. Při sjednání kratší než stanovené týdenní pracovní doby se úměrně tomu sníží rozsah volna podle věty první. Nevyčerpané volno či jeho poměrná část bez dalších nároků zaniká. Volno podle věty první se pro pracovněprávní účely považuje za překážku v práci na straně zaměstnance. (8) Další vzdělávání pedagogických pracovníků se nepovažuje za rekvalifikaci podle zvláštního právního předpisu9a)</a:t>
            </a:r>
          </a:p>
        </p:txBody>
      </p:sp>
    </p:spTree>
    <p:extLst>
      <p:ext uri="{BB962C8B-B14F-4D97-AF65-F5344CB8AC3E}">
        <p14:creationId xmlns:p14="http://schemas.microsoft.com/office/powerpoint/2010/main" val="22182747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a:t>§ 25 Akreditace vzdělávacích institucí a vzdělávacích </a:t>
            </a:r>
            <a:r>
              <a:rPr lang="cs-CZ" dirty="0" smtClean="0"/>
              <a:t>programů</a:t>
            </a:r>
          </a:p>
          <a:p>
            <a:r>
              <a:rPr lang="cs-CZ" dirty="0"/>
              <a:t>§ 26 Akreditace vzdělávací </a:t>
            </a:r>
            <a:r>
              <a:rPr lang="cs-CZ" dirty="0" smtClean="0"/>
              <a:t>instituce</a:t>
            </a:r>
          </a:p>
          <a:p>
            <a:r>
              <a:rPr lang="cs-CZ" dirty="0"/>
              <a:t>§ 27 Akreditace vzdělávacího </a:t>
            </a:r>
            <a:r>
              <a:rPr lang="cs-CZ" dirty="0" smtClean="0"/>
              <a:t>programu</a:t>
            </a:r>
          </a:p>
          <a:p>
            <a:r>
              <a:rPr lang="cs-CZ" dirty="0"/>
              <a:t>§ 28 Akreditační komise</a:t>
            </a:r>
          </a:p>
        </p:txBody>
      </p:sp>
    </p:spTree>
    <p:extLst>
      <p:ext uri="{BB962C8B-B14F-4D97-AF65-F5344CB8AC3E}">
        <p14:creationId xmlns:p14="http://schemas.microsoft.com/office/powerpoint/2010/main" val="2579798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29 Kariérní systém</a:t>
            </a:r>
          </a:p>
        </p:txBody>
      </p:sp>
      <p:sp>
        <p:nvSpPr>
          <p:cNvPr id="3" name="Zástupný symbol pro obsah 2"/>
          <p:cNvSpPr>
            <a:spLocks noGrp="1"/>
          </p:cNvSpPr>
          <p:nvPr>
            <p:ph idx="1"/>
          </p:nvPr>
        </p:nvSpPr>
        <p:spPr/>
        <p:txBody>
          <a:bodyPr>
            <a:normAutofit fontScale="92500" lnSpcReduction="20000"/>
          </a:bodyPr>
          <a:lstStyle/>
          <a:p>
            <a:r>
              <a:rPr lang="cs-CZ" dirty="0"/>
              <a:t>Kariérní systém (1) Kariérní systém je soubor pravidel, stanovených pro zařazení pedagogických pracovníků do kariérních stupňů</a:t>
            </a:r>
            <a:r>
              <a:rPr lang="cs-CZ" dirty="0" smtClean="0"/>
              <a:t>.</a:t>
            </a:r>
          </a:p>
          <a:p>
            <a:r>
              <a:rPr lang="cs-CZ" dirty="0" smtClean="0"/>
              <a:t> </a:t>
            </a:r>
            <a:r>
              <a:rPr lang="cs-CZ" dirty="0"/>
              <a:t>(2) Kariérní stupeň je určen popisem činností, odbornou kvalifikací, popřípadě dalšími kvalifikačními předpoklady a systémem hodnocení, které musí pedagogický pracovník plnit, aby tyto činnosti mohl vykonávat. </a:t>
            </a:r>
            <a:endParaRPr lang="cs-CZ" dirty="0" smtClean="0"/>
          </a:p>
          <a:p>
            <a:r>
              <a:rPr lang="cs-CZ" dirty="0" smtClean="0"/>
              <a:t>(</a:t>
            </a:r>
            <a:r>
              <a:rPr lang="cs-CZ" dirty="0"/>
              <a:t>3) Zařazení pedagogického pracovníka do vyššího kariérního stupně je podmíněno a) výkonem činností 1. specializovaných, nebo metodických, nebo metodologických, nebo náročnějších zejména z hlediska psychické námahy a náročnosti na přípravu, 2. řídících, b) plněním odborné kvalifikace podle § 6 až 21 a u činností, které stanoví ministerstvo prováděcím právním předpisem, též plněním dalších kvalifikačních předpokladů. </a:t>
            </a:r>
          </a:p>
        </p:txBody>
      </p:sp>
    </p:spTree>
    <p:extLst>
      <p:ext uri="{BB962C8B-B14F-4D97-AF65-F5344CB8AC3E}">
        <p14:creationId xmlns:p14="http://schemas.microsoft.com/office/powerpoint/2010/main" val="29573224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a:t>(4) Dalšími kvalifikačními předpoklady jsou a) pedagogická praxe, kterou se rozumí výkon přímé pedagogické činnosti, b) osvědčení o způsobilosti k výkonu specializované nebo metodické nebo metodologické nebo řídící činnosti vydané akreditovanou vzdělávací institucí (dále jen "osvědčení o způsobilosti"). (5) Podmínky zařazení pedagogického pracovníka do kariérního stupně, popis činností, délku pedagogické praxe, podmínky získávání osvědčení a systém hodnocení stanoví ministerstvo prováděcím právním předpisem vydaným podle § 24 odst. 6. </a:t>
            </a:r>
          </a:p>
        </p:txBody>
      </p:sp>
    </p:spTree>
    <p:extLst>
      <p:ext uri="{BB962C8B-B14F-4D97-AF65-F5344CB8AC3E}">
        <p14:creationId xmlns:p14="http://schemas.microsoft.com/office/powerpoint/2010/main" val="16298232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a:t>(6) Osvědčení o způsobilosti podle odstavce 4 písm. b) vydané pedagogickému pracovníkovi musí obsahovat tyto náležitosti a) jméno, příjmení, titul, datum a místo narození pedagogického pracovníka, b) číslo akreditace příslušného vzdělávacího programu a pořadové číslo osvědčení, c) název a sídlo vzdělávací instituce a název příslušného vzdělávacího programu, d) datum vydání, e) razítko vzdělávací instituce, f) podpis oprávněného pracovníka. </a:t>
            </a:r>
          </a:p>
        </p:txBody>
      </p:sp>
    </p:spTree>
    <p:extLst>
      <p:ext uri="{BB962C8B-B14F-4D97-AF65-F5344CB8AC3E}">
        <p14:creationId xmlns:p14="http://schemas.microsoft.com/office/powerpoint/2010/main" val="37917094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29a</a:t>
            </a:r>
          </a:p>
        </p:txBody>
      </p:sp>
      <p:sp>
        <p:nvSpPr>
          <p:cNvPr id="3" name="Zástupný symbol pro obsah 2"/>
          <p:cNvSpPr>
            <a:spLocks noGrp="1"/>
          </p:cNvSpPr>
          <p:nvPr>
            <p:ph idx="1"/>
          </p:nvPr>
        </p:nvSpPr>
        <p:spPr/>
        <p:txBody>
          <a:bodyPr>
            <a:normAutofit fontScale="62500" lnSpcReduction="20000"/>
          </a:bodyPr>
          <a:lstStyle/>
          <a:p>
            <a:r>
              <a:rPr lang="cs-CZ" dirty="0"/>
              <a:t>(1) Za bezúhonnou se pro účely tohoto zákona nepovažuje a) při posuzování předpokladů pro výkon činnosti pedagogického pracovníka (§ 3) nebo žádosti o udělení akreditace vzdělávací instituce (§ 26) nebo akreditace vzdělávacího programu (§ 27) fyzická osoba, která byla pravomocně odsouzena 1. za trestný čin spáchaný úmyslně, nebo 2. za trestný čin spáchaný z nedbalosti v souvislosti s výkonem činnosti pedagogického pracovníka, pokud se na ni podle zákona nehledí, jako by nebyla odsouzena, b) při posuzování žádosti o udělení akreditace vzdělávací instituce (§ 26) nebo akreditace vzdělávacího programu (§ 27) právnická osoba, která byla pravomocně odsouzena pro trestný čin, pokud pro tento trestný čin neskýtá záruku řádného výkonu akreditované činnosti a pokud se na ni podle zákona nehledí, jako by odsouzena nebyla</a:t>
            </a:r>
            <a:r>
              <a:rPr lang="cs-CZ" dirty="0" smtClean="0"/>
              <a:t>.</a:t>
            </a:r>
          </a:p>
          <a:p>
            <a:r>
              <a:rPr lang="cs-CZ" dirty="0" smtClean="0"/>
              <a:t> </a:t>
            </a:r>
            <a:r>
              <a:rPr lang="cs-CZ" dirty="0"/>
              <a:t>(2) Fyzická osoba prokazuje bezúhonnost před vznikem pracovněprávního vztahu nebo při podání žádosti o akreditaci předložením výpisu z evidence Rejstříku trestů; výpis nesmí být starší než 3 měsíce. V průběhu trvání pracovněprávního vztahu je pedagogický pracovník povinen informovat do deseti pracovních dnů ředitele školy nebo ředitele zařízení sociálních služeb o tom, že byl pravomocně odsouzen za trestný čin, jímž by mohl pozbýt předpoklad bezúhonnosti; do jednoho měsíce od nabytí právní moci rozsudku předloží pedagogický pracovník nový výpis z evidence Rejstříku </a:t>
            </a:r>
            <a:r>
              <a:rPr lang="cs-CZ" dirty="0" smtClean="0"/>
              <a:t>trestů</a:t>
            </a:r>
          </a:p>
          <a:p>
            <a:r>
              <a:rPr lang="cs-CZ" dirty="0" smtClean="0"/>
              <a:t>. </a:t>
            </a:r>
            <a:r>
              <a:rPr lang="cs-CZ" dirty="0"/>
              <a:t>(3) Bezúhonnost právnické osoby se prokazuje výpisem z evidence Rejstříku trestů. Výpis z evidence Rejstříku trestů si vyžádá ministerstvo podle jiného právního předpisu15). Žádost o vydání výpisu z evidence Rejstříku trestů a výpis z evidence Rejstříku trestů se předávají v elektronické podobě, a to způsobem umožňujícím dálkový přístup. </a:t>
            </a:r>
          </a:p>
        </p:txBody>
      </p:sp>
    </p:spTree>
    <p:extLst>
      <p:ext uri="{BB962C8B-B14F-4D97-AF65-F5344CB8AC3E}">
        <p14:creationId xmlns:p14="http://schemas.microsoft.com/office/powerpoint/2010/main" val="918003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2 Pedagogický pracovník</a:t>
            </a:r>
          </a:p>
        </p:txBody>
      </p:sp>
      <p:sp>
        <p:nvSpPr>
          <p:cNvPr id="3" name="Zástupný symbol pro obsah 2"/>
          <p:cNvSpPr>
            <a:spLocks noGrp="1"/>
          </p:cNvSpPr>
          <p:nvPr>
            <p:ph idx="1"/>
          </p:nvPr>
        </p:nvSpPr>
        <p:spPr/>
        <p:txBody>
          <a:bodyPr>
            <a:normAutofit fontScale="92500"/>
          </a:bodyPr>
          <a:lstStyle/>
          <a:p>
            <a:pPr algn="just"/>
            <a:r>
              <a:rPr lang="cs-CZ" dirty="0"/>
              <a:t>(1) Pedagogickým pracovníkem je ten, kdo koná přímou vyučovací, přímou výchovnou, přímou </a:t>
            </a:r>
            <a:r>
              <a:rPr lang="cs-CZ" dirty="0" err="1"/>
              <a:t>speciálněpedagogickou</a:t>
            </a:r>
            <a:r>
              <a:rPr lang="cs-CZ" dirty="0"/>
              <a:t> nebo přímou pedagogicko-psychologickou činnost přímým působením na vzdělávaného, kterým uskutečňuje výchovu a vzdělávání na základě zvláštního právního předpisu1 ) (dále jen "přímá pedagogická činnost"); je zaměstnancem právnické osoby, která vykonává činnost školy, nebo zaměstnancem státu, nebo ředitelem školy, není-li k právnické osobě vykonávající činnost školy v pracovněprávním vztahu nebo není-li zaměstnancem státu. Pedagogickým pracovníkem je též zaměstnanec, který vykonává přímou pedagogickou činnost v zařízeních sociálních služeb.</a:t>
            </a:r>
          </a:p>
        </p:txBody>
      </p:sp>
    </p:spTree>
    <p:extLst>
      <p:ext uri="{BB962C8B-B14F-4D97-AF65-F5344CB8AC3E}">
        <p14:creationId xmlns:p14="http://schemas.microsoft.com/office/powerpoint/2010/main" val="2258687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528" y="404664"/>
            <a:ext cx="8373616" cy="5966123"/>
          </a:xfrm>
        </p:spPr>
        <p:txBody>
          <a:bodyPr>
            <a:normAutofit/>
          </a:bodyPr>
          <a:lstStyle/>
          <a:p>
            <a:r>
              <a:rPr lang="cs-CZ" dirty="0"/>
              <a:t>(2) Přímou pedagogickou činnost </a:t>
            </a:r>
            <a:r>
              <a:rPr lang="cs-CZ" dirty="0" smtClean="0"/>
              <a:t>vykonává</a:t>
            </a:r>
          </a:p>
          <a:p>
            <a:r>
              <a:rPr lang="cs-CZ" dirty="0" smtClean="0"/>
              <a:t> </a:t>
            </a:r>
            <a:r>
              <a:rPr lang="cs-CZ" dirty="0"/>
              <a:t>a) učitel</a:t>
            </a:r>
            <a:r>
              <a:rPr lang="cs-CZ" dirty="0" smtClean="0"/>
              <a:t>,</a:t>
            </a:r>
          </a:p>
          <a:p>
            <a:r>
              <a:rPr lang="cs-CZ" dirty="0" smtClean="0"/>
              <a:t> </a:t>
            </a:r>
            <a:r>
              <a:rPr lang="cs-CZ" dirty="0"/>
              <a:t>b) pedagog v zařízení pro další vzdělávání pedagogických pracovníků</a:t>
            </a:r>
            <a:r>
              <a:rPr lang="cs-CZ" dirty="0" smtClean="0"/>
              <a:t>,</a:t>
            </a:r>
          </a:p>
          <a:p>
            <a:r>
              <a:rPr lang="cs-CZ" dirty="0" smtClean="0"/>
              <a:t> </a:t>
            </a:r>
            <a:r>
              <a:rPr lang="cs-CZ" dirty="0"/>
              <a:t>c) vychovatel</a:t>
            </a:r>
            <a:r>
              <a:rPr lang="cs-CZ" dirty="0" smtClean="0"/>
              <a:t>,</a:t>
            </a:r>
          </a:p>
          <a:p>
            <a:r>
              <a:rPr lang="cs-CZ" dirty="0" smtClean="0"/>
              <a:t> </a:t>
            </a:r>
            <a:r>
              <a:rPr lang="cs-CZ" dirty="0"/>
              <a:t>d) speciální pedagog</a:t>
            </a:r>
            <a:r>
              <a:rPr lang="cs-CZ" dirty="0" smtClean="0"/>
              <a:t>,</a:t>
            </a:r>
          </a:p>
          <a:p>
            <a:r>
              <a:rPr lang="cs-CZ" dirty="0" smtClean="0"/>
              <a:t> </a:t>
            </a:r>
            <a:r>
              <a:rPr lang="cs-CZ" dirty="0"/>
              <a:t>e) psycholog, </a:t>
            </a:r>
            <a:endParaRPr lang="cs-CZ" dirty="0" smtClean="0"/>
          </a:p>
          <a:p>
            <a:r>
              <a:rPr lang="cs-CZ" dirty="0" smtClean="0"/>
              <a:t>f</a:t>
            </a:r>
            <a:r>
              <a:rPr lang="cs-CZ" dirty="0"/>
              <a:t>) pedagog volného času, </a:t>
            </a:r>
            <a:endParaRPr lang="cs-CZ" dirty="0" smtClean="0"/>
          </a:p>
          <a:p>
            <a:r>
              <a:rPr lang="cs-CZ" dirty="0" smtClean="0"/>
              <a:t>g</a:t>
            </a:r>
            <a:r>
              <a:rPr lang="cs-CZ" dirty="0"/>
              <a:t>) asistent pedagoga</a:t>
            </a:r>
            <a:r>
              <a:rPr lang="cs-CZ" dirty="0" smtClean="0"/>
              <a:t>,</a:t>
            </a:r>
          </a:p>
          <a:p>
            <a:r>
              <a:rPr lang="cs-CZ" dirty="0" smtClean="0"/>
              <a:t> </a:t>
            </a:r>
            <a:r>
              <a:rPr lang="cs-CZ" dirty="0"/>
              <a:t>h) trenér</a:t>
            </a:r>
            <a:r>
              <a:rPr lang="cs-CZ" dirty="0" smtClean="0"/>
              <a:t>,</a:t>
            </a:r>
          </a:p>
          <a:p>
            <a:r>
              <a:rPr lang="cs-CZ" dirty="0" smtClean="0"/>
              <a:t> </a:t>
            </a:r>
            <a:r>
              <a:rPr lang="cs-CZ" dirty="0"/>
              <a:t>i) metodik prevence v pedagogicko-psychologické </a:t>
            </a:r>
            <a:r>
              <a:rPr lang="cs-CZ" dirty="0" smtClean="0"/>
              <a:t>poradně,</a:t>
            </a:r>
          </a:p>
          <a:p>
            <a:r>
              <a:rPr lang="cs-CZ" dirty="0" smtClean="0"/>
              <a:t> </a:t>
            </a:r>
            <a:r>
              <a:rPr lang="cs-CZ" dirty="0"/>
              <a:t>j) vedoucí pedagogický pracovník.</a:t>
            </a:r>
          </a:p>
        </p:txBody>
      </p:sp>
    </p:spTree>
    <p:extLst>
      <p:ext uri="{BB962C8B-B14F-4D97-AF65-F5344CB8AC3E}">
        <p14:creationId xmlns:p14="http://schemas.microsoft.com/office/powerpoint/2010/main" val="1072619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 3 Předpoklady pro výkon činnosti pedagogického pracovníka</a:t>
            </a:r>
          </a:p>
        </p:txBody>
      </p:sp>
      <p:sp>
        <p:nvSpPr>
          <p:cNvPr id="3" name="Zástupný symbol pro obsah 2"/>
          <p:cNvSpPr>
            <a:spLocks noGrp="1"/>
          </p:cNvSpPr>
          <p:nvPr>
            <p:ph idx="1"/>
          </p:nvPr>
        </p:nvSpPr>
        <p:spPr/>
        <p:txBody>
          <a:bodyPr>
            <a:normAutofit fontScale="92500"/>
          </a:bodyPr>
          <a:lstStyle/>
          <a:p>
            <a:r>
              <a:rPr lang="cs-CZ" dirty="0"/>
              <a:t>(1) Pedagogickým pracovníkem může být ten, kdo splňuje tyto předpoklady: a) je plně způsobilý k právním úkonům, b) má odbornou kvalifikaci pro přímou pedagogickou činnost, kterou vykonává, c) je bezúhonný, d) je zdravotně způsobilý a e) prokázal znalost českého jazyka, není-li dále stanoveno jinak. (2) Posuzování předpokladu podle odstavce 1 písm. d) se řídí zvláštním právním předpisem</a:t>
            </a:r>
            <a:r>
              <a:rPr lang="cs-CZ" dirty="0" smtClean="0"/>
              <a:t>.</a:t>
            </a:r>
          </a:p>
          <a:p>
            <a:r>
              <a:rPr lang="cs-CZ" dirty="0" smtClean="0"/>
              <a:t>(3</a:t>
            </a:r>
            <a:r>
              <a:rPr lang="cs-CZ" dirty="0"/>
              <a:t>) Uznávání odborné kvalifikace a splnění předpokladu bezúhonnosti a zdravotní způsobilosti u státních příslušníků členských států Evropské unie, případně jejich rodinných příslušníků, a státních příslušníků ostatních států, kteří jsou v členském nebo jiném státě oprávněni konat přímou pedagogickou činnost, se řídí zvláštními právními </a:t>
            </a:r>
            <a:r>
              <a:rPr lang="cs-CZ" dirty="0" smtClean="0"/>
              <a:t>předpisy</a:t>
            </a:r>
            <a:endParaRPr lang="cs-CZ" dirty="0"/>
          </a:p>
        </p:txBody>
      </p:sp>
    </p:spTree>
    <p:extLst>
      <p:ext uri="{BB962C8B-B14F-4D97-AF65-F5344CB8AC3E}">
        <p14:creationId xmlns:p14="http://schemas.microsoft.com/office/powerpoint/2010/main" val="1993493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4 Znalost českého jazyka</a:t>
            </a:r>
          </a:p>
        </p:txBody>
      </p:sp>
      <p:sp>
        <p:nvSpPr>
          <p:cNvPr id="3" name="Zástupný symbol pro obsah 2"/>
          <p:cNvSpPr>
            <a:spLocks noGrp="1"/>
          </p:cNvSpPr>
          <p:nvPr>
            <p:ph idx="1"/>
          </p:nvPr>
        </p:nvSpPr>
        <p:spPr/>
        <p:txBody>
          <a:bodyPr>
            <a:normAutofit lnSpcReduction="10000"/>
          </a:bodyPr>
          <a:lstStyle/>
          <a:p>
            <a:r>
              <a:rPr lang="cs-CZ" dirty="0"/>
              <a:t>(1) Fyzická osoba, která získala příslušnou odbornou kvalifikaci stanovenou tímto zákonem v jiném vyučovacím jazyce než českém, je povinna prokázat znalost českého jazyka zkouškou, pokud není dále stanoveno jinak</a:t>
            </a:r>
            <a:r>
              <a:rPr lang="cs-CZ" dirty="0" smtClean="0"/>
              <a:t>.</a:t>
            </a:r>
          </a:p>
          <a:p>
            <a:r>
              <a:rPr lang="cs-CZ" dirty="0" smtClean="0"/>
              <a:t> </a:t>
            </a:r>
            <a:r>
              <a:rPr lang="cs-CZ" dirty="0"/>
              <a:t>(2) Zkoušku z českého jazyka lze vykonat na vysoké škole v rámci programu celoživotního </a:t>
            </a:r>
            <a:r>
              <a:rPr lang="cs-CZ" dirty="0" smtClean="0"/>
              <a:t>vzdělávání </a:t>
            </a:r>
            <a:r>
              <a:rPr lang="cs-CZ" dirty="0"/>
              <a:t>nebo v zařízení pro další vzdělávání pedagogických </a:t>
            </a:r>
            <a:r>
              <a:rPr lang="cs-CZ" dirty="0" smtClean="0"/>
              <a:t>pracovníků </a:t>
            </a:r>
            <a:r>
              <a:rPr lang="cs-CZ" dirty="0"/>
              <a:t>nebo v jazykové škole s právem státní jazykové zkoušky</a:t>
            </a:r>
            <a:r>
              <a:rPr lang="cs-CZ" dirty="0" smtClean="0"/>
              <a:t>.</a:t>
            </a:r>
          </a:p>
          <a:p>
            <a:r>
              <a:rPr lang="cs-CZ" dirty="0" smtClean="0"/>
              <a:t> </a:t>
            </a:r>
            <a:r>
              <a:rPr lang="cs-CZ" dirty="0"/>
              <a:t>(3) Zkouška nenahrazuje odbornou kvalifikaci k výuce českého jazyka na základních, středních a vyšších odborných školách.</a:t>
            </a:r>
          </a:p>
        </p:txBody>
      </p:sp>
    </p:spTree>
    <p:extLst>
      <p:ext uri="{BB962C8B-B14F-4D97-AF65-F5344CB8AC3E}">
        <p14:creationId xmlns:p14="http://schemas.microsoft.com/office/powerpoint/2010/main" val="3713337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 5 Předpoklady pro výkon činnosti ředitele školy</a:t>
            </a:r>
          </a:p>
        </p:txBody>
      </p:sp>
      <p:sp>
        <p:nvSpPr>
          <p:cNvPr id="3" name="Zástupný symbol pro obsah 2"/>
          <p:cNvSpPr>
            <a:spLocks noGrp="1"/>
          </p:cNvSpPr>
          <p:nvPr>
            <p:ph idx="1"/>
          </p:nvPr>
        </p:nvSpPr>
        <p:spPr/>
        <p:txBody>
          <a:bodyPr>
            <a:normAutofit fontScale="92500" lnSpcReduction="10000"/>
          </a:bodyPr>
          <a:lstStyle/>
          <a:p>
            <a:r>
              <a:rPr lang="cs-CZ" dirty="0"/>
              <a:t>(1) Ředitelem školy může být fyzická osoba, která splňuje předpoklady podle § 3 a získala praxi spočívající ve výkonu přímé pedagogické činnosti nebo v činnosti, pro kterou jsou potřebné znalosti stejného nebo obdobného zaměření, nebo v řídící činnosti nebo v činnosti ve výzkumu a vývoji v </a:t>
            </a:r>
            <a:r>
              <a:rPr lang="cs-CZ" dirty="0" smtClean="0"/>
              <a:t>délce</a:t>
            </a:r>
          </a:p>
          <a:p>
            <a:r>
              <a:rPr lang="cs-CZ" dirty="0" smtClean="0"/>
              <a:t> </a:t>
            </a:r>
            <a:r>
              <a:rPr lang="cs-CZ" dirty="0"/>
              <a:t>a) 3 roky pro ředitele mateřské školy, </a:t>
            </a:r>
            <a:endParaRPr lang="cs-CZ" dirty="0" smtClean="0"/>
          </a:p>
          <a:p>
            <a:r>
              <a:rPr lang="cs-CZ" dirty="0"/>
              <a:t> </a:t>
            </a:r>
            <a:r>
              <a:rPr lang="cs-CZ" dirty="0" smtClean="0"/>
              <a:t>b</a:t>
            </a:r>
            <a:r>
              <a:rPr lang="cs-CZ" dirty="0"/>
              <a:t>) 4 roky pro ředitele základní školy, základní umělecké školy a školských zařízení s výjimkou školských zařízení pro výkon ústavní výchovy, ochranné výchovy a středisek výchovné péče</a:t>
            </a:r>
            <a:r>
              <a:rPr lang="cs-CZ" dirty="0" smtClean="0"/>
              <a:t>,</a:t>
            </a:r>
          </a:p>
          <a:p>
            <a:r>
              <a:rPr lang="cs-CZ" dirty="0" smtClean="0"/>
              <a:t> </a:t>
            </a:r>
            <a:r>
              <a:rPr lang="cs-CZ" dirty="0"/>
              <a:t>c) 5 let pro ředitele střední školy, jazykové školy, konzervatoře, vyšší odborné školy a školských zařízení pro výkon ústavní výchovy, ochranné výchovy a středisek výchovné péče.</a:t>
            </a:r>
          </a:p>
        </p:txBody>
      </p:sp>
    </p:spTree>
    <p:extLst>
      <p:ext uri="{BB962C8B-B14F-4D97-AF65-F5344CB8AC3E}">
        <p14:creationId xmlns:p14="http://schemas.microsoft.com/office/powerpoint/2010/main" val="2033316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a:t>(2) Ředitelem školy zřizované Ministerstvem školství, mládeže a tělovýchovy (dále jen "ministerstvo"), krajem, obcí nebo dobrovolným svazkem obcí, jehož předmětem činnosti jsou úkoly v oblasti školství (dále jen "svazek obcí"), může být jen ten, kdo vedle předpokladů uvedených v odstavci 1 získal nejpozději do 2 let ode dne, kdy začal vykonávat činnost ředitele školy, znalosti v oblasti řízení školství absolvováním studia pro ředitele škol v rámci dalšího vzdělávání pedagogických pracovníků podle § 24 odst. 4 písm. a).</a:t>
            </a:r>
          </a:p>
        </p:txBody>
      </p:sp>
    </p:spTree>
    <p:extLst>
      <p:ext uri="{BB962C8B-B14F-4D97-AF65-F5344CB8AC3E}">
        <p14:creationId xmlns:p14="http://schemas.microsoft.com/office/powerpoint/2010/main" val="128481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a:t>(3) Povinnost absolvovat studium pro ředitele školy zřizované ministerstvem, krajem, obcí a svazkem obcí se nevztahuje na ředitele, který znalosti v oblasti řízení školství získal vysokoškolským vzděláním v akreditovaném studijním programu5 ) školský management, nebo vzděláním v programu celoživotního vzdělávání uskutečňovaném vysokou školou zaměřeném na organizaci a řízení školství.</a:t>
            </a:r>
          </a:p>
        </p:txBody>
      </p:sp>
    </p:spTree>
    <p:extLst>
      <p:ext uri="{BB962C8B-B14F-4D97-AF65-F5344CB8AC3E}">
        <p14:creationId xmlns:p14="http://schemas.microsoft.com/office/powerpoint/2010/main" val="1079352077"/>
      </p:ext>
    </p:extLst>
  </p:cSld>
  <p:clrMapOvr>
    <a:masterClrMapping/>
  </p:clrMapOvr>
</p:sld>
</file>

<file path=ppt/theme/theme1.xml><?xml version="1.0" encoding="utf-8"?>
<a:theme xmlns:a="http://schemas.openxmlformats.org/drawingml/2006/main" name="Došky">
  <a:themeElements>
    <a:clrScheme name="Došky">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á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ošky">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76</TotalTime>
  <Words>2756</Words>
  <Application>Microsoft Office PowerPoint</Application>
  <PresentationFormat>Předvádění na obrazovce (4:3)</PresentationFormat>
  <Paragraphs>91</Paragraphs>
  <Slides>26</Slides>
  <Notes>0</Notes>
  <HiddenSlides>0</HiddenSlides>
  <MMClips>0</MMClips>
  <ScaleCrop>false</ScaleCrop>
  <HeadingPairs>
    <vt:vector size="4" baseType="variant">
      <vt:variant>
        <vt:lpstr>Motiv</vt:lpstr>
      </vt:variant>
      <vt:variant>
        <vt:i4>1</vt:i4>
      </vt:variant>
      <vt:variant>
        <vt:lpstr>Nadpisy snímků</vt:lpstr>
      </vt:variant>
      <vt:variant>
        <vt:i4>26</vt:i4>
      </vt:variant>
    </vt:vector>
  </HeadingPairs>
  <TitlesOfParts>
    <vt:vector size="27" baseType="lpstr">
      <vt:lpstr>Došky</vt:lpstr>
      <vt:lpstr>Vzdělávání a výchova v ČR v české legislativě</vt:lpstr>
      <vt:lpstr>§ 1 Předmět a rozsah úpravy</vt:lpstr>
      <vt:lpstr>§ 2 Pedagogický pracovník</vt:lpstr>
      <vt:lpstr>Prezentace aplikace PowerPoint</vt:lpstr>
      <vt:lpstr>§ 3 Předpoklady pro výkon činnosti pedagogického pracovníka</vt:lpstr>
      <vt:lpstr>§ 4 Znalost českého jazyka</vt:lpstr>
      <vt:lpstr>§ 5 Předpoklady pro výkon činnosti ředitele školy</vt:lpstr>
      <vt:lpstr>Prezentace aplikace PowerPoint</vt:lpstr>
      <vt:lpstr>Prezentace aplikace PowerPoint</vt:lpstr>
      <vt:lpstr>Získávání odborné kvalifikace pedagogických pracovníků </vt:lpstr>
      <vt:lpstr>§ 22 Společná ustanovení k odborné kvalifikaci</vt:lpstr>
      <vt:lpstr>§ 22a Pracovní doba pedagogických pracovníků</vt:lpstr>
      <vt:lpstr>§ 23 Rozsah přímé pedagogické činnosti</vt:lpstr>
      <vt:lpstr>Prezentace aplikace PowerPoint</vt:lpstr>
      <vt:lpstr>Prezentace aplikace PowerPoint</vt:lpstr>
      <vt:lpstr>Prezentace aplikace PowerPoint</vt:lpstr>
      <vt:lpstr>Prezentace aplikace PowerPoint</vt:lpstr>
      <vt:lpstr>§ 23a Pracovní poměr na dobu určitou pedagogického pracovníka </vt:lpstr>
      <vt:lpstr>§ 24 Další vzdělávání pedagogických pracovníků</vt:lpstr>
      <vt:lpstr>Prezentace aplikace PowerPoint</vt:lpstr>
      <vt:lpstr>Prezentace aplikace PowerPoint</vt:lpstr>
      <vt:lpstr>Prezentace aplikace PowerPoint</vt:lpstr>
      <vt:lpstr>§ 29 Kariérní systém</vt:lpstr>
      <vt:lpstr>Prezentace aplikace PowerPoint</vt:lpstr>
      <vt:lpstr>Prezentace aplikace PowerPoint</vt:lpstr>
      <vt:lpstr>§ 29a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Listina základních práv a svobod</dc:title>
  <dc:creator>Uživatel systému Windows</dc:creator>
  <cp:lastModifiedBy>Uživatel systému Windows</cp:lastModifiedBy>
  <cp:revision>10</cp:revision>
  <dcterms:created xsi:type="dcterms:W3CDTF">2020-10-12T16:08:51Z</dcterms:created>
  <dcterms:modified xsi:type="dcterms:W3CDTF">2020-10-13T15:14:51Z</dcterms:modified>
</cp:coreProperties>
</file>