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3" r:id="rId3"/>
    <p:sldId id="272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06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4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69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9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6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4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0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82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8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65BF3D-55AA-43CE-AAB5-19F983CC121E}" type="datetimeFigureOut">
              <a:rPr lang="cs-CZ" smtClean="0"/>
              <a:t>10.05.2017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22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opad.cz/c39.htm" TargetMode="External"/><Relationship Id="rId2" Type="http://schemas.openxmlformats.org/officeDocument/2006/relationships/hyperlink" Target="http://www.arcana.cz/cz/texty.php?art=38&amp;cat=14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araka.cz/baraka/Baraka/b_3/b_3_nove_zpusoby_ueen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Nenadaní žáci. Školní neúspěch.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XS150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14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</a:t>
            </a:r>
            <a:r>
              <a:rPr lang="cs-CZ" dirty="0" smtClean="0"/>
              <a:t>na </a:t>
            </a:r>
            <a:r>
              <a:rPr lang="cs-CZ" dirty="0" smtClean="0"/>
              <a:t>uspořádání vyučování,</a:t>
            </a:r>
          </a:p>
          <a:p>
            <a:r>
              <a:rPr lang="cs-CZ" dirty="0" smtClean="0"/>
              <a:t>použití přiměřených forem výuky,</a:t>
            </a:r>
          </a:p>
          <a:p>
            <a:r>
              <a:rPr lang="cs-CZ" dirty="0" smtClean="0"/>
              <a:t>uplatňování zásad plánování vyučování,</a:t>
            </a:r>
          </a:p>
          <a:p>
            <a:r>
              <a:rPr lang="cs-CZ" dirty="0" smtClean="0"/>
              <a:t>poskytnutí adekvátních organizačních podmínek,</a:t>
            </a:r>
          </a:p>
          <a:p>
            <a:r>
              <a:rPr lang="cs-CZ" dirty="0" smtClean="0"/>
              <a:t>spolupráce při medicínsko-terapeutických opatření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Dnes: podpůrná opatření (nová školská legislativa)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8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Školní úspěšnost žáka –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Zvládnutí požadavků kladených školou na jednotlivce, které se projevuje v pozitivním </a:t>
            </a:r>
            <a:r>
              <a:rPr lang="cs-CZ" altLang="cs-CZ" sz="1905" b="1" dirty="0"/>
              <a:t>hodnocení žákova</a:t>
            </a:r>
            <a:r>
              <a:rPr lang="cs-CZ" altLang="cs-CZ" sz="1905" dirty="0"/>
              <a:t> </a:t>
            </a:r>
            <a:r>
              <a:rPr lang="cs-CZ" altLang="cs-CZ" sz="1905" b="1" dirty="0"/>
              <a:t>prospěchu</a:t>
            </a:r>
            <a:r>
              <a:rPr lang="cs-CZ" altLang="cs-CZ" sz="1905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Výsledkem je </a:t>
            </a:r>
            <a:r>
              <a:rPr lang="cs-CZ" altLang="cs-CZ" sz="1905" b="1" dirty="0"/>
              <a:t>dosažení vzdělávacích cílů</a:t>
            </a:r>
            <a:r>
              <a:rPr lang="cs-CZ" altLang="cs-CZ" sz="1905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Není pouze dílem žáka a jeho schopností nebo píle, ale také dílem učitele, resp. </a:t>
            </a:r>
            <a:r>
              <a:rPr lang="cs-CZ" altLang="cs-CZ" sz="1905" b="1" dirty="0"/>
              <a:t>součinností učitele a žáka</a:t>
            </a:r>
            <a:r>
              <a:rPr lang="cs-CZ" altLang="cs-CZ" sz="1905" dirty="0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základem je </a:t>
            </a:r>
            <a:r>
              <a:rPr lang="cs-CZ" altLang="cs-CZ" sz="1905" b="1" dirty="0"/>
              <a:t>školní výkonnost </a:t>
            </a:r>
            <a:r>
              <a:rPr lang="cs-CZ" altLang="cs-CZ" sz="1905" dirty="0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formu měřitelného výkonu však </a:t>
            </a:r>
            <a:r>
              <a:rPr lang="cs-CZ" altLang="cs-CZ" sz="1905" b="1" dirty="0"/>
              <a:t>nemají</a:t>
            </a:r>
            <a:r>
              <a:rPr lang="cs-CZ" altLang="cs-CZ" sz="1905" dirty="0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dirty="0"/>
          </a:p>
          <a:p>
            <a:pPr eaLnBrk="1" hangingPunct="1">
              <a:lnSpc>
                <a:spcPct val="80000"/>
              </a:lnSpc>
            </a:pPr>
            <a:r>
              <a:rPr lang="cs-CZ" altLang="cs-CZ" sz="1905" i="1" dirty="0"/>
              <a:t>Terminologie a související témata (angl.)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school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success</a:t>
            </a:r>
            <a:r>
              <a:rPr lang="cs-CZ" altLang="cs-CZ" sz="1724" i="1" dirty="0"/>
              <a:t>, </a:t>
            </a: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success</a:t>
            </a:r>
            <a:r>
              <a:rPr lang="cs-CZ" altLang="cs-CZ" sz="1724" i="1" dirty="0"/>
              <a:t>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 smtClean="0"/>
              <a:t>achievement</a:t>
            </a:r>
            <a:r>
              <a:rPr lang="cs-CZ" altLang="cs-CZ" sz="1724" i="1" dirty="0" smtClean="0"/>
              <a:t> </a:t>
            </a:r>
            <a:r>
              <a:rPr lang="cs-CZ" altLang="cs-CZ" sz="1724" i="1" dirty="0"/>
              <a:t>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ability</a:t>
            </a:r>
            <a:r>
              <a:rPr lang="cs-CZ" altLang="cs-CZ" sz="1724" i="1" dirty="0"/>
              <a:t>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aptitude</a:t>
            </a:r>
            <a:r>
              <a:rPr lang="cs-CZ" altLang="cs-CZ" sz="1724" i="1" dirty="0"/>
              <a:t>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aspiration</a:t>
            </a:r>
            <a:r>
              <a:rPr lang="cs-CZ" altLang="cs-CZ" sz="1724" i="1" dirty="0"/>
              <a:t>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i="1" dirty="0"/>
          </a:p>
        </p:txBody>
      </p:sp>
    </p:spTree>
    <p:extLst>
      <p:ext uri="{BB962C8B-B14F-4D97-AF65-F5344CB8AC3E}">
        <p14:creationId xmlns:p14="http://schemas.microsoft.com/office/powerpoint/2010/main" val="9288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357"/>
              <a:t>Výkon žáka a jeho souvislosti s cíli školy </a:t>
            </a:r>
            <a:br>
              <a:rPr lang="cs-CZ" sz="3357"/>
            </a:br>
            <a:r>
              <a:rPr lang="cs-CZ" sz="3357"/>
              <a:t>	a vztahy v ní (psychosociální klima)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14"/>
              <a:t>cílem může být:</a:t>
            </a:r>
          </a:p>
          <a:p>
            <a:pPr lvl="1" eaLnBrk="1" hangingPunct="1"/>
            <a:r>
              <a:rPr lang="cs-CZ" altLang="cs-CZ" sz="1633"/>
              <a:t>dosažení individuálně rozdílného maxima dokonalosti u žáků</a:t>
            </a:r>
          </a:p>
          <a:p>
            <a:pPr lvl="1" eaLnBrk="1" hangingPunct="1"/>
            <a:r>
              <a:rPr lang="cs-CZ" altLang="cs-CZ" sz="1633"/>
              <a:t>dosažení pouze relativní dokonalosti vzhledem ke spolužákům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24" y="3269143"/>
            <a:ext cx="7128748" cy="35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84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355"/>
              <a:t>Hodnocení úspěšnosti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1 či více předmětů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V případě úspěchu / neúspěchu indikátor „závažnosti“: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Ojedinělé selhání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 – nutnost informací; atribuce nebezpečím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77"/>
              <a:t>vs.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Celkový trend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Důvody…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</p:txBody>
      </p:sp>
    </p:spTree>
    <p:extLst>
      <p:ext uri="{BB962C8B-B14F-4D97-AF65-F5344CB8AC3E}">
        <p14:creationId xmlns:p14="http://schemas.microsoft.com/office/powerpoint/2010/main" val="37575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99"/>
              <a:t>Škála žákovského výkonu</a:t>
            </a:r>
            <a:endParaRPr lang="cs-CZ" alt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podvýkon (starší lit.)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 b="1"/>
              <a:t>Optimální výkon</a:t>
            </a:r>
          </a:p>
          <a:p>
            <a:pPr eaLnBrk="1" hangingPunct="1">
              <a:lnSpc>
                <a:spcPct val="80000"/>
              </a:lnSpc>
            </a:pPr>
            <a:endParaRPr lang="cs-CZ" altLang="cs-CZ" sz="2631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nadvýkon (starší lit.)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individuální</a:t>
            </a:r>
            <a:r>
              <a:rPr lang="cs-CZ" altLang="cs-CZ" sz="3357"/>
              <a:t> faktory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osobnostní charakteristiky žáka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případné 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7437438" y="2286000"/>
            <a:ext cx="4754562" cy="4022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učební charakteristiky žáka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motivace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styl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schopnosti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způsobilost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aspirace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</p:spTree>
    <p:extLst>
      <p:ext uri="{BB962C8B-B14F-4D97-AF65-F5344CB8AC3E}">
        <p14:creationId xmlns:p14="http://schemas.microsoft.com/office/powerpoint/2010/main" val="41077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sociální</a:t>
            </a:r>
            <a:r>
              <a:rPr lang="cs-CZ" altLang="cs-CZ" sz="3357"/>
              <a:t> faktory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32705" y="1589928"/>
            <a:ext cx="388696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Rodina</a:t>
            </a:r>
          </a:p>
          <a:p>
            <a:pPr lvl="1" eaLnBrk="1" hangingPunct="1"/>
            <a:r>
              <a:rPr lang="cs-CZ" altLang="cs-CZ" smtClean="0"/>
              <a:t>rodinná situace</a:t>
            </a:r>
          </a:p>
          <a:p>
            <a:pPr lvl="1" eaLnBrk="1" hangingPunct="1"/>
            <a:r>
              <a:rPr lang="cs-CZ" altLang="cs-CZ" smtClean="0"/>
              <a:t>hodnotová orientace</a:t>
            </a:r>
          </a:p>
          <a:p>
            <a:pPr lvl="1" eaLnBrk="1" hangingPunct="1"/>
            <a:r>
              <a:rPr lang="cs-CZ" altLang="cs-CZ" smtClean="0"/>
              <a:t>jazyková úroveň</a:t>
            </a:r>
          </a:p>
          <a:p>
            <a:pPr lvl="1" eaLnBrk="1" hangingPunct="1"/>
            <a:r>
              <a:rPr lang="cs-CZ" altLang="cs-CZ" smtClean="0"/>
              <a:t>kulturní úroveň</a:t>
            </a:r>
          </a:p>
          <a:p>
            <a:pPr lvl="1" eaLnBrk="1" hangingPunct="1"/>
            <a:r>
              <a:rPr lang="cs-CZ" altLang="cs-CZ" smtClean="0"/>
              <a:t>výchovný styl</a:t>
            </a:r>
          </a:p>
          <a:p>
            <a:pPr lvl="1" eaLnBrk="1" hangingPunct="1"/>
            <a:r>
              <a:rPr lang="cs-CZ" altLang="cs-CZ" smtClean="0"/>
              <a:t>aspirace rodičů</a:t>
            </a:r>
          </a:p>
          <a:p>
            <a:pPr lvl="1" eaLnBrk="1" hangingPunct="1"/>
            <a:r>
              <a:rPr lang="cs-CZ" altLang="cs-CZ" smtClean="0"/>
              <a:t>sourozenci</a:t>
            </a:r>
          </a:p>
          <a:p>
            <a:pPr lvl="1" eaLnBrk="1" hangingPunct="1"/>
            <a:r>
              <a:rPr lang="cs-CZ" altLang="cs-CZ" smtClean="0"/>
              <a:t>(...)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  <a:p>
            <a:pPr eaLnBrk="1" hangingPunct="1"/>
            <a:endParaRPr lang="cs-CZ" altLang="cs-CZ" sz="2631"/>
          </a:p>
          <a:p>
            <a:pPr eaLnBrk="1" hangingPunct="1"/>
            <a:endParaRPr lang="cs-CZ" altLang="cs-CZ" sz="2631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69630" y="1589928"/>
            <a:ext cx="388552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Škola</a:t>
            </a:r>
          </a:p>
          <a:p>
            <a:pPr lvl="1" eaLnBrk="1" hangingPunct="1"/>
            <a:r>
              <a:rPr lang="cs-CZ" altLang="cs-CZ" smtClean="0"/>
              <a:t>interakce učitele a žáka</a:t>
            </a:r>
          </a:p>
          <a:p>
            <a:pPr lvl="1" eaLnBrk="1" hangingPunct="1"/>
            <a:r>
              <a:rPr lang="cs-CZ" altLang="cs-CZ" smtClean="0"/>
              <a:t>organizace výuky</a:t>
            </a:r>
          </a:p>
          <a:p>
            <a:pPr lvl="1" eaLnBrk="1" hangingPunct="1"/>
            <a:r>
              <a:rPr lang="cs-CZ" altLang="cs-CZ" smtClean="0"/>
              <a:t>fyzikální prostředí</a:t>
            </a:r>
          </a:p>
          <a:p>
            <a:pPr lvl="1" eaLnBrk="1" hangingPunct="1"/>
            <a:r>
              <a:rPr lang="cs-CZ" altLang="cs-CZ" smtClean="0"/>
              <a:t>klima třídy</a:t>
            </a:r>
          </a:p>
          <a:p>
            <a:pPr lvl="1" eaLnBrk="1" hangingPunct="1"/>
            <a:r>
              <a:rPr lang="cs-CZ" altLang="cs-CZ" smtClean="0"/>
              <a:t>klima školy</a:t>
            </a:r>
          </a:p>
          <a:p>
            <a:pPr lvl="1" eaLnBrk="1" hangingPunct="1"/>
            <a:r>
              <a:rPr lang="cs-CZ" altLang="cs-CZ" smtClean="0"/>
              <a:t>vzdálenost od bydliště</a:t>
            </a:r>
          </a:p>
          <a:p>
            <a:pPr lvl="1" eaLnBrk="1" hangingPunct="1"/>
            <a:r>
              <a:rPr lang="cs-CZ" altLang="cs-CZ" smtClean="0"/>
              <a:t>(...)</a:t>
            </a:r>
          </a:p>
          <a:p>
            <a:pPr lvl="1" eaLnBrk="1" hangingPunct="1"/>
            <a:endParaRPr lang="cs-CZ" altLang="cs-CZ" smtClean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68536" y="5632433"/>
            <a:ext cx="4681932" cy="72058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33"/>
              <a:t>+ </a:t>
            </a:r>
            <a:r>
              <a:rPr lang="cs-CZ" altLang="cs-CZ" sz="1633" b="1"/>
              <a:t>Kulturní a společenské vlivy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633" i="1"/>
              <a:t>Například?</a:t>
            </a:r>
          </a:p>
        </p:txBody>
      </p:sp>
    </p:spTree>
    <p:extLst>
      <p:ext uri="{BB962C8B-B14F-4D97-AF65-F5344CB8AC3E}">
        <p14:creationId xmlns:p14="http://schemas.microsoft.com/office/powerpoint/2010/main" val="8456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Nejčastější souvislosti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87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1441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Rozšiřující literatura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GAVORA, P. </a:t>
            </a:r>
            <a:r>
              <a:rPr lang="cs-CZ" altLang="cs-CZ" sz="1200" i="1" dirty="0" err="1"/>
              <a:t>Akí</a:t>
            </a:r>
            <a:r>
              <a:rPr lang="cs-CZ" altLang="cs-CZ" sz="1200" i="1" dirty="0"/>
              <a:t> sú moji </a:t>
            </a:r>
            <a:r>
              <a:rPr lang="cs-CZ" altLang="cs-CZ" sz="1200" i="1" dirty="0" err="1"/>
              <a:t>žiaci</a:t>
            </a:r>
            <a:r>
              <a:rPr lang="cs-CZ" altLang="cs-CZ" sz="1200" i="1" dirty="0"/>
              <a:t>? Pedagogická diagnostika žáka</a:t>
            </a:r>
            <a:r>
              <a:rPr lang="cs-CZ" altLang="cs-CZ" sz="1200" dirty="0"/>
              <a:t>. Bratislava: </a:t>
            </a:r>
            <a:r>
              <a:rPr lang="cs-CZ" altLang="cs-CZ" sz="1200" dirty="0" err="1"/>
              <a:t>Práca</a:t>
            </a:r>
            <a:r>
              <a:rPr lang="cs-CZ" altLang="cs-CZ" sz="1200" dirty="0"/>
              <a:t>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HELUS Z. </a:t>
            </a:r>
            <a:r>
              <a:rPr lang="cs-CZ" altLang="cs-CZ" sz="1200" i="1" dirty="0"/>
              <a:t>Dítě v osobnostním pojetí</a:t>
            </a:r>
            <a:r>
              <a:rPr lang="cs-CZ" altLang="cs-CZ" sz="1200" dirty="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HRABAL, V. </a:t>
            </a:r>
            <a:r>
              <a:rPr lang="cs-CZ" altLang="cs-CZ" sz="1200" i="1" dirty="0" err="1"/>
              <a:t>Pedagogicko</a:t>
            </a:r>
            <a:r>
              <a:rPr lang="cs-CZ" altLang="cs-CZ" sz="1200" i="1" dirty="0"/>
              <a:t> psychologická diagnostika žáka</a:t>
            </a:r>
            <a:r>
              <a:rPr lang="cs-CZ" altLang="cs-CZ" sz="1200" dirty="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VÁGNEROVÁ, M. </a:t>
            </a:r>
            <a:r>
              <a:rPr lang="cs-CZ" altLang="cs-CZ" sz="1200" i="1" dirty="0"/>
              <a:t>Psychologie problémového dítěte školního věku</a:t>
            </a:r>
            <a:r>
              <a:rPr lang="cs-CZ" altLang="cs-CZ" sz="1200" dirty="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SLAVÍK, J. </a:t>
            </a:r>
            <a:r>
              <a:rPr lang="cs-CZ" altLang="cs-CZ" sz="1200" i="1" dirty="0"/>
              <a:t>Hodnocení v současné škole</a:t>
            </a:r>
            <a:r>
              <a:rPr lang="cs-CZ" altLang="cs-CZ" sz="1200" dirty="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err="1"/>
              <a:t>Ebrary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Education</a:t>
            </a:r>
            <a:endParaRPr lang="cs-CZ" altLang="cs-CZ" sz="1400" b="1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ALDERMAN, M. KAY. </a:t>
            </a:r>
            <a:r>
              <a:rPr lang="cs-CZ" altLang="cs-CZ" sz="1200" dirty="0" err="1"/>
              <a:t>Motivation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Achievement</a:t>
            </a:r>
            <a:r>
              <a:rPr lang="cs-CZ" altLang="cs-CZ" sz="1200" dirty="0"/>
              <a:t> : </a:t>
            </a:r>
            <a:r>
              <a:rPr lang="cs-CZ" altLang="cs-CZ" sz="1200" dirty="0" err="1"/>
              <a:t>Possibilities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Teaching</a:t>
            </a:r>
            <a:r>
              <a:rPr lang="cs-CZ" altLang="cs-CZ" sz="1200" dirty="0"/>
              <a:t> and </a:t>
            </a:r>
            <a:r>
              <a:rPr lang="cs-CZ" altLang="cs-CZ" sz="1200" dirty="0" err="1"/>
              <a:t>Learning</a:t>
            </a:r>
            <a:r>
              <a:rPr lang="cs-CZ" altLang="cs-CZ" sz="1200" dirty="0"/>
              <a:t>. </a:t>
            </a:r>
            <a:r>
              <a:rPr lang="cs-CZ" altLang="cs-CZ" sz="1200" dirty="0" err="1"/>
              <a:t>Lawrence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Erlbaum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Associates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Incorporated</a:t>
            </a:r>
            <a:r>
              <a:rPr lang="cs-CZ" altLang="cs-CZ" sz="1200" dirty="0"/>
              <a:t>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aj.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 smtClean="0"/>
              <a:t>Knihy</a:t>
            </a:r>
          </a:p>
          <a:p>
            <a:r>
              <a:rPr lang="cs-CZ" sz="1200" dirty="0" smtClean="0"/>
              <a:t>OPATŘILOVÁ, D. Metody práce u jedinců s těžkým postižením a více vadami. Brno: MU, 2005. ISBN 80-210-3819-5.</a:t>
            </a:r>
          </a:p>
          <a:p>
            <a:r>
              <a:rPr lang="cs-CZ" sz="1200" dirty="0" smtClean="0"/>
              <a:t>PIPEKOVÁ, J. (</a:t>
            </a:r>
            <a:r>
              <a:rPr lang="cs-CZ" sz="1200" dirty="0" err="1" smtClean="0"/>
              <a:t>ed</a:t>
            </a:r>
            <a:r>
              <a:rPr lang="cs-CZ" sz="1200" dirty="0" smtClean="0"/>
              <a:t>.) Kapitoly ze speciální pedagogiky. Brno: </a:t>
            </a:r>
            <a:r>
              <a:rPr lang="cs-CZ" sz="1200" dirty="0" err="1" smtClean="0"/>
              <a:t>Paido</a:t>
            </a:r>
            <a:r>
              <a:rPr lang="cs-CZ" sz="1200" dirty="0" smtClean="0"/>
              <a:t>, 2006. 2., rozšířené a přepracované vydání. ISBN 80-7315-120-0.</a:t>
            </a:r>
          </a:p>
          <a:p>
            <a:r>
              <a:rPr lang="cs-CZ" sz="1200" dirty="0" smtClean="0"/>
              <a:t>VÍTKOVÁ, M. (</a:t>
            </a:r>
            <a:r>
              <a:rPr lang="cs-CZ" sz="1200" dirty="0" err="1" smtClean="0"/>
              <a:t>ed</a:t>
            </a:r>
            <a:r>
              <a:rPr lang="cs-CZ" sz="1200" dirty="0" smtClean="0"/>
              <a:t>.) </a:t>
            </a:r>
            <a:r>
              <a:rPr lang="cs-CZ" sz="1200" dirty="0" err="1" smtClean="0"/>
              <a:t>Integrativní</a:t>
            </a:r>
            <a:r>
              <a:rPr lang="cs-CZ" sz="1200" dirty="0" smtClean="0"/>
              <a:t> speciální pedagogika. Integrace školní a sociální. Brno: </a:t>
            </a:r>
            <a:r>
              <a:rPr lang="cs-CZ" sz="1200" dirty="0" err="1" smtClean="0"/>
              <a:t>Paido</a:t>
            </a:r>
            <a:r>
              <a:rPr lang="cs-CZ" sz="1200" dirty="0" smtClean="0"/>
              <a:t>, 2004. ISBN 80-7315-071-9.</a:t>
            </a:r>
          </a:p>
          <a:p>
            <a:r>
              <a:rPr lang="cs-CZ" sz="1200" dirty="0" smtClean="0"/>
              <a:t>ŠVARCOVÁ, I. Mentální retardace. Praha: Portál, 2000. ISBN 80-7178-506-7.</a:t>
            </a:r>
          </a:p>
          <a:p>
            <a:pPr marL="0" indent="0">
              <a:buNone/>
            </a:pPr>
            <a:r>
              <a:rPr lang="cs-CZ" sz="1200" b="1" dirty="0" smtClean="0"/>
              <a:t>Internet</a:t>
            </a:r>
          </a:p>
          <a:p>
            <a:r>
              <a:rPr lang="cs-CZ" sz="1200" dirty="0" smtClean="0"/>
              <a:t>K psychologii neprospěchu žáka [online]. </a:t>
            </a:r>
            <a:r>
              <a:rPr lang="cs-CZ" sz="1200" dirty="0" err="1" smtClean="0"/>
              <a:t>Zdravie</a:t>
            </a:r>
            <a:r>
              <a:rPr lang="cs-CZ" sz="1200" dirty="0" smtClean="0"/>
              <a:t> a </a:t>
            </a:r>
            <a:r>
              <a:rPr lang="cs-CZ" sz="1200" dirty="0" err="1" smtClean="0"/>
              <a:t>správanie</a:t>
            </a:r>
            <a:r>
              <a:rPr lang="cs-CZ" sz="1200" dirty="0" smtClean="0"/>
              <a:t> </a:t>
            </a:r>
            <a:r>
              <a:rPr lang="cs-CZ" sz="1200" dirty="0" err="1" smtClean="0"/>
              <a:t>človeka</a:t>
            </a:r>
            <a:r>
              <a:rPr lang="cs-CZ" sz="1200" dirty="0" smtClean="0"/>
              <a:t>. Kaplan, R. M., </a:t>
            </a:r>
            <a:r>
              <a:rPr lang="cs-CZ" sz="1200" dirty="0" err="1" smtClean="0"/>
              <a:t>Sallis</a:t>
            </a:r>
            <a:r>
              <a:rPr lang="cs-CZ" sz="1200" dirty="0" smtClean="0"/>
              <a:t>, J. F., </a:t>
            </a:r>
            <a:r>
              <a:rPr lang="cs-CZ" sz="1200" dirty="0" err="1" smtClean="0"/>
              <a:t>Patterson</a:t>
            </a:r>
            <a:r>
              <a:rPr lang="cs-CZ" sz="1200" dirty="0" smtClean="0"/>
              <a:t>, T. L. (1996), [cit. 4. dubna 2006]. </a:t>
            </a:r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2"/>
              </a:rPr>
              <a:t>http://www.arcana.cz/cz/texty.php?art=38&amp;cat=14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Mentální retardace [online]. J. </a:t>
            </a:r>
            <a:r>
              <a:rPr lang="cs-CZ" sz="1200" dirty="0" err="1" smtClean="0"/>
              <a:t>Raboch</a:t>
            </a:r>
            <a:r>
              <a:rPr lang="cs-CZ" sz="1200" dirty="0" smtClean="0"/>
              <a:t> - Psychiatrie - Doporučené postupy psychiatrické péče, [cit. 4. dubna 2006]. </a:t>
            </a:r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3"/>
              </a:rPr>
              <a:t>http://www.vodopad.cz/c39.htm</a:t>
            </a:r>
            <a:r>
              <a:rPr lang="cs-CZ" sz="1200" dirty="0" smtClean="0"/>
              <a:t>  </a:t>
            </a:r>
          </a:p>
          <a:p>
            <a:r>
              <a:rPr lang="cs-CZ" sz="1200" dirty="0" smtClean="0"/>
              <a:t>Nové způsoby učení [online]. Marilyn Fergusonová, [cit. 5. dubna 2006]. </a:t>
            </a:r>
          </a:p>
          <a:p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4"/>
              </a:rPr>
              <a:t>http://www.baraka.cz/baraka/Baraka/b_3/b_3_nove_zpusoby_ueeni.html</a:t>
            </a:r>
            <a:r>
              <a:rPr lang="cs-CZ" sz="1200" dirty="0" smtClean="0"/>
              <a:t>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8347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 (ne)nadání v historii pedagogické </a:t>
            </a:r>
            <a:r>
              <a:rPr lang="cs-CZ" smtClean="0"/>
              <a:t>psychologie poprvé spojujeme </a:t>
            </a:r>
            <a:r>
              <a:rPr lang="cs-CZ" dirty="0" smtClean="0"/>
              <a:t>s prvním vývojovým obdobím (1890-1920) a </a:t>
            </a:r>
            <a:r>
              <a:rPr lang="cs-CZ" dirty="0" err="1" smtClean="0"/>
              <a:t>A</a:t>
            </a:r>
            <a:r>
              <a:rPr lang="cs-CZ" dirty="0" smtClean="0"/>
              <a:t>. </a:t>
            </a:r>
            <a:r>
              <a:rPr lang="cs-CZ" dirty="0" err="1" smtClean="0"/>
              <a:t>Binetem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Francouzský lékař a psycholog A. </a:t>
            </a:r>
            <a:r>
              <a:rPr lang="cs-CZ" dirty="0" err="1" smtClean="0"/>
              <a:t>Binet</a:t>
            </a:r>
            <a:r>
              <a:rPr lang="cs-CZ" dirty="0" smtClean="0"/>
              <a:t> 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7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Současní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chápání „modelu žáka“ (od uniformity „průměrného žáka“ k </a:t>
            </a:r>
            <a:r>
              <a:rPr lang="cs-CZ" dirty="0" err="1" smtClean="0"/>
              <a:t>diverzitě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7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 determinant školního výkonu dle K.  Plocka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Karel Plocek  (1983) formuloval základní okruhy činitelů podmiňujících jeho vzdělavatelnost a vychovatelnost, kterými je nutné se diagnosticky zabývat:</a:t>
            </a:r>
          </a:p>
          <a:p>
            <a:r>
              <a:rPr lang="cs-CZ" dirty="0" smtClean="0"/>
              <a:t>Dítě a jeho</a:t>
            </a:r>
          </a:p>
          <a:p>
            <a:pPr lvl="1"/>
            <a:r>
              <a:rPr lang="cs-CZ" dirty="0" smtClean="0"/>
              <a:t>osobnost</a:t>
            </a:r>
          </a:p>
          <a:p>
            <a:pPr lvl="1"/>
            <a:r>
              <a:rPr lang="cs-CZ" dirty="0" smtClean="0"/>
              <a:t>zdravotní stav</a:t>
            </a:r>
          </a:p>
          <a:p>
            <a:r>
              <a:rPr lang="cs-CZ" dirty="0" smtClean="0"/>
              <a:t>Prostředí dítěte</a:t>
            </a:r>
          </a:p>
          <a:p>
            <a:pPr lvl="1"/>
            <a:r>
              <a:rPr lang="cs-CZ" dirty="0" smtClean="0"/>
              <a:t>užší (rodina)</a:t>
            </a:r>
          </a:p>
          <a:p>
            <a:pPr lvl="1"/>
            <a:r>
              <a:rPr lang="cs-CZ" dirty="0" smtClean="0"/>
              <a:t>širší</a:t>
            </a:r>
          </a:p>
          <a:p>
            <a:r>
              <a:rPr lang="cs-CZ" dirty="0" smtClean="0"/>
              <a:t>Vlastní </a:t>
            </a:r>
            <a:r>
              <a:rPr lang="cs-CZ" dirty="0"/>
              <a:t>v</a:t>
            </a:r>
            <a:r>
              <a:rPr lang="cs-CZ" dirty="0" smtClean="0"/>
              <a:t>ýchovně vzdělávací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1) Vlastní kognitivní předpoklady vzdělavatelnosti, a to zejména dispoziční. V praktické </a:t>
            </a:r>
          </a:p>
          <a:p>
            <a:pPr marL="0" indent="0">
              <a:buNone/>
            </a:pPr>
            <a:r>
              <a:rPr lang="cs-CZ" dirty="0" smtClean="0"/>
              <a:t>    diagnostice nutno přihlížet zejména k následujícím stránkám:</a:t>
            </a:r>
          </a:p>
          <a:p>
            <a:pPr lvl="1"/>
            <a:r>
              <a:rPr lang="cs-CZ" dirty="0" smtClean="0"/>
              <a:t>a) úroveň nadání (kvantitativní hledisko),</a:t>
            </a:r>
          </a:p>
          <a:p>
            <a:pPr lvl="1"/>
            <a:r>
              <a:rPr lang="cs-CZ" dirty="0" smtClean="0"/>
              <a:t>b) struktura nadání,</a:t>
            </a:r>
          </a:p>
          <a:p>
            <a:pPr lvl="1"/>
            <a:r>
              <a:rPr lang="cs-CZ" dirty="0" smtClean="0"/>
              <a:t>c) průběhové (funkcionální) zvláštnosti psychických funkcí (kognitivních procesů -  myšlení, pozornosti, paměti atd.).</a:t>
            </a:r>
          </a:p>
          <a:p>
            <a:pPr marL="0" indent="0">
              <a:buNone/>
            </a:pPr>
            <a:r>
              <a:rPr lang="cs-CZ" dirty="0" smtClean="0"/>
              <a:t>2) Osobnostní faktory podmiňující duševní práce - schopnost žáka ve škole a při domácí přípravě, zde zejména schopnost koncentrace pozornosti (</a:t>
            </a:r>
            <a:r>
              <a:rPr lang="cs-CZ" dirty="0" err="1" smtClean="0"/>
              <a:t>tenacita</a:t>
            </a:r>
            <a:r>
              <a:rPr lang="cs-CZ" dirty="0" smtClean="0"/>
              <a:t>, oscilace, fluktuace), odolnost vůči únavě, rušivým vlivům (vnějším, vnitřním), úroveň rozvoje pracovních návyků, motivace atd.</a:t>
            </a:r>
          </a:p>
          <a:p>
            <a:pPr marL="0" indent="0">
              <a:buNone/>
            </a:pPr>
            <a:r>
              <a:rPr lang="cs-CZ" dirty="0" smtClean="0"/>
              <a:t>3) Struktura osobnosti dítěte, zejména těch stránek osobnosti, jež jsou rozhodující pro přizpůsobení ev. nepřizpůsobení dítěte ve školním prostředí, případně v dalších dvou okruzích prostředí pro vývoj osobnosti dítěte rozhodujících (rodina, dětská společnost – vrstevnická skupina).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3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prostředí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Vývojově primární místo náleží rodině, teprve po ní přistupují další, sekundární sociální skupiny (škola, vrstevnická skupina). </a:t>
            </a:r>
          </a:p>
          <a:p>
            <a:pPr lvl="1"/>
            <a:r>
              <a:rPr lang="cs-CZ" dirty="0" smtClean="0"/>
              <a:t>struktura rodiny, její početnost, míra integrace, dynamika vývoje rodiny a postavení dítěte v ní, výchovný typ rodiče ve vztahu k danému dítěti a neprospěchu, kulturní úroveň rodiny, vývojová podnětnost rodinného prostředí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Organizačně technické podmínky výuky: např. hluk, osvětlení, rušivé vlivy, početnost tříd, směnování, internátní pobyt provázený separací, mimořádné formy  výuky (v ozdravovnách, léčebnách) atd. Tyto faktory se uplatňují vždy zejména s ohledem  na výše uvedené osobnostní předpoklady dítěte.</a:t>
            </a:r>
          </a:p>
          <a:p>
            <a:pPr marL="0" indent="0">
              <a:buNone/>
            </a:pPr>
            <a:r>
              <a:rPr lang="cs-CZ" dirty="0" smtClean="0"/>
              <a:t>2) Osobnost učitele (typ učitele): patří sem zejména negativně působící učitelé ve  vztahu k danému žákovi.</a:t>
            </a:r>
          </a:p>
          <a:p>
            <a:pPr marL="0" indent="0">
              <a:buNone/>
            </a:pPr>
            <a:r>
              <a:rPr lang="cs-CZ" dirty="0" smtClean="0"/>
              <a:t>3) Dosavadní průběh výuky: změny didaktických postupů, změny vyučujících, přerušení výuky, různé typy výuky, např. v průběhu pobytu v léčebně, ozdravovně, nemocnici, při změně bydliště atd. - mohou být vysoce významné při získání výukových deficitů  atp.</a:t>
            </a:r>
          </a:p>
          <a:p>
            <a:pPr marL="0" indent="0">
              <a:buNone/>
            </a:pPr>
            <a:r>
              <a:rPr lang="cs-CZ" dirty="0" smtClean="0"/>
              <a:t>4) Vztahy ve třídě, klima třídy: interakce žák- učitel a žák-spolužáci.</a:t>
            </a:r>
          </a:p>
          <a:p>
            <a:pPr marL="0" indent="0">
              <a:buNone/>
            </a:pPr>
            <a:r>
              <a:rPr lang="cs-CZ" dirty="0" smtClean="0"/>
              <a:t>5) Charakter vztahů mezi rodinou a školou: (ne)spolupráce, konflikt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stav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 Přechodná onemocnění s rekonvalescencí</a:t>
            </a:r>
          </a:p>
          <a:p>
            <a:pPr marL="0" indent="0">
              <a:buNone/>
            </a:pPr>
            <a:r>
              <a:rPr lang="cs-CZ" dirty="0" smtClean="0"/>
              <a:t>2) Trvalé somatické obtíže přímo nebo zprostředkovaně ovlivňující práceschopnost a přizpůsobivost dítěte ve škole (vady ev. nemoci různých orgánů ev. orgánových systémů).</a:t>
            </a:r>
          </a:p>
          <a:p>
            <a:pPr marL="0" indent="0">
              <a:buNone/>
            </a:pPr>
            <a:r>
              <a:rPr lang="cs-CZ" dirty="0" smtClean="0"/>
              <a:t>3) Smyslové vady </a:t>
            </a:r>
          </a:p>
          <a:p>
            <a:pPr marL="0" indent="0">
              <a:buNone/>
            </a:pPr>
            <a:r>
              <a:rPr lang="cs-CZ" dirty="0" smtClean="0"/>
              <a:t>4) Některé typy onemocnění provázené vyjádřenou psychickou symptomatologií, která </a:t>
            </a:r>
            <a:r>
              <a:rPr lang="cs-CZ" dirty="0" smtClean="0"/>
              <a:t>je </a:t>
            </a:r>
            <a:r>
              <a:rPr lang="cs-CZ" dirty="0" smtClean="0"/>
              <a:t>školsky významná (endokrinopatie, záchvatová nemocnění atd.).</a:t>
            </a:r>
          </a:p>
          <a:p>
            <a:pPr marL="0" indent="0">
              <a:buNone/>
            </a:pPr>
            <a:r>
              <a:rPr lang="cs-CZ" dirty="0" smtClean="0"/>
              <a:t>5) Vývojové fáze se zvýšenými nároky na metabolismus (např. růstová akcelerace a její důsledky).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širšího sociálního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Např.</a:t>
            </a:r>
          </a:p>
          <a:p>
            <a:r>
              <a:rPr lang="cs-CZ" dirty="0" smtClean="0"/>
              <a:t>1) </a:t>
            </a:r>
            <a:r>
              <a:rPr lang="cs-CZ" dirty="0" smtClean="0"/>
              <a:t>Subkultury </a:t>
            </a:r>
            <a:r>
              <a:rPr lang="cs-CZ" dirty="0" smtClean="0"/>
              <a:t>určitého typu a jejich přímý, resp. skupinami zprostředkovaný vliv (např.     městského prostředí). Mohou dalekosáhle ovlivňovat motivační oblast, aspirační úroveň, postoje ke vzdělání atd.</a:t>
            </a:r>
          </a:p>
          <a:p>
            <a:r>
              <a:rPr lang="cs-CZ" dirty="0" smtClean="0"/>
              <a:t>2) Specifické charakteristiky některých etnických skupin (etnické minority podmiňující mj. bilingvismus, trilingvismus atd.).</a:t>
            </a:r>
          </a:p>
          <a:p>
            <a:r>
              <a:rPr lang="cs-CZ" dirty="0" smtClean="0"/>
              <a:t>3) Vrstevnické skupiny mimo školu.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1297</Words>
  <Application>Microsoft Office PowerPoint</Application>
  <PresentationFormat>Širokoúhlá obrazovka</PresentationFormat>
  <Paragraphs>173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Tw Cen MT</vt:lpstr>
      <vt:lpstr>Tw Cen MT Condensed</vt:lpstr>
      <vt:lpstr>Verdana</vt:lpstr>
      <vt:lpstr>Wingdings</vt:lpstr>
      <vt:lpstr>Wingdings 3</vt:lpstr>
      <vt:lpstr>Integrál</vt:lpstr>
      <vt:lpstr>Nenadaní žáci. Školní neúspěch.</vt:lpstr>
      <vt:lpstr>Téma (ne)nadání v historii pedagogické psychologie poprvé spojujeme s prvním vývojovým obdobím (1890-1920) a A. Binetem</vt:lpstr>
      <vt:lpstr>Současní praxe</vt:lpstr>
      <vt:lpstr>Model determinant školního výkonu dle K.  Plocka</vt:lpstr>
      <vt:lpstr>Dítě</vt:lpstr>
      <vt:lpstr>Sociální prostředí dítěte</vt:lpstr>
      <vt:lpstr>Vyučovací proces</vt:lpstr>
      <vt:lpstr>Zdravotní stav žáka</vt:lpstr>
      <vt:lpstr>Faktory širšího sociálního prostředí </vt:lpstr>
      <vt:lpstr>Intervence</vt:lpstr>
      <vt:lpstr>Školní úspěšnost žáka – definice</vt:lpstr>
      <vt:lpstr>Výkon žáka a jeho souvislosti s cíli školy   a vztahy v ní (psychosociální klima)</vt:lpstr>
      <vt:lpstr>Hodnocení úspěšnosti</vt:lpstr>
      <vt:lpstr>Škála žákovského výkonu</vt:lpstr>
      <vt:lpstr>Školní úspěšnost a individuální faktory</vt:lpstr>
      <vt:lpstr>Školní úspěšnost a sociální faktory</vt:lpstr>
      <vt:lpstr>Nejčastější souvislosti</vt:lpstr>
      <vt:lpstr>Rozšiřující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Nenadaní žáci. Školní neúspěch.</dc:title>
  <dc:creator>Mares</dc:creator>
  <cp:lastModifiedBy>Bohumíra Lazarová</cp:lastModifiedBy>
  <cp:revision>8</cp:revision>
  <dcterms:created xsi:type="dcterms:W3CDTF">2015-10-20T12:57:50Z</dcterms:created>
  <dcterms:modified xsi:type="dcterms:W3CDTF">2017-05-10T08:24:17Z</dcterms:modified>
</cp:coreProperties>
</file>