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5" r:id="rId4"/>
    <p:sldId id="300" r:id="rId5"/>
    <p:sldId id="298" r:id="rId6"/>
    <p:sldId id="299" r:id="rId7"/>
    <p:sldId id="297" r:id="rId8"/>
    <p:sldId id="280" r:id="rId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3945C66-4D78-4105-A803-86795F3A5B09}">
          <p14:sldIdLst>
            <p14:sldId id="256"/>
            <p14:sldId id="295"/>
            <p14:sldId id="300"/>
            <p14:sldId id="298"/>
            <p14:sldId id="299"/>
            <p14:sldId id="297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0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26.10.2020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26.10.2020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26.10.2020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26.10.2020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26.10.2020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26.10.2020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26.10.2020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26.10.2020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26.10.2020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26.10.2020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26.10.2020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26.10.2020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26.10.2020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3933056"/>
            <a:ext cx="9753600" cy="943744"/>
          </a:xfrm>
        </p:spPr>
        <p:txBody>
          <a:bodyPr>
            <a:normAutofit fontScale="90000"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Geografie </a:t>
            </a:r>
            <a:r>
              <a:rPr lang="cs-CZ" sz="4400" b="0" i="0" baseline="0" dirty="0" err="1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obyvatelstvA</a:t>
            </a:r>
            <a:b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</a:b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a geodemografie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3. cvičení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Podzim 2020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Petr HLISNIKOVSKÝ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02438B-6A39-4864-85C6-4E208574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404664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Prezentace A SUMMARY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6750DD-B11F-4DDB-BEBE-CE6797907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764" y="1412776"/>
            <a:ext cx="12313368" cy="4847456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Díky všem, kteří měli odevzdávat prezentace a shrnutí, že tak učinili. </a:t>
            </a: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Příliš připomínek jsem neměl, takže zatím chválím</a:t>
            </a: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b="1" dirty="0">
                <a:solidFill>
                  <a:schemeClr val="tx2"/>
                </a:solidFill>
              </a:rPr>
              <a:t>Další prezentace a </a:t>
            </a:r>
            <a:r>
              <a:rPr lang="cs-CZ" b="1" dirty="0" err="1">
                <a:solidFill>
                  <a:schemeClr val="tx2"/>
                </a:solidFill>
              </a:rPr>
              <a:t>summary</a:t>
            </a:r>
            <a:r>
              <a:rPr lang="cs-CZ" b="1" dirty="0">
                <a:solidFill>
                  <a:schemeClr val="tx2"/>
                </a:solidFill>
              </a:rPr>
              <a:t>:</a:t>
            </a:r>
          </a:p>
          <a:p>
            <a:pPr lvl="1">
              <a:buClr>
                <a:schemeClr val="tx2"/>
              </a:buClr>
            </a:pPr>
            <a:r>
              <a:rPr lang="cs-CZ" b="1" dirty="0">
                <a:solidFill>
                  <a:schemeClr val="tx2"/>
                </a:solidFill>
              </a:rPr>
              <a:t>DATUM ODEVZDÁNÍ 8. 11. 2020 (do 23:59)</a:t>
            </a:r>
          </a:p>
          <a:p>
            <a:pPr lvl="1">
              <a:buClr>
                <a:schemeClr val="tx2"/>
              </a:buClr>
            </a:pPr>
            <a:endParaRPr lang="cs-CZ" b="1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cs-CZ" sz="1800" dirty="0" err="1">
                <a:solidFill>
                  <a:schemeClr val="tx2"/>
                </a:solidFill>
              </a:rPr>
              <a:t>Alföldi</a:t>
            </a:r>
            <a:r>
              <a:rPr lang="cs-CZ" sz="1800" dirty="0">
                <a:solidFill>
                  <a:schemeClr val="tx2"/>
                </a:solidFill>
              </a:rPr>
              <a:t> Libor, </a:t>
            </a:r>
            <a:r>
              <a:rPr lang="cs-CZ" sz="1800" dirty="0" err="1">
                <a:solidFill>
                  <a:schemeClr val="tx2"/>
                </a:solidFill>
              </a:rPr>
              <a:t>Cáb</a:t>
            </a:r>
            <a:r>
              <a:rPr lang="cs-CZ" sz="1800" dirty="0">
                <a:solidFill>
                  <a:schemeClr val="tx2"/>
                </a:solidFill>
              </a:rPr>
              <a:t> Leoš, Drahošová Romana, </a:t>
            </a:r>
            <a:r>
              <a:rPr lang="cs-CZ" sz="1800" dirty="0" err="1">
                <a:solidFill>
                  <a:schemeClr val="tx2"/>
                </a:solidFill>
              </a:rPr>
              <a:t>Kmošková</a:t>
            </a:r>
            <a:r>
              <a:rPr lang="cs-CZ" sz="1800" dirty="0">
                <a:solidFill>
                  <a:schemeClr val="tx2"/>
                </a:solidFill>
              </a:rPr>
              <a:t> Mária, Pecinová Kristýna, Vrbka Radim</a:t>
            </a:r>
          </a:p>
        </p:txBody>
      </p:sp>
    </p:spTree>
    <p:extLst>
      <p:ext uri="{BB962C8B-B14F-4D97-AF65-F5344CB8AC3E}">
        <p14:creationId xmlns:p14="http://schemas.microsoft.com/office/powerpoint/2010/main" val="294715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02438B-6A39-4864-85C6-4E208574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404664"/>
            <a:ext cx="9753600" cy="432048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/>
                </a:solidFill>
              </a:rPr>
              <a:t>ODPOVĚDNÍKY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6750DD-B11F-4DDB-BEBE-CE6797907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764" y="1412776"/>
            <a:ext cx="11593288" cy="5184576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Odpovědník se otevře dnes (26. 10. 2020) v 18:00 – přístupný ve složce </a:t>
            </a:r>
            <a:r>
              <a:rPr lang="cs-CZ" sz="2000" b="1" dirty="0">
                <a:solidFill>
                  <a:schemeClr val="tx2"/>
                </a:solidFill>
              </a:rPr>
              <a:t>Odpovědníky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Otevřený bude do </a:t>
            </a:r>
            <a:r>
              <a:rPr lang="cs-CZ" sz="2000" b="1" dirty="0">
                <a:solidFill>
                  <a:schemeClr val="tx2"/>
                </a:solidFill>
              </a:rPr>
              <a:t>8. 11. 2020 (do 23:59)</a:t>
            </a:r>
          </a:p>
          <a:p>
            <a:pPr>
              <a:buClr>
                <a:schemeClr val="tx2"/>
              </a:buClr>
            </a:pPr>
            <a:r>
              <a:rPr lang="cs-CZ" sz="2000" b="1" dirty="0">
                <a:solidFill>
                  <a:schemeClr val="tx2"/>
                </a:solidFill>
              </a:rPr>
              <a:t>15 otázek </a:t>
            </a:r>
            <a:r>
              <a:rPr lang="cs-CZ" sz="2000" dirty="0">
                <a:solidFill>
                  <a:schemeClr val="tx2"/>
                </a:solidFill>
              </a:rPr>
              <a:t>– z mé prezentace + z prezentací a shrnutí odevzdaných do 25. 10. 2020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Prezentace spolužáků jsou přístupné v příslušné odevzdávárně (kdyby byl problém s jejich otevřením, dejte vědět)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Čtěte pozorně otázky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Body se odečítají jen u některých otázek (je napsáno u kterých)</a:t>
            </a:r>
          </a:p>
          <a:p>
            <a:pPr lvl="1">
              <a:buClr>
                <a:schemeClr val="tx2"/>
              </a:buClr>
            </a:pPr>
            <a:r>
              <a:rPr lang="cs-CZ" sz="1600" dirty="0">
                <a:solidFill>
                  <a:schemeClr val="tx2"/>
                </a:solidFill>
              </a:rPr>
              <a:t>Snad se mi to podařilo správně nastavit </a:t>
            </a:r>
            <a:r>
              <a:rPr lang="cs-CZ" sz="1600" dirty="0">
                <a:solidFill>
                  <a:schemeClr val="tx2"/>
                </a:solidFill>
                <a:sym typeface="Wingdings" panose="05000000000000000000" pitchFamily="2" charset="2"/>
              </a:rPr>
              <a:t></a:t>
            </a:r>
            <a:r>
              <a:rPr lang="cs-CZ" sz="1600" dirty="0">
                <a:solidFill>
                  <a:schemeClr val="tx2"/>
                </a:solidFill>
              </a:rPr>
              <a:t> </a:t>
            </a:r>
          </a:p>
          <a:p>
            <a:pPr>
              <a:buClr>
                <a:schemeClr val="tx2"/>
              </a:buClr>
            </a:pPr>
            <a:r>
              <a:rPr lang="cs-CZ" sz="2000" b="1" dirty="0">
                <a:solidFill>
                  <a:schemeClr val="tx2"/>
                </a:solidFill>
              </a:rPr>
              <a:t>Nutno splnit na 80 %</a:t>
            </a:r>
          </a:p>
          <a:p>
            <a:pPr>
              <a:buClr>
                <a:schemeClr val="tx2"/>
              </a:buClr>
            </a:pPr>
            <a:r>
              <a:rPr lang="cs-CZ" sz="2000" b="1" dirty="0">
                <a:solidFill>
                  <a:schemeClr val="tx2"/>
                </a:solidFill>
              </a:rPr>
              <a:t>Pokud splníte minimální počet bodů, mělo by v poznámkovém bloku vyskočit *1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Odpovědník můžete otevírat opakovaně</a:t>
            </a:r>
          </a:p>
          <a:p>
            <a:pPr lvl="1">
              <a:buClr>
                <a:schemeClr val="tx2"/>
              </a:buClr>
            </a:pPr>
            <a:r>
              <a:rPr lang="cs-CZ" sz="1600" dirty="0">
                <a:solidFill>
                  <a:schemeClr val="tx2"/>
                </a:solidFill>
              </a:rPr>
              <a:t>Pokud ale uvidím, že to děláte stylem pokus-omyl, tak příští počet otevírání omezím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Není časový limit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V případě problému s odpovědníkem mi napište</a:t>
            </a:r>
          </a:p>
          <a:p>
            <a:pPr marL="45720" indent="0">
              <a:buClr>
                <a:schemeClr val="tx2"/>
              </a:buClr>
              <a:buNone/>
            </a:pPr>
            <a:endParaRPr lang="cs-CZ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18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ACE85E-F3D9-4121-821A-93DC8EA7B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332656"/>
            <a:ext cx="9753600" cy="835496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tx2"/>
                </a:solidFill>
              </a:rPr>
              <a:t>Informace navíc</a:t>
            </a:r>
            <a:br>
              <a:rPr lang="cs-CZ" sz="3200" dirty="0">
                <a:solidFill>
                  <a:schemeClr val="tx2"/>
                </a:solidFill>
              </a:rPr>
            </a:br>
            <a:r>
              <a:rPr lang="cs-CZ" sz="2000" dirty="0">
                <a:solidFill>
                  <a:schemeClr val="tx2"/>
                </a:solidFill>
              </a:rPr>
              <a:t>NUTS 2 regiony – region soudržnosti</a:t>
            </a:r>
            <a:endParaRPr lang="cs-CZ" sz="3200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9B9A2E-3B89-4108-AF25-F5A03D4D3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836" y="1268760"/>
            <a:ext cx="10061378" cy="4903440"/>
          </a:xfrm>
        </p:spPr>
        <p:txBody>
          <a:bodyPr/>
          <a:lstStyle/>
          <a:p>
            <a:r>
              <a:rPr lang="fr-FR" dirty="0">
                <a:solidFill>
                  <a:schemeClr val="tx2"/>
                </a:solidFill>
              </a:rPr>
              <a:t>Nomenclature des unités territoriales statistiques</a:t>
            </a:r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Důvod vzniku: uměle vytvořená administrativní jednotka za účelem čerpání prostředků z rozvojových fondů EU</a:t>
            </a:r>
          </a:p>
          <a:p>
            <a:r>
              <a:rPr lang="cs-CZ" dirty="0">
                <a:solidFill>
                  <a:schemeClr val="tx2"/>
                </a:solidFill>
              </a:rPr>
              <a:t>Kolik jich je?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Minimální a maximální počet obyvatel?</a:t>
            </a:r>
            <a:endParaRPr lang="fr-FR" dirty="0">
              <a:solidFill>
                <a:schemeClr val="tx2"/>
              </a:solidFill>
            </a:endParaRP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A2A31272-21DC-4428-BAD7-35DC94F24A73}"/>
              </a:ext>
            </a:extLst>
          </p:cNvPr>
          <p:cNvSpPr txBox="1">
            <a:spLocks/>
          </p:cNvSpPr>
          <p:nvPr/>
        </p:nvSpPr>
        <p:spPr>
          <a:xfrm>
            <a:off x="7684619" y="3581400"/>
            <a:ext cx="1506137" cy="927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4C2AC74-6C58-4015-BD65-A42DCBD586DC}"/>
              </a:ext>
            </a:extLst>
          </p:cNvPr>
          <p:cNvSpPr txBox="1">
            <a:spLocks/>
          </p:cNvSpPr>
          <p:nvPr/>
        </p:nvSpPr>
        <p:spPr>
          <a:xfrm>
            <a:off x="3358108" y="3259088"/>
            <a:ext cx="648072" cy="644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r>
              <a:rPr lang="cs-CZ" dirty="0">
                <a:solidFill>
                  <a:schemeClr val="tx2"/>
                </a:solidFill>
              </a:rPr>
              <a:t>8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21142EFF-8DFF-41C6-B576-0B6F9A88C503}"/>
              </a:ext>
            </a:extLst>
          </p:cNvPr>
          <p:cNvSpPr txBox="1">
            <a:spLocks/>
          </p:cNvSpPr>
          <p:nvPr/>
        </p:nvSpPr>
        <p:spPr>
          <a:xfrm>
            <a:off x="2349996" y="4941168"/>
            <a:ext cx="828092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r>
              <a:rPr lang="cs-CZ" dirty="0">
                <a:solidFill>
                  <a:schemeClr val="tx2"/>
                </a:solidFill>
              </a:rPr>
              <a:t>Min. 800 tis. obyvatel, maximálně 3 mil. obyvatel</a:t>
            </a:r>
          </a:p>
        </p:txBody>
      </p:sp>
    </p:spTree>
    <p:extLst>
      <p:ext uri="{BB962C8B-B14F-4D97-AF65-F5344CB8AC3E}">
        <p14:creationId xmlns:p14="http://schemas.microsoft.com/office/powerpoint/2010/main" val="3194136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EB6D1DEA-5236-4DEF-9430-6380407215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28" y="764704"/>
            <a:ext cx="10725877" cy="5161742"/>
          </a:xfr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EE5B7582-5B87-45F5-97C7-AD574A731D31}"/>
              </a:ext>
            </a:extLst>
          </p:cNvPr>
          <p:cNvSpPr txBox="1"/>
          <p:nvPr/>
        </p:nvSpPr>
        <p:spPr>
          <a:xfrm>
            <a:off x="1269876" y="552338"/>
            <a:ext cx="1677062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>
                <a:solidFill>
                  <a:schemeClr val="tx2"/>
                </a:solidFill>
              </a:rPr>
              <a:t>NUTS v ČR</a:t>
            </a:r>
          </a:p>
        </p:txBody>
      </p:sp>
    </p:spTree>
    <p:extLst>
      <p:ext uri="{BB962C8B-B14F-4D97-AF65-F5344CB8AC3E}">
        <p14:creationId xmlns:p14="http://schemas.microsoft.com/office/powerpoint/2010/main" val="173156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00437-9953-4CC1-B27A-D23BF0DE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příští týden</a:t>
            </a:r>
            <a:r>
              <a:rPr lang="cs-CZ" dirty="0"/>
              <a:t>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5F3A1E-EB0D-43D6-A58C-CB2E4E9F3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2. cvičení</a:t>
            </a:r>
          </a:p>
          <a:p>
            <a:r>
              <a:rPr lang="cs-CZ" dirty="0">
                <a:solidFill>
                  <a:schemeClr val="tx2"/>
                </a:solidFill>
              </a:rPr>
              <a:t>Nezapomenout: </a:t>
            </a:r>
            <a:r>
              <a:rPr lang="cs-CZ" b="1" dirty="0">
                <a:solidFill>
                  <a:schemeClr val="tx2"/>
                </a:solidFill>
              </a:rPr>
              <a:t>1. cvičení do 1. 11. 2020, 23:59 </a:t>
            </a:r>
            <a:r>
              <a:rPr lang="cs-CZ" dirty="0">
                <a:solidFill>
                  <a:schemeClr val="tx2"/>
                </a:solidFill>
              </a:rPr>
              <a:t>– když nestihnete, pošlete na můj mail.</a:t>
            </a:r>
          </a:p>
        </p:txBody>
      </p:sp>
    </p:spTree>
    <p:extLst>
      <p:ext uri="{BB962C8B-B14F-4D97-AF65-F5344CB8AC3E}">
        <p14:creationId xmlns:p14="http://schemas.microsoft.com/office/powerpoint/2010/main" val="389748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BFF8-CB66-4019-BB81-AD4F95EC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2766219"/>
            <a:ext cx="9753600" cy="132556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6899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296</Words>
  <Application>Microsoft Office PowerPoint</Application>
  <PresentationFormat>Vlastní</PresentationFormat>
  <Paragraphs>40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Continental_World_16x9</vt:lpstr>
      <vt:lpstr>Geografie obyvatelstvA a geodemografie</vt:lpstr>
      <vt:lpstr>Prezentace A SUMMARY </vt:lpstr>
      <vt:lpstr>ODPOVĚDNÍKY</vt:lpstr>
      <vt:lpstr>Informace navíc NUTS 2 regiony – region soudržnosti</vt:lpstr>
      <vt:lpstr>Prezentace aplikace PowerPoint</vt:lpstr>
      <vt:lpstr>příští týden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2018-09-16T09:41:15Z</dcterms:created>
  <dcterms:modified xsi:type="dcterms:W3CDTF">2020-10-26T16:00:31Z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