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7"/>
  </p:notesMasterIdLst>
  <p:handoutMasterIdLst>
    <p:handoutMasterId r:id="rId18"/>
  </p:handoutMasterIdLst>
  <p:sldIdLst>
    <p:sldId id="256" r:id="rId3"/>
    <p:sldId id="295" r:id="rId4"/>
    <p:sldId id="299" r:id="rId5"/>
    <p:sldId id="300" r:id="rId6"/>
    <p:sldId id="302" r:id="rId7"/>
    <p:sldId id="303" r:id="rId8"/>
    <p:sldId id="304" r:id="rId9"/>
    <p:sldId id="305" r:id="rId10"/>
    <p:sldId id="306" r:id="rId11"/>
    <p:sldId id="307" r:id="rId12"/>
    <p:sldId id="309" r:id="rId13"/>
    <p:sldId id="311" r:id="rId14"/>
    <p:sldId id="312" r:id="rId15"/>
    <p:sldId id="280" r:id="rId1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3945C66-4D78-4105-A803-86795F3A5B09}">
          <p14:sldIdLst>
            <p14:sldId id="256"/>
            <p14:sldId id="295"/>
            <p14:sldId id="299"/>
            <p14:sldId id="300"/>
            <p14:sldId id="302"/>
            <p14:sldId id="303"/>
            <p14:sldId id="304"/>
            <p14:sldId id="305"/>
            <p14:sldId id="306"/>
            <p14:sldId id="307"/>
            <p14:sldId id="309"/>
            <p14:sldId id="311"/>
            <p14:sldId id="312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114" d="100"/>
          <a:sy n="114" d="100"/>
        </p:scale>
        <p:origin x="474" y="10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02.11.2020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02.11.2020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02.11.2020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02.11.2020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02.11.2020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02.11.2020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02.11.2020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02.11.2020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02.11.2020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02.11.2020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02.11.2020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02.11.2020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02.11.2020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databaze-demografickych-udaju-za-obce-cr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aps.esri.com/rc/urban/index.html" TargetMode="External"/><Relationship Id="rId2" Type="http://schemas.openxmlformats.org/officeDocument/2006/relationships/hyperlink" Target="https://www.economist.com/node/21642053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mM3JbvQfS2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3933056"/>
            <a:ext cx="9753600" cy="943744"/>
          </a:xfrm>
        </p:spPr>
        <p:txBody>
          <a:bodyPr>
            <a:normAutofit fontScale="90000"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Geografie obyvatelstva </a:t>
            </a:r>
            <a:b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</a:b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a geodemografie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4. cvičení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Podzim 2020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Petr HLISNIKOVSKÝ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2.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225134" cy="4975448"/>
          </a:xfrm>
        </p:spPr>
        <p:txBody>
          <a:bodyPr>
            <a:normAutofit/>
          </a:bodyPr>
          <a:lstStyle/>
          <a:p>
            <a:r>
              <a:rPr lang="cs-CZ" u="sng" dirty="0">
                <a:solidFill>
                  <a:schemeClr val="tx2"/>
                </a:solidFill>
              </a:rPr>
              <a:t>Zdroj dat k podkapitole 3.1.1</a:t>
            </a:r>
          </a:p>
          <a:p>
            <a:r>
              <a:rPr lang="cs-CZ" dirty="0">
                <a:solidFill>
                  <a:schemeClr val="tx2"/>
                </a:solidFill>
              </a:rPr>
              <a:t>Počet živě narozených (1991, 2001, 2011)</a:t>
            </a:r>
          </a:p>
          <a:p>
            <a:r>
              <a:rPr lang="cs-CZ" dirty="0">
                <a:solidFill>
                  <a:schemeClr val="tx2"/>
                </a:solidFill>
              </a:rPr>
              <a:t>Počet zemřelých (1991, 2001, 2011)</a:t>
            </a:r>
          </a:p>
          <a:p>
            <a:r>
              <a:rPr lang="cs-CZ" dirty="0">
                <a:solidFill>
                  <a:schemeClr val="tx2"/>
                </a:solidFill>
              </a:rPr>
              <a:t>Střední stav obyvatelstva (1991, 2001, 2011)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Sečtou se hodnoty k 1. 1. daného roku a stav k 31. 12. téhož roku a vydělí se dvěma</a:t>
            </a:r>
          </a:p>
          <a:p>
            <a:r>
              <a:rPr lang="cs-CZ" dirty="0">
                <a:solidFill>
                  <a:schemeClr val="tx2"/>
                </a:solidFill>
              </a:rPr>
              <a:t>Vše lze nalézt zde: </a:t>
            </a:r>
            <a:r>
              <a:rPr lang="cs-CZ" dirty="0">
                <a:solidFill>
                  <a:schemeClr val="tx2"/>
                </a:solidFill>
                <a:hlinkClick r:id="rId2"/>
              </a:rPr>
              <a:t>https://www.czso.cz/csu/czso/databaze-demografickych-udaju-za-obce-cr</a:t>
            </a:r>
            <a:endParaRPr lang="cs-CZ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sz="1800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Relativní čísla nezaokrouhlovat na celé– ať jsou vidět i malé rozdíly – používat 2 desetinná místa</a:t>
            </a:r>
          </a:p>
          <a:p>
            <a:endParaRPr lang="cs-CZ" sz="2000" dirty="0">
              <a:solidFill>
                <a:schemeClr val="tx2"/>
              </a:solidFill>
            </a:endParaRPr>
          </a:p>
          <a:p>
            <a:endParaRPr lang="cs-CZ" sz="2000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48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/>
                </a:solidFill>
              </a:rPr>
              <a:t>Zadání 2. cvičení – termín odevzdání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225134" cy="4975448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Termín odevzdání 2. cvičení: </a:t>
            </a:r>
            <a:r>
              <a:rPr lang="cs-CZ" b="1" dirty="0">
                <a:solidFill>
                  <a:schemeClr val="tx2"/>
                </a:solidFill>
              </a:rPr>
              <a:t>neděle 15. 11. 2020, 23:59</a:t>
            </a:r>
          </a:p>
          <a:p>
            <a:r>
              <a:rPr lang="cs-CZ" dirty="0">
                <a:solidFill>
                  <a:schemeClr val="tx2"/>
                </a:solidFill>
              </a:rPr>
              <a:t>Dbejte připomínek k minulým cvičením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pPr lvl="1"/>
            <a:endParaRPr lang="cs-CZ" sz="1600" dirty="0">
              <a:solidFill>
                <a:schemeClr val="tx2"/>
              </a:solidFill>
            </a:endParaRPr>
          </a:p>
          <a:p>
            <a:pPr lvl="1"/>
            <a:endParaRPr lang="cs-CZ" sz="1400" dirty="0">
              <a:solidFill>
                <a:schemeClr val="tx2"/>
              </a:solidFill>
            </a:endParaRPr>
          </a:p>
          <a:p>
            <a:endParaRPr lang="cs-CZ" sz="2000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267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Prezentace a </a:t>
            </a:r>
            <a:r>
              <a:rPr lang="cs-CZ" dirty="0" err="1">
                <a:solidFill>
                  <a:schemeClr val="tx2"/>
                </a:solidFill>
              </a:rPr>
              <a:t>summary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225134" cy="4975448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Nezapomenout odevzdat prezentace a </a:t>
            </a:r>
            <a:r>
              <a:rPr lang="cs-CZ" sz="1800" dirty="0" err="1">
                <a:solidFill>
                  <a:schemeClr val="tx2"/>
                </a:solidFill>
              </a:rPr>
              <a:t>summary</a:t>
            </a:r>
            <a:r>
              <a:rPr lang="cs-CZ" sz="1800" dirty="0">
                <a:solidFill>
                  <a:schemeClr val="tx2"/>
                </a:solidFill>
              </a:rPr>
              <a:t> do příslušné odevzdávárny:</a:t>
            </a:r>
          </a:p>
          <a:p>
            <a:pPr lvl="2"/>
            <a:r>
              <a:rPr lang="cs-CZ" sz="1600" dirty="0" err="1">
                <a:solidFill>
                  <a:schemeClr val="tx2"/>
                </a:solidFill>
              </a:rPr>
              <a:t>Alföldi</a:t>
            </a:r>
            <a:r>
              <a:rPr lang="cs-CZ" sz="1600" dirty="0">
                <a:solidFill>
                  <a:schemeClr val="tx2"/>
                </a:solidFill>
              </a:rPr>
              <a:t> Libor</a:t>
            </a:r>
          </a:p>
          <a:p>
            <a:pPr lvl="2"/>
            <a:r>
              <a:rPr lang="cs-CZ" sz="1600" dirty="0" err="1">
                <a:solidFill>
                  <a:schemeClr val="tx2"/>
                </a:solidFill>
              </a:rPr>
              <a:t>Cáb</a:t>
            </a:r>
            <a:r>
              <a:rPr lang="cs-CZ" sz="1600" dirty="0">
                <a:solidFill>
                  <a:schemeClr val="tx2"/>
                </a:solidFill>
              </a:rPr>
              <a:t> Leoš</a:t>
            </a:r>
          </a:p>
          <a:p>
            <a:pPr lvl="2"/>
            <a:r>
              <a:rPr lang="cs-CZ" sz="1600" dirty="0">
                <a:solidFill>
                  <a:schemeClr val="tx2"/>
                </a:solidFill>
              </a:rPr>
              <a:t>Drahošová Romana</a:t>
            </a:r>
          </a:p>
          <a:p>
            <a:pPr lvl="2"/>
            <a:r>
              <a:rPr lang="cs-CZ" sz="1600" dirty="0" err="1">
                <a:solidFill>
                  <a:schemeClr val="tx2"/>
                </a:solidFill>
              </a:rPr>
              <a:t>Kmošková</a:t>
            </a:r>
            <a:r>
              <a:rPr lang="cs-CZ" sz="1600" dirty="0">
                <a:solidFill>
                  <a:schemeClr val="tx2"/>
                </a:solidFill>
              </a:rPr>
              <a:t> Mária</a:t>
            </a:r>
          </a:p>
          <a:p>
            <a:pPr lvl="2"/>
            <a:r>
              <a:rPr lang="cs-CZ" sz="1600" dirty="0">
                <a:solidFill>
                  <a:schemeClr val="tx2"/>
                </a:solidFill>
              </a:rPr>
              <a:t>Pecinová Kristýna</a:t>
            </a:r>
          </a:p>
          <a:p>
            <a:pPr lvl="2"/>
            <a:r>
              <a:rPr lang="cs-CZ" sz="1600" dirty="0">
                <a:solidFill>
                  <a:schemeClr val="tx2"/>
                </a:solidFill>
              </a:rPr>
              <a:t>Vrbka Radim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Do 8. 11. 23:59</a:t>
            </a:r>
          </a:p>
          <a:p>
            <a:pPr lvl="1"/>
            <a:endParaRPr lang="cs-CZ" sz="1600" dirty="0">
              <a:solidFill>
                <a:schemeClr val="tx2"/>
              </a:solidFill>
            </a:endParaRPr>
          </a:p>
          <a:p>
            <a:r>
              <a:rPr lang="cs-CZ" sz="1800" dirty="0">
                <a:solidFill>
                  <a:schemeClr val="tx2"/>
                </a:solidFill>
              </a:rPr>
              <a:t>Nezapomenout úspěšně splnit odpovědník – alespoň na 80 %</a:t>
            </a:r>
          </a:p>
          <a:p>
            <a:pPr lvl="1"/>
            <a:r>
              <a:rPr lang="cs-CZ" sz="1600" dirty="0">
                <a:solidFill>
                  <a:schemeClr val="tx2"/>
                </a:solidFill>
              </a:rPr>
              <a:t>Do 8. 11. 23:59</a:t>
            </a:r>
          </a:p>
        </p:txBody>
      </p:sp>
    </p:spTree>
    <p:extLst>
      <p:ext uri="{BB962C8B-B14F-4D97-AF65-F5344CB8AC3E}">
        <p14:creationId xmlns:p14="http://schemas.microsoft.com/office/powerpoint/2010/main" val="230880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4AE01-2BDE-4729-A509-E4D4CDC97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852" y="332656"/>
            <a:ext cx="9753600" cy="68580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tx2"/>
                </a:solidFill>
              </a:rPr>
              <a:t>Zajímavosti + 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11D495-2295-46B6-BE31-B840858DE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689" y="1196752"/>
            <a:ext cx="10709446" cy="4746848"/>
          </a:xfrm>
        </p:spPr>
        <p:txBody>
          <a:bodyPr>
            <a:normAutofit fontScale="77500" lnSpcReduction="20000"/>
          </a:bodyPr>
          <a:lstStyle/>
          <a:p>
            <a:endParaRPr lang="cs-CZ" b="1" dirty="0">
              <a:solidFill>
                <a:schemeClr val="tx2"/>
              </a:solidFill>
            </a:endParaRPr>
          </a:p>
          <a:p>
            <a:r>
              <a:rPr lang="cs-CZ" b="1" dirty="0">
                <a:solidFill>
                  <a:schemeClr val="tx2"/>
                </a:solidFill>
              </a:rPr>
              <a:t>HUSTOTA ZALIDNĚNÍ x HUSTOTA OBYVATELSTVA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Správně je hustota zalidnění. Hustota obyvatelstva neexistuje. Je to častá chyba !!</a:t>
            </a:r>
          </a:p>
          <a:p>
            <a:r>
              <a:rPr lang="cs-CZ" dirty="0">
                <a:hlinkClick r:id="rId2"/>
              </a:rPr>
              <a:t>https://www.economist.com/node/21642053</a:t>
            </a:r>
            <a:endParaRPr lang="cs-CZ" dirty="0"/>
          </a:p>
          <a:p>
            <a:pPr lvl="1"/>
            <a:r>
              <a:rPr lang="cs-CZ" sz="1900" dirty="0">
                <a:solidFill>
                  <a:schemeClr val="tx2"/>
                </a:solidFill>
              </a:rPr>
              <a:t>Urbanizace a vzestup velkoměst</a:t>
            </a:r>
          </a:p>
          <a:p>
            <a:pPr lvl="1"/>
            <a:r>
              <a:rPr lang="cs-CZ" sz="1900" dirty="0">
                <a:solidFill>
                  <a:schemeClr val="tx2"/>
                </a:solidFill>
              </a:rPr>
              <a:t>Interaktivní mapa zobrazující populační růst měst od roku 1950 až 2030 (předpověď)</a:t>
            </a:r>
          </a:p>
          <a:p>
            <a:r>
              <a:rPr lang="cs-CZ" dirty="0">
                <a:hlinkClick r:id="rId3"/>
              </a:rPr>
              <a:t>https://maps.esri.com/rc/urban/index.html</a:t>
            </a:r>
            <a:endParaRPr lang="cs-CZ" dirty="0"/>
          </a:p>
          <a:p>
            <a:pPr lvl="1"/>
            <a:r>
              <a:rPr lang="cs-CZ" dirty="0">
                <a:solidFill>
                  <a:schemeClr val="tx2"/>
                </a:solidFill>
              </a:rPr>
              <a:t>Odhadovaný populační růst měst od roku 0</a:t>
            </a:r>
          </a:p>
          <a:p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Natalita		- Porodnost</a:t>
            </a:r>
          </a:p>
          <a:p>
            <a:r>
              <a:rPr lang="cs-CZ" dirty="0">
                <a:solidFill>
                  <a:schemeClr val="tx2"/>
                </a:solidFill>
              </a:rPr>
              <a:t>Mortalita		- Úmrtnost</a:t>
            </a:r>
          </a:p>
          <a:p>
            <a:r>
              <a:rPr lang="cs-CZ" dirty="0">
                <a:solidFill>
                  <a:schemeClr val="tx2"/>
                </a:solidFill>
              </a:rPr>
              <a:t>Fertilita		- Plodnost</a:t>
            </a:r>
          </a:p>
          <a:p>
            <a:r>
              <a:rPr lang="cs-CZ" dirty="0" err="1">
                <a:solidFill>
                  <a:schemeClr val="tx2"/>
                </a:solidFill>
              </a:rPr>
              <a:t>Fekundita</a:t>
            </a:r>
            <a:r>
              <a:rPr lang="cs-CZ" dirty="0">
                <a:solidFill>
                  <a:schemeClr val="tx2"/>
                </a:solidFill>
              </a:rPr>
              <a:t>		- Plodivost (potencionální plodnost, </a:t>
            </a:r>
            <a:r>
              <a:rPr lang="cs-CZ" dirty="0" err="1">
                <a:solidFill>
                  <a:schemeClr val="tx2"/>
                </a:solidFill>
              </a:rPr>
              <a:t>nerealiz</a:t>
            </a:r>
            <a:r>
              <a:rPr lang="cs-CZ" dirty="0">
                <a:solidFill>
                  <a:schemeClr val="tx2"/>
                </a:solidFill>
              </a:rPr>
              <a:t>. plodnost</a:t>
            </a:r>
            <a:r>
              <a:rPr lang="cs-CZ" dirty="0"/>
              <a:t>)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19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BFF8-CB66-4019-BB81-AD4F95EC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2766219"/>
            <a:ext cx="9753600" cy="132556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6899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02438B-6A39-4864-85C6-4E208574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820" y="404664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Na co si dát pozor - chyby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6750DD-B11F-4DDB-BEBE-CE6797907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20" y="1412776"/>
            <a:ext cx="10729192" cy="4847456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Oddělovat řády tisíců (výjimkou jsou letopočty), a to mezerou (nikoliv čárkou)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Citace v textu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Tabulky by neměly být širší než text – možné řešení viz Obr. 1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Pozor na procent a procentní. 48% = procentní, 48 % = procent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Zdroj u tabulek patří pod ně viz Obr. 1</a:t>
            </a:r>
          </a:p>
          <a:p>
            <a:pPr>
              <a:buClr>
                <a:schemeClr val="tx2"/>
              </a:buClr>
            </a:pPr>
            <a:endParaRPr lang="cs-CZ" sz="2000" dirty="0">
              <a:solidFill>
                <a:schemeClr val="tx2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F628487-3CF4-4562-8312-B41C05859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4292" y="4077072"/>
            <a:ext cx="6558388" cy="2427784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B87A1BB-561A-4386-BA1F-EA8B81D5D03A}"/>
              </a:ext>
            </a:extLst>
          </p:cNvPr>
          <p:cNvSpPr txBox="1"/>
          <p:nvPr/>
        </p:nvSpPr>
        <p:spPr>
          <a:xfrm>
            <a:off x="5014292" y="6501475"/>
            <a:ext cx="4267515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1200" dirty="0">
                <a:solidFill>
                  <a:schemeClr val="tx2"/>
                </a:solidFill>
              </a:rPr>
              <a:t>Obr. 1: Ukázka zpracování tabulky širší než okraj stránky</a:t>
            </a:r>
          </a:p>
        </p:txBody>
      </p:sp>
    </p:spTree>
    <p:extLst>
      <p:ext uri="{BB962C8B-B14F-4D97-AF65-F5344CB8AC3E}">
        <p14:creationId xmlns:p14="http://schemas.microsoft.com/office/powerpoint/2010/main" val="294715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2.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009110" cy="4975448"/>
          </a:xfrm>
        </p:spPr>
        <p:txBody>
          <a:bodyPr/>
          <a:lstStyle/>
          <a:p>
            <a:r>
              <a:rPr lang="cs-CZ" b="1" u="sng" dirty="0">
                <a:solidFill>
                  <a:schemeClr val="tx2"/>
                </a:solidFill>
              </a:rPr>
              <a:t>1 HUSTOTA ZALIDNĚNÍ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Obecná hustota zalidnění za obce vybraného SO ORP (a za celý SO ORP) v letech 1991, 2001, 2011</a:t>
            </a:r>
          </a:p>
          <a:p>
            <a:pPr lvl="1"/>
            <a:r>
              <a:rPr lang="cs-CZ" b="1" dirty="0">
                <a:solidFill>
                  <a:schemeClr val="tx2"/>
                </a:solidFill>
              </a:rPr>
              <a:t>h = S/P</a:t>
            </a:r>
          </a:p>
          <a:p>
            <a:pPr lvl="2"/>
            <a:r>
              <a:rPr lang="cs-CZ" dirty="0">
                <a:solidFill>
                  <a:schemeClr val="tx2"/>
                </a:solidFill>
              </a:rPr>
              <a:t>h – hustota zalidnění, S – počet obyvatel, P – jednotka plochy (km</a:t>
            </a:r>
            <a:r>
              <a:rPr lang="cs-CZ" baseline="30000" dirty="0">
                <a:solidFill>
                  <a:schemeClr val="tx2"/>
                </a:solidFill>
              </a:rPr>
              <a:t>2</a:t>
            </a:r>
            <a:r>
              <a:rPr lang="cs-CZ" dirty="0">
                <a:solidFill>
                  <a:schemeClr val="tx2"/>
                </a:solidFill>
              </a:rPr>
              <a:t>)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b="1" dirty="0">
                <a:solidFill>
                  <a:schemeClr val="tx2"/>
                </a:solidFill>
              </a:rPr>
              <a:t>Výstup:</a:t>
            </a:r>
          </a:p>
          <a:p>
            <a:pPr lvl="2"/>
            <a:r>
              <a:rPr lang="cs-CZ" b="1" dirty="0">
                <a:solidFill>
                  <a:schemeClr val="tx2"/>
                </a:solidFill>
              </a:rPr>
              <a:t>1 tabulka </a:t>
            </a:r>
            <a:r>
              <a:rPr lang="cs-CZ" dirty="0">
                <a:solidFill>
                  <a:schemeClr val="tx2"/>
                </a:solidFill>
              </a:rPr>
              <a:t>pro všechny (3) roky a obce + za celý SO ORP</a:t>
            </a:r>
          </a:p>
          <a:p>
            <a:pPr lvl="2"/>
            <a:r>
              <a:rPr lang="cs-CZ" b="1" dirty="0">
                <a:solidFill>
                  <a:schemeClr val="tx2"/>
                </a:solidFill>
              </a:rPr>
              <a:t>3 mapy </a:t>
            </a:r>
            <a:r>
              <a:rPr lang="cs-CZ" dirty="0">
                <a:solidFill>
                  <a:schemeClr val="tx2"/>
                </a:solidFill>
              </a:rPr>
              <a:t>hustoty zalidnění za jednotlivé obce v SO ORP v letech 91,01,11</a:t>
            </a:r>
          </a:p>
          <a:p>
            <a:pPr lvl="3"/>
            <a:r>
              <a:rPr lang="cs-CZ" dirty="0">
                <a:solidFill>
                  <a:schemeClr val="tx2"/>
                </a:solidFill>
              </a:rPr>
              <a:t>Jednotná škála pro všechny a zvolit smysluplné kategorie</a:t>
            </a:r>
          </a:p>
          <a:p>
            <a:pPr lvl="2"/>
            <a:r>
              <a:rPr lang="cs-CZ" dirty="0">
                <a:solidFill>
                  <a:schemeClr val="tx2"/>
                </a:solidFill>
              </a:rPr>
              <a:t>Komentář zhodnocující (ne)rovnoměrné rozmístění obyvatelstva – půl strany</a:t>
            </a:r>
          </a:p>
          <a:p>
            <a:pPr lvl="2"/>
            <a:r>
              <a:rPr lang="cs-CZ" dirty="0">
                <a:solidFill>
                  <a:schemeClr val="tx2"/>
                </a:solidFill>
              </a:rPr>
              <a:t>Nejen popis, ale i interpretace</a:t>
            </a: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185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2.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009110" cy="4975448"/>
          </a:xfrm>
        </p:spPr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Zdroj dat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Historický lexikon obcí – počet obyvatel za roky 1991, 2001 a 2011.. (nebo z minulého cvičení)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Rozlohu berte aktuální. 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247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2.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009110" cy="4975448"/>
          </a:xfrm>
        </p:spPr>
        <p:txBody>
          <a:bodyPr>
            <a:normAutofit/>
          </a:bodyPr>
          <a:lstStyle/>
          <a:p>
            <a:r>
              <a:rPr lang="cs-CZ" b="1" u="sng" dirty="0">
                <a:solidFill>
                  <a:schemeClr val="tx2"/>
                </a:solidFill>
              </a:rPr>
              <a:t>2 KONCENTRACE OBYVATELSTVA</a:t>
            </a:r>
          </a:p>
          <a:p>
            <a:r>
              <a:rPr lang="cs-CZ" dirty="0">
                <a:solidFill>
                  <a:schemeClr val="tx2"/>
                </a:solidFill>
              </a:rPr>
              <a:t>Koncentrace obyvatelstva za vybrané SO ORP v letech 91,01,11</a:t>
            </a:r>
          </a:p>
          <a:p>
            <a:r>
              <a:rPr lang="cs-CZ" dirty="0">
                <a:solidFill>
                  <a:schemeClr val="tx2"/>
                </a:solidFill>
              </a:rPr>
              <a:t>Znázorněno </a:t>
            </a:r>
            <a:r>
              <a:rPr lang="cs-CZ" b="1" dirty="0">
                <a:solidFill>
                  <a:schemeClr val="tx2"/>
                </a:solidFill>
              </a:rPr>
              <a:t>Lorenzovou křivkou </a:t>
            </a:r>
            <a:r>
              <a:rPr lang="cs-CZ" dirty="0">
                <a:solidFill>
                  <a:schemeClr val="tx2"/>
                </a:solidFill>
              </a:rPr>
              <a:t>(Lorenzovým obloukem) – </a:t>
            </a:r>
            <a:r>
              <a:rPr lang="cs-CZ" b="1" dirty="0">
                <a:solidFill>
                  <a:schemeClr val="tx2"/>
                </a:solidFill>
              </a:rPr>
              <a:t>viz další slide</a:t>
            </a:r>
          </a:p>
          <a:p>
            <a:r>
              <a:rPr lang="cs-CZ" sz="2200" b="1" dirty="0">
                <a:solidFill>
                  <a:schemeClr val="tx2"/>
                </a:solidFill>
              </a:rPr>
              <a:t>Výstup</a:t>
            </a:r>
            <a:r>
              <a:rPr lang="cs-CZ" b="1" dirty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cs-CZ" b="1" dirty="0">
                <a:solidFill>
                  <a:schemeClr val="tx2"/>
                </a:solidFill>
              </a:rPr>
              <a:t>3 tabulky </a:t>
            </a:r>
            <a:r>
              <a:rPr lang="cs-CZ" dirty="0">
                <a:solidFill>
                  <a:schemeClr val="tx2"/>
                </a:solidFill>
              </a:rPr>
              <a:t>pro každý rok zvlášť</a:t>
            </a:r>
          </a:p>
          <a:p>
            <a:pPr lvl="1"/>
            <a:r>
              <a:rPr lang="cs-CZ" b="1" dirty="0">
                <a:solidFill>
                  <a:schemeClr val="tx2"/>
                </a:solidFill>
              </a:rPr>
              <a:t>1 Lorenzova křivka </a:t>
            </a:r>
            <a:r>
              <a:rPr lang="cs-CZ" dirty="0">
                <a:solidFill>
                  <a:schemeClr val="tx2"/>
                </a:solidFill>
              </a:rPr>
              <a:t>(všechny 3 roky v jednom grafu) – pro lepší porovnání</a:t>
            </a:r>
          </a:p>
          <a:p>
            <a:pPr lvl="1"/>
            <a:r>
              <a:rPr lang="cs-CZ" b="1" dirty="0">
                <a:solidFill>
                  <a:schemeClr val="tx2"/>
                </a:solidFill>
              </a:rPr>
              <a:t>Komentář</a:t>
            </a:r>
            <a:r>
              <a:rPr lang="cs-CZ" dirty="0">
                <a:solidFill>
                  <a:schemeClr val="tx2"/>
                </a:solidFill>
              </a:rPr>
              <a:t>, kde zhodnotíte vývoj koncentrace obyvatelstva – </a:t>
            </a:r>
            <a:r>
              <a:rPr lang="cs-CZ" b="1" dirty="0">
                <a:solidFill>
                  <a:schemeClr val="tx2"/>
                </a:solidFill>
              </a:rPr>
              <a:t>cca odstavec</a:t>
            </a:r>
          </a:p>
          <a:p>
            <a:pPr lvl="2"/>
            <a:r>
              <a:rPr lang="cs-CZ" dirty="0">
                <a:solidFill>
                  <a:schemeClr val="tx2"/>
                </a:solidFill>
              </a:rPr>
              <a:t>Nejen popis, ale i interpretace</a:t>
            </a:r>
          </a:p>
          <a:p>
            <a:pPr lvl="2"/>
            <a:r>
              <a:rPr lang="cs-CZ" dirty="0">
                <a:solidFill>
                  <a:schemeClr val="tx2"/>
                </a:solidFill>
              </a:rPr>
              <a:t>Např. </a:t>
            </a:r>
            <a:r>
              <a:rPr lang="cs-CZ" dirty="0" err="1">
                <a:solidFill>
                  <a:schemeClr val="tx2"/>
                </a:solidFill>
              </a:rPr>
              <a:t>suburbanizace</a:t>
            </a:r>
            <a:r>
              <a:rPr lang="cs-CZ" dirty="0">
                <a:solidFill>
                  <a:schemeClr val="tx2"/>
                </a:solidFill>
              </a:rPr>
              <a:t>?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74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2.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2" y="1268760"/>
            <a:ext cx="11953328" cy="4975448"/>
          </a:xfrm>
        </p:spPr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Lorenzova křivka: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Vychází z relativních kumulovaných hodnot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Čím více je reálná křivka blíže té ideální, tím je rozmístění obyvatelstva rovnoměrnější a naopak.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Alternativní ukazatel hustoty zalidnění</a:t>
            </a:r>
          </a:p>
          <a:p>
            <a:r>
              <a:rPr lang="cs-CZ" sz="2000" dirty="0">
                <a:solidFill>
                  <a:schemeClr val="tx2"/>
                </a:solidFill>
              </a:rPr>
              <a:t>Číselně se dá koncentrace vyjádřit pomocí </a:t>
            </a:r>
            <a:r>
              <a:rPr lang="cs-CZ" sz="2000" dirty="0" err="1">
                <a:solidFill>
                  <a:schemeClr val="tx2"/>
                </a:solidFill>
              </a:rPr>
              <a:t>Giniho</a:t>
            </a:r>
            <a:r>
              <a:rPr lang="cs-CZ" sz="2000" dirty="0">
                <a:solidFill>
                  <a:schemeClr val="tx2"/>
                </a:solidFill>
              </a:rPr>
              <a:t> koeficientu (nebudeme počítat)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Více viz např. </a:t>
            </a:r>
            <a:r>
              <a:rPr lang="cs-CZ" sz="1800" dirty="0">
                <a:solidFill>
                  <a:schemeClr val="tx2"/>
                </a:solidFill>
                <a:hlinkClick r:id="rId2"/>
              </a:rPr>
              <a:t>https://www.youtube.com/watch?v=mM3JbvQfS2U</a:t>
            </a:r>
            <a:endParaRPr lang="cs-CZ" sz="1800" dirty="0">
              <a:solidFill>
                <a:schemeClr val="tx2"/>
              </a:solidFill>
            </a:endParaRPr>
          </a:p>
          <a:p>
            <a:pPr lvl="1"/>
            <a:endParaRPr lang="cs-CZ" sz="1800" dirty="0">
              <a:solidFill>
                <a:schemeClr val="tx2"/>
              </a:solidFill>
            </a:endParaRP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pPr lvl="2"/>
            <a:endParaRPr lang="cs-CZ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94D7E86-645A-49C4-BF0D-68B702E05C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0236" y="3729220"/>
            <a:ext cx="486727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668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2.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009110" cy="4975448"/>
          </a:xfrm>
        </p:spPr>
        <p:txBody>
          <a:bodyPr>
            <a:normAutofit/>
          </a:bodyPr>
          <a:lstStyle/>
          <a:p>
            <a:r>
              <a:rPr lang="cs-CZ" sz="2000" b="1" dirty="0">
                <a:solidFill>
                  <a:schemeClr val="tx2"/>
                </a:solidFill>
              </a:rPr>
              <a:t>Postup na příkladu SO ORP Tanvald: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Získáme počet obyvatel a rozlohu jednotlivých obcí (z předchozí části)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Vypočteme hustotu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Seřadíme obce podle hustoty zalidnění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Relativizujeme absolutní čísla počtu obyvatel a rozlohu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Vypočítáme kumulativní relativní hodnoty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5CD02BA-EA69-4980-8BA5-F6AE71F8E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885" y="3271341"/>
            <a:ext cx="5760640" cy="3157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38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2.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5C66D-4207-46D7-B63A-97FB5818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54" y="1196752"/>
            <a:ext cx="10009110" cy="497544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2"/>
                </a:solidFill>
              </a:rPr>
              <a:t>Návod jak vytvořit Lorenzův oblouk</a:t>
            </a:r>
            <a:r>
              <a:rPr lang="cs-CZ" dirty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Vložte bodový graf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Dáte „vybrat data“ – osa Y – kumulovaná hodnota rozlohy, osa X – kumulovaná hodnota obyvatel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Body změníte na linii (Formát datové řady)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Přidáte </a:t>
            </a:r>
            <a:r>
              <a:rPr lang="cs-CZ" sz="1800" b="1" dirty="0">
                <a:solidFill>
                  <a:schemeClr val="tx2"/>
                </a:solidFill>
              </a:rPr>
              <a:t>ideální křivku </a:t>
            </a:r>
            <a:r>
              <a:rPr lang="cs-CZ" sz="1800" dirty="0">
                <a:solidFill>
                  <a:schemeClr val="tx2"/>
                </a:solidFill>
              </a:rPr>
              <a:t>(čárkovaně) – vložit obrazec – čára (začátek v 0,0 a konec v 100,100) 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Další roky uděláte podobně, do stejného grafu – opět „vybrat data“, přidáte řadu a správně vložíte data na osy Y a X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Nezapomeňte popsat osy, a legendu pro jednotlivé roky</a:t>
            </a:r>
          </a:p>
          <a:p>
            <a:endParaRPr lang="cs-CZ" sz="2800" dirty="0">
              <a:solidFill>
                <a:schemeClr val="tx2"/>
              </a:solidFill>
            </a:endParaRPr>
          </a:p>
          <a:p>
            <a:endParaRPr lang="cs-CZ" sz="2000" dirty="0">
              <a:solidFill>
                <a:schemeClr val="tx2"/>
              </a:solidFill>
            </a:endParaRPr>
          </a:p>
          <a:p>
            <a:pPr marL="274320" lvl="1" indent="0">
              <a:buNone/>
            </a:pPr>
            <a:endParaRPr lang="cs-CZ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09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28163-321A-43B5-AAC3-9691BE14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304056"/>
            <a:ext cx="9753600" cy="76348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2. cvičení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7645C66D-4207-46D7-B63A-97FB5818D1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53854" y="1196752"/>
                <a:ext cx="10009110" cy="4975448"/>
              </a:xfrm>
            </p:spPr>
            <p:txBody>
              <a:bodyPr>
                <a:normAutofit/>
              </a:bodyPr>
              <a:lstStyle/>
              <a:p>
                <a:r>
                  <a:rPr lang="cs-CZ" sz="2000" b="1" u="sng" dirty="0">
                    <a:solidFill>
                      <a:schemeClr val="tx2"/>
                    </a:solidFill>
                  </a:rPr>
                  <a:t>3. DYNAMIKA OBYVATELSTVA</a:t>
                </a:r>
              </a:p>
              <a:p>
                <a:r>
                  <a:rPr lang="cs-CZ" sz="2000" u="sng" dirty="0">
                    <a:solidFill>
                      <a:schemeClr val="tx2"/>
                    </a:solidFill>
                  </a:rPr>
                  <a:t>Přirozený pohyb obyvatelstva</a:t>
                </a:r>
              </a:p>
              <a:p>
                <a:r>
                  <a:rPr lang="cs-CZ" sz="2000" u="sng" dirty="0">
                    <a:solidFill>
                      <a:schemeClr val="tx2"/>
                    </a:solidFill>
                  </a:rPr>
                  <a:t>3.1. Přirozený přírůstek</a:t>
                </a:r>
              </a:p>
              <a:p>
                <a:pPr lvl="1"/>
                <a:r>
                  <a:rPr lang="cs-CZ" sz="1600" dirty="0">
                    <a:solidFill>
                      <a:schemeClr val="tx2"/>
                    </a:solidFill>
                  </a:rPr>
                  <a:t>Absolutní a relativní hodnoty přirozeného přírůstku za obce vybraného SO ORP (a za celý SO ORP) v letech 91,01,11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cs-CZ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𝑃𝑃</m:t>
                    </m:r>
                    <m:r>
                      <a:rPr lang="cs-CZ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cs-CZ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𝜈</m:t>
                        </m:r>
                      </m:sup>
                    </m:sSup>
                    <m:r>
                      <a:rPr lang="cs-CZ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cs-CZ" sz="1600" u="sng" dirty="0">
                  <a:solidFill>
                    <a:schemeClr val="tx2"/>
                  </a:solidFill>
                </a:endParaRPr>
              </a:p>
              <a:p>
                <a:pPr lvl="2"/>
                <a:r>
                  <a:rPr lang="cs-CZ" sz="1400" dirty="0">
                    <a:solidFill>
                      <a:schemeClr val="tx2"/>
                    </a:solidFill>
                  </a:rPr>
                  <a:t>PP – absolutní přirozený přírůstek, </a:t>
                </a:r>
                <a:r>
                  <a:rPr lang="cs-CZ" sz="1600" dirty="0" err="1">
                    <a:solidFill>
                      <a:schemeClr val="tx2"/>
                    </a:solidFill>
                  </a:rPr>
                  <a:t>N</a:t>
                </a:r>
                <a:r>
                  <a:rPr lang="cs-CZ" baseline="30000" dirty="0" err="1">
                    <a:solidFill>
                      <a:schemeClr val="tx2"/>
                    </a:solidFill>
                  </a:rPr>
                  <a:t>v</a:t>
                </a:r>
                <a:r>
                  <a:rPr lang="cs-CZ" sz="1400" dirty="0">
                    <a:solidFill>
                      <a:schemeClr val="tx2"/>
                    </a:solidFill>
                  </a:rPr>
                  <a:t> – počet živě narozených, M – počet zemřelých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cs-CZ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𝑝𝑝</m:t>
                    </m:r>
                    <m:r>
                      <a:rPr lang="cs-CZ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cs-CZ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p>
                        </m:sSup>
                        <m:r>
                          <a:rPr lang="cs-CZ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cs-CZ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acc>
                      </m:den>
                    </m:f>
                    <m:r>
                      <a:rPr lang="cs-CZ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⋅1000</m:t>
                    </m:r>
                  </m:oMath>
                </a14:m>
                <a:endParaRPr lang="cs-CZ" sz="1600" u="sng" dirty="0">
                  <a:solidFill>
                    <a:schemeClr val="tx2"/>
                  </a:solidFill>
                </a:endParaRPr>
              </a:p>
              <a:p>
                <a:pPr lvl="2"/>
                <a:r>
                  <a:rPr lang="cs-CZ" sz="1400" dirty="0">
                    <a:solidFill>
                      <a:schemeClr val="tx2"/>
                    </a:solidFill>
                  </a:rPr>
                  <a:t>pp = relativní přirozený přírůstek (v ‰), </a:t>
                </a:r>
                <a:r>
                  <a:rPr lang="cs-CZ" sz="1400" dirty="0" err="1">
                    <a:solidFill>
                      <a:schemeClr val="tx2"/>
                    </a:solidFill>
                  </a:rPr>
                  <a:t>N</a:t>
                </a:r>
                <a:r>
                  <a:rPr lang="cs-CZ" sz="1400" baseline="30000" dirty="0" err="1">
                    <a:solidFill>
                      <a:schemeClr val="tx2"/>
                    </a:solidFill>
                  </a:rPr>
                  <a:t>v</a:t>
                </a:r>
                <a:r>
                  <a:rPr lang="cs-CZ" sz="1400" dirty="0">
                    <a:solidFill>
                      <a:schemeClr val="tx2"/>
                    </a:solidFill>
                  </a:rPr>
                  <a:t> – počet živě narozených, M – počet zemřelých, S (s pruhem) – střední stav obyvatelstva</a:t>
                </a:r>
              </a:p>
              <a:p>
                <a:r>
                  <a:rPr lang="cs-CZ" sz="2000" dirty="0">
                    <a:solidFill>
                      <a:schemeClr val="tx2"/>
                    </a:solidFill>
                  </a:rPr>
                  <a:t>3 tabulky pro všechny roky a obce + SO ORP</a:t>
                </a:r>
              </a:p>
              <a:p>
                <a:pPr lvl="1"/>
                <a:r>
                  <a:rPr lang="cs-CZ" sz="1600" dirty="0">
                    <a:solidFill>
                      <a:schemeClr val="tx2"/>
                    </a:solidFill>
                  </a:rPr>
                  <a:t>Bude v nich tedy - </a:t>
                </a:r>
                <a:r>
                  <a:rPr lang="pt-BR" sz="1600" dirty="0">
                    <a:solidFill>
                      <a:schemeClr val="tx2"/>
                    </a:solidFill>
                  </a:rPr>
                  <a:t>S (s pruhem),</a:t>
                </a:r>
                <a:r>
                  <a:rPr lang="cs-CZ" sz="1600" dirty="0">
                    <a:solidFill>
                      <a:schemeClr val="tx2"/>
                    </a:solidFill>
                  </a:rPr>
                  <a:t> </a:t>
                </a:r>
                <a:r>
                  <a:rPr lang="cs-CZ" sz="1600" dirty="0" err="1">
                    <a:solidFill>
                      <a:schemeClr val="tx2"/>
                    </a:solidFill>
                  </a:rPr>
                  <a:t>N</a:t>
                </a:r>
                <a:r>
                  <a:rPr lang="cs-CZ" sz="1600" baseline="30000" dirty="0" err="1">
                    <a:solidFill>
                      <a:schemeClr val="tx2"/>
                    </a:solidFill>
                  </a:rPr>
                  <a:t>v</a:t>
                </a:r>
                <a:r>
                  <a:rPr lang="cs-CZ" sz="1400" dirty="0">
                    <a:solidFill>
                      <a:schemeClr val="tx2"/>
                    </a:solidFill>
                  </a:rPr>
                  <a:t> </a:t>
                </a:r>
                <a:r>
                  <a:rPr lang="cs-CZ" sz="1600" dirty="0">
                    <a:solidFill>
                      <a:schemeClr val="tx2"/>
                    </a:solidFill>
                  </a:rPr>
                  <a:t>,</a:t>
                </a:r>
                <a:r>
                  <a:rPr lang="pt-BR" sz="1600" dirty="0">
                    <a:solidFill>
                      <a:schemeClr val="tx2"/>
                    </a:solidFill>
                  </a:rPr>
                  <a:t> M, PP,</a:t>
                </a:r>
                <a:r>
                  <a:rPr lang="cs-CZ" sz="1600" dirty="0">
                    <a:solidFill>
                      <a:schemeClr val="tx2"/>
                    </a:solidFill>
                  </a:rPr>
                  <a:t> </a:t>
                </a:r>
                <a:r>
                  <a:rPr lang="pt-BR" sz="1600" dirty="0">
                    <a:solidFill>
                      <a:schemeClr val="tx2"/>
                    </a:solidFill>
                  </a:rPr>
                  <a:t>pp</a:t>
                </a:r>
                <a:endParaRPr lang="cs-CZ" sz="1600" dirty="0">
                  <a:solidFill>
                    <a:schemeClr val="tx2"/>
                  </a:solidFill>
                </a:endParaRPr>
              </a:p>
              <a:p>
                <a:r>
                  <a:rPr lang="cs-CZ" sz="2000" dirty="0">
                    <a:solidFill>
                      <a:schemeClr val="tx2"/>
                    </a:solidFill>
                  </a:rPr>
                  <a:t>Komentář zhodnocující vývoj PP a pp – cca odstavec</a:t>
                </a:r>
              </a:p>
              <a:p>
                <a:endParaRPr lang="cs-CZ" sz="2000" dirty="0">
                  <a:solidFill>
                    <a:schemeClr val="tx2"/>
                  </a:solidFill>
                </a:endParaRPr>
              </a:p>
              <a:p>
                <a:pPr marL="274320" lvl="1" indent="0">
                  <a:buNone/>
                </a:pPr>
                <a:endParaRPr lang="cs-CZ" sz="1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7645C66D-4207-46D7-B63A-97FB5818D1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53854" y="1196752"/>
                <a:ext cx="10009110" cy="4975448"/>
              </a:xfrm>
              <a:blipFill>
                <a:blip r:embed="rId2"/>
                <a:stretch>
                  <a:fillRect t="-12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557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888</Words>
  <Application>Microsoft Office PowerPoint</Application>
  <PresentationFormat>Vlastní</PresentationFormat>
  <Paragraphs>132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Cambria Math</vt:lpstr>
      <vt:lpstr>Century Gothic</vt:lpstr>
      <vt:lpstr>Continental_World_16x9</vt:lpstr>
      <vt:lpstr>Geografie obyvatelstva  a geodemografie</vt:lpstr>
      <vt:lpstr>Na co si dát pozor - chyby</vt:lpstr>
      <vt:lpstr>Zadání 2. cvičení</vt:lpstr>
      <vt:lpstr>Zadání 2. cvičení</vt:lpstr>
      <vt:lpstr>Zadání 2. cvičení</vt:lpstr>
      <vt:lpstr>Zadání 2. cvičení</vt:lpstr>
      <vt:lpstr>Zadání 2. cvičení</vt:lpstr>
      <vt:lpstr>Zadání 2. cvičení</vt:lpstr>
      <vt:lpstr>Zadání 2. cvičení</vt:lpstr>
      <vt:lpstr>Zadání 2. cvičení</vt:lpstr>
      <vt:lpstr>Zadání 2. cvičení – termín odevzdání</vt:lpstr>
      <vt:lpstr>Prezentace a summary</vt:lpstr>
      <vt:lpstr>Zajímavosti + pojmy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2018-09-16T09:41:15Z</dcterms:created>
  <dcterms:modified xsi:type="dcterms:W3CDTF">2020-11-02T18:02:28Z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