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6" r:id="rId4"/>
    <p:sldId id="300" r:id="rId5"/>
    <p:sldId id="301" r:id="rId6"/>
    <p:sldId id="302" r:id="rId7"/>
    <p:sldId id="303" r:id="rId8"/>
    <p:sldId id="297" r:id="rId9"/>
    <p:sldId id="280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6"/>
            <p14:sldId id="300"/>
            <p14:sldId id="301"/>
            <p14:sldId id="302"/>
            <p14:sldId id="303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09.11.2020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09.11.2020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09.11.2020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09.11.2020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5</a:t>
            </a:r>
            <a:r>
              <a:rPr lang="cs-CZ" sz="2000" b="0" i="0" dirty="0">
                <a:solidFill>
                  <a:schemeClr val="tx2"/>
                </a:solidFill>
              </a:rPr>
              <a:t>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A SUMMARY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10657184" cy="470344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Díky všem za odevzdané prezentace a shrnutí!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Příliš připomínek jsem neměl, takže </a:t>
            </a:r>
            <a:r>
              <a:rPr lang="cs-CZ" u="sng" dirty="0">
                <a:solidFill>
                  <a:schemeClr val="tx2"/>
                </a:solidFill>
              </a:rPr>
              <a:t>zatím stále</a:t>
            </a:r>
            <a:r>
              <a:rPr lang="cs-CZ" dirty="0">
                <a:solidFill>
                  <a:schemeClr val="tx2"/>
                </a:solidFill>
              </a:rPr>
              <a:t> chválím.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b="1" dirty="0">
                <a:solidFill>
                  <a:schemeClr val="tx2"/>
                </a:solidFill>
              </a:rPr>
              <a:t>Další prezentace a </a:t>
            </a:r>
            <a:r>
              <a:rPr lang="cs-CZ" b="1" dirty="0" err="1">
                <a:solidFill>
                  <a:schemeClr val="tx2"/>
                </a:solidFill>
              </a:rPr>
              <a:t>summary</a:t>
            </a:r>
            <a:r>
              <a:rPr lang="cs-CZ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cs-CZ" b="1" dirty="0">
                <a:solidFill>
                  <a:schemeClr val="tx2"/>
                </a:solidFill>
              </a:rPr>
              <a:t>DATUM ODEVZDÁNÍ 22. 11. 2020 (do 23.59)</a:t>
            </a:r>
          </a:p>
          <a:p>
            <a:pPr lvl="1">
              <a:buClr>
                <a:schemeClr val="tx2"/>
              </a:buClr>
            </a:pPr>
            <a:endParaRPr lang="cs-CZ" b="1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cs-CZ" dirty="0" err="1">
                <a:solidFill>
                  <a:schemeClr val="tx2"/>
                </a:solidFill>
              </a:rPr>
              <a:t>Bělotová</a:t>
            </a:r>
            <a:r>
              <a:rPr lang="cs-CZ" dirty="0">
                <a:solidFill>
                  <a:schemeClr val="tx2"/>
                </a:solidFill>
              </a:rPr>
              <a:t> Erika, </a:t>
            </a:r>
            <a:r>
              <a:rPr lang="cs-CZ" dirty="0" err="1">
                <a:solidFill>
                  <a:schemeClr val="tx2"/>
                </a:solidFill>
              </a:rPr>
              <a:t>Hámorová</a:t>
            </a:r>
            <a:r>
              <a:rPr lang="cs-CZ" dirty="0">
                <a:solidFill>
                  <a:schemeClr val="tx2"/>
                </a:solidFill>
              </a:rPr>
              <a:t> L. Ester, Kašík Daniel, Kozlová Adéla, </a:t>
            </a:r>
            <a:r>
              <a:rPr lang="cs-CZ" dirty="0" err="1">
                <a:solidFill>
                  <a:schemeClr val="tx2"/>
                </a:solidFill>
              </a:rPr>
              <a:t>Mahdalík</a:t>
            </a:r>
            <a:r>
              <a:rPr lang="cs-CZ" dirty="0">
                <a:solidFill>
                  <a:schemeClr val="tx2"/>
                </a:solidFill>
              </a:rPr>
              <a:t> Jiří</a:t>
            </a:r>
          </a:p>
          <a:p>
            <a:pPr lvl="1"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548680"/>
            <a:ext cx="9753600" cy="43204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ODPOVĚDNÍKY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68" y="1412776"/>
            <a:ext cx="11593288" cy="5184576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se otevře dnes (9. 11. 2020) v 18:00 – přístupný ve složce </a:t>
            </a:r>
            <a:r>
              <a:rPr lang="cs-CZ" sz="2000" b="1" dirty="0">
                <a:solidFill>
                  <a:schemeClr val="tx2"/>
                </a:solidFill>
              </a:rPr>
              <a:t>Odpovědníky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Otevřený bude do </a:t>
            </a:r>
            <a:r>
              <a:rPr lang="cs-CZ" sz="2000" b="1" dirty="0">
                <a:solidFill>
                  <a:schemeClr val="tx2"/>
                </a:solidFill>
              </a:rPr>
              <a:t>22. 11. 2020 (do 23:59)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15 otázek </a:t>
            </a:r>
            <a:r>
              <a:rPr lang="cs-CZ" sz="2000" dirty="0">
                <a:solidFill>
                  <a:schemeClr val="tx2"/>
                </a:solidFill>
              </a:rPr>
              <a:t>– z mé prezentace + z prezentací a shrnutí odevzdaných </a:t>
            </a:r>
            <a:r>
              <a:rPr lang="cs-CZ" sz="2000" b="1" dirty="0">
                <a:solidFill>
                  <a:schemeClr val="tx2"/>
                </a:solidFill>
              </a:rPr>
              <a:t>do 8. 11. 2020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Prezentace spolužáků jsou přístupné v příslušné odevzdávárně (kdyby byl problém s jejich otevřením, dejte vědět)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Čtěte pozorně otázky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Body se odečítají jen u některých otázek (je napsáno u kterých)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Snad se mi to podařilo správně nastavit </a:t>
            </a:r>
            <a:r>
              <a:rPr lang="cs-CZ" sz="1600" dirty="0">
                <a:solidFill>
                  <a:schemeClr val="tx2"/>
                </a:solidFill>
                <a:sym typeface="Wingdings" panose="05000000000000000000" pitchFamily="2" charset="2"/>
              </a:rPr>
              <a:t></a:t>
            </a:r>
            <a:r>
              <a:rPr lang="cs-CZ" sz="1600" dirty="0">
                <a:solidFill>
                  <a:schemeClr val="tx2"/>
                </a:solidFill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Nutno splnit na 80 %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Pokud splníte minimální počet bodů, mělo by v poznámkovém bloku vyskočit *1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můžete otevírat opakovaně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Pokud ale uvidím, že to děláte stylem pokus-omyl, tak příští počet otevírání omezím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Není časový limit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V případě problému s odpovědníkem mi napište</a:t>
            </a:r>
          </a:p>
          <a:p>
            <a:pPr marL="45720" indent="0">
              <a:buClr>
                <a:schemeClr val="tx2"/>
              </a:buClr>
              <a:buNone/>
            </a:pP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8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ECBD7-21A1-4643-A46F-7B156C0F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548680"/>
            <a:ext cx="9753600" cy="132556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INFORMACE NAVÍC – vývoj obyvatel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v největších městech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35B5A-D6B3-4C29-8491-9BEF8AA16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860" y="1772816"/>
            <a:ext cx="9753600" cy="4343400"/>
          </a:xfrm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Pět největších měst v roce 1790 podle počtu obyvatel od největšího: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Praha		- 74 000 ob.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Brno		- 20 000 ob.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Olomouc		- 11 000 ob.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Jihlava		- 10 000 ob.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Cheb		- 7 500 ob.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(zaokrouhleno na 1 000)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2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ECBD7-21A1-4643-A46F-7B156C0F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548680"/>
            <a:ext cx="9753600" cy="132556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INFORMACE NAVÍC – vývoj obyvatel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v největších městech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35B5A-D6B3-4C29-8491-9BEF8AA16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860" y="1556792"/>
            <a:ext cx="9753600" cy="4559424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5 nejlidnatějších měst v roce 1910?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Praha 		- 420 000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Brno		- 125 000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Plzeň		- 80 000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České Budějovice	- 45 000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Ústí nad Labem</a:t>
            </a:r>
            <a:r>
              <a:rPr lang="cs-CZ" sz="1800" i="0" dirty="0">
                <a:solidFill>
                  <a:schemeClr val="tx2"/>
                </a:solidFill>
              </a:rPr>
              <a:t>	- 35 000 ob.</a:t>
            </a:r>
          </a:p>
          <a:p>
            <a:pPr lvl="1"/>
            <a:endParaRPr lang="cs-CZ" sz="18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</a:rPr>
              <a:t>Jak to bylo v roce 1950?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Praha		- 1 058 000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Brno		-    285 000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Ostrava		-    180 000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Plzeň		-    125 000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Olomouc		-      65 000 ob.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7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ECBD7-21A1-4643-A46F-7B156C0F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548680"/>
            <a:ext cx="9753600" cy="132556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INFORMACE NAVÍC – vývoj obyvatel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v největších městech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35B5A-D6B3-4C29-8491-9BEF8AA16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860" y="1556792"/>
            <a:ext cx="9753600" cy="4559424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A jak je to nyní (2018) ?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Praha	- 1 294 513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Brno	-    379 527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Ostrava	-    290 450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Plzeň	-    170 936 ob.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Liberec	-    103 979 ob.</a:t>
            </a:r>
          </a:p>
          <a:p>
            <a:r>
              <a:rPr lang="cs-CZ" sz="1800" dirty="0">
                <a:solidFill>
                  <a:schemeClr val="tx2"/>
                </a:solidFill>
              </a:rPr>
              <a:t>Které další město/města mají nad 100 000 obyvatel?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Olomouc	-     100 494 ob.</a:t>
            </a:r>
          </a:p>
          <a:p>
            <a:endParaRPr lang="cs-CZ" sz="18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72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Nezapomenout: 2. cvičení do </a:t>
            </a:r>
            <a:r>
              <a:rPr lang="cs-CZ" b="1" dirty="0">
                <a:solidFill>
                  <a:schemeClr val="tx2"/>
                </a:solidFill>
              </a:rPr>
              <a:t>15. 11. 2020, 23:59 </a:t>
            </a:r>
            <a:r>
              <a:rPr lang="cs-CZ" dirty="0">
                <a:solidFill>
                  <a:schemeClr val="tx2"/>
                </a:solidFill>
              </a:rPr>
              <a:t>– když nestihnete, posílat na můj mail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485</Words>
  <Application>Microsoft Office PowerPoint</Application>
  <PresentationFormat>Vlastní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Continental_World_16x9</vt:lpstr>
      <vt:lpstr>Geografie obyvatelstva a geodemografie</vt:lpstr>
      <vt:lpstr>Prezentace A SUMMARY </vt:lpstr>
      <vt:lpstr>ODPOVĚDNÍKY</vt:lpstr>
      <vt:lpstr>INFORMACE NAVÍC – vývoj obyvatel v největších městech čr </vt:lpstr>
      <vt:lpstr>INFORMACE NAVÍC – vývoj obyvatel v největších městech čr </vt:lpstr>
      <vt:lpstr>INFORMACE NAVÍC – vývoj obyvatel v největších městech čr </vt:lpstr>
      <vt:lpstr>příští týden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2020-11-09T16:45:45Z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