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6" r:id="rId4"/>
    <p:sldId id="300" r:id="rId5"/>
    <p:sldId id="301" r:id="rId6"/>
    <p:sldId id="302" r:id="rId7"/>
    <p:sldId id="303" r:id="rId8"/>
    <p:sldId id="304" r:id="rId9"/>
    <p:sldId id="297" r:id="rId10"/>
    <p:sldId id="280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C3945C66-4D78-4105-A803-86795F3A5B09}">
          <p14:sldIdLst>
            <p14:sldId id="256"/>
            <p14:sldId id="296"/>
            <p14:sldId id="300"/>
            <p14:sldId id="301"/>
            <p14:sldId id="302"/>
            <p14:sldId id="303"/>
            <p14:sldId id="304"/>
            <p14:sldId id="297"/>
            <p14:sldId id="28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23.11.2020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23.11.2020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olný tvar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23.11.2020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23.11.2020</a:t>
            </a:fld>
            <a:endParaRPr lang="cs-CZ" noProof="0" dirty="0"/>
          </a:p>
        </p:txBody>
      </p:sp>
      <p:sp>
        <p:nvSpPr>
          <p:cNvPr id="8" name="Zástupný symbol pro zápatí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23.11.2020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23.11.2020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23.11.2020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noProof="0" smtClean="0"/>
              <a:t>23.11.2020</a:t>
            </a:fld>
            <a:endParaRPr lang="cs-CZ" noProof="0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noProof="0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noProof="0" smtClean="0"/>
              <a:pPr/>
              <a:t>23.11.2020</a:t>
            </a:fld>
            <a:endParaRPr lang="cs-CZ" noProof="0" dirty="0"/>
          </a:p>
        </p:txBody>
      </p:sp>
      <p:sp>
        <p:nvSpPr>
          <p:cNvPr id="5" name="Zástupný symbol pro zápatí 5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so.cz/csu/czso/vnitrni-stehovani-v-cr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3933056"/>
            <a:ext cx="9753600" cy="943744"/>
          </a:xfrm>
        </p:spPr>
        <p:txBody>
          <a:bodyPr>
            <a:normAutofit fontScale="90000"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Geografie obyvatelstva</a:t>
            </a:r>
            <a:b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</a:br>
            <a:r>
              <a:rPr lang="cs-CZ" sz="4400" b="0" i="0" baseline="0" dirty="0">
                <a:solidFill>
                  <a:schemeClr val="tx2"/>
                </a:solidFill>
                <a:latin typeface="Century Gothic"/>
                <a:ea typeface="+mj-ea"/>
                <a:cs typeface="+mj-cs"/>
              </a:rPr>
              <a:t>a geodemografie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cs-CZ" dirty="0">
                <a:solidFill>
                  <a:schemeClr val="tx2"/>
                </a:solidFill>
              </a:rPr>
              <a:t>7</a:t>
            </a:r>
            <a:r>
              <a:rPr lang="cs-CZ" sz="2000" b="0" i="0" dirty="0">
                <a:solidFill>
                  <a:schemeClr val="tx2"/>
                </a:solidFill>
              </a:rPr>
              <a:t>. cvičení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Podzim 2020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000" b="0" i="0" dirty="0">
                <a:solidFill>
                  <a:schemeClr val="tx2"/>
                </a:solidFill>
              </a:rPr>
              <a:t>Petr HLISNIKOVSKÝ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4343F-CE5C-4236-B5C5-E31184050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404664"/>
            <a:ext cx="9753600" cy="835496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Prezentace A SUMMARY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483AFD-D1EE-468F-8FBF-399367084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820" y="1484784"/>
            <a:ext cx="10657184" cy="4703440"/>
          </a:xfrm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Díky všem za odevzdané prezentace a shrnutí!</a:t>
            </a:r>
          </a:p>
          <a:p>
            <a:pPr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Bylo to bez připomínek, takže </a:t>
            </a:r>
            <a:r>
              <a:rPr lang="cs-CZ" u="sng" dirty="0">
                <a:solidFill>
                  <a:schemeClr val="tx2"/>
                </a:solidFill>
              </a:rPr>
              <a:t>zas a znova </a:t>
            </a:r>
            <a:r>
              <a:rPr lang="cs-CZ" dirty="0">
                <a:solidFill>
                  <a:schemeClr val="tx2"/>
                </a:solidFill>
              </a:rPr>
              <a:t>chválím!</a:t>
            </a:r>
            <a:br>
              <a:rPr lang="cs-CZ" dirty="0">
                <a:solidFill>
                  <a:schemeClr val="tx2"/>
                </a:solidFill>
              </a:rPr>
            </a:b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cs-CZ" b="1" dirty="0">
                <a:solidFill>
                  <a:schemeClr val="tx2"/>
                </a:solidFill>
              </a:rPr>
              <a:t>Další prezentace a </a:t>
            </a:r>
            <a:r>
              <a:rPr lang="cs-CZ" b="1" dirty="0" err="1">
                <a:solidFill>
                  <a:schemeClr val="tx2"/>
                </a:solidFill>
              </a:rPr>
              <a:t>summary</a:t>
            </a:r>
            <a:r>
              <a:rPr lang="cs-CZ" b="1" dirty="0">
                <a:solidFill>
                  <a:schemeClr val="tx2"/>
                </a:solidFill>
              </a:rPr>
              <a:t>:</a:t>
            </a:r>
          </a:p>
          <a:p>
            <a:pPr lvl="1">
              <a:buClr>
                <a:schemeClr val="tx2"/>
              </a:buClr>
            </a:pPr>
            <a:r>
              <a:rPr lang="cs-CZ" b="1" dirty="0">
                <a:solidFill>
                  <a:schemeClr val="tx2"/>
                </a:solidFill>
              </a:rPr>
              <a:t>DATUM ODEVZDÁNÍ 6. 12. 2020 (do 23.59)</a:t>
            </a:r>
          </a:p>
          <a:p>
            <a:pPr lvl="1">
              <a:buClr>
                <a:schemeClr val="tx2"/>
              </a:buClr>
            </a:pPr>
            <a:endParaRPr lang="cs-CZ" b="1" dirty="0">
              <a:solidFill>
                <a:schemeClr val="tx2"/>
              </a:solidFill>
            </a:endParaRPr>
          </a:p>
          <a:p>
            <a:pPr lvl="1">
              <a:buClr>
                <a:schemeClr val="tx2"/>
              </a:buClr>
            </a:pPr>
            <a:r>
              <a:rPr lang="cs-CZ" dirty="0">
                <a:solidFill>
                  <a:schemeClr val="tx2"/>
                </a:solidFill>
              </a:rPr>
              <a:t>Holub Jan, Nováková Veronika, </a:t>
            </a:r>
            <a:r>
              <a:rPr lang="cs-CZ" dirty="0" err="1">
                <a:solidFill>
                  <a:schemeClr val="tx2"/>
                </a:solidFill>
              </a:rPr>
              <a:t>Pecenová</a:t>
            </a:r>
            <a:r>
              <a:rPr lang="cs-CZ" dirty="0">
                <a:solidFill>
                  <a:schemeClr val="tx2"/>
                </a:solidFill>
              </a:rPr>
              <a:t> Štěpánka, Plačková Barbora, Vašíčková Tereza</a:t>
            </a:r>
          </a:p>
          <a:p>
            <a:pPr lvl="1">
              <a:buClr>
                <a:schemeClr val="tx2"/>
              </a:buClr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69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2438B-6A39-4864-85C6-4E208574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812" y="548680"/>
            <a:ext cx="9753600" cy="432048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/>
                </a:solidFill>
              </a:rPr>
              <a:t>ODPOVĚDNÍKY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6750DD-B11F-4DDB-BEBE-CE6797907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768" y="1412776"/>
            <a:ext cx="11593288" cy="5184576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Odpovědník se otevře dnes (23. 11. 2020) v 18:00 – přístupný ve složce </a:t>
            </a:r>
            <a:r>
              <a:rPr lang="cs-CZ" sz="2000" b="1" dirty="0">
                <a:solidFill>
                  <a:schemeClr val="tx2"/>
                </a:solidFill>
              </a:rPr>
              <a:t>Odpovědníky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Otevřený bude do </a:t>
            </a:r>
            <a:r>
              <a:rPr lang="cs-CZ" sz="2000" b="1" dirty="0">
                <a:solidFill>
                  <a:schemeClr val="tx2"/>
                </a:solidFill>
              </a:rPr>
              <a:t>6. 12. 2020 (do 23:59) – když zapomenete, napište mi</a:t>
            </a:r>
          </a:p>
          <a:p>
            <a:pPr>
              <a:buClr>
                <a:schemeClr val="tx2"/>
              </a:buClr>
            </a:pPr>
            <a:r>
              <a:rPr lang="cs-CZ" sz="2000" b="1" dirty="0">
                <a:solidFill>
                  <a:schemeClr val="tx2"/>
                </a:solidFill>
              </a:rPr>
              <a:t>13 otázek </a:t>
            </a:r>
            <a:r>
              <a:rPr lang="cs-CZ" sz="2000" dirty="0">
                <a:solidFill>
                  <a:schemeClr val="tx2"/>
                </a:solidFill>
              </a:rPr>
              <a:t>– z mé prezentace + z prezentací a shrnutí odevzdaných </a:t>
            </a:r>
            <a:r>
              <a:rPr lang="cs-CZ" sz="2000" b="1" dirty="0">
                <a:solidFill>
                  <a:schemeClr val="tx2"/>
                </a:solidFill>
              </a:rPr>
              <a:t>do 22. 11. 2020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Prezentace a </a:t>
            </a:r>
            <a:r>
              <a:rPr lang="cs-CZ" sz="2000" dirty="0" err="1">
                <a:solidFill>
                  <a:schemeClr val="tx2"/>
                </a:solidFill>
              </a:rPr>
              <a:t>summary</a:t>
            </a:r>
            <a:r>
              <a:rPr lang="cs-CZ" sz="2000" dirty="0">
                <a:solidFill>
                  <a:schemeClr val="tx2"/>
                </a:solidFill>
              </a:rPr>
              <a:t> jsou přístupné v příslušné odevzdávárně (kdyby byl problém s jejich otevřením, dejte vědět)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Čtěte pozorně otázky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Body se odečítají jen u některých otázek (je napsáno u kterých)</a:t>
            </a:r>
          </a:p>
          <a:p>
            <a:pPr lvl="1">
              <a:buClr>
                <a:schemeClr val="tx2"/>
              </a:buClr>
            </a:pPr>
            <a:r>
              <a:rPr lang="cs-CZ" sz="1600" dirty="0">
                <a:solidFill>
                  <a:schemeClr val="tx2"/>
                </a:solidFill>
              </a:rPr>
              <a:t>Zatím si nikdo nestěžoval, tak snad vše funguje jak má</a:t>
            </a:r>
          </a:p>
          <a:p>
            <a:pPr>
              <a:buClr>
                <a:schemeClr val="tx2"/>
              </a:buClr>
            </a:pPr>
            <a:r>
              <a:rPr lang="cs-CZ" sz="2000" b="1" dirty="0">
                <a:solidFill>
                  <a:schemeClr val="tx2"/>
                </a:solidFill>
              </a:rPr>
              <a:t>Nutno splnit na 80 %</a:t>
            </a:r>
          </a:p>
          <a:p>
            <a:pPr>
              <a:buClr>
                <a:schemeClr val="tx2"/>
              </a:buClr>
            </a:pPr>
            <a:r>
              <a:rPr lang="cs-CZ" sz="2000" b="1" dirty="0">
                <a:solidFill>
                  <a:schemeClr val="tx2"/>
                </a:solidFill>
              </a:rPr>
              <a:t>Pokud splníte minimální počet bodů, mělo by v poznámkovém bloku vyskočit *1</a:t>
            </a:r>
            <a:r>
              <a:rPr lang="cs-CZ" sz="2000" dirty="0">
                <a:solidFill>
                  <a:schemeClr val="tx2"/>
                </a:solidFill>
              </a:rPr>
              <a:t> 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Odpovědník můžete otevírat opakovaně</a:t>
            </a:r>
          </a:p>
          <a:p>
            <a:pPr lvl="1">
              <a:buClr>
                <a:schemeClr val="tx2"/>
              </a:buClr>
            </a:pPr>
            <a:r>
              <a:rPr lang="cs-CZ" sz="1600" dirty="0">
                <a:solidFill>
                  <a:schemeClr val="tx2"/>
                </a:solidFill>
              </a:rPr>
              <a:t>Pokud ale uvidím, že to děláte stylem pokus-omyl, tak příští počet otevírání omezím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Není časový limit</a:t>
            </a:r>
          </a:p>
          <a:p>
            <a:pPr>
              <a:buClr>
                <a:schemeClr val="tx2"/>
              </a:buClr>
            </a:pPr>
            <a:r>
              <a:rPr lang="cs-CZ" sz="2000" dirty="0">
                <a:solidFill>
                  <a:schemeClr val="tx2"/>
                </a:solidFill>
              </a:rPr>
              <a:t>V případě problému s odpovědníkem mi napište</a:t>
            </a:r>
          </a:p>
          <a:p>
            <a:pPr marL="45720" indent="0">
              <a:buClr>
                <a:schemeClr val="tx2"/>
              </a:buClr>
              <a:buNone/>
            </a:pPr>
            <a:endParaRPr 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18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226BF-0975-4820-A45D-4F8798C59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20" y="734037"/>
            <a:ext cx="9753600" cy="69148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/>
                </a:solidFill>
              </a:rPr>
              <a:t>ZAJÍMAVOSTI – mezikrajské stěhování</a:t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dirty="0">
                <a:solidFill>
                  <a:schemeClr val="tx2"/>
                </a:solidFill>
              </a:rPr>
              <a:t>V </a:t>
            </a:r>
            <a:r>
              <a:rPr lang="cs-CZ" dirty="0" err="1">
                <a:solidFill>
                  <a:schemeClr val="tx2"/>
                </a:solidFill>
              </a:rPr>
              <a:t>čr</a:t>
            </a:r>
            <a:r>
              <a:rPr lang="cs-CZ" dirty="0">
                <a:solidFill>
                  <a:schemeClr val="tx2"/>
                </a:solidFill>
              </a:rPr>
              <a:t> za období 2005 – 2017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AC4912-EF2D-455F-8408-DAEBB362B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88" y="1268760"/>
            <a:ext cx="10493426" cy="4903440"/>
          </a:xfrm>
        </p:spPr>
        <p:txBody>
          <a:bodyPr/>
          <a:lstStyle/>
          <a:p>
            <a:endParaRPr lang="cs-CZ" sz="2000" dirty="0">
              <a:solidFill>
                <a:schemeClr val="tx2"/>
              </a:solidFill>
            </a:endParaRPr>
          </a:p>
          <a:p>
            <a:r>
              <a:rPr lang="cs-CZ" sz="2000" dirty="0">
                <a:solidFill>
                  <a:schemeClr val="tx2"/>
                </a:solidFill>
              </a:rPr>
              <a:t>Mezikrajské stěhování</a:t>
            </a: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Migrant překračuje hranice kraje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Největší relativní saldo (na 1 000 obyvatel):</a:t>
            </a: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Středočeský kraj</a:t>
            </a: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Plzeňský kraj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Nejmenší relativní saldo (na 1 000 obyvatel):</a:t>
            </a: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Karlovarský kraj</a:t>
            </a: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Moravskoslezský kraj</a:t>
            </a: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A97E8FD-131F-4E14-B0A5-317810BD1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4916" y="2717927"/>
            <a:ext cx="5760641" cy="346608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6B686BFD-DD39-473D-927B-5EE78B3471E1}"/>
              </a:ext>
            </a:extLst>
          </p:cNvPr>
          <p:cNvSpPr txBox="1"/>
          <p:nvPr/>
        </p:nvSpPr>
        <p:spPr>
          <a:xfrm>
            <a:off x="6294916" y="6193072"/>
            <a:ext cx="4094391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1100" dirty="0">
                <a:solidFill>
                  <a:schemeClr val="tx2"/>
                </a:solidFill>
              </a:rPr>
              <a:t>Obr. 1: Saldo stěhování podle krajů za období 2005-2017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7A24174-4809-4E17-8B4A-889C145CAD3A}"/>
              </a:ext>
            </a:extLst>
          </p:cNvPr>
          <p:cNvSpPr txBox="1"/>
          <p:nvPr/>
        </p:nvSpPr>
        <p:spPr>
          <a:xfrm>
            <a:off x="6294916" y="6437754"/>
            <a:ext cx="1258678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1100" dirty="0">
                <a:solidFill>
                  <a:schemeClr val="tx2"/>
                </a:solidFill>
              </a:rPr>
              <a:t>Zdroj: ČSÚ, 2018</a:t>
            </a:r>
          </a:p>
        </p:txBody>
      </p:sp>
    </p:spTree>
    <p:extLst>
      <p:ext uri="{BB962C8B-B14F-4D97-AF65-F5344CB8AC3E}">
        <p14:creationId xmlns:p14="http://schemas.microsoft.com/office/powerpoint/2010/main" val="426058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226BF-0975-4820-A45D-4F8798C59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20" y="734037"/>
            <a:ext cx="9753600" cy="69148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/>
                </a:solidFill>
              </a:rPr>
              <a:t>ZAJÍMAVOSTI – vnitrokrajské stěhování V </a:t>
            </a:r>
            <a:r>
              <a:rPr lang="cs-CZ" dirty="0" err="1">
                <a:solidFill>
                  <a:schemeClr val="tx2"/>
                </a:solidFill>
              </a:rPr>
              <a:t>čr</a:t>
            </a:r>
            <a:r>
              <a:rPr lang="cs-CZ" dirty="0">
                <a:solidFill>
                  <a:schemeClr val="tx2"/>
                </a:solidFill>
              </a:rPr>
              <a:t> za období 2005 – 2017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AC4912-EF2D-455F-8408-DAEBB362B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88" y="1268760"/>
            <a:ext cx="10493426" cy="4903440"/>
          </a:xfrm>
        </p:spPr>
        <p:txBody>
          <a:bodyPr/>
          <a:lstStyle/>
          <a:p>
            <a:endParaRPr lang="cs-CZ" sz="2000" dirty="0">
              <a:solidFill>
                <a:schemeClr val="tx2"/>
              </a:solidFill>
            </a:endParaRPr>
          </a:p>
          <a:p>
            <a:r>
              <a:rPr lang="cs-CZ" sz="2000" dirty="0">
                <a:solidFill>
                  <a:schemeClr val="tx2"/>
                </a:solidFill>
              </a:rPr>
              <a:t>Vnitrokrajské stěhování</a:t>
            </a: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Stěhování mezi obcemi uvnitř okresu a stěhování mezi okresy v rámci kraje</a:t>
            </a: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B686BFD-DD39-473D-927B-5EE78B3471E1}"/>
              </a:ext>
            </a:extLst>
          </p:cNvPr>
          <p:cNvSpPr txBox="1"/>
          <p:nvPr/>
        </p:nvSpPr>
        <p:spPr>
          <a:xfrm>
            <a:off x="1840083" y="6049859"/>
            <a:ext cx="4483920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1100" dirty="0">
                <a:solidFill>
                  <a:schemeClr val="tx2"/>
                </a:solidFill>
              </a:rPr>
              <a:t>Obr. 2: Vnitrokrajské stěhování podle krajů za období 2005-2017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7A24174-4809-4E17-8B4A-889C145CAD3A}"/>
              </a:ext>
            </a:extLst>
          </p:cNvPr>
          <p:cNvSpPr txBox="1"/>
          <p:nvPr/>
        </p:nvSpPr>
        <p:spPr>
          <a:xfrm>
            <a:off x="1858656" y="6280561"/>
            <a:ext cx="1258678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1100" dirty="0">
                <a:solidFill>
                  <a:schemeClr val="tx2"/>
                </a:solidFill>
              </a:rPr>
              <a:t>Zdroj: ČSÚ, 2018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805FAD7-0670-4950-908E-5FB4104AA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7948" y="2689811"/>
            <a:ext cx="5472608" cy="3323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67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226BF-0975-4820-A45D-4F8798C59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20" y="734037"/>
            <a:ext cx="9753600" cy="69148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/>
                </a:solidFill>
              </a:rPr>
              <a:t>ZAJÍMAVOSTI – vnitrokrajské stěhování V </a:t>
            </a:r>
            <a:r>
              <a:rPr lang="cs-CZ" dirty="0" err="1">
                <a:solidFill>
                  <a:schemeClr val="tx2"/>
                </a:solidFill>
              </a:rPr>
              <a:t>čr</a:t>
            </a:r>
            <a:r>
              <a:rPr lang="cs-CZ" dirty="0">
                <a:solidFill>
                  <a:schemeClr val="tx2"/>
                </a:solidFill>
              </a:rPr>
              <a:t> za období 2005 – 2017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AC4912-EF2D-455F-8408-DAEBB362B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88" y="1268760"/>
            <a:ext cx="10493426" cy="4903440"/>
          </a:xfrm>
        </p:spPr>
        <p:txBody>
          <a:bodyPr/>
          <a:lstStyle/>
          <a:p>
            <a:endParaRPr lang="cs-CZ" sz="2000" dirty="0">
              <a:solidFill>
                <a:schemeClr val="tx2"/>
              </a:solidFill>
            </a:endParaRPr>
          </a:p>
          <a:p>
            <a:r>
              <a:rPr lang="cs-CZ" sz="2000" dirty="0">
                <a:solidFill>
                  <a:schemeClr val="tx2"/>
                </a:solidFill>
              </a:rPr>
              <a:t>Vnitrokrajské stěhování</a:t>
            </a: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Kraj Hlavní město Praha je vymezen totožně jako okres a obec, proto není meziokresní migrace v rámci kraje možná.</a:t>
            </a: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B686BFD-DD39-473D-927B-5EE78B3471E1}"/>
              </a:ext>
            </a:extLst>
          </p:cNvPr>
          <p:cNvSpPr txBox="1"/>
          <p:nvPr/>
        </p:nvSpPr>
        <p:spPr>
          <a:xfrm>
            <a:off x="837828" y="3156797"/>
            <a:ext cx="6011582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1100" dirty="0">
                <a:solidFill>
                  <a:schemeClr val="tx2"/>
                </a:solidFill>
              </a:rPr>
              <a:t>Tab. 1: Nejpočetnější meziokresní proudy stěhování v rámci kraje za období 2005-2017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7A24174-4809-4E17-8B4A-889C145CAD3A}"/>
              </a:ext>
            </a:extLst>
          </p:cNvPr>
          <p:cNvSpPr txBox="1"/>
          <p:nvPr/>
        </p:nvSpPr>
        <p:spPr>
          <a:xfrm>
            <a:off x="765820" y="6471924"/>
            <a:ext cx="1258678" cy="2446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sz="1100" dirty="0">
                <a:solidFill>
                  <a:schemeClr val="tx2"/>
                </a:solidFill>
              </a:rPr>
              <a:t>Zdroj: ČSÚ, 2018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0B85E8D-9A75-4F9E-A567-13492DA249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828" y="3429000"/>
            <a:ext cx="4675819" cy="300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33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226BF-0975-4820-A45D-4F8798C59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20" y="734037"/>
            <a:ext cx="9753600" cy="69148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/>
                </a:solidFill>
              </a:rPr>
              <a:t>ZAJÍMAVOSTI – vnitrokrajské stěhování V </a:t>
            </a:r>
            <a:r>
              <a:rPr lang="cs-CZ" dirty="0" err="1">
                <a:solidFill>
                  <a:schemeClr val="tx2"/>
                </a:solidFill>
              </a:rPr>
              <a:t>čr</a:t>
            </a:r>
            <a:r>
              <a:rPr lang="cs-CZ" dirty="0">
                <a:solidFill>
                  <a:schemeClr val="tx2"/>
                </a:solidFill>
              </a:rPr>
              <a:t> za období 2005 – 2017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AC4912-EF2D-455F-8408-DAEBB362B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788" y="1268760"/>
            <a:ext cx="10493426" cy="4903440"/>
          </a:xfrm>
        </p:spPr>
        <p:txBody>
          <a:bodyPr/>
          <a:lstStyle/>
          <a:p>
            <a:endParaRPr lang="cs-CZ" sz="2000" dirty="0">
              <a:solidFill>
                <a:schemeClr val="tx2"/>
              </a:solidFill>
            </a:endParaRPr>
          </a:p>
          <a:p>
            <a:r>
              <a:rPr lang="cs-CZ" sz="2000" dirty="0">
                <a:solidFill>
                  <a:schemeClr val="tx2"/>
                </a:solidFill>
              </a:rPr>
              <a:t>Více informací o vnitřním stěhování v ČR za období 2005-2017</a:t>
            </a:r>
          </a:p>
          <a:p>
            <a:pPr lvl="1"/>
            <a:r>
              <a:rPr lang="cs-CZ" sz="1600" dirty="0">
                <a:solidFill>
                  <a:schemeClr val="tx2"/>
                </a:solidFill>
              </a:rPr>
              <a:t>Pokud toto téma zajímá někoho více:</a:t>
            </a:r>
          </a:p>
          <a:p>
            <a:r>
              <a:rPr lang="cs-CZ" sz="2000" dirty="0">
                <a:solidFill>
                  <a:schemeClr val="tx2"/>
                </a:solidFill>
                <a:hlinkClick r:id="rId2"/>
              </a:rPr>
              <a:t>https://www.czso.cz/csu/czso/vnitrni-stehovani-v-cr</a:t>
            </a:r>
            <a:endParaRPr lang="cs-CZ" sz="2000" dirty="0">
              <a:solidFill>
                <a:schemeClr val="tx2"/>
              </a:solidFill>
            </a:endParaRPr>
          </a:p>
          <a:p>
            <a:endParaRPr lang="cs-CZ" sz="2000" dirty="0">
              <a:solidFill>
                <a:schemeClr val="tx2"/>
              </a:solidFill>
            </a:endParaRP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pPr lvl="1"/>
            <a:endParaRPr lang="cs-CZ" sz="1600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761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00437-9953-4CC1-B27A-D23BF0DEB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příští týden</a:t>
            </a:r>
            <a:r>
              <a:rPr lang="cs-CZ" dirty="0"/>
              <a:t>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5F3A1E-EB0D-43D6-A58C-CB2E4E9F3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Zadání 4. cvičení</a:t>
            </a:r>
          </a:p>
          <a:p>
            <a:r>
              <a:rPr lang="cs-CZ" dirty="0">
                <a:solidFill>
                  <a:schemeClr val="tx2"/>
                </a:solidFill>
              </a:rPr>
              <a:t>Nezapomenout: 3. cvičení do </a:t>
            </a:r>
            <a:r>
              <a:rPr lang="cs-CZ" b="1" dirty="0">
                <a:solidFill>
                  <a:schemeClr val="tx2"/>
                </a:solidFill>
              </a:rPr>
              <a:t>29. 11. 2020, 23:59 </a:t>
            </a:r>
            <a:r>
              <a:rPr lang="cs-CZ" dirty="0">
                <a:solidFill>
                  <a:schemeClr val="tx2"/>
                </a:solidFill>
              </a:rPr>
              <a:t>– když nestihnete, posílat na můj mail</a:t>
            </a:r>
          </a:p>
        </p:txBody>
      </p:sp>
    </p:spTree>
    <p:extLst>
      <p:ext uri="{BB962C8B-B14F-4D97-AF65-F5344CB8AC3E}">
        <p14:creationId xmlns:p14="http://schemas.microsoft.com/office/powerpoint/2010/main" val="389748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DBFF8-CB66-4019-BB81-AD4F95EC9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2" y="2766219"/>
            <a:ext cx="9753600" cy="132556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56899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ontinental_World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2E3B38-6996-436F-8E98-B17EFA621C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ze série Mapy – celý svět (širokoúhlá)</Template>
  <TotalTime>0</TotalTime>
  <Words>440</Words>
  <Application>Microsoft Office PowerPoint</Application>
  <PresentationFormat>Vlastní</PresentationFormat>
  <Paragraphs>65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Century Gothic</vt:lpstr>
      <vt:lpstr>Continental_World_16x9</vt:lpstr>
      <vt:lpstr>Geografie obyvatelstva a geodemografie</vt:lpstr>
      <vt:lpstr>Prezentace A SUMMARY </vt:lpstr>
      <vt:lpstr>ODPOVĚDNÍKY</vt:lpstr>
      <vt:lpstr>ZAJÍMAVOSTI – mezikrajské stěhování V čr za období 2005 – 2017</vt:lpstr>
      <vt:lpstr>ZAJÍMAVOSTI – vnitrokrajské stěhování V čr za období 2005 – 2017</vt:lpstr>
      <vt:lpstr>ZAJÍMAVOSTI – vnitrokrajské stěhování V čr za období 2005 – 2017</vt:lpstr>
      <vt:lpstr>ZAJÍMAVOSTI – vnitrokrajské stěhování V čr za období 2005 – 2017</vt:lpstr>
      <vt:lpstr>příští týden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2018-09-16T09:41:15Z</dcterms:created>
  <dcterms:modified xsi:type="dcterms:W3CDTF">2020-11-23T16:33:26Z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