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312" r:id="rId4"/>
    <p:sldId id="313" r:id="rId5"/>
    <p:sldId id="314" r:id="rId6"/>
    <p:sldId id="324" r:id="rId7"/>
    <p:sldId id="299" r:id="rId8"/>
    <p:sldId id="316" r:id="rId9"/>
    <p:sldId id="317" r:id="rId10"/>
    <p:sldId id="300" r:id="rId11"/>
    <p:sldId id="318" r:id="rId12"/>
    <p:sldId id="319" r:id="rId13"/>
    <p:sldId id="320" r:id="rId14"/>
    <p:sldId id="321" r:id="rId15"/>
    <p:sldId id="309" r:id="rId16"/>
    <p:sldId id="332" r:id="rId17"/>
    <p:sldId id="280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C3945C66-4D78-4105-A803-86795F3A5B09}">
          <p14:sldIdLst>
            <p14:sldId id="256"/>
            <p14:sldId id="312"/>
            <p14:sldId id="313"/>
            <p14:sldId id="314"/>
            <p14:sldId id="324"/>
            <p14:sldId id="299"/>
            <p14:sldId id="316"/>
            <p14:sldId id="317"/>
            <p14:sldId id="300"/>
            <p14:sldId id="318"/>
            <p14:sldId id="319"/>
            <p14:sldId id="320"/>
            <p14:sldId id="321"/>
            <p14:sldId id="309"/>
            <p14:sldId id="332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114" d="100"/>
          <a:sy n="114" d="100"/>
        </p:scale>
        <p:origin x="474" y="102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cs-CZ" smtClean="0"/>
              <a:t>30.11.2020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cs-CZ" smtClean="0"/>
              <a:t>30.11.2020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olný tvar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dirty="0">
              <a:solidFill>
                <a:schemeClr val="lt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30.11.2020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30.11.2020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30.11.2020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30.11.2020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30.11.2020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30.11.2020</a:t>
            </a:fld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30.11.2020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30.11.2020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30.11.2020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30.11.2020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noProof="0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/>
              <a:t>Kliknutím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cs-CZ" noProof="0" smtClean="0"/>
              <a:pPr/>
              <a:t>30.11.2020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zis.cz/sites/default/files/knihovna/narzem2011.pdf" TargetMode="External"/><Relationship Id="rId2" Type="http://schemas.openxmlformats.org/officeDocument/2006/relationships/hyperlink" Target="https://www.uzis.cz/sites/default/files/knihovna/demonar2001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czso/casova_rada_demografie_2009_1990" TargetMode="External"/><Relationship Id="rId2" Type="http://schemas.openxmlformats.org/officeDocument/2006/relationships/hyperlink" Target="https://www.czso.cz/csu/czso/demograficka-rocenka-okresu-2000-2009-4aj3ztrq1o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s.cuni.cz/webapps/zzp/download/13014197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celysvet.cz/poradi-statu-kojenecka-umrtnos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so.cz/csu/czso/databaze-demografickych-udaju-za-obce-c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3933056"/>
            <a:ext cx="9753600" cy="943744"/>
          </a:xfrm>
        </p:spPr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4400" b="0" i="0" baseline="0" dirty="0">
                <a:solidFill>
                  <a:schemeClr val="tx2"/>
                </a:solidFill>
                <a:latin typeface="Century Gothic"/>
                <a:ea typeface="+mj-ea"/>
                <a:cs typeface="+mj-cs"/>
              </a:rPr>
              <a:t>Geografie obyvatelstva </a:t>
            </a:r>
            <a:br>
              <a:rPr lang="cs-CZ" sz="4400" b="0" i="0" baseline="0" dirty="0">
                <a:solidFill>
                  <a:schemeClr val="tx2"/>
                </a:solidFill>
                <a:latin typeface="Century Gothic"/>
                <a:ea typeface="+mj-ea"/>
                <a:cs typeface="+mj-cs"/>
              </a:rPr>
            </a:br>
            <a:r>
              <a:rPr lang="cs-CZ" dirty="0">
                <a:solidFill>
                  <a:schemeClr val="tx2"/>
                </a:solidFill>
                <a:latin typeface="Century Gothic"/>
              </a:rPr>
              <a:t>a geodemografie</a:t>
            </a:r>
            <a:endParaRPr lang="cs-CZ" sz="4400" b="0" i="0" baseline="0" dirty="0">
              <a:solidFill>
                <a:schemeClr val="tx2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cs-CZ" sz="2000" b="0" i="0" dirty="0">
                <a:solidFill>
                  <a:schemeClr val="tx2"/>
                </a:solidFill>
              </a:rPr>
              <a:t>8. cvičení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cs-CZ" sz="2000" b="0" i="0" dirty="0">
                <a:solidFill>
                  <a:schemeClr val="tx2"/>
                </a:solidFill>
              </a:rPr>
              <a:t>Podzim 2020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cs-CZ" sz="2000" b="0" i="0" dirty="0">
                <a:solidFill>
                  <a:schemeClr val="tx2"/>
                </a:solidFill>
              </a:rPr>
              <a:t>Petr HLISNIKOVSKÝ</a:t>
            </a: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728163-321A-43B5-AAC3-9691BE14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304056"/>
            <a:ext cx="9753600" cy="763488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Zadání 4. cvičení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645C66D-4207-46D7-B63A-97FB5818D1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9796" y="1196752"/>
                <a:ext cx="10009110" cy="497544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cs-CZ" u="sng" dirty="0">
                    <a:solidFill>
                      <a:schemeClr val="tx2"/>
                    </a:solidFill>
                  </a:rPr>
                  <a:t>4.4 Mrtvorozenost</a:t>
                </a:r>
              </a:p>
              <a:p>
                <a:pPr lvl="1"/>
                <a:r>
                  <a:rPr lang="cs-CZ" sz="1200" dirty="0">
                    <a:solidFill>
                      <a:schemeClr val="tx2"/>
                    </a:solidFill>
                  </a:rPr>
                  <a:t>vyjadřuje počet mrtvě narozených dětí připadající na 1 000 všech narozených dětí (tj. živě i mrtvě narozených</a:t>
                </a:r>
                <a:r>
                  <a:rPr lang="cs-CZ" sz="1800" dirty="0">
                    <a:solidFill>
                      <a:schemeClr val="tx2"/>
                    </a:solidFill>
                  </a:rPr>
                  <a:t>)</a:t>
                </a:r>
              </a:p>
              <a:p>
                <a:pPr lvl="1"/>
                <a:endParaRPr lang="cs-CZ" sz="1800" dirty="0">
                  <a:solidFill>
                    <a:schemeClr val="tx2"/>
                  </a:solidFill>
                </a:endParaRPr>
              </a:p>
              <a:p>
                <a:pPr lvl="1"/>
                <a:r>
                  <a:rPr lang="cs-CZ" sz="1800" dirty="0">
                    <a:solidFill>
                      <a:schemeClr val="tx2"/>
                    </a:solidFill>
                  </a:rPr>
                  <a:t>Vypočítejte mrtvorozenost za vybraný okres v letech 2001 a 2011 a komparace s daty za celou ČR </a:t>
                </a:r>
                <a:r>
                  <a:rPr lang="cs-CZ" sz="1600" dirty="0">
                    <a:solidFill>
                      <a:schemeClr val="tx2"/>
                    </a:solidFill>
                  </a:rPr>
                  <a:t>(jiná data nedohledatelná)</a:t>
                </a:r>
              </a:p>
              <a:p>
                <a:pPr lvl="1"/>
                <a:r>
                  <a:rPr lang="cs-CZ" sz="1800" dirty="0">
                    <a:solidFill>
                      <a:schemeClr val="tx2"/>
                    </a:solidFill>
                  </a:rPr>
                  <a:t>Pracujte s okresem, ve kterém se nachází vaše SO ORP</a:t>
                </a:r>
              </a:p>
              <a:p>
                <a:pPr lvl="1"/>
                <a:endParaRPr lang="cs-CZ" sz="1800" dirty="0">
                  <a:solidFill>
                    <a:schemeClr val="tx2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cs-CZ" sz="2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cs-CZ" sz="2400" b="1" i="1" baseline="-250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cs-CZ" sz="2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cs-CZ" sz="2400" b="1" i="1" baseline="300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cs-CZ" sz="2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  <m:r>
                      <a:rPr lang="cs-CZ" sz="2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cs-CZ" sz="2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𝟏𝟎𝟎𝟎</m:t>
                    </m:r>
                  </m:oMath>
                </a14:m>
                <a:endParaRPr lang="cs-CZ" sz="2400" b="1" dirty="0">
                  <a:solidFill>
                    <a:schemeClr val="tx2"/>
                  </a:solidFill>
                </a:endParaRPr>
              </a:p>
              <a:p>
                <a:pPr marL="731520" lvl="3" indent="0">
                  <a:buNone/>
                </a:pPr>
                <a14:m>
                  <m:oMath xmlns:m="http://schemas.openxmlformats.org/officeDocument/2006/math">
                    <m:r>
                      <a:rPr lang="cs-CZ" sz="1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1400" i="1" baseline="-250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cs-CZ" sz="1400" dirty="0">
                    <a:solidFill>
                      <a:schemeClr val="tx2"/>
                    </a:solidFill>
                  </a:rPr>
                  <a:t> – ukazatel mrtvorozenosti, </a:t>
                </a:r>
                <a14:m>
                  <m:oMath xmlns:m="http://schemas.openxmlformats.org/officeDocument/2006/math">
                    <m:r>
                      <a:rPr lang="cs-CZ" sz="1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1400" i="1" baseline="300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cs-CZ" sz="1400" dirty="0">
                    <a:solidFill>
                      <a:schemeClr val="tx2"/>
                    </a:solidFill>
                  </a:rPr>
                  <a:t> – počet mrtvě narozených, N – počet narozených celkem</a:t>
                </a:r>
              </a:p>
              <a:p>
                <a:pPr lvl="2"/>
                <a:endParaRPr lang="cs-CZ" sz="2400" dirty="0">
                  <a:solidFill>
                    <a:schemeClr val="tx2"/>
                  </a:solidFill>
                </a:endParaRPr>
              </a:p>
              <a:p>
                <a:pPr lvl="1"/>
                <a:endParaRPr lang="cs-CZ" sz="1800" dirty="0">
                  <a:solidFill>
                    <a:schemeClr val="tx2"/>
                  </a:solidFill>
                </a:endParaRPr>
              </a:p>
              <a:p>
                <a:pPr lvl="1"/>
                <a:r>
                  <a:rPr lang="cs-CZ" sz="1800" b="1" dirty="0">
                    <a:solidFill>
                      <a:schemeClr val="tx2"/>
                    </a:solidFill>
                  </a:rPr>
                  <a:t>1 tabulka </a:t>
                </a:r>
                <a:r>
                  <a:rPr lang="cs-CZ" sz="1800" dirty="0">
                    <a:solidFill>
                      <a:schemeClr val="tx2"/>
                    </a:solidFill>
                  </a:rPr>
                  <a:t>pro oba roky za okres a ČR</a:t>
                </a:r>
              </a:p>
              <a:p>
                <a:pPr lvl="2"/>
                <a:r>
                  <a:rPr lang="cs-CZ" sz="1600" dirty="0">
                    <a:solidFill>
                      <a:schemeClr val="tx2"/>
                    </a:solidFill>
                  </a:rPr>
                  <a:t>Bude v ní: </a:t>
                </a:r>
                <a14:m>
                  <m:oMath xmlns:m="http://schemas.openxmlformats.org/officeDocument/2006/math">
                    <m:r>
                      <a:rPr lang="cs-CZ" sz="16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1600" i="1" baseline="-250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cs-CZ" sz="16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cs-CZ" sz="16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1600" i="1" baseline="300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cs-CZ" sz="1600" dirty="0">
                    <a:solidFill>
                      <a:schemeClr val="tx2"/>
                    </a:solidFill>
                  </a:rPr>
                  <a:t>, N</a:t>
                </a:r>
              </a:p>
              <a:p>
                <a:pPr lvl="1"/>
                <a:r>
                  <a:rPr lang="cs-CZ" sz="1800" dirty="0">
                    <a:solidFill>
                      <a:schemeClr val="tx2"/>
                    </a:solidFill>
                  </a:rPr>
                  <a:t>Komentář zhodnocující vývoj </a:t>
                </a:r>
                <a14:m>
                  <m:oMath xmlns:m="http://schemas.openxmlformats.org/officeDocument/2006/math">
                    <m:r>
                      <a:rPr lang="cs-CZ" sz="1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1800" i="1" baseline="-250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cs-CZ" sz="1800" dirty="0">
                    <a:solidFill>
                      <a:schemeClr val="tx2"/>
                    </a:solidFill>
                  </a:rPr>
                  <a:t> a komparaci – </a:t>
                </a:r>
                <a:r>
                  <a:rPr lang="cs-CZ" sz="1800" b="1" dirty="0">
                    <a:solidFill>
                      <a:schemeClr val="tx2"/>
                    </a:solidFill>
                  </a:rPr>
                  <a:t>cca odstavec</a:t>
                </a:r>
              </a:p>
              <a:p>
                <a:pPr lvl="2"/>
                <a:r>
                  <a:rPr lang="cs-CZ" sz="1600" dirty="0">
                    <a:solidFill>
                      <a:schemeClr val="tx2"/>
                    </a:solidFill>
                  </a:rPr>
                  <a:t>Nejen popis, ale i interpretaci</a:t>
                </a:r>
              </a:p>
              <a:p>
                <a:pPr lvl="1"/>
                <a:endParaRPr lang="cs-CZ" dirty="0">
                  <a:solidFill>
                    <a:schemeClr val="tx2"/>
                  </a:solidFill>
                </a:endParaRPr>
              </a:p>
              <a:p>
                <a:pPr lvl="2"/>
                <a:endParaRPr lang="cs-CZ" dirty="0">
                  <a:solidFill>
                    <a:schemeClr val="tx2"/>
                  </a:solidFill>
                </a:endParaRPr>
              </a:p>
              <a:p>
                <a:pPr marL="274320" lvl="1" indent="0">
                  <a:buNone/>
                </a:pPr>
                <a:endParaRPr lang="cs-CZ" dirty="0">
                  <a:solidFill>
                    <a:schemeClr val="tx2"/>
                  </a:solidFill>
                </a:endParaRPr>
              </a:p>
              <a:p>
                <a:endParaRPr lang="cs-CZ" dirty="0"/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645C66D-4207-46D7-B63A-97FB5818D1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9796" y="1196752"/>
                <a:ext cx="10009110" cy="4975448"/>
              </a:xfrm>
              <a:blipFill>
                <a:blip r:embed="rId2"/>
                <a:stretch>
                  <a:fillRect t="-24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101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728163-321A-43B5-AAC3-9691BE14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304056"/>
            <a:ext cx="9753600" cy="763488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Zadání 4.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45C66D-4207-46D7-B63A-97FB5818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854" y="1196752"/>
            <a:ext cx="10009110" cy="4975448"/>
          </a:xfrm>
        </p:spPr>
        <p:txBody>
          <a:bodyPr/>
          <a:lstStyle/>
          <a:p>
            <a:r>
              <a:rPr lang="cs-CZ" u="sng" dirty="0">
                <a:solidFill>
                  <a:schemeClr val="tx2"/>
                </a:solidFill>
              </a:rPr>
              <a:t>Zdroj dat </a:t>
            </a:r>
          </a:p>
          <a:p>
            <a:pPr lvl="1"/>
            <a:endParaRPr lang="cs-CZ" sz="1800" dirty="0">
              <a:solidFill>
                <a:schemeClr val="tx2"/>
              </a:solidFill>
            </a:endParaRP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Počet mrtvě narozených za okres a ČR (2001, 2011)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Počet narozených celkem za okres a ČR (2001, 2011)</a:t>
            </a:r>
          </a:p>
          <a:p>
            <a:pPr lvl="1"/>
            <a:endParaRPr lang="cs-CZ" sz="1800" dirty="0">
              <a:solidFill>
                <a:schemeClr val="tx2"/>
              </a:solidFill>
            </a:endParaRP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Vše potřebné na webu Ústavu zdravotnických informací a statistiky ČR</a:t>
            </a:r>
          </a:p>
          <a:p>
            <a:pPr lvl="1"/>
            <a:r>
              <a:rPr lang="cs-CZ" sz="1800" dirty="0">
                <a:solidFill>
                  <a:schemeClr val="tx2"/>
                </a:solidFill>
                <a:hlinkClick r:id="rId2"/>
              </a:rPr>
              <a:t>https://www.uzis.cz/sites/default/files/knihovna/demonar2001.pdf</a:t>
            </a:r>
            <a:endParaRPr lang="cs-CZ" sz="1800" dirty="0">
              <a:solidFill>
                <a:schemeClr val="tx2"/>
              </a:solidFill>
            </a:endParaRPr>
          </a:p>
          <a:p>
            <a:pPr lvl="1"/>
            <a:r>
              <a:rPr lang="cs-CZ" sz="1800" dirty="0">
                <a:solidFill>
                  <a:schemeClr val="tx2"/>
                </a:solidFill>
                <a:hlinkClick r:id="rId3"/>
              </a:rPr>
              <a:t>https://www.uzis.cz/sites/default/files/knihovna/narzem2011.pdf</a:t>
            </a:r>
            <a:endParaRPr lang="cs-CZ" sz="1800" dirty="0">
              <a:solidFill>
                <a:schemeClr val="tx2"/>
              </a:solidFill>
            </a:endParaRPr>
          </a:p>
          <a:p>
            <a:pPr lvl="1"/>
            <a:endParaRPr lang="cs-CZ" sz="1800" dirty="0">
              <a:solidFill>
                <a:schemeClr val="tx2"/>
              </a:solidFill>
            </a:endParaRPr>
          </a:p>
          <a:p>
            <a:pPr lvl="2"/>
            <a:endParaRPr lang="cs-CZ" sz="1600" dirty="0">
              <a:solidFill>
                <a:schemeClr val="tx2"/>
              </a:solidFill>
            </a:endParaRPr>
          </a:p>
          <a:p>
            <a:pPr lvl="2"/>
            <a:endParaRPr lang="cs-CZ" dirty="0">
              <a:solidFill>
                <a:schemeClr val="tx2"/>
              </a:solidFill>
            </a:endParaRP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pPr lvl="2"/>
            <a:endParaRPr lang="cs-CZ" dirty="0">
              <a:solidFill>
                <a:schemeClr val="tx2"/>
              </a:solidFill>
            </a:endParaRPr>
          </a:p>
          <a:p>
            <a:pPr marL="274320" lvl="1" indent="0">
              <a:buNone/>
            </a:pPr>
            <a:endParaRPr lang="cs-CZ" dirty="0">
              <a:solidFill>
                <a:schemeClr val="tx2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143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728163-321A-43B5-AAC3-9691BE14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304056"/>
            <a:ext cx="9753600" cy="763488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Zadání 4. cvičení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645C66D-4207-46D7-B63A-97FB5818D1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5780" y="1196752"/>
                <a:ext cx="10009110" cy="4975448"/>
              </a:xfrm>
            </p:spPr>
            <p:txBody>
              <a:bodyPr>
                <a:normAutofit/>
              </a:bodyPr>
              <a:lstStyle/>
              <a:p>
                <a:r>
                  <a:rPr lang="cs-CZ" u="sng" dirty="0">
                    <a:solidFill>
                      <a:schemeClr val="tx2"/>
                    </a:solidFill>
                  </a:rPr>
                  <a:t>4.5 Kojenecká úmrtnost</a:t>
                </a:r>
              </a:p>
              <a:p>
                <a:pPr lvl="1"/>
                <a:endParaRPr lang="cs-CZ" sz="1800" dirty="0">
                  <a:solidFill>
                    <a:schemeClr val="tx2"/>
                  </a:solidFill>
                </a:endParaRPr>
              </a:p>
              <a:p>
                <a:pPr lvl="1"/>
                <a:r>
                  <a:rPr lang="cs-CZ" sz="1800" dirty="0">
                    <a:solidFill>
                      <a:schemeClr val="tx2"/>
                    </a:solidFill>
                  </a:rPr>
                  <a:t>Kvocient kojenecké úmrtnosti za vybraný okres v letech 2001 a 2011 a komparace s daty za celou ČR (</a:t>
                </a:r>
                <a:r>
                  <a:rPr lang="cs-CZ" sz="1200" dirty="0">
                    <a:solidFill>
                      <a:schemeClr val="tx2"/>
                    </a:solidFill>
                  </a:rPr>
                  <a:t>jiná data nedohledatelná nebo dosahují nízkých hodnot</a:t>
                </a:r>
                <a:r>
                  <a:rPr lang="cs-CZ" sz="1800" dirty="0">
                    <a:solidFill>
                      <a:schemeClr val="tx2"/>
                    </a:solidFill>
                  </a:rPr>
                  <a:t>)</a:t>
                </a:r>
              </a:p>
              <a:p>
                <a:pPr lvl="1"/>
                <a:endParaRPr lang="cs-CZ" b="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cs-CZ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kú</a:t>
                </a:r>
                <a:r>
                  <a:rPr lang="cs-CZ" sz="2400" b="1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cs-CZ" sz="2400" b="1" i="1" baseline="-250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cs-CZ" sz="2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cs-CZ" sz="2400" b="1" i="1" baseline="300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den>
                    </m:f>
                    <m:r>
                      <a:rPr lang="cs-CZ" sz="2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cs-CZ" sz="2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𝟏𝟎𝟎𝟎</m:t>
                    </m:r>
                  </m:oMath>
                </a14:m>
                <a:endParaRPr lang="cs-CZ" sz="2400" b="1" dirty="0">
                  <a:solidFill>
                    <a:schemeClr val="tx2"/>
                  </a:solidFill>
                </a:endParaRPr>
              </a:p>
              <a:p>
                <a:pPr marL="731520" lvl="3" indent="0">
                  <a:buNone/>
                </a:pPr>
                <a:r>
                  <a:rPr lang="cs-CZ" sz="1400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kú</a:t>
                </a:r>
                <a:r>
                  <a:rPr lang="cs-CZ" sz="14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sz="1400" dirty="0">
                    <a:solidFill>
                      <a:schemeClr val="tx2"/>
                    </a:solidFill>
                  </a:rPr>
                  <a:t>– kvocient kojenecké úmrtnosti,</a:t>
                </a:r>
                <a14:m>
                  <m:oMath xmlns:m="http://schemas.openxmlformats.org/officeDocument/2006/math">
                    <m:r>
                      <a:rPr lang="cs-CZ" sz="14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cs-CZ" sz="1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cs-CZ" sz="1400" i="1" baseline="-250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1400" dirty="0">
                    <a:solidFill>
                      <a:schemeClr val="tx2"/>
                    </a:solidFill>
                  </a:rPr>
                  <a:t>– počet zemřelých ve stáří do 1 roku, </a:t>
                </a:r>
                <a14:m>
                  <m:oMath xmlns:m="http://schemas.openxmlformats.org/officeDocument/2006/math">
                    <m:r>
                      <a:rPr lang="cs-CZ" sz="1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1400" i="1" baseline="300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cs-CZ" sz="1400" dirty="0">
                    <a:solidFill>
                      <a:schemeClr val="tx2"/>
                    </a:solidFill>
                  </a:rPr>
                  <a:t> – počet živě narozených</a:t>
                </a:r>
              </a:p>
              <a:p>
                <a:pPr lvl="2"/>
                <a:endParaRPr lang="cs-CZ" sz="2400" dirty="0">
                  <a:solidFill>
                    <a:schemeClr val="tx2"/>
                  </a:solidFill>
                </a:endParaRPr>
              </a:p>
              <a:p>
                <a:pPr lvl="1"/>
                <a:endParaRPr lang="cs-CZ" sz="1800" dirty="0">
                  <a:solidFill>
                    <a:schemeClr val="tx2"/>
                  </a:solidFill>
                </a:endParaRPr>
              </a:p>
              <a:p>
                <a:pPr lvl="1"/>
                <a:r>
                  <a:rPr lang="cs-CZ" sz="1800" b="1" dirty="0">
                    <a:solidFill>
                      <a:schemeClr val="tx2"/>
                    </a:solidFill>
                  </a:rPr>
                  <a:t>1 tabulka </a:t>
                </a:r>
                <a:r>
                  <a:rPr lang="cs-CZ" sz="1800" dirty="0">
                    <a:solidFill>
                      <a:schemeClr val="tx2"/>
                    </a:solidFill>
                  </a:rPr>
                  <a:t>pro oba roky za okres a ČR</a:t>
                </a:r>
              </a:p>
              <a:p>
                <a:pPr lvl="2"/>
                <a:r>
                  <a:rPr lang="cs-CZ" sz="1600" dirty="0">
                    <a:solidFill>
                      <a:schemeClr val="tx2"/>
                    </a:solidFill>
                  </a:rPr>
                  <a:t>Bude v ní:</a:t>
                </a:r>
                <a14:m>
                  <m:oMath xmlns:m="http://schemas.openxmlformats.org/officeDocument/2006/math">
                    <m:r>
                      <a:rPr lang="cs-CZ" sz="16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6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cs-CZ" sz="1600" i="1" baseline="-250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16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cs-CZ" sz="16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1600" b="0" i="1" baseline="300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cs-CZ" sz="1600" dirty="0">
                    <a:solidFill>
                      <a:schemeClr val="tx2"/>
                    </a:solidFill>
                  </a:rPr>
                  <a:t>, </a:t>
                </a:r>
                <a:r>
                  <a:rPr lang="cs-CZ" sz="1600" dirty="0" err="1">
                    <a:solidFill>
                      <a:schemeClr val="tx2"/>
                    </a:solidFill>
                  </a:rPr>
                  <a:t>kú</a:t>
                </a:r>
                <a:endParaRPr lang="cs-CZ" sz="1600" dirty="0">
                  <a:solidFill>
                    <a:schemeClr val="tx2"/>
                  </a:solidFill>
                </a:endParaRPr>
              </a:p>
              <a:p>
                <a:pPr lvl="1"/>
                <a:r>
                  <a:rPr lang="cs-CZ" sz="1800" dirty="0">
                    <a:solidFill>
                      <a:schemeClr val="tx2"/>
                    </a:solidFill>
                  </a:rPr>
                  <a:t>Komentář zhodnocující vývoj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ú</m:t>
                    </m:r>
                  </m:oMath>
                </a14:m>
                <a:r>
                  <a:rPr lang="cs-CZ" sz="1800" dirty="0">
                    <a:solidFill>
                      <a:schemeClr val="tx2"/>
                    </a:solidFill>
                  </a:rPr>
                  <a:t> a komparaci – </a:t>
                </a:r>
                <a:r>
                  <a:rPr lang="cs-CZ" sz="1800" b="1" dirty="0">
                    <a:solidFill>
                      <a:schemeClr val="tx2"/>
                    </a:solidFill>
                  </a:rPr>
                  <a:t>cca odstavec</a:t>
                </a:r>
              </a:p>
              <a:p>
                <a:pPr lvl="2"/>
                <a:r>
                  <a:rPr lang="cs-CZ" sz="1600" dirty="0">
                    <a:solidFill>
                      <a:schemeClr val="tx2"/>
                    </a:solidFill>
                  </a:rPr>
                  <a:t>Nejen popis, ale i interpretaci</a:t>
                </a:r>
              </a:p>
              <a:p>
                <a:pPr lvl="1"/>
                <a:endParaRPr lang="cs-CZ" sz="1800" dirty="0">
                  <a:solidFill>
                    <a:schemeClr val="tx2"/>
                  </a:solidFill>
                </a:endParaRPr>
              </a:p>
              <a:p>
                <a:pPr lvl="2"/>
                <a:endParaRPr lang="cs-CZ" sz="1600" dirty="0">
                  <a:solidFill>
                    <a:schemeClr val="tx2"/>
                  </a:solidFill>
                </a:endParaRPr>
              </a:p>
              <a:p>
                <a:pPr marL="274320" lvl="1" indent="0">
                  <a:buNone/>
                </a:pPr>
                <a:endParaRPr lang="cs-CZ" dirty="0">
                  <a:solidFill>
                    <a:schemeClr val="tx2"/>
                  </a:solidFill>
                </a:endParaRPr>
              </a:p>
              <a:p>
                <a:endParaRPr lang="cs-CZ" dirty="0"/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645C66D-4207-46D7-B63A-97FB5818D1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5780" y="1196752"/>
                <a:ext cx="10009110" cy="4975448"/>
              </a:xfrm>
              <a:blipFill>
                <a:blip r:embed="rId2"/>
                <a:stretch>
                  <a:fillRect t="-1714" r="-3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344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728163-321A-43B5-AAC3-9691BE14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304056"/>
            <a:ext cx="9753600" cy="763488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Zadání 4.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45C66D-4207-46D7-B63A-97FB5818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552" y="1268760"/>
            <a:ext cx="10009110" cy="4975448"/>
          </a:xfrm>
        </p:spPr>
        <p:txBody>
          <a:bodyPr/>
          <a:lstStyle/>
          <a:p>
            <a:r>
              <a:rPr lang="cs-CZ" u="sng" dirty="0">
                <a:solidFill>
                  <a:schemeClr val="tx2"/>
                </a:solidFill>
              </a:rPr>
              <a:t>Zdroj dat </a:t>
            </a:r>
          </a:p>
          <a:p>
            <a:pPr lvl="1"/>
            <a:endParaRPr lang="cs-CZ" sz="1800" dirty="0">
              <a:solidFill>
                <a:schemeClr val="tx2"/>
              </a:solidFill>
            </a:endParaRP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Počet zemřelých do 1 roku za okres a ČR (2001, 2011)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Počet živě narozených celkem za okres a ČR (2001, 2011)</a:t>
            </a:r>
          </a:p>
          <a:p>
            <a:pPr lvl="1"/>
            <a:endParaRPr lang="cs-CZ" sz="1800" dirty="0">
              <a:solidFill>
                <a:schemeClr val="tx2"/>
              </a:solidFill>
            </a:endParaRP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Vše potřebné lze nalézt v demografických ročenkách (za okresy/ČR) na webu ČSÚ</a:t>
            </a:r>
          </a:p>
          <a:p>
            <a:pPr lvl="1"/>
            <a:r>
              <a:rPr lang="cs-CZ" sz="1800" dirty="0">
                <a:solidFill>
                  <a:schemeClr val="tx2"/>
                </a:solidFill>
                <a:hlinkClick r:id="rId2"/>
              </a:rPr>
              <a:t>https://www.czso.cz/csu/czso/demograficka-rocenka-okresu-2000-2009-4aj3ztrq1o</a:t>
            </a:r>
            <a:endParaRPr lang="cs-CZ" sz="1800" dirty="0">
              <a:solidFill>
                <a:schemeClr val="tx2"/>
              </a:solidFill>
            </a:endParaRPr>
          </a:p>
          <a:p>
            <a:pPr lvl="3"/>
            <a:r>
              <a:rPr lang="cs-CZ" sz="1400" dirty="0">
                <a:solidFill>
                  <a:schemeClr val="tx2"/>
                </a:solidFill>
              </a:rPr>
              <a:t>Rok 2011 v archivu</a:t>
            </a:r>
          </a:p>
          <a:p>
            <a:pPr lvl="1"/>
            <a:r>
              <a:rPr lang="cs-CZ" sz="1800" dirty="0">
                <a:solidFill>
                  <a:schemeClr val="tx2"/>
                </a:solidFill>
                <a:hlinkClick r:id="rId3"/>
              </a:rPr>
              <a:t>https://www.czso.cz/csu/czso/casova_rada_demografie_2009_1990</a:t>
            </a:r>
            <a:endParaRPr lang="cs-CZ" sz="1800" dirty="0">
              <a:solidFill>
                <a:schemeClr val="tx2"/>
              </a:solidFill>
            </a:endParaRPr>
          </a:p>
          <a:p>
            <a:pPr marL="731520" lvl="3" indent="0">
              <a:buNone/>
            </a:pPr>
            <a:r>
              <a:rPr lang="cs-CZ" sz="1400" dirty="0">
                <a:solidFill>
                  <a:schemeClr val="tx2"/>
                </a:solidFill>
              </a:rPr>
              <a:t>PDF je seznam tabulek – řekne vám, ve kterém excelu hledat to co potřebujete (např. zemřelí jsou ve složce s indexem ‚f‘)</a:t>
            </a:r>
          </a:p>
          <a:p>
            <a:pPr marL="731520" lvl="3" indent="0">
              <a:buNone/>
            </a:pPr>
            <a:endParaRPr lang="cs-CZ" sz="1400" dirty="0">
              <a:solidFill>
                <a:schemeClr val="tx2"/>
              </a:solidFill>
            </a:endParaRPr>
          </a:p>
          <a:p>
            <a:pPr marL="731520" lvl="3" indent="0">
              <a:buNone/>
            </a:pPr>
            <a:r>
              <a:rPr lang="cs-CZ" sz="1400" dirty="0">
                <a:solidFill>
                  <a:schemeClr val="tx2"/>
                </a:solidFill>
              </a:rPr>
              <a:t>ZIP soubor obsahuje všechny možné data – vyhledejte si správnou složku</a:t>
            </a:r>
            <a:endParaRPr lang="cs-CZ" dirty="0">
              <a:solidFill>
                <a:schemeClr val="tx2"/>
              </a:solidFill>
            </a:endParaRP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pPr lvl="2"/>
            <a:endParaRPr lang="cs-CZ" dirty="0">
              <a:solidFill>
                <a:schemeClr val="tx2"/>
              </a:solidFill>
            </a:endParaRPr>
          </a:p>
          <a:p>
            <a:pPr lvl="2"/>
            <a:endParaRPr lang="cs-CZ" dirty="0">
              <a:solidFill>
                <a:schemeClr val="tx2"/>
              </a:solidFill>
            </a:endParaRP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pPr lvl="2"/>
            <a:endParaRPr lang="cs-CZ" dirty="0">
              <a:solidFill>
                <a:schemeClr val="tx2"/>
              </a:solidFill>
            </a:endParaRPr>
          </a:p>
          <a:p>
            <a:pPr marL="274320" lvl="1" indent="0">
              <a:buNone/>
            </a:pPr>
            <a:endParaRPr lang="cs-CZ" dirty="0">
              <a:solidFill>
                <a:schemeClr val="tx2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770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728163-321A-43B5-AAC3-9691BE14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685800"/>
            <a:ext cx="9753600" cy="763488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Zadání 4.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45C66D-4207-46D7-B63A-97FB5818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854" y="1196752"/>
            <a:ext cx="10225134" cy="4975448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tx2"/>
              </a:solidFill>
            </a:endParaRPr>
          </a:p>
          <a:p>
            <a:r>
              <a:rPr lang="cs-CZ" dirty="0">
                <a:solidFill>
                  <a:schemeClr val="tx2"/>
                </a:solidFill>
              </a:rPr>
              <a:t>Termín odevzdání 4. cvičení: neděle </a:t>
            </a:r>
            <a:r>
              <a:rPr lang="cs-CZ" b="1" dirty="0">
                <a:solidFill>
                  <a:schemeClr val="tx2"/>
                </a:solidFill>
              </a:rPr>
              <a:t>13.12.2020, 23:59</a:t>
            </a:r>
          </a:p>
          <a:p>
            <a:r>
              <a:rPr lang="cs-CZ" dirty="0">
                <a:solidFill>
                  <a:schemeClr val="tx2"/>
                </a:solidFill>
              </a:rPr>
              <a:t>Dbejte připomínek k minulým cvičením!</a:t>
            </a:r>
          </a:p>
          <a:p>
            <a:endParaRPr lang="cs-CZ" dirty="0">
              <a:solidFill>
                <a:schemeClr val="tx2"/>
              </a:solidFill>
            </a:endParaRPr>
          </a:p>
          <a:p>
            <a:pPr lvl="1"/>
            <a:endParaRPr lang="cs-CZ" sz="1600" dirty="0">
              <a:solidFill>
                <a:schemeClr val="tx2"/>
              </a:solidFill>
            </a:endParaRPr>
          </a:p>
          <a:p>
            <a:pPr lvl="1"/>
            <a:endParaRPr lang="cs-CZ" sz="1400" dirty="0">
              <a:solidFill>
                <a:schemeClr val="tx2"/>
              </a:solidFill>
            </a:endParaRPr>
          </a:p>
          <a:p>
            <a:endParaRPr lang="cs-CZ" sz="2000" dirty="0">
              <a:solidFill>
                <a:schemeClr val="tx2"/>
              </a:solidFill>
            </a:endParaRPr>
          </a:p>
          <a:p>
            <a:pPr marL="274320" lvl="1" indent="0">
              <a:buNone/>
            </a:pPr>
            <a:endParaRPr lang="cs-CZ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26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728163-321A-43B5-AAC3-9691BE14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002" y="652833"/>
            <a:ext cx="9753600" cy="763488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Prezentace a </a:t>
            </a:r>
            <a:r>
              <a:rPr lang="cs-CZ" dirty="0" err="1">
                <a:solidFill>
                  <a:schemeClr val="tx2"/>
                </a:solidFill>
              </a:rPr>
              <a:t>summary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45C66D-4207-46D7-B63A-97FB5818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854" y="1196752"/>
            <a:ext cx="10225134" cy="4975448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tx2"/>
              </a:solidFill>
            </a:endParaRP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Nezapomenout odevzdat prezentace a </a:t>
            </a:r>
            <a:r>
              <a:rPr lang="cs-CZ" sz="1800" dirty="0" err="1">
                <a:solidFill>
                  <a:schemeClr val="tx2"/>
                </a:solidFill>
              </a:rPr>
              <a:t>summary</a:t>
            </a:r>
            <a:r>
              <a:rPr lang="cs-CZ" sz="1800" dirty="0">
                <a:solidFill>
                  <a:schemeClr val="tx2"/>
                </a:solidFill>
              </a:rPr>
              <a:t> do příslušné odevzdávárny:</a:t>
            </a:r>
          </a:p>
          <a:p>
            <a:pPr lvl="2">
              <a:buClr>
                <a:schemeClr val="tx2"/>
              </a:buClr>
            </a:pPr>
            <a:r>
              <a:rPr lang="cs-CZ" sz="1600" dirty="0">
                <a:solidFill>
                  <a:schemeClr val="tx2"/>
                </a:solidFill>
              </a:rPr>
              <a:t>Holub Jan, </a:t>
            </a:r>
          </a:p>
          <a:p>
            <a:pPr lvl="2">
              <a:buClr>
                <a:schemeClr val="tx2"/>
              </a:buClr>
            </a:pPr>
            <a:r>
              <a:rPr lang="cs-CZ" sz="1600" dirty="0">
                <a:solidFill>
                  <a:schemeClr val="tx2"/>
                </a:solidFill>
              </a:rPr>
              <a:t>Nováková Veronika,</a:t>
            </a:r>
          </a:p>
          <a:p>
            <a:pPr lvl="2">
              <a:buClr>
                <a:schemeClr val="tx2"/>
              </a:buClr>
            </a:pPr>
            <a:r>
              <a:rPr lang="cs-CZ" sz="1600" dirty="0" err="1">
                <a:solidFill>
                  <a:schemeClr val="tx2"/>
                </a:solidFill>
              </a:rPr>
              <a:t>Pecenová</a:t>
            </a:r>
            <a:r>
              <a:rPr lang="cs-CZ" sz="1600" dirty="0">
                <a:solidFill>
                  <a:schemeClr val="tx2"/>
                </a:solidFill>
              </a:rPr>
              <a:t> Štěpánka, </a:t>
            </a:r>
          </a:p>
          <a:p>
            <a:pPr lvl="2">
              <a:buClr>
                <a:schemeClr val="tx2"/>
              </a:buClr>
            </a:pPr>
            <a:r>
              <a:rPr lang="cs-CZ" sz="1600" dirty="0">
                <a:solidFill>
                  <a:schemeClr val="tx2"/>
                </a:solidFill>
              </a:rPr>
              <a:t>Plačková Barbora, </a:t>
            </a:r>
          </a:p>
          <a:p>
            <a:pPr lvl="2">
              <a:buClr>
                <a:schemeClr val="tx2"/>
              </a:buClr>
            </a:pPr>
            <a:r>
              <a:rPr lang="cs-CZ" sz="1600" dirty="0">
                <a:solidFill>
                  <a:schemeClr val="tx2"/>
                </a:solidFill>
              </a:rPr>
              <a:t>Vašíčková Tereza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Do 6. 12. 23:59</a:t>
            </a:r>
          </a:p>
          <a:p>
            <a:pPr lvl="1"/>
            <a:endParaRPr lang="cs-CZ" sz="1600" dirty="0">
              <a:solidFill>
                <a:schemeClr val="tx2"/>
              </a:solidFill>
            </a:endParaRPr>
          </a:p>
          <a:p>
            <a:r>
              <a:rPr lang="cs-CZ" sz="1800" dirty="0">
                <a:solidFill>
                  <a:schemeClr val="tx2"/>
                </a:solidFill>
              </a:rPr>
              <a:t>Nezapomenout úspěšně splnit 3. odpovědník – alespoň na 80 %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Do 6. 12. 23:59</a:t>
            </a:r>
          </a:p>
          <a:p>
            <a:endParaRPr lang="cs-CZ" dirty="0">
              <a:solidFill>
                <a:schemeClr val="tx2"/>
              </a:solidFill>
            </a:endParaRPr>
          </a:p>
          <a:p>
            <a:pPr lvl="1"/>
            <a:endParaRPr lang="cs-CZ" sz="1600" dirty="0">
              <a:solidFill>
                <a:schemeClr val="tx2"/>
              </a:solidFill>
            </a:endParaRPr>
          </a:p>
          <a:p>
            <a:pPr lvl="1"/>
            <a:endParaRPr lang="cs-CZ" sz="1400" dirty="0">
              <a:solidFill>
                <a:schemeClr val="tx2"/>
              </a:solidFill>
            </a:endParaRPr>
          </a:p>
          <a:p>
            <a:endParaRPr lang="cs-CZ" sz="2000" dirty="0">
              <a:solidFill>
                <a:schemeClr val="tx2"/>
              </a:solidFill>
            </a:endParaRPr>
          </a:p>
          <a:p>
            <a:pPr marL="274320" lvl="1" indent="0">
              <a:buNone/>
            </a:pPr>
            <a:endParaRPr lang="cs-CZ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50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5DBFF8-CB66-4019-BB81-AD4F95EC9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2766219"/>
            <a:ext cx="9753600" cy="1325562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56899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88FE11-FCC4-4D8A-8979-375926664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804" y="435653"/>
            <a:ext cx="9753600" cy="835496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ZAJÍMAVOSTI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4A37B8-4F47-4450-9468-7585877B2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796" y="1392374"/>
            <a:ext cx="9753600" cy="4779826"/>
          </a:xfrm>
        </p:spPr>
        <p:txBody>
          <a:bodyPr/>
          <a:lstStyle/>
          <a:p>
            <a:r>
              <a:rPr lang="cs-CZ" b="1" dirty="0">
                <a:solidFill>
                  <a:schemeClr val="tx2"/>
                </a:solidFill>
              </a:rPr>
              <a:t>SŇATEČNOST</a:t>
            </a:r>
          </a:p>
          <a:p>
            <a:pPr lvl="2"/>
            <a:endParaRPr lang="cs-CZ" sz="2000" dirty="0">
              <a:solidFill>
                <a:schemeClr val="tx2"/>
              </a:solidFill>
            </a:endParaRPr>
          </a:p>
          <a:p>
            <a:pPr lvl="2"/>
            <a:r>
              <a:rPr lang="cs-CZ" sz="2000" dirty="0">
                <a:solidFill>
                  <a:schemeClr val="tx2"/>
                </a:solidFill>
              </a:rPr>
              <a:t>V ČR od 90. let sestupný trend celkového</a:t>
            </a:r>
          </a:p>
          <a:p>
            <a:pPr marL="274320" lvl="1" indent="0">
              <a:buNone/>
            </a:pPr>
            <a:r>
              <a:rPr lang="cs-CZ" dirty="0">
                <a:solidFill>
                  <a:schemeClr val="tx2"/>
                </a:solidFill>
              </a:rPr>
              <a:t>počtu uzavřených sňatků</a:t>
            </a:r>
          </a:p>
          <a:p>
            <a:pPr lvl="2"/>
            <a:r>
              <a:rPr lang="cs-CZ" sz="2000" dirty="0">
                <a:solidFill>
                  <a:schemeClr val="tx2"/>
                </a:solidFill>
              </a:rPr>
              <a:t>2013 – nejméně sňatků od 1. světové války</a:t>
            </a:r>
          </a:p>
          <a:p>
            <a:pPr lvl="2"/>
            <a:endParaRPr lang="cs-CZ" sz="2000" b="1" dirty="0">
              <a:solidFill>
                <a:schemeClr val="tx2"/>
              </a:solidFill>
            </a:endParaRPr>
          </a:p>
          <a:p>
            <a:pPr lvl="2"/>
            <a:r>
              <a:rPr lang="cs-CZ" sz="2000" b="1" dirty="0">
                <a:solidFill>
                  <a:schemeClr val="tx2"/>
                </a:solidFill>
              </a:rPr>
              <a:t>Dříve:</a:t>
            </a:r>
          </a:p>
          <a:p>
            <a:pPr marL="502920" lvl="2" indent="0">
              <a:buNone/>
            </a:pPr>
            <a:r>
              <a:rPr lang="cs-CZ" sz="2000" b="1" dirty="0">
                <a:solidFill>
                  <a:schemeClr val="tx2"/>
                </a:solidFill>
              </a:rPr>
              <a:t>	</a:t>
            </a:r>
            <a:r>
              <a:rPr lang="cs-CZ" dirty="0">
                <a:solidFill>
                  <a:schemeClr val="tx2"/>
                </a:solidFill>
              </a:rPr>
              <a:t>nejméně oblíbený měsíc - KVĚTEN</a:t>
            </a:r>
            <a:endParaRPr lang="cs-CZ" b="1" dirty="0">
              <a:solidFill>
                <a:schemeClr val="tx2"/>
              </a:solidFill>
            </a:endParaRPr>
          </a:p>
          <a:p>
            <a:pPr marL="731520" lvl="3" indent="0">
              <a:buNone/>
            </a:pPr>
            <a:r>
              <a:rPr lang="pt-BR" sz="1800" dirty="0">
                <a:solidFill>
                  <a:schemeClr val="tx2"/>
                </a:solidFill>
              </a:rPr>
              <a:t>„svatba v máji - nevěsta na máry“</a:t>
            </a:r>
            <a:endParaRPr lang="cs-CZ" sz="1800" dirty="0">
              <a:solidFill>
                <a:schemeClr val="tx2"/>
              </a:solidFill>
            </a:endParaRPr>
          </a:p>
          <a:p>
            <a:pPr lvl="2"/>
            <a:r>
              <a:rPr lang="cs-CZ" sz="2000" b="1" dirty="0">
                <a:solidFill>
                  <a:schemeClr val="tx2"/>
                </a:solidFill>
              </a:rPr>
              <a:t>Současnost:</a:t>
            </a:r>
          </a:p>
          <a:p>
            <a:pPr marL="731520" lvl="3" indent="0">
              <a:buNone/>
            </a:pPr>
            <a:r>
              <a:rPr lang="cs-CZ" sz="1800" dirty="0">
                <a:solidFill>
                  <a:schemeClr val="tx2"/>
                </a:solidFill>
              </a:rPr>
              <a:t>Nejméně oblíbený měsíc LEDEN</a:t>
            </a: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pPr marL="274320" lvl="1" indent="0">
              <a:buNone/>
            </a:pPr>
            <a:endParaRPr lang="cs-CZ" dirty="0">
              <a:solidFill>
                <a:schemeClr val="tx2"/>
              </a:solidFill>
            </a:endParaRPr>
          </a:p>
          <a:p>
            <a:pPr marL="274320" lvl="1" indent="0">
              <a:buNone/>
            </a:pPr>
            <a:endParaRPr lang="cs-CZ" dirty="0">
              <a:solidFill>
                <a:schemeClr val="tx2"/>
              </a:solidFill>
            </a:endParaRPr>
          </a:p>
          <a:p>
            <a:pPr marL="274320" lvl="1" indent="0">
              <a:buNone/>
            </a:pPr>
            <a:endParaRPr lang="cs-CZ" dirty="0">
              <a:solidFill>
                <a:schemeClr val="tx2"/>
              </a:solidFill>
            </a:endParaRP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pPr lvl="1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DB4EEB0-5AEB-4C91-B4B6-5B8AF9092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977" y="1311557"/>
            <a:ext cx="4032448" cy="261269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1C8D0A7-0F2D-4F18-AF01-B7C3255C8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576" y="4085881"/>
            <a:ext cx="4040849" cy="261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7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88FE11-FCC4-4D8A-8979-375926664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96" y="377247"/>
            <a:ext cx="9753600" cy="835496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ZAJÍMAVOSTI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4A37B8-4F47-4450-9468-7585877B2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80" y="1404189"/>
            <a:ext cx="9753600" cy="4779826"/>
          </a:xfrm>
        </p:spPr>
        <p:txBody>
          <a:bodyPr/>
          <a:lstStyle/>
          <a:p>
            <a:r>
              <a:rPr lang="cs-CZ" b="1" dirty="0">
                <a:solidFill>
                  <a:schemeClr val="tx2"/>
                </a:solidFill>
              </a:rPr>
              <a:t>ROZVODOVOST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Spíše stoupající trend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ČR (2012): více než 40 % rozvedených manželství</a:t>
            </a:r>
          </a:p>
          <a:p>
            <a:pPr lvl="1"/>
            <a:r>
              <a:rPr lang="cs-CZ" sz="1800" b="1" dirty="0">
                <a:solidFill>
                  <a:schemeClr val="tx2"/>
                </a:solidFill>
              </a:rPr>
              <a:t>Liberalizace rozvodového zákona (Španělsko v roce 2005)</a:t>
            </a:r>
          </a:p>
          <a:p>
            <a:pPr lvl="2"/>
            <a:r>
              <a:rPr lang="cs-CZ" sz="1600" dirty="0">
                <a:solidFill>
                  <a:schemeClr val="tx2"/>
                </a:solidFill>
              </a:rPr>
              <a:t>Rok 2005 – hodnoty podobné Itálii</a:t>
            </a:r>
          </a:p>
          <a:p>
            <a:pPr lvl="2"/>
            <a:r>
              <a:rPr lang="cs-CZ" sz="1600" dirty="0">
                <a:solidFill>
                  <a:schemeClr val="tx2"/>
                </a:solidFill>
              </a:rPr>
              <a:t>Rok 2006 – úhrnná rozvodovost téměř 60 %</a:t>
            </a:r>
          </a:p>
          <a:p>
            <a:pPr marL="274320" lvl="1" indent="0">
              <a:buNone/>
            </a:pPr>
            <a:endParaRPr lang="cs-CZ" dirty="0">
              <a:solidFill>
                <a:schemeClr val="tx2"/>
              </a:solidFill>
            </a:endParaRPr>
          </a:p>
          <a:p>
            <a:pPr marL="274320" lvl="1" indent="0">
              <a:buNone/>
            </a:pPr>
            <a:endParaRPr lang="cs-CZ" dirty="0">
              <a:solidFill>
                <a:schemeClr val="tx2"/>
              </a:solidFill>
            </a:endParaRP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pPr lvl="1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062C048-F8D4-4104-8106-0B803C92D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2644" y="525827"/>
            <a:ext cx="3763554" cy="259228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5D4157E-E5DE-40D5-946A-F02F1B6CEB53}"/>
              </a:ext>
            </a:extLst>
          </p:cNvPr>
          <p:cNvSpPr txBox="1"/>
          <p:nvPr/>
        </p:nvSpPr>
        <p:spPr>
          <a:xfrm>
            <a:off x="8352439" y="6172200"/>
            <a:ext cx="225895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400" dirty="0">
                <a:solidFill>
                  <a:schemeClr val="tx2"/>
                </a:solidFill>
                <a:hlinkClick r:id="rId3"/>
              </a:rPr>
              <a:t>Suttrová, 2014</a:t>
            </a:r>
            <a:endParaRPr lang="cs-CZ" sz="2400" dirty="0">
              <a:solidFill>
                <a:schemeClr val="tx2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7399B0A-61A3-4197-B2AD-E7BB978274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916" y="3501008"/>
            <a:ext cx="6722523" cy="310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88FE11-FCC4-4D8A-8979-375926664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12" y="395244"/>
            <a:ext cx="9753600" cy="835496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ZAJÍMAVOSTI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4A37B8-4F47-4450-9468-7585877B2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804" y="1484784"/>
            <a:ext cx="9753600" cy="477982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POTRATOVOST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Ovlivňována legislativou, antikoncepcí,</a:t>
            </a:r>
          </a:p>
          <a:p>
            <a:pPr marL="274320" lvl="1" indent="0">
              <a:buNone/>
            </a:pPr>
            <a:r>
              <a:rPr lang="cs-CZ" sz="1800" dirty="0">
                <a:solidFill>
                  <a:schemeClr val="tx2"/>
                </a:solidFill>
              </a:rPr>
              <a:t>společenským klimatem, individuální vlivy</a:t>
            </a:r>
          </a:p>
          <a:p>
            <a:pPr marL="274320" lvl="1" indent="0">
              <a:buNone/>
            </a:pPr>
            <a:r>
              <a:rPr lang="cs-CZ" sz="1800" dirty="0">
                <a:solidFill>
                  <a:schemeClr val="tx2"/>
                </a:solidFill>
              </a:rPr>
              <a:t>náboženství (ČR vs. Polsko), úroveň vzdělání, atd.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ČR (2008): necelých 40 potratů na 100 narozených</a:t>
            </a:r>
          </a:p>
          <a:p>
            <a:r>
              <a:rPr lang="cs-CZ" b="1" dirty="0">
                <a:solidFill>
                  <a:schemeClr val="tx2"/>
                </a:solidFill>
              </a:rPr>
              <a:t>KOJENECKÁ ÚMRTNOST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Kvocient kojenecké úmrtnosti: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= počet zemřelých ve stáří do 1 roku na 1 000 živě narozených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Používá se i jako ukazatel životní úrovně daného regionu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Celosvětově klesající tendence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Průměrná hodnota ve světě (2015): 32 ‰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V ČR (2009): jsou to 3,79 ‰ (světová špička)</a:t>
            </a:r>
          </a:p>
          <a:p>
            <a:pPr lvl="1"/>
            <a:r>
              <a:rPr lang="cs-CZ" sz="1800" dirty="0">
                <a:solidFill>
                  <a:schemeClr val="tx2"/>
                </a:solidFill>
                <a:hlinkClick r:id="rId2"/>
              </a:rPr>
              <a:t>http://www.celysvet.cz/poradi-statu-kojenecka-umrtnost</a:t>
            </a:r>
            <a:endParaRPr lang="cs-CZ" sz="1800" dirty="0">
              <a:solidFill>
                <a:schemeClr val="tx2"/>
              </a:solidFill>
            </a:endParaRP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pPr marL="274320" lvl="1" indent="0">
              <a:buNone/>
            </a:pPr>
            <a:endParaRPr lang="cs-CZ" dirty="0">
              <a:solidFill>
                <a:schemeClr val="tx2"/>
              </a:solidFill>
            </a:endParaRP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pPr lvl="1"/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C11FA0E-05DC-4257-8859-FA35738E1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36" y="1230740"/>
            <a:ext cx="3645421" cy="235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6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88FE11-FCC4-4D8A-8979-375926664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28" y="372849"/>
            <a:ext cx="9753600" cy="835496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ZAJÍMAVOSTI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4A37B8-4F47-4450-9468-7585877B2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36" y="1340768"/>
            <a:ext cx="9753600" cy="477982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NADĚJE DOŽITÍ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Počet roků, které v průměru ještě prožije osoba ve věku x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Nejčastěji se udává Střední délka života ve věku 0 (tj. při narození)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Další z ukazatelů ekonomické a společenské vyspělosti regionu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Celosvětově rostoucí tendence</a:t>
            </a: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pPr lvl="1"/>
            <a:r>
              <a:rPr lang="cs-CZ" dirty="0">
                <a:solidFill>
                  <a:schemeClr val="tx2"/>
                </a:solidFill>
              </a:rPr>
              <a:t>Naděje </a:t>
            </a:r>
            <a:r>
              <a:rPr lang="cs-CZ" u="sng" dirty="0">
                <a:solidFill>
                  <a:schemeClr val="tx2"/>
                </a:solidFill>
              </a:rPr>
              <a:t>na</a:t>
            </a:r>
            <a:r>
              <a:rPr lang="cs-CZ" dirty="0">
                <a:solidFill>
                  <a:schemeClr val="tx2"/>
                </a:solidFill>
              </a:rPr>
              <a:t> dožití – </a:t>
            </a:r>
            <a:r>
              <a:rPr lang="cs-CZ" b="1" dirty="0">
                <a:solidFill>
                  <a:schemeClr val="tx2"/>
                </a:solidFill>
              </a:rPr>
              <a:t>nesprávný výraz!</a:t>
            </a:r>
          </a:p>
          <a:p>
            <a:pPr marL="274320" lvl="1" indent="0">
              <a:buNone/>
            </a:pPr>
            <a:endParaRPr lang="cs-CZ" dirty="0">
              <a:solidFill>
                <a:schemeClr val="tx2"/>
              </a:solidFill>
            </a:endParaRP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pPr lvl="1"/>
            <a:endParaRPr lang="cs-CZ" dirty="0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9EBA6056-14E9-4A13-ABE3-3D5BBEE2B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4492" y="2951332"/>
            <a:ext cx="4696197" cy="331496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C45888E-D0F4-49F7-8211-AB743158C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76" y="3988885"/>
            <a:ext cx="5250160" cy="226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9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728163-321A-43B5-AAC3-9691BE14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304056"/>
            <a:ext cx="9753600" cy="763488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Zadání 4. cvičení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645C66D-4207-46D7-B63A-97FB5818D1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62102" y="1196752"/>
                <a:ext cx="10009110" cy="4975448"/>
              </a:xfrm>
            </p:spPr>
            <p:txBody>
              <a:bodyPr/>
              <a:lstStyle/>
              <a:p>
                <a:r>
                  <a:rPr lang="cs-CZ" u="sng" dirty="0">
                    <a:solidFill>
                      <a:schemeClr val="tx2"/>
                    </a:solidFill>
                  </a:rPr>
                  <a:t>4.1 Sňatečnost</a:t>
                </a:r>
              </a:p>
              <a:p>
                <a:pPr lvl="1"/>
                <a:endParaRPr lang="cs-CZ" dirty="0">
                  <a:solidFill>
                    <a:schemeClr val="tx2"/>
                  </a:solidFill>
                </a:endParaRPr>
              </a:p>
              <a:p>
                <a:pPr lvl="1"/>
                <a:r>
                  <a:rPr lang="cs-CZ" sz="1800" dirty="0">
                    <a:solidFill>
                      <a:schemeClr val="tx2"/>
                    </a:solidFill>
                  </a:rPr>
                  <a:t>Hrubá míra sňatečnosti za obce vašeho SO ORP v letech 1991, 2001, 2011 + za celé SO ORP</a:t>
                </a:r>
              </a:p>
              <a:p>
                <a:pPr lvl="1"/>
                <a:endParaRPr lang="cs-CZ" sz="1800" dirty="0">
                  <a:solidFill>
                    <a:schemeClr val="tx2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cs-CZ" sz="2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𝒉𝒎𝒔</m:t>
                    </m:r>
                    <m:r>
                      <a:rPr lang="cs-CZ" sz="2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cs-CZ" sz="24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4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acc>
                      </m:den>
                    </m:f>
                    <m:r>
                      <a:rPr lang="cs-CZ" sz="2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cs-CZ" sz="2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𝟏𝟎𝟎𝟎</m:t>
                    </m:r>
                  </m:oMath>
                </a14:m>
                <a:endParaRPr lang="cs-CZ" sz="2400" b="1" dirty="0">
                  <a:solidFill>
                    <a:schemeClr val="tx2"/>
                  </a:solidFill>
                </a:endParaRPr>
              </a:p>
              <a:p>
                <a:pPr lvl="3"/>
                <a:r>
                  <a:rPr lang="cs-CZ" sz="1400" dirty="0" err="1">
                    <a:solidFill>
                      <a:schemeClr val="tx2"/>
                    </a:solidFill>
                  </a:rPr>
                  <a:t>hms</a:t>
                </a:r>
                <a:r>
                  <a:rPr lang="cs-CZ" sz="1400" dirty="0">
                    <a:solidFill>
                      <a:schemeClr val="tx2"/>
                    </a:solidFill>
                  </a:rPr>
                  <a:t> – hrubá míra sňatečnosti, S – počet uzavřených sňatků, S (s pruhem) – střední stav obyvatelstva</a:t>
                </a:r>
              </a:p>
              <a:p>
                <a:pPr lvl="1"/>
                <a:endParaRPr lang="cs-CZ" sz="1600" dirty="0">
                  <a:solidFill>
                    <a:schemeClr val="tx2"/>
                  </a:solidFill>
                </a:endParaRPr>
              </a:p>
              <a:p>
                <a:pPr lvl="1"/>
                <a:endParaRPr lang="cs-CZ" sz="1600" dirty="0">
                  <a:solidFill>
                    <a:schemeClr val="tx2"/>
                  </a:solidFill>
                </a:endParaRPr>
              </a:p>
              <a:p>
                <a:pPr lvl="1"/>
                <a:r>
                  <a:rPr lang="cs-CZ" sz="1600" b="1" dirty="0">
                    <a:solidFill>
                      <a:schemeClr val="tx2"/>
                    </a:solidFill>
                  </a:rPr>
                  <a:t>1 tabulka </a:t>
                </a:r>
                <a:r>
                  <a:rPr lang="cs-CZ" sz="1600" dirty="0">
                    <a:solidFill>
                      <a:schemeClr val="tx2"/>
                    </a:solidFill>
                  </a:rPr>
                  <a:t>pro všechny (3) roky a obce + za celé SO ORP</a:t>
                </a:r>
              </a:p>
              <a:p>
                <a:pPr lvl="2"/>
                <a:r>
                  <a:rPr lang="cs-CZ" sz="1400" dirty="0">
                    <a:solidFill>
                      <a:schemeClr val="tx2"/>
                    </a:solidFill>
                  </a:rPr>
                  <a:t>Bude v ní: S, S (s pruhem), </a:t>
                </a:r>
                <a:r>
                  <a:rPr lang="cs-CZ" sz="1400" dirty="0" err="1">
                    <a:solidFill>
                      <a:schemeClr val="tx2"/>
                    </a:solidFill>
                  </a:rPr>
                  <a:t>hms</a:t>
                </a:r>
                <a:endParaRPr lang="cs-CZ" sz="1400" dirty="0">
                  <a:solidFill>
                    <a:schemeClr val="tx2"/>
                  </a:solidFill>
                </a:endParaRPr>
              </a:p>
              <a:p>
                <a:pPr lvl="1"/>
                <a:endParaRPr lang="cs-CZ" sz="1600" dirty="0">
                  <a:solidFill>
                    <a:schemeClr val="tx2"/>
                  </a:solidFill>
                </a:endParaRPr>
              </a:p>
              <a:p>
                <a:pPr lvl="1"/>
                <a:r>
                  <a:rPr lang="cs-CZ" sz="1600" dirty="0">
                    <a:solidFill>
                      <a:schemeClr val="tx2"/>
                    </a:solidFill>
                  </a:rPr>
                  <a:t>Komentář zhodnocující vývoj </a:t>
                </a:r>
                <a:r>
                  <a:rPr lang="cs-CZ" sz="1600" dirty="0" err="1">
                    <a:solidFill>
                      <a:schemeClr val="tx2"/>
                    </a:solidFill>
                  </a:rPr>
                  <a:t>hms</a:t>
                </a:r>
                <a:r>
                  <a:rPr lang="cs-CZ" sz="1600" dirty="0">
                    <a:solidFill>
                      <a:schemeClr val="tx2"/>
                    </a:solidFill>
                  </a:rPr>
                  <a:t> – </a:t>
                </a:r>
                <a:r>
                  <a:rPr lang="cs-CZ" sz="1600" b="1" dirty="0">
                    <a:solidFill>
                      <a:schemeClr val="tx2"/>
                    </a:solidFill>
                  </a:rPr>
                  <a:t>cca odstavec textu</a:t>
                </a:r>
              </a:p>
              <a:p>
                <a:pPr lvl="2"/>
                <a:r>
                  <a:rPr lang="cs-CZ" sz="1400" dirty="0">
                    <a:solidFill>
                      <a:schemeClr val="tx2"/>
                    </a:solidFill>
                  </a:rPr>
                  <a:t>Nejen popis, ale i interpretaci</a:t>
                </a:r>
              </a:p>
              <a:p>
                <a:pPr lvl="1"/>
                <a:endParaRPr lang="cs-CZ" dirty="0">
                  <a:solidFill>
                    <a:schemeClr val="tx2"/>
                  </a:solidFill>
                </a:endParaRPr>
              </a:p>
              <a:p>
                <a:pPr lvl="2"/>
                <a:endParaRPr lang="cs-CZ" dirty="0">
                  <a:solidFill>
                    <a:schemeClr val="tx2"/>
                  </a:solidFill>
                </a:endParaRPr>
              </a:p>
              <a:p>
                <a:pPr marL="274320" lvl="1" indent="0">
                  <a:buNone/>
                </a:pPr>
                <a:endParaRPr lang="cs-CZ" dirty="0">
                  <a:solidFill>
                    <a:schemeClr val="tx2"/>
                  </a:solidFill>
                </a:endParaRP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645C66D-4207-46D7-B63A-97FB5818D1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2102" y="1196752"/>
                <a:ext cx="10009110" cy="4975448"/>
              </a:xfrm>
              <a:blipFill>
                <a:blip r:embed="rId2"/>
                <a:stretch>
                  <a:fillRect t="-17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185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728163-321A-43B5-AAC3-9691BE14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304056"/>
            <a:ext cx="9753600" cy="763488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Zadání 4. cvičení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645C66D-4207-46D7-B63A-97FB5818D1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62102" y="1196752"/>
                <a:ext cx="10009110" cy="5472608"/>
              </a:xfrm>
            </p:spPr>
            <p:txBody>
              <a:bodyPr>
                <a:normAutofit/>
              </a:bodyPr>
              <a:lstStyle/>
              <a:p>
                <a:r>
                  <a:rPr lang="cs-CZ" u="sng" dirty="0">
                    <a:solidFill>
                      <a:schemeClr val="tx2"/>
                    </a:solidFill>
                  </a:rPr>
                  <a:t>4.2 Rozvodovost</a:t>
                </a:r>
              </a:p>
              <a:p>
                <a:pPr lvl="1"/>
                <a:r>
                  <a:rPr lang="cs-CZ" sz="1800" dirty="0">
                    <a:solidFill>
                      <a:schemeClr val="tx2"/>
                    </a:solidFill>
                  </a:rPr>
                  <a:t>Hrubá míra rozvodovosti a index rozvodovosti za obce vybraného SO ORP v letech 1991, 2001, 2011 + za celé SO ORP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cs-CZ" sz="2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𝒉𝒎𝒓𝒐</m:t>
                    </m:r>
                    <m:r>
                      <a:rPr lang="cs-CZ" sz="2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cs-CZ" sz="24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4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acc>
                      </m:den>
                    </m:f>
                    <m:r>
                      <a:rPr lang="cs-CZ" sz="2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cs-CZ" sz="2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𝟏𝟎𝟎𝟎</m:t>
                    </m:r>
                  </m:oMath>
                </a14:m>
                <a:endParaRPr lang="cs-CZ" sz="2400" b="1" dirty="0">
                  <a:solidFill>
                    <a:schemeClr val="tx2"/>
                  </a:solidFill>
                </a:endParaRPr>
              </a:p>
              <a:p>
                <a:pPr marL="731520" lvl="3" indent="0">
                  <a:buNone/>
                </a:pPr>
                <a:r>
                  <a:rPr lang="cs-CZ" sz="1400" dirty="0">
                    <a:solidFill>
                      <a:schemeClr val="tx2"/>
                    </a:solidFill>
                  </a:rPr>
                  <a:t>hmro – hrubá míra rozvodovosti, R – počet rozvodů, S (s pruhem) – střední stav obyvatelstva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cs-CZ" sz="2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cs-CZ" sz="2400" b="1" i="1" baseline="-250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cs-CZ" sz="2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num>
                      <m:den>
                        <m:r>
                          <a:rPr lang="cs-CZ" sz="2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den>
                    </m:f>
                    <m:r>
                      <a:rPr lang="cs-CZ" sz="2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cs-CZ" sz="2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endParaRPr lang="cs-CZ" sz="2400" b="1" dirty="0">
                  <a:solidFill>
                    <a:schemeClr val="tx2"/>
                  </a:solidFill>
                </a:endParaRPr>
              </a:p>
              <a:p>
                <a:pPr lvl="2"/>
                <a:r>
                  <a:rPr lang="cs-CZ" sz="1400" dirty="0">
                    <a:solidFill>
                      <a:schemeClr val="tx2"/>
                    </a:solidFill>
                  </a:rPr>
                  <a:t>i</a:t>
                </a:r>
                <a:r>
                  <a:rPr lang="cs-CZ" sz="1400" baseline="-25000" dirty="0">
                    <a:solidFill>
                      <a:schemeClr val="tx2"/>
                    </a:solidFill>
                  </a:rPr>
                  <a:t>r</a:t>
                </a:r>
                <a:r>
                  <a:rPr lang="cs-CZ" sz="1400" dirty="0">
                    <a:solidFill>
                      <a:schemeClr val="tx2"/>
                    </a:solidFill>
                  </a:rPr>
                  <a:t> – index rozvodovosti, R – počet rozvodů, S – počet uzavřených sňatků</a:t>
                </a:r>
              </a:p>
              <a:p>
                <a:pPr lvl="2"/>
                <a:endParaRPr lang="cs-CZ" sz="3000" dirty="0">
                  <a:solidFill>
                    <a:schemeClr val="tx2"/>
                  </a:solidFill>
                </a:endParaRPr>
              </a:p>
              <a:p>
                <a:pPr lvl="1"/>
                <a:r>
                  <a:rPr lang="cs-CZ" sz="1600" dirty="0">
                    <a:solidFill>
                      <a:schemeClr val="tx2"/>
                    </a:solidFill>
                  </a:rPr>
                  <a:t>Index rozvodovosti = počet rozvodů na 100 nově uzavřených manželství v daném roce</a:t>
                </a:r>
              </a:p>
              <a:p>
                <a:pPr lvl="1"/>
                <a:endParaRPr lang="cs-CZ" sz="1600" dirty="0">
                  <a:solidFill>
                    <a:schemeClr val="tx2"/>
                  </a:solidFill>
                </a:endParaRPr>
              </a:p>
              <a:p>
                <a:pPr lvl="1"/>
                <a:r>
                  <a:rPr lang="cs-CZ" sz="1600" b="1" dirty="0">
                    <a:solidFill>
                      <a:schemeClr val="tx2"/>
                    </a:solidFill>
                  </a:rPr>
                  <a:t>1 tabulka </a:t>
                </a:r>
                <a:r>
                  <a:rPr lang="cs-CZ" sz="1600" dirty="0">
                    <a:solidFill>
                      <a:schemeClr val="tx2"/>
                    </a:solidFill>
                  </a:rPr>
                  <a:t>pro všechny (3) roky a obce + za celé SO ORP</a:t>
                </a:r>
              </a:p>
              <a:p>
                <a:pPr lvl="2"/>
                <a:r>
                  <a:rPr lang="cs-CZ" sz="1400" dirty="0">
                    <a:solidFill>
                      <a:schemeClr val="tx2"/>
                    </a:solidFill>
                  </a:rPr>
                  <a:t>Bude v ní: R, S, S (s pruhem), </a:t>
                </a:r>
                <a:r>
                  <a:rPr lang="cs-CZ" sz="1400" dirty="0" err="1">
                    <a:solidFill>
                      <a:schemeClr val="tx2"/>
                    </a:solidFill>
                  </a:rPr>
                  <a:t>hmro</a:t>
                </a:r>
                <a:r>
                  <a:rPr lang="cs-CZ" sz="1400" dirty="0">
                    <a:solidFill>
                      <a:schemeClr val="tx2"/>
                    </a:solidFill>
                  </a:rPr>
                  <a:t>, </a:t>
                </a:r>
                <a:r>
                  <a:rPr lang="cs-CZ" sz="1400" dirty="0" err="1">
                    <a:solidFill>
                      <a:schemeClr val="tx2"/>
                    </a:solidFill>
                  </a:rPr>
                  <a:t>i</a:t>
                </a:r>
                <a:r>
                  <a:rPr lang="cs-CZ" sz="1400" baseline="-25000" dirty="0" err="1">
                    <a:solidFill>
                      <a:schemeClr val="tx2"/>
                    </a:solidFill>
                  </a:rPr>
                  <a:t>r</a:t>
                </a:r>
                <a:r>
                  <a:rPr lang="cs-CZ" sz="1400" dirty="0">
                    <a:solidFill>
                      <a:schemeClr val="tx2"/>
                    </a:solidFill>
                  </a:rPr>
                  <a:t> </a:t>
                </a:r>
              </a:p>
              <a:p>
                <a:pPr lvl="1"/>
                <a:r>
                  <a:rPr lang="cs-CZ" sz="1600" dirty="0">
                    <a:solidFill>
                      <a:schemeClr val="tx2"/>
                    </a:solidFill>
                  </a:rPr>
                  <a:t>Komentář zhodnocující vývoj </a:t>
                </a:r>
                <a:r>
                  <a:rPr lang="cs-CZ" sz="1600" dirty="0" err="1">
                    <a:solidFill>
                      <a:schemeClr val="tx2"/>
                    </a:solidFill>
                  </a:rPr>
                  <a:t>hmro</a:t>
                </a:r>
                <a:r>
                  <a:rPr lang="cs-CZ" sz="1600" dirty="0">
                    <a:solidFill>
                      <a:schemeClr val="tx2"/>
                    </a:solidFill>
                  </a:rPr>
                  <a:t> a i</a:t>
                </a:r>
                <a:r>
                  <a:rPr lang="cs-CZ" sz="1600" baseline="-25000" dirty="0">
                    <a:solidFill>
                      <a:schemeClr val="tx2"/>
                    </a:solidFill>
                  </a:rPr>
                  <a:t>r</a:t>
                </a:r>
                <a:r>
                  <a:rPr lang="cs-CZ" sz="1600" dirty="0">
                    <a:solidFill>
                      <a:schemeClr val="tx2"/>
                    </a:solidFill>
                  </a:rPr>
                  <a:t> – </a:t>
                </a:r>
                <a:r>
                  <a:rPr lang="cs-CZ" sz="1600" b="1" dirty="0">
                    <a:solidFill>
                      <a:schemeClr val="tx2"/>
                    </a:solidFill>
                  </a:rPr>
                  <a:t>cca odstavec textu</a:t>
                </a:r>
              </a:p>
              <a:p>
                <a:pPr lvl="2"/>
                <a:r>
                  <a:rPr lang="cs-CZ" sz="1400" dirty="0">
                    <a:solidFill>
                      <a:schemeClr val="tx2"/>
                    </a:solidFill>
                  </a:rPr>
                  <a:t>Nejen popis, ale i interpretaci</a:t>
                </a:r>
              </a:p>
              <a:p>
                <a:pPr lvl="1"/>
                <a:endParaRPr lang="cs-CZ" dirty="0">
                  <a:solidFill>
                    <a:schemeClr val="tx2"/>
                  </a:solidFill>
                </a:endParaRPr>
              </a:p>
              <a:p>
                <a:pPr lvl="2"/>
                <a:endParaRPr lang="cs-CZ" dirty="0">
                  <a:solidFill>
                    <a:schemeClr val="tx2"/>
                  </a:solidFill>
                </a:endParaRPr>
              </a:p>
              <a:p>
                <a:pPr marL="274320" lvl="1" indent="0">
                  <a:buNone/>
                </a:pPr>
                <a:endParaRPr lang="cs-CZ" dirty="0">
                  <a:solidFill>
                    <a:schemeClr val="tx2"/>
                  </a:solidFill>
                </a:endParaRP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645C66D-4207-46D7-B63A-97FB5818D1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2102" y="1196752"/>
                <a:ext cx="10009110" cy="5472608"/>
              </a:xfrm>
              <a:blipFill>
                <a:blip r:embed="rId2"/>
                <a:stretch>
                  <a:fillRect t="-15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484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728163-321A-43B5-AAC3-9691BE14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304056"/>
            <a:ext cx="9753600" cy="763488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Zadání 4. cvičení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645C66D-4207-46D7-B63A-97FB5818D1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62102" y="1196752"/>
                <a:ext cx="10009110" cy="497544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cs-CZ" u="sng" dirty="0">
                    <a:solidFill>
                      <a:schemeClr val="tx2"/>
                    </a:solidFill>
                  </a:rPr>
                  <a:t>4.3 Potratovost</a:t>
                </a:r>
              </a:p>
              <a:p>
                <a:pPr lvl="1"/>
                <a:endParaRPr lang="cs-CZ" sz="1800" dirty="0">
                  <a:solidFill>
                    <a:schemeClr val="tx2"/>
                  </a:solidFill>
                </a:endParaRPr>
              </a:p>
              <a:p>
                <a:pPr lvl="1"/>
                <a:r>
                  <a:rPr lang="cs-CZ" sz="1800" dirty="0">
                    <a:solidFill>
                      <a:schemeClr val="tx2"/>
                    </a:solidFill>
                  </a:rPr>
                  <a:t>Hrubá míra potratovosti a index potratovosti za obce vybraného SO ORP v letech 199</a:t>
                </a:r>
                <a:r>
                  <a:rPr lang="cs-CZ" sz="1800" b="1" u="sng" dirty="0">
                    <a:solidFill>
                      <a:schemeClr val="tx2"/>
                    </a:solidFill>
                  </a:rPr>
                  <a:t>2</a:t>
                </a:r>
                <a:r>
                  <a:rPr lang="cs-CZ" sz="1800" dirty="0">
                    <a:solidFill>
                      <a:schemeClr val="tx2"/>
                    </a:solidFill>
                  </a:rPr>
                  <a:t>, 2001, 2011 + za celé SO ORP</a:t>
                </a:r>
              </a:p>
              <a:p>
                <a:pPr lvl="1"/>
                <a:endParaRPr lang="cs-CZ" sz="1800" dirty="0">
                  <a:solidFill>
                    <a:schemeClr val="tx2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cs-CZ" sz="2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𝒉𝒎𝒑𝒐</m:t>
                    </m:r>
                    <m:r>
                      <a:rPr lang="cs-CZ" sz="2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cs-CZ" sz="24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4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acc>
                      </m:den>
                    </m:f>
                    <m:r>
                      <a:rPr lang="cs-CZ" sz="2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cs-CZ" sz="2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𝟏𝟎𝟎𝟎</m:t>
                    </m:r>
                  </m:oMath>
                </a14:m>
                <a:endParaRPr lang="cs-CZ" sz="2400" b="1" dirty="0">
                  <a:solidFill>
                    <a:schemeClr val="tx2"/>
                  </a:solidFill>
                </a:endParaRPr>
              </a:p>
              <a:p>
                <a:pPr marL="731520" lvl="3" indent="0">
                  <a:buNone/>
                </a:pPr>
                <a:r>
                  <a:rPr lang="cs-CZ" sz="1400" dirty="0" err="1">
                    <a:solidFill>
                      <a:schemeClr val="tx2"/>
                    </a:solidFill>
                  </a:rPr>
                  <a:t>hmpo</a:t>
                </a:r>
                <a:r>
                  <a:rPr lang="cs-CZ" sz="1400" dirty="0">
                    <a:solidFill>
                      <a:schemeClr val="tx2"/>
                    </a:solidFill>
                  </a:rPr>
                  <a:t> – hrubá míra potratovosti, A – počet potratů, S (s pruhem) – střední stav obyvatelstva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cs-CZ" sz="2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𝒊𝒑𝒐</m:t>
                    </m:r>
                    <m:r>
                      <a:rPr lang="cs-CZ" sz="2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r>
                          <a:rPr lang="cs-CZ" sz="2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  <m:r>
                      <a:rPr lang="cs-CZ" sz="2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cs-CZ" sz="2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endParaRPr lang="cs-CZ" sz="2400" b="1" dirty="0">
                  <a:solidFill>
                    <a:schemeClr val="tx2"/>
                  </a:solidFill>
                </a:endParaRPr>
              </a:p>
              <a:p>
                <a:pPr lvl="2"/>
                <a:r>
                  <a:rPr lang="cs-CZ" sz="1400" dirty="0" err="1">
                    <a:solidFill>
                      <a:schemeClr val="tx2"/>
                    </a:solidFill>
                  </a:rPr>
                  <a:t>ipo</a:t>
                </a:r>
                <a:r>
                  <a:rPr lang="cs-CZ" sz="1400" dirty="0">
                    <a:solidFill>
                      <a:schemeClr val="tx2"/>
                    </a:solidFill>
                  </a:rPr>
                  <a:t> – index potratovosti, A – počet potratů, N – počet narozených celkem</a:t>
                </a:r>
              </a:p>
              <a:p>
                <a:pPr marL="502920" lvl="2" indent="0">
                  <a:buNone/>
                </a:pPr>
                <a:endParaRPr lang="cs-CZ" sz="2000" dirty="0">
                  <a:solidFill>
                    <a:schemeClr val="tx2"/>
                  </a:solidFill>
                </a:endParaRPr>
              </a:p>
              <a:p>
                <a:pPr marL="502920" lvl="2" indent="0">
                  <a:buNone/>
                </a:pPr>
                <a:r>
                  <a:rPr lang="cs-CZ" sz="1900" dirty="0">
                    <a:solidFill>
                      <a:schemeClr val="tx2"/>
                    </a:solidFill>
                  </a:rPr>
                  <a:t>Index potratovosti = počet potratů na 100 narozených dětí</a:t>
                </a:r>
              </a:p>
              <a:p>
                <a:pPr lvl="1"/>
                <a:endParaRPr lang="cs-CZ" sz="1800" dirty="0">
                  <a:solidFill>
                    <a:schemeClr val="tx2"/>
                  </a:solidFill>
                </a:endParaRPr>
              </a:p>
              <a:p>
                <a:pPr lvl="1"/>
                <a:r>
                  <a:rPr lang="cs-CZ" sz="1800" b="1" dirty="0">
                    <a:solidFill>
                      <a:schemeClr val="tx2"/>
                    </a:solidFill>
                  </a:rPr>
                  <a:t>1 tabulka </a:t>
                </a:r>
                <a:r>
                  <a:rPr lang="cs-CZ" sz="1800" dirty="0">
                    <a:solidFill>
                      <a:schemeClr val="tx2"/>
                    </a:solidFill>
                  </a:rPr>
                  <a:t>pro všechny (3) roky a obce + za celé SO ORP</a:t>
                </a:r>
              </a:p>
              <a:p>
                <a:pPr lvl="2"/>
                <a:r>
                  <a:rPr lang="cs-CZ" sz="1600" dirty="0">
                    <a:solidFill>
                      <a:schemeClr val="tx2"/>
                    </a:solidFill>
                  </a:rPr>
                  <a:t>Bude v ní: A, N, S (s pruhem), </a:t>
                </a:r>
                <a:r>
                  <a:rPr lang="cs-CZ" sz="1600" dirty="0" err="1">
                    <a:solidFill>
                      <a:schemeClr val="tx2"/>
                    </a:solidFill>
                  </a:rPr>
                  <a:t>hmpo</a:t>
                </a:r>
                <a:r>
                  <a:rPr lang="cs-CZ" sz="1600" dirty="0">
                    <a:solidFill>
                      <a:schemeClr val="tx2"/>
                    </a:solidFill>
                  </a:rPr>
                  <a:t>, </a:t>
                </a:r>
                <a:r>
                  <a:rPr lang="cs-CZ" sz="1600" dirty="0" err="1">
                    <a:solidFill>
                      <a:schemeClr val="tx2"/>
                    </a:solidFill>
                  </a:rPr>
                  <a:t>ipo</a:t>
                </a:r>
                <a:endParaRPr lang="cs-CZ" sz="1600" dirty="0">
                  <a:solidFill>
                    <a:schemeClr val="tx2"/>
                  </a:solidFill>
                </a:endParaRPr>
              </a:p>
              <a:p>
                <a:pPr lvl="1"/>
                <a:r>
                  <a:rPr lang="cs-CZ" sz="1800" dirty="0">
                    <a:solidFill>
                      <a:schemeClr val="tx2"/>
                    </a:solidFill>
                  </a:rPr>
                  <a:t>Komentář zhodnocující vývoj </a:t>
                </a:r>
                <a:r>
                  <a:rPr lang="cs-CZ" sz="1800" dirty="0" err="1">
                    <a:solidFill>
                      <a:schemeClr val="tx2"/>
                    </a:solidFill>
                  </a:rPr>
                  <a:t>hmpo</a:t>
                </a:r>
                <a:r>
                  <a:rPr lang="cs-CZ" sz="1800" dirty="0">
                    <a:solidFill>
                      <a:schemeClr val="tx2"/>
                    </a:solidFill>
                  </a:rPr>
                  <a:t> a </a:t>
                </a:r>
                <a:r>
                  <a:rPr lang="cs-CZ" sz="1800" dirty="0" err="1">
                    <a:solidFill>
                      <a:schemeClr val="tx2"/>
                    </a:solidFill>
                  </a:rPr>
                  <a:t>ipo</a:t>
                </a:r>
                <a:r>
                  <a:rPr lang="cs-CZ" sz="1800" dirty="0">
                    <a:solidFill>
                      <a:schemeClr val="tx2"/>
                    </a:solidFill>
                  </a:rPr>
                  <a:t> – </a:t>
                </a:r>
                <a:r>
                  <a:rPr lang="cs-CZ" sz="1800" b="1" dirty="0">
                    <a:solidFill>
                      <a:schemeClr val="tx2"/>
                    </a:solidFill>
                  </a:rPr>
                  <a:t>cca odstavec textu</a:t>
                </a:r>
              </a:p>
              <a:p>
                <a:pPr lvl="2"/>
                <a:r>
                  <a:rPr lang="cs-CZ" sz="1600" dirty="0">
                    <a:solidFill>
                      <a:schemeClr val="tx2"/>
                    </a:solidFill>
                  </a:rPr>
                  <a:t>Nejen popis, ale i interpretaci</a:t>
                </a:r>
              </a:p>
              <a:p>
                <a:pPr lvl="1"/>
                <a:endParaRPr lang="cs-CZ" dirty="0">
                  <a:solidFill>
                    <a:schemeClr val="tx2"/>
                  </a:solidFill>
                </a:endParaRPr>
              </a:p>
              <a:p>
                <a:pPr lvl="2"/>
                <a:endParaRPr lang="cs-CZ" dirty="0">
                  <a:solidFill>
                    <a:schemeClr val="tx2"/>
                  </a:solidFill>
                </a:endParaRPr>
              </a:p>
              <a:p>
                <a:pPr marL="274320" lvl="1" indent="0">
                  <a:buNone/>
                </a:pPr>
                <a:endParaRPr lang="cs-CZ" dirty="0">
                  <a:solidFill>
                    <a:schemeClr val="tx2"/>
                  </a:solidFill>
                </a:endParaRP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645C66D-4207-46D7-B63A-97FB5818D1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2102" y="1196752"/>
                <a:ext cx="10009110" cy="4975448"/>
              </a:xfrm>
              <a:blipFill>
                <a:blip r:embed="rId2"/>
                <a:stretch>
                  <a:fillRect t="-208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825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728163-321A-43B5-AAC3-9691BE14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304056"/>
            <a:ext cx="9753600" cy="763488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Zadání 4.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45C66D-4207-46D7-B63A-97FB5818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854" y="1196752"/>
            <a:ext cx="10009110" cy="4975448"/>
          </a:xfrm>
        </p:spPr>
        <p:txBody>
          <a:bodyPr/>
          <a:lstStyle/>
          <a:p>
            <a:r>
              <a:rPr lang="cs-CZ" sz="2000" u="sng" dirty="0">
                <a:solidFill>
                  <a:schemeClr val="tx2"/>
                </a:solidFill>
              </a:rPr>
              <a:t>Zdroj dat </a:t>
            </a:r>
          </a:p>
          <a:p>
            <a:pPr lvl="1"/>
            <a:endParaRPr lang="cs-CZ" sz="1800" dirty="0">
              <a:solidFill>
                <a:schemeClr val="tx2"/>
              </a:solidFill>
            </a:endParaRP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Počet uzavřených sňatků (1991, 2001, 2011)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Počet rozvodů (1991, 2001, 2011)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Počet potratů (1992, 2001, 2011)</a:t>
            </a:r>
          </a:p>
          <a:p>
            <a:pPr lvl="2"/>
            <a:r>
              <a:rPr lang="cs-CZ" sz="1600" dirty="0">
                <a:solidFill>
                  <a:schemeClr val="tx2"/>
                </a:solidFill>
              </a:rPr>
              <a:t>Pro rok 1991 nejsou data, proto použijte rok 1992!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Počet narozených celkem (1991, 2001, 2011)</a:t>
            </a:r>
          </a:p>
          <a:p>
            <a:pPr lvl="2"/>
            <a:r>
              <a:rPr lang="cs-CZ" sz="1600" dirty="0">
                <a:solidFill>
                  <a:schemeClr val="tx2"/>
                </a:solidFill>
              </a:rPr>
              <a:t>Správně by se mělo počítat jak s živě narozenými, tak i mrtvě narozenými. Mrtvě narození však nejsou dohledatelní pro roky a obce, proto je nebudete zohledňovat</a:t>
            </a:r>
          </a:p>
          <a:p>
            <a:pPr lvl="2"/>
            <a:r>
              <a:rPr lang="cs-CZ" sz="1600" dirty="0">
                <a:solidFill>
                  <a:schemeClr val="tx2"/>
                </a:solidFill>
              </a:rPr>
              <a:t>Jinými slovy – počet narozených celkem berte totožný s údajem o počtu živě narozených</a:t>
            </a:r>
          </a:p>
          <a:p>
            <a:pPr lvl="2"/>
            <a:endParaRPr lang="cs-CZ" sz="1600" dirty="0">
              <a:solidFill>
                <a:schemeClr val="tx2"/>
              </a:solidFill>
            </a:endParaRP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Vše potřebné v </a:t>
            </a:r>
            <a:r>
              <a:rPr lang="cs-CZ" sz="1800" b="1" dirty="0">
                <a:solidFill>
                  <a:schemeClr val="tx2"/>
                </a:solidFill>
              </a:rPr>
              <a:t>Databázi demografických údajů</a:t>
            </a:r>
          </a:p>
          <a:p>
            <a:pPr lvl="2"/>
            <a:r>
              <a:rPr lang="cs-CZ" sz="1600" dirty="0">
                <a:solidFill>
                  <a:schemeClr val="tx2"/>
                </a:solidFill>
                <a:hlinkClick r:id="rId2"/>
              </a:rPr>
              <a:t>https://www.czso.cz/csu/czso/databaze-demografickych-udaju-za-obce-cr</a:t>
            </a:r>
            <a:endParaRPr lang="cs-CZ" sz="1600" dirty="0">
              <a:solidFill>
                <a:schemeClr val="tx2"/>
              </a:solidFill>
            </a:endParaRPr>
          </a:p>
          <a:p>
            <a:pPr lvl="2"/>
            <a:endParaRPr lang="cs-CZ" dirty="0">
              <a:solidFill>
                <a:schemeClr val="tx2"/>
              </a:solidFill>
            </a:endParaRPr>
          </a:p>
          <a:p>
            <a:pPr lvl="2"/>
            <a:endParaRPr lang="cs-CZ" dirty="0">
              <a:solidFill>
                <a:schemeClr val="tx2"/>
              </a:solidFill>
            </a:endParaRP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pPr lvl="2"/>
            <a:endParaRPr lang="cs-CZ" dirty="0">
              <a:solidFill>
                <a:schemeClr val="tx2"/>
              </a:solidFill>
            </a:endParaRPr>
          </a:p>
          <a:p>
            <a:pPr marL="274320" lvl="1" indent="0">
              <a:buNone/>
            </a:pPr>
            <a:endParaRPr lang="cs-CZ" dirty="0">
              <a:solidFill>
                <a:schemeClr val="tx2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247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Continental_World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D2E3B38-6996-436F-8E98-B17EFA621C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ze série Mapy – celý svět (širokoúhlá)</Template>
  <TotalTime>0</TotalTime>
  <Words>1199</Words>
  <Application>Microsoft Office PowerPoint</Application>
  <PresentationFormat>Vlastní</PresentationFormat>
  <Paragraphs>212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Cambria Math</vt:lpstr>
      <vt:lpstr>Century Gothic</vt:lpstr>
      <vt:lpstr>Times New Roman</vt:lpstr>
      <vt:lpstr>Continental_World_16x9</vt:lpstr>
      <vt:lpstr>Geografie obyvatelstva  a geodemografie</vt:lpstr>
      <vt:lpstr>ZAJÍMAVOSTI</vt:lpstr>
      <vt:lpstr>ZAJÍMAVOSTI</vt:lpstr>
      <vt:lpstr>ZAJÍMAVOSTI</vt:lpstr>
      <vt:lpstr>ZAJÍMAVOSTI</vt:lpstr>
      <vt:lpstr>Zadání 4. cvičení</vt:lpstr>
      <vt:lpstr>Zadání 4. cvičení</vt:lpstr>
      <vt:lpstr>Zadání 4. cvičení</vt:lpstr>
      <vt:lpstr>Zadání 4. cvičení</vt:lpstr>
      <vt:lpstr>Zadání 4. cvičení</vt:lpstr>
      <vt:lpstr>Zadání 4. cvičení</vt:lpstr>
      <vt:lpstr>Zadání 4. cvičení</vt:lpstr>
      <vt:lpstr>Zadání 4. cvičení</vt:lpstr>
      <vt:lpstr>Zadání 4. cvičení</vt:lpstr>
      <vt:lpstr>Prezentace a summary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2018-09-16T09:41:15Z</dcterms:created>
  <dcterms:modified xsi:type="dcterms:W3CDTF">2020-11-30T16:28:29Z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