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6" r:id="rId4"/>
    <p:sldId id="300" r:id="rId5"/>
    <p:sldId id="287" r:id="rId6"/>
    <p:sldId id="289" r:id="rId7"/>
    <p:sldId id="288" r:id="rId8"/>
    <p:sldId id="291" r:id="rId9"/>
    <p:sldId id="290" r:id="rId10"/>
    <p:sldId id="292" r:id="rId11"/>
    <p:sldId id="293" r:id="rId12"/>
    <p:sldId id="294" r:id="rId13"/>
    <p:sldId id="295" r:id="rId14"/>
    <p:sldId id="301" r:id="rId15"/>
    <p:sldId id="302" r:id="rId16"/>
    <p:sldId id="298" r:id="rId17"/>
    <p:sldId id="299" r:id="rId18"/>
    <p:sldId id="303" r:id="rId19"/>
    <p:sldId id="297" r:id="rId20"/>
    <p:sldId id="280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945C66-4D78-4105-A803-86795F3A5B09}">
          <p14:sldIdLst>
            <p14:sldId id="256"/>
            <p14:sldId id="296"/>
            <p14:sldId id="300"/>
            <p14:sldId id="287"/>
            <p14:sldId id="289"/>
            <p14:sldId id="288"/>
            <p14:sldId id="291"/>
            <p14:sldId id="290"/>
            <p14:sldId id="292"/>
            <p14:sldId id="293"/>
            <p14:sldId id="294"/>
            <p14:sldId id="295"/>
            <p14:sldId id="301"/>
            <p14:sldId id="302"/>
            <p14:sldId id="298"/>
            <p14:sldId id="299"/>
            <p14:sldId id="303"/>
            <p14:sldId id="29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07.12.2020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07.12.2020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07.12.2020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07.12.2020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3933056"/>
            <a:ext cx="9753600" cy="943744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Geografie obyvatelstva</a:t>
            </a:r>
            <a:b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a geodemografie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9. cvičení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Podzim 2020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Petr HLISNIKOVSKÝ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AE403-0A09-4D95-8D28-99B5D341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189484"/>
            <a:ext cx="9596200" cy="1079276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REFORMa</a:t>
            </a:r>
            <a:r>
              <a:rPr lang="cs-CZ" dirty="0"/>
              <a:t> V DOBĚ NĚMECKÉ OKUPACE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C281F-4FC4-4F09-949F-BB5324AAD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910505"/>
            <a:ext cx="10162009" cy="358046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Zřízeny správní celky „OBERLANDRÁTY“</a:t>
            </a:r>
          </a:p>
          <a:p>
            <a:r>
              <a:rPr lang="cs-CZ" dirty="0">
                <a:solidFill>
                  <a:schemeClr val="tx2"/>
                </a:solidFill>
              </a:rPr>
              <a:t>Podléhaly přímo říšské nadvládě a zahrnovaly několik politických okresů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993EF5-3E8A-4B44-82C4-2C7729FBA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28" y="2208491"/>
            <a:ext cx="7055884" cy="44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91ACE-4BD1-4859-BD0F-793F8F19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794475"/>
            <a:ext cx="9596200" cy="658241"/>
          </a:xfrm>
        </p:spPr>
        <p:txBody>
          <a:bodyPr>
            <a:normAutofit/>
          </a:bodyPr>
          <a:lstStyle/>
          <a:p>
            <a:r>
              <a:rPr lang="cs-CZ" sz="3600" dirty="0"/>
              <a:t>Správní reforma po roce 1948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10A15-4EB1-4D81-A0D6-CEFD86CE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877446"/>
            <a:ext cx="9596200" cy="41685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399" dirty="0">
                <a:solidFill>
                  <a:schemeClr val="tx2"/>
                </a:solidFill>
              </a:rPr>
              <a:t>1. ledna 1949 nově vytvořeny kraje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99" dirty="0">
                <a:solidFill>
                  <a:schemeClr val="tx2"/>
                </a:solidFill>
              </a:rPr>
              <a:t>Na dnešním území ČR vzniklo 13 krajů (+ hlavní město Praha s postavením kraje)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99" dirty="0">
                <a:solidFill>
                  <a:schemeClr val="tx2"/>
                </a:solidFill>
              </a:rPr>
              <a:t>187 okresů (mnoho okresů vzniklo a zaniklo)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99" dirty="0">
                <a:solidFill>
                  <a:schemeClr val="tx2"/>
                </a:solidFill>
              </a:rPr>
              <a:t>Tzv. Geograficky „citlivá“ reforma</a:t>
            </a:r>
          </a:p>
          <a:p>
            <a:pPr marL="457063" indent="-457063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1EF2B-7A55-4CD0-BBF9-776E2230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5973A-01A2-4FDC-8932-4B3E11E5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B98FA7-431C-4377-823A-89AC7A88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55" y="893"/>
            <a:ext cx="8840001" cy="68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D71AD-8CE5-4CE3-936B-062F2176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188640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dirty="0"/>
              <a:t>Správní reforma v roce 1960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03C37-9A9C-48D2-BD8B-BDB403C4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844824"/>
            <a:ext cx="9753600" cy="4343400"/>
          </a:xfrm>
        </p:spPr>
        <p:txBody>
          <a:bodyPr>
            <a:normAutofit/>
          </a:bodyPr>
          <a:lstStyle/>
          <a:p>
            <a:r>
              <a:rPr lang="cs-CZ" sz="2399" dirty="0">
                <a:solidFill>
                  <a:schemeClr val="tx2"/>
                </a:solidFill>
              </a:rPr>
              <a:t>Dosavadní počet okresů (187) snížen na 75</a:t>
            </a:r>
          </a:p>
          <a:p>
            <a:r>
              <a:rPr lang="cs-CZ" sz="2399" dirty="0">
                <a:solidFill>
                  <a:schemeClr val="tx2"/>
                </a:solidFill>
              </a:rPr>
              <a:t>Dosavadní počet krajů (13) snížen na 7</a:t>
            </a:r>
          </a:p>
          <a:p>
            <a:r>
              <a:rPr lang="cs-CZ" sz="2399" dirty="0">
                <a:solidFill>
                  <a:schemeClr val="tx2"/>
                </a:solidFill>
              </a:rPr>
              <a:t>Praha brána jako 8. kraj a 76. okres</a:t>
            </a:r>
          </a:p>
          <a:p>
            <a:r>
              <a:rPr lang="cs-CZ" sz="2399" dirty="0">
                <a:solidFill>
                  <a:schemeClr val="tx2"/>
                </a:solidFill>
              </a:rPr>
              <a:t>Tzv. Geograficky „necitlivá“ reforma</a:t>
            </a:r>
          </a:p>
        </p:txBody>
      </p:sp>
    </p:spTree>
    <p:extLst>
      <p:ext uri="{BB962C8B-B14F-4D97-AF65-F5344CB8AC3E}">
        <p14:creationId xmlns:p14="http://schemas.microsoft.com/office/powerpoint/2010/main" val="5649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335C1-5026-44DD-B7D7-D1B6A786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52CDA-593F-4C2A-9C38-FA417786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26DBDF-0206-48CE-94F9-CC478F88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46" y="893"/>
            <a:ext cx="8859772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DC4D4-F1FE-4FDF-806A-4B58A7EF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 roce 1989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945035-E2A7-460D-ACF0-880AE8B2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2132856"/>
            <a:ext cx="9596200" cy="3580467"/>
          </a:xfrm>
        </p:spPr>
        <p:txBody>
          <a:bodyPr/>
          <a:lstStyle/>
          <a:p>
            <a:r>
              <a:rPr lang="cs-CZ" sz="2399" dirty="0">
                <a:solidFill>
                  <a:schemeClr val="tx2"/>
                </a:solidFill>
              </a:rPr>
              <a:t>Zrušeny krajské národní výbory (8), které vykonávaly správu krajů</a:t>
            </a:r>
          </a:p>
          <a:p>
            <a:r>
              <a:rPr lang="cs-CZ" sz="2399" dirty="0">
                <a:solidFill>
                  <a:schemeClr val="tx2"/>
                </a:solidFill>
              </a:rPr>
              <a:t>Základní územně správní celek – </a:t>
            </a:r>
            <a:r>
              <a:rPr lang="cs-CZ" sz="2399" b="1" dirty="0">
                <a:solidFill>
                  <a:schemeClr val="tx2"/>
                </a:solidFill>
              </a:rPr>
              <a:t>OBEC</a:t>
            </a:r>
          </a:p>
          <a:p>
            <a:r>
              <a:rPr lang="cs-CZ" sz="2399" dirty="0">
                <a:solidFill>
                  <a:schemeClr val="tx2"/>
                </a:solidFill>
              </a:rPr>
              <a:t>Nové kraje vznikly až v roce 2000, vycházejí z krajů z let 1949-1960 (trochu se liší)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7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E82B7-F33A-4231-8A52-5194BB6D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21800-B009-4CC5-A196-09591DC6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4FC8FB-17E3-4F2C-B84B-27526B83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85" y="893"/>
            <a:ext cx="894125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7A166-33AB-4ECB-BA17-38D93E8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476672"/>
            <a:ext cx="9753600" cy="979512"/>
          </a:xfrm>
        </p:spPr>
        <p:txBody>
          <a:bodyPr/>
          <a:lstStyle/>
          <a:p>
            <a:r>
              <a:rPr lang="cs-CZ" sz="3600" dirty="0"/>
              <a:t>Reforma</a:t>
            </a:r>
            <a:r>
              <a:rPr lang="cs-CZ" dirty="0"/>
              <a:t> </a:t>
            </a:r>
            <a:r>
              <a:rPr lang="cs-CZ" sz="3600" dirty="0"/>
              <a:t>2003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4009A-1EBC-4CD8-BF5B-39996AC4D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772816"/>
            <a:ext cx="9598700" cy="4213671"/>
          </a:xfrm>
        </p:spPr>
        <p:txBody>
          <a:bodyPr>
            <a:normAutofit/>
          </a:bodyPr>
          <a:lstStyle/>
          <a:p>
            <a:r>
              <a:rPr lang="cs-CZ" sz="2399" dirty="0">
                <a:solidFill>
                  <a:schemeClr val="tx2"/>
                </a:solidFill>
              </a:rPr>
              <a:t>Od 1. ledna 2003 vznik:</a:t>
            </a:r>
          </a:p>
          <a:p>
            <a:pPr lvl="1"/>
            <a:r>
              <a:rPr lang="cs-CZ" sz="2399" dirty="0">
                <a:solidFill>
                  <a:schemeClr val="tx2"/>
                </a:solidFill>
              </a:rPr>
              <a:t>SO ORP (205)</a:t>
            </a:r>
          </a:p>
          <a:p>
            <a:pPr lvl="1"/>
            <a:r>
              <a:rPr lang="cs-CZ" sz="2399" dirty="0">
                <a:solidFill>
                  <a:schemeClr val="tx2"/>
                </a:solidFill>
              </a:rPr>
              <a:t>SO POÚ (389)</a:t>
            </a:r>
          </a:p>
          <a:p>
            <a:pPr lvl="1"/>
            <a:r>
              <a:rPr lang="cs-CZ" sz="2399" dirty="0">
                <a:solidFill>
                  <a:schemeClr val="tx2"/>
                </a:solidFill>
              </a:rPr>
              <a:t>Zánik okresních úřadů</a:t>
            </a:r>
          </a:p>
          <a:p>
            <a:endParaRPr lang="cs-CZ" sz="2399" dirty="0">
              <a:solidFill>
                <a:schemeClr val="tx2"/>
              </a:solidFill>
            </a:endParaRPr>
          </a:p>
          <a:p>
            <a:r>
              <a:rPr lang="cs-CZ" sz="2399" dirty="0">
                <a:solidFill>
                  <a:schemeClr val="tx2"/>
                </a:solidFill>
              </a:rPr>
              <a:t>Změny v územní struktuře krajů k 1.1.2005</a:t>
            </a:r>
          </a:p>
          <a:p>
            <a:pPr lvl="1"/>
            <a:r>
              <a:rPr lang="cs-CZ" sz="2399" dirty="0">
                <a:solidFill>
                  <a:schemeClr val="tx2"/>
                </a:solidFill>
              </a:rPr>
              <a:t>25 obcí z kraje Vysočina přesunuto do Jihomoravského kraje</a:t>
            </a:r>
          </a:p>
          <a:p>
            <a:pPr lvl="1"/>
            <a:r>
              <a:rPr lang="cs-CZ" sz="2399" dirty="0">
                <a:solidFill>
                  <a:schemeClr val="tx2"/>
                </a:solidFill>
              </a:rPr>
              <a:t>3 obce z Moravskoslezského kraje do Olomouckého kraje</a:t>
            </a:r>
          </a:p>
        </p:txBody>
      </p:sp>
    </p:spTree>
    <p:extLst>
      <p:ext uri="{BB962C8B-B14F-4D97-AF65-F5344CB8AC3E}">
        <p14:creationId xmlns:p14="http://schemas.microsoft.com/office/powerpoint/2010/main" val="33350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00437-9953-4CC1-B27A-D23BF0DE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příští týden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5F3A1E-EB0D-43D6-A58C-CB2E4E9F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5. cvičení (poslední)</a:t>
            </a:r>
          </a:p>
          <a:p>
            <a:r>
              <a:rPr lang="cs-CZ" dirty="0">
                <a:solidFill>
                  <a:schemeClr val="tx2"/>
                </a:solidFill>
              </a:rPr>
              <a:t>Nezapomenout: 4. cvičení do </a:t>
            </a:r>
            <a:r>
              <a:rPr lang="cs-CZ" b="1" dirty="0">
                <a:solidFill>
                  <a:schemeClr val="tx2"/>
                </a:solidFill>
              </a:rPr>
              <a:t>13. 12. 2020, 23:59 </a:t>
            </a:r>
            <a:r>
              <a:rPr lang="cs-CZ" dirty="0">
                <a:solidFill>
                  <a:schemeClr val="tx2"/>
                </a:solidFill>
              </a:rPr>
              <a:t>– když nestihnete, posílat na můj mail</a:t>
            </a:r>
          </a:p>
        </p:txBody>
      </p:sp>
    </p:spTree>
    <p:extLst>
      <p:ext uri="{BB962C8B-B14F-4D97-AF65-F5344CB8AC3E}">
        <p14:creationId xmlns:p14="http://schemas.microsoft.com/office/powerpoint/2010/main" val="38974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DBFF8-CB66-4019-BB81-AD4F95EC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766219"/>
            <a:ext cx="9753600" cy="132556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689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4343F-CE5C-4236-B5C5-E3118405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40466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 A SUMMARY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483AFD-D1EE-468F-8FBF-39936708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84784"/>
            <a:ext cx="10657184" cy="470344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dirty="0">
                <a:solidFill>
                  <a:schemeClr val="tx2"/>
                </a:solidFill>
              </a:rPr>
              <a:t>Díky všem za odevzdané prezentace a shrnutí!</a:t>
            </a:r>
          </a:p>
          <a:p>
            <a:pPr>
              <a:buClr>
                <a:schemeClr val="tx2"/>
              </a:buClr>
            </a:pPr>
            <a:r>
              <a:rPr lang="cs-CZ" dirty="0">
                <a:solidFill>
                  <a:schemeClr val="tx2"/>
                </a:solidFill>
              </a:rPr>
              <a:t>Dobrá práce všichni!</a:t>
            </a:r>
          </a:p>
          <a:p>
            <a:pPr marL="274320" lvl="1" indent="0">
              <a:buClr>
                <a:schemeClr val="tx2"/>
              </a:buClr>
              <a:buNone/>
            </a:pP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b="1" dirty="0">
                <a:solidFill>
                  <a:schemeClr val="tx2"/>
                </a:solidFill>
              </a:rPr>
              <a:t>Další prezentace a </a:t>
            </a:r>
            <a:r>
              <a:rPr lang="cs-CZ" b="1" dirty="0" err="1">
                <a:solidFill>
                  <a:schemeClr val="tx2"/>
                </a:solidFill>
              </a:rPr>
              <a:t>summary</a:t>
            </a:r>
            <a:r>
              <a:rPr lang="cs-CZ" b="1" dirty="0">
                <a:solidFill>
                  <a:schemeClr val="tx2"/>
                </a:solidFill>
              </a:rPr>
              <a:t>:</a:t>
            </a:r>
          </a:p>
          <a:p>
            <a:pPr lvl="1">
              <a:buClr>
                <a:schemeClr val="tx2"/>
              </a:buClr>
            </a:pPr>
            <a:r>
              <a:rPr lang="cs-CZ" b="1" dirty="0">
                <a:solidFill>
                  <a:schemeClr val="tx2"/>
                </a:solidFill>
              </a:rPr>
              <a:t>DATUM ODEVZDÁNÍ 20. 12. 2020 (do 23.59)</a:t>
            </a:r>
          </a:p>
          <a:p>
            <a:pPr lvl="1">
              <a:buClr>
                <a:schemeClr val="tx2"/>
              </a:buClr>
            </a:pPr>
            <a:endParaRPr lang="cs-CZ" b="1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</a:pPr>
            <a:r>
              <a:rPr lang="cs-CZ" dirty="0" err="1">
                <a:solidFill>
                  <a:schemeClr val="tx2"/>
                </a:solidFill>
              </a:rPr>
              <a:t>Breuer</a:t>
            </a:r>
            <a:r>
              <a:rPr lang="cs-CZ" dirty="0">
                <a:solidFill>
                  <a:schemeClr val="tx2"/>
                </a:solidFill>
              </a:rPr>
              <a:t> Petr, Drahošová Martina, Koplík Jiří, </a:t>
            </a:r>
            <a:r>
              <a:rPr lang="cs-CZ" dirty="0" err="1">
                <a:solidFill>
                  <a:schemeClr val="tx2"/>
                </a:solidFill>
              </a:rPr>
              <a:t>Švomová</a:t>
            </a:r>
            <a:r>
              <a:rPr lang="cs-CZ" dirty="0">
                <a:solidFill>
                  <a:schemeClr val="tx2"/>
                </a:solidFill>
              </a:rPr>
              <a:t> Veronika, Mucha Ondřej</a:t>
            </a:r>
          </a:p>
          <a:p>
            <a:pPr lvl="1">
              <a:buClr>
                <a:schemeClr val="tx2"/>
              </a:buClr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2438B-6A39-4864-85C6-4E208574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548680"/>
            <a:ext cx="9753600" cy="43204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2"/>
                </a:solidFill>
              </a:rPr>
              <a:t>ODPOVĚDNÍKY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750DD-B11F-4DDB-BEBE-CE679790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68" y="1412776"/>
            <a:ext cx="11593288" cy="51845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Odpovědník se otevře dnes (7. 12. 2020) v 18:00 – přístupný ve složce </a:t>
            </a:r>
            <a:r>
              <a:rPr lang="cs-CZ" sz="2000" b="1" dirty="0">
                <a:solidFill>
                  <a:schemeClr val="tx2"/>
                </a:solidFill>
              </a:rPr>
              <a:t>Odpovědníky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Otevřený bude do </a:t>
            </a:r>
            <a:r>
              <a:rPr lang="cs-CZ" sz="2000" b="1" dirty="0">
                <a:solidFill>
                  <a:schemeClr val="tx2"/>
                </a:solidFill>
              </a:rPr>
              <a:t>20. 12. 2020 (do 23:59) – když zapomenete, napište mi</a:t>
            </a:r>
          </a:p>
          <a:p>
            <a:pPr>
              <a:buClr>
                <a:schemeClr val="tx2"/>
              </a:buClr>
            </a:pPr>
            <a:r>
              <a:rPr lang="cs-CZ" sz="2000" b="1" dirty="0">
                <a:solidFill>
                  <a:schemeClr val="tx2"/>
                </a:solidFill>
              </a:rPr>
              <a:t>15 otázek </a:t>
            </a:r>
            <a:r>
              <a:rPr lang="cs-CZ" sz="2000" dirty="0">
                <a:solidFill>
                  <a:schemeClr val="tx2"/>
                </a:solidFill>
              </a:rPr>
              <a:t>– z mé prezentace + z prezentací a shrnutí odevzdaných </a:t>
            </a:r>
            <a:r>
              <a:rPr lang="cs-CZ" sz="2000" b="1" dirty="0">
                <a:solidFill>
                  <a:schemeClr val="tx2"/>
                </a:solidFill>
              </a:rPr>
              <a:t>do 6. 12. 2020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Prezentace a </a:t>
            </a:r>
            <a:r>
              <a:rPr lang="cs-CZ" sz="2000" dirty="0" err="1">
                <a:solidFill>
                  <a:schemeClr val="tx2"/>
                </a:solidFill>
              </a:rPr>
              <a:t>summary</a:t>
            </a:r>
            <a:r>
              <a:rPr lang="cs-CZ" sz="2000" dirty="0">
                <a:solidFill>
                  <a:schemeClr val="tx2"/>
                </a:solidFill>
              </a:rPr>
              <a:t> jsou přístupné v příslušné odevzdávárně (kdyby byl problém s jejich otevřením, dejte vědět)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Čtěte pozorně otázky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Body se odečítají jen u některých otázek (je napsáno u kterých)</a:t>
            </a:r>
          </a:p>
          <a:p>
            <a:pPr lvl="1">
              <a:buClr>
                <a:schemeClr val="tx2"/>
              </a:buClr>
            </a:pPr>
            <a:r>
              <a:rPr lang="cs-CZ" sz="1600" dirty="0">
                <a:solidFill>
                  <a:schemeClr val="tx2"/>
                </a:solidFill>
              </a:rPr>
              <a:t>Zatím si nikdo nestěžoval, tak snad vše funguje jak má</a:t>
            </a:r>
          </a:p>
          <a:p>
            <a:pPr>
              <a:buClr>
                <a:schemeClr val="tx2"/>
              </a:buClr>
            </a:pPr>
            <a:r>
              <a:rPr lang="cs-CZ" sz="2000" b="1" dirty="0">
                <a:solidFill>
                  <a:schemeClr val="tx2"/>
                </a:solidFill>
              </a:rPr>
              <a:t>Nutno splnit na 80 %</a:t>
            </a:r>
          </a:p>
          <a:p>
            <a:pPr>
              <a:buClr>
                <a:schemeClr val="tx2"/>
              </a:buClr>
            </a:pPr>
            <a:r>
              <a:rPr lang="cs-CZ" sz="2000" b="1" dirty="0">
                <a:solidFill>
                  <a:schemeClr val="tx2"/>
                </a:solidFill>
              </a:rPr>
              <a:t>Pokud splníte minimální počet bodů, mělo by v poznámkovém bloku vyskočit *1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Odpovědník můžete otevírat opakovaně</a:t>
            </a:r>
          </a:p>
          <a:p>
            <a:pPr lvl="1">
              <a:buClr>
                <a:schemeClr val="tx2"/>
              </a:buClr>
            </a:pPr>
            <a:r>
              <a:rPr lang="cs-CZ" sz="1600" dirty="0">
                <a:solidFill>
                  <a:schemeClr val="tx2"/>
                </a:solidFill>
              </a:rPr>
              <a:t>Pokud ale uvidím, že to děláte stylem pokus-omyl, tak příští počet otevírání omezím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Není časový limit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 případě problému s odpovědníkem mi napište</a:t>
            </a:r>
          </a:p>
          <a:p>
            <a:pPr marL="45720" indent="0">
              <a:buClr>
                <a:schemeClr val="tx2"/>
              </a:buClr>
              <a:buNone/>
            </a:pP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246A8-4E50-44D1-B831-CCF15979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56" y="332656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dirty="0"/>
              <a:t>ZAJÍMAVOSTI –</a:t>
            </a:r>
            <a:br>
              <a:rPr lang="cs-CZ" sz="3600" dirty="0"/>
            </a:br>
            <a:r>
              <a:rPr lang="cs-CZ" sz="3600" dirty="0"/>
              <a:t>Vývoj správního členění od r. 1848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F63FA-445E-4668-9BD0-1F185A72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844824"/>
            <a:ext cx="9596200" cy="4309485"/>
          </a:xfrm>
        </p:spPr>
        <p:txBody>
          <a:bodyPr/>
          <a:lstStyle/>
          <a:p>
            <a:r>
              <a:rPr lang="cs-CZ" sz="2399" dirty="0">
                <a:solidFill>
                  <a:schemeClr val="tx2"/>
                </a:solidFill>
              </a:rPr>
              <a:t>Po revoluci v roce 1848 – utužení státní správy (absolutismus)</a:t>
            </a:r>
          </a:p>
          <a:p>
            <a:r>
              <a:rPr lang="cs-CZ" sz="2399" dirty="0">
                <a:solidFill>
                  <a:schemeClr val="tx2"/>
                </a:solidFill>
              </a:rPr>
              <a:t>Došlo ke zrušení poddanství, rozvoj moderní společnosti, hospodářský rozvoj -&gt; potřeba územně-správní a soudní reformy</a:t>
            </a:r>
          </a:p>
          <a:p>
            <a:r>
              <a:rPr lang="cs-CZ" sz="2399" dirty="0">
                <a:solidFill>
                  <a:schemeClr val="tx2"/>
                </a:solidFill>
              </a:rPr>
              <a:t>Územně-správní reforma nutná pro efektivní výběr daní</a:t>
            </a:r>
          </a:p>
          <a:p>
            <a:r>
              <a:rPr lang="cs-CZ" sz="2399" dirty="0">
                <a:solidFill>
                  <a:schemeClr val="tx2"/>
                </a:solidFill>
              </a:rPr>
              <a:t>V tomto století dvě hlavní reformy:</a:t>
            </a:r>
          </a:p>
          <a:p>
            <a:pPr lvl="1"/>
            <a:r>
              <a:rPr lang="cs-CZ" sz="1999" dirty="0">
                <a:solidFill>
                  <a:schemeClr val="tx2"/>
                </a:solidFill>
              </a:rPr>
              <a:t>Reforma 1850</a:t>
            </a:r>
          </a:p>
          <a:p>
            <a:pPr lvl="1"/>
            <a:r>
              <a:rPr lang="cs-CZ" sz="1999" dirty="0">
                <a:solidFill>
                  <a:schemeClr val="tx2"/>
                </a:solidFill>
              </a:rPr>
              <a:t>Reforma 1855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2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19EE1-90AC-47C7-957D-C740498D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5417F-DFEC-41B7-BE61-9140AF77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6EBDDA-0D68-4844-A1E6-2ED90AF3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59" y="18315"/>
            <a:ext cx="8889757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B48D7-15B9-4099-9950-E843D6F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9596200" cy="1007849"/>
          </a:xfrm>
        </p:spPr>
        <p:txBody>
          <a:bodyPr>
            <a:normAutofit/>
          </a:bodyPr>
          <a:lstStyle/>
          <a:p>
            <a:r>
              <a:rPr lang="cs-CZ" sz="3600" dirty="0"/>
              <a:t>Reforma</a:t>
            </a:r>
            <a:r>
              <a:rPr lang="cs-CZ" dirty="0"/>
              <a:t> </a:t>
            </a:r>
            <a:r>
              <a:rPr lang="cs-CZ" sz="3600" dirty="0"/>
              <a:t>1850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091D8E-4DF6-470A-8575-4FA25843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844824"/>
            <a:ext cx="9596200" cy="4525453"/>
          </a:xfrm>
        </p:spPr>
        <p:txBody>
          <a:bodyPr>
            <a:normAutofit/>
          </a:bodyPr>
          <a:lstStyle/>
          <a:p>
            <a:r>
              <a:rPr lang="cs-CZ" sz="2399" dirty="0">
                <a:solidFill>
                  <a:schemeClr val="tx2"/>
                </a:solidFill>
              </a:rPr>
              <a:t>Císařské nařízení z roku 26.6.1849 (v platnost vstoupil od roku 1850)</a:t>
            </a:r>
          </a:p>
          <a:p>
            <a:r>
              <a:rPr lang="cs-CZ" sz="2399" dirty="0">
                <a:solidFill>
                  <a:schemeClr val="tx2"/>
                </a:solidFill>
              </a:rPr>
              <a:t>Základní článek státní správy – </a:t>
            </a:r>
            <a:r>
              <a:rPr lang="cs-CZ" sz="2399" b="1" dirty="0">
                <a:solidFill>
                  <a:schemeClr val="tx2"/>
                </a:solidFill>
              </a:rPr>
              <a:t>POLITICKÉ OKRESY</a:t>
            </a:r>
          </a:p>
          <a:p>
            <a:r>
              <a:rPr lang="cs-CZ" sz="2399" dirty="0">
                <a:solidFill>
                  <a:schemeClr val="tx2"/>
                </a:solidFill>
              </a:rPr>
              <a:t>Vyšší jednotky – kraje, země</a:t>
            </a:r>
          </a:p>
          <a:p>
            <a:r>
              <a:rPr lang="cs-CZ" sz="2399" dirty="0">
                <a:solidFill>
                  <a:schemeClr val="tx2"/>
                </a:solidFill>
              </a:rPr>
              <a:t>V každém politickém okrese – </a:t>
            </a:r>
            <a:r>
              <a:rPr lang="cs-CZ" sz="2399" b="1" dirty="0">
                <a:solidFill>
                  <a:schemeClr val="tx2"/>
                </a:solidFill>
              </a:rPr>
              <a:t>OKRESNÍ HEJTMANSTVÍ</a:t>
            </a:r>
          </a:p>
          <a:p>
            <a:r>
              <a:rPr lang="cs-CZ" sz="2399" dirty="0">
                <a:solidFill>
                  <a:schemeClr val="tx2"/>
                </a:solidFill>
              </a:rPr>
              <a:t>Základní článek samosprávy – </a:t>
            </a:r>
            <a:r>
              <a:rPr lang="cs-CZ" sz="2399" b="1" dirty="0">
                <a:solidFill>
                  <a:schemeClr val="tx2"/>
                </a:solidFill>
              </a:rPr>
              <a:t>OBCE</a:t>
            </a:r>
          </a:p>
          <a:p>
            <a:r>
              <a:rPr lang="cs-CZ" sz="2399" dirty="0">
                <a:solidFill>
                  <a:schemeClr val="tx2"/>
                </a:solidFill>
              </a:rPr>
              <a:t>Obce seskupeny do tzv. </a:t>
            </a:r>
            <a:r>
              <a:rPr lang="cs-CZ" sz="2399" b="1" dirty="0">
                <a:solidFill>
                  <a:schemeClr val="tx2"/>
                </a:solidFill>
              </a:rPr>
              <a:t>BERNÍCH OKRESŮ </a:t>
            </a:r>
            <a:r>
              <a:rPr lang="cs-CZ" sz="2399" dirty="0">
                <a:solidFill>
                  <a:schemeClr val="tx2"/>
                </a:solidFill>
              </a:rPr>
              <a:t>– </a:t>
            </a:r>
            <a:r>
              <a:rPr lang="cs-CZ" sz="2399" b="1" dirty="0">
                <a:solidFill>
                  <a:schemeClr val="tx2"/>
                </a:solidFill>
              </a:rPr>
              <a:t>SOUDNÍ OKRESY</a:t>
            </a:r>
          </a:p>
        </p:txBody>
      </p:sp>
    </p:spTree>
    <p:extLst>
      <p:ext uri="{BB962C8B-B14F-4D97-AF65-F5344CB8AC3E}">
        <p14:creationId xmlns:p14="http://schemas.microsoft.com/office/powerpoint/2010/main" val="32173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CDF48-D676-41A3-9A52-6403DDE5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56572-BBA0-4C6B-85AA-F1FA12C08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E93EFB-3C35-4FF1-9489-288923BA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34" y="893"/>
            <a:ext cx="8838957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84A86-99A1-479F-826A-AEFD3E66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Reforma</a:t>
            </a:r>
            <a:r>
              <a:rPr lang="cs-CZ" dirty="0"/>
              <a:t> </a:t>
            </a:r>
            <a:r>
              <a:rPr lang="cs-CZ" sz="3600" dirty="0"/>
              <a:t>1855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4BBD0-DA3A-4AFF-B59B-01A469A8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988840"/>
            <a:ext cx="9753600" cy="4343400"/>
          </a:xfrm>
        </p:spPr>
        <p:txBody>
          <a:bodyPr/>
          <a:lstStyle/>
          <a:p>
            <a:r>
              <a:rPr lang="cs-CZ" sz="2399" dirty="0">
                <a:solidFill>
                  <a:schemeClr val="tx2"/>
                </a:solidFill>
              </a:rPr>
              <a:t>Politická i soudní moc propojeny – každý soudní okres se stává i okresem politickým</a:t>
            </a:r>
          </a:p>
          <a:p>
            <a:r>
              <a:rPr lang="cs-CZ" sz="2399" dirty="0">
                <a:solidFill>
                  <a:schemeClr val="tx2"/>
                </a:solidFill>
              </a:rPr>
              <a:t>Kraje postupně rušeny do roku 1868</a:t>
            </a:r>
          </a:p>
          <a:p>
            <a:r>
              <a:rPr lang="cs-CZ" sz="2399" dirty="0">
                <a:solidFill>
                  <a:schemeClr val="tx2"/>
                </a:solidFill>
              </a:rPr>
              <a:t>1868 – opět rozdělení politické a soudní moci</a:t>
            </a:r>
          </a:p>
          <a:p>
            <a:pPr lvl="1"/>
            <a:r>
              <a:rPr lang="cs-CZ" sz="2399" dirty="0">
                <a:solidFill>
                  <a:schemeClr val="tx2"/>
                </a:solidFill>
              </a:rPr>
              <a:t>Zpět zřízená okresní hejtmanství a to až do roku 1949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3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02271-B76D-4434-8717-F3E1B3B3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260648"/>
            <a:ext cx="9596200" cy="653513"/>
          </a:xfrm>
        </p:spPr>
        <p:txBody>
          <a:bodyPr/>
          <a:lstStyle/>
          <a:p>
            <a:r>
              <a:rPr lang="cs-CZ" sz="3600" dirty="0"/>
              <a:t>REFORMY</a:t>
            </a:r>
            <a:r>
              <a:rPr lang="cs-CZ" dirty="0"/>
              <a:t> </a:t>
            </a:r>
            <a:r>
              <a:rPr lang="cs-CZ" sz="3600" dirty="0"/>
              <a:t>Po roce 1918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D41B9-3E3E-4F39-BCB9-41C03A5A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08" y="1124744"/>
            <a:ext cx="9596200" cy="358046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1921–1928:  pokus o zřízení tzv. žup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Realizován pouze na Slovensku a v Podkarpatské Rusi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6CD5F6-D073-44A5-B955-2DD80FD9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8" y="1996109"/>
            <a:ext cx="11160393" cy="48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597</Words>
  <Application>Microsoft Office PowerPoint</Application>
  <PresentationFormat>Vlastní</PresentationFormat>
  <Paragraphs>81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</vt:lpstr>
      <vt:lpstr>Continental_World_16x9</vt:lpstr>
      <vt:lpstr>Geografie obyvatelstva a geodemografie</vt:lpstr>
      <vt:lpstr>Prezentace A SUMMARY </vt:lpstr>
      <vt:lpstr>ODPOVĚDNÍKY</vt:lpstr>
      <vt:lpstr>ZAJÍMAVOSTI – Vývoj správního členění od r. 1848</vt:lpstr>
      <vt:lpstr>Prezentace aplikace PowerPoint</vt:lpstr>
      <vt:lpstr>Reforma 1850</vt:lpstr>
      <vt:lpstr>Prezentace aplikace PowerPoint</vt:lpstr>
      <vt:lpstr>Reforma 1855</vt:lpstr>
      <vt:lpstr>REFORMY Po roce 1918</vt:lpstr>
      <vt:lpstr>REFORMa V DOBĚ NĚMECKÉ OKUPACE </vt:lpstr>
      <vt:lpstr>Správní reforma po roce 1948</vt:lpstr>
      <vt:lpstr>Prezentace aplikace PowerPoint</vt:lpstr>
      <vt:lpstr>Správní reforma v roce 1960</vt:lpstr>
      <vt:lpstr>Prezentace aplikace PowerPoint</vt:lpstr>
      <vt:lpstr>Po roce 1989</vt:lpstr>
      <vt:lpstr>Prezentace aplikace PowerPoint</vt:lpstr>
      <vt:lpstr>Reforma 2003</vt:lpstr>
      <vt:lpstr>příští týden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2018-09-16T09:41:15Z</dcterms:created>
  <dcterms:modified xsi:type="dcterms:W3CDTF">2020-12-07T16:46:42Z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