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1" r:id="rId4"/>
    <p:sldId id="262" r:id="rId5"/>
    <p:sldId id="283" r:id="rId6"/>
    <p:sldId id="273" r:id="rId7"/>
    <p:sldId id="272" r:id="rId8"/>
    <p:sldId id="275" r:id="rId9"/>
    <p:sldId id="276" r:id="rId10"/>
    <p:sldId id="277" r:id="rId11"/>
    <p:sldId id="282" r:id="rId12"/>
    <p:sldId id="278" r:id="rId13"/>
    <p:sldId id="281" r:id="rId14"/>
    <p:sldId id="280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71"/>
            <p14:sldId id="262"/>
            <p14:sldId id="283"/>
            <p14:sldId id="273"/>
            <p14:sldId id="272"/>
            <p14:sldId id="275"/>
            <p14:sldId id="276"/>
            <p14:sldId id="277"/>
            <p14:sldId id="282"/>
            <p14:sldId id="278"/>
            <p14:sldId id="281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12.10.2020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12.10.2020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12.10.2020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12.10.2020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423803@mail.muni.cz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Svs-a1sThYCKTAkUXTFy43NYG6G8fvoarc8NNC4saqI/edit?usp=sharing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ografie.cz/archiv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12" Type="http://schemas.openxmlformats.org/officeDocument/2006/relationships/hyperlink" Target="https://www.geograficke-rozhledy.cz/archiv" TargetMode="External"/><Relationship Id="rId2" Type="http://schemas.openxmlformats.org/officeDocument/2006/relationships/hyperlink" Target="https://www.czso.cz/csu/czso/demografie-revue-pro-vyzkum-populacniho-vyvoje-c-22018#archiv-wrapper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review.soc.cas.cz/cs/archive" TargetMode="External"/><Relationship Id="rId11" Type="http://schemas.openxmlformats.org/officeDocument/2006/relationships/image" Target="../media/image5.jpg"/><Relationship Id="rId5" Type="http://schemas.openxmlformats.org/officeDocument/2006/relationships/image" Target="../media/image2.jpeg"/><Relationship Id="rId10" Type="http://schemas.openxmlformats.org/officeDocument/2006/relationships/hyperlink" Target="http://www.sav.sk/?lang=sk&amp;doc=journal-list&amp;journal_no=9" TargetMode="External"/><Relationship Id="rId4" Type="http://schemas.openxmlformats.org/officeDocument/2006/relationships/hyperlink" Target="http://eu.avcr.cz/Casopisy/Historicka_demografie/Obsahy_rocniku/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1/jaro2017/Z6004/Pokyny_BPDP_v2017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a 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D6DFD-8C14-4187-97B9-5CC303E2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5766" y="499652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Předběžný harmonogram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B4AB2B-5058-4B46-B139-62302FD24267}"/>
              </a:ext>
            </a:extLst>
          </p:cNvPr>
          <p:cNvSpPr txBox="1"/>
          <p:nvPr/>
        </p:nvSpPr>
        <p:spPr>
          <a:xfrm>
            <a:off x="477788" y="1583537"/>
            <a:ext cx="626165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b="1" dirty="0">
                <a:solidFill>
                  <a:schemeClr val="tx2"/>
                </a:solidFill>
              </a:rPr>
              <a:t>Sledujte IS každý týden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endParaRPr lang="cs-CZ" sz="20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>
                <a:solidFill>
                  <a:schemeClr val="tx2"/>
                </a:solidFill>
              </a:rPr>
              <a:t>Prezentace budu vkládat každé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pondělí (okolo 18. hodiny)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>
                <a:solidFill>
                  <a:schemeClr val="tx2"/>
                </a:solidFill>
              </a:rPr>
              <a:t>V termínech otevírání odpovědníků budu 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vkládat prezentace s doplňujícími informacemi/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zajímavostmi, apod. - mohou se objevit v dalších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odpovědnících 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>
                <a:solidFill>
                  <a:schemeClr val="tx2"/>
                </a:solidFill>
              </a:rPr>
              <a:t>Poslední odpovědník poběží přes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Vánoce, ale díky tomu by mohlo 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odpadnout poslední cvičení 11.1.2021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b="1" dirty="0">
                <a:solidFill>
                  <a:schemeClr val="tx2"/>
                </a:solidFill>
              </a:rPr>
              <a:t>Cvičení 4.1.2021 </a:t>
            </a:r>
            <a:r>
              <a:rPr lang="cs-CZ" sz="2000" dirty="0">
                <a:solidFill>
                  <a:schemeClr val="tx2"/>
                </a:solidFill>
              </a:rPr>
              <a:t>bude ponecháno na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resty a tresty – pravděpodobně pouze s hříšníky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chemeClr val="tx2"/>
                </a:solidFill>
              </a:rPr>
              <a:t>přes videohovor (dle situace) – motivace pro vás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A5D9A0D-B218-4346-96D0-41C853E23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7190" y="2060848"/>
            <a:ext cx="4676924" cy="407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8C63-CA2C-4B3A-A55B-C04DC7A9A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 případě problémů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0149F4-3CC1-4C65-B4CD-AF73ABFD2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614" y="1844824"/>
            <a:ext cx="9737935" cy="4343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 této prezentaci snad není potřeba sepisovat výklad</a:t>
            </a:r>
          </a:p>
          <a:p>
            <a:r>
              <a:rPr lang="cs-CZ" dirty="0">
                <a:solidFill>
                  <a:schemeClr val="tx2"/>
                </a:solidFill>
              </a:rPr>
              <a:t>V případě, že by vám něco nebylo jasné</a:t>
            </a:r>
          </a:p>
          <a:p>
            <a:pPr marL="45720" indent="0">
              <a:buNone/>
            </a:pPr>
            <a:r>
              <a:rPr lang="cs-CZ" dirty="0">
                <a:solidFill>
                  <a:schemeClr val="tx2"/>
                </a:solidFill>
              </a:rPr>
              <a:t>	Nebát se ozvat: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Email (</a:t>
            </a:r>
            <a:r>
              <a:rPr lang="cs-CZ" dirty="0">
                <a:solidFill>
                  <a:schemeClr val="tx2"/>
                </a:solidFill>
                <a:hlinkClick r:id="rId2"/>
              </a:rPr>
              <a:t>423803@mail.muni.cz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18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055AE-B8AE-4113-B601-3D132DF0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523696-3E92-46BF-B9B4-AFC9E86F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812" y="1772816"/>
            <a:ext cx="9737936" cy="4343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Na příště (do neděle 18.10.):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Vybrat článek – min 8 stran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Vybrat SO ORP – min 10 obcí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r>
              <a:rPr lang="cs-CZ" b="1" dirty="0">
                <a:solidFill>
                  <a:schemeClr val="tx2"/>
                </a:solidFill>
              </a:rPr>
              <a:t>Excel na zapsání článku a SO ORP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tx2"/>
                </a:solidFill>
                <a:hlinkClick r:id="rId2"/>
              </a:rPr>
              <a:t>https://docs.google.com/spreadsheets/d/1Svs-a1sThYCKTAkUXTFy43NYG6G8fvoarc8NNC4saqI/edit?usp=sharing</a:t>
            </a:r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6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Podmínky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828800"/>
            <a:ext cx="9989370" cy="4343400"/>
          </a:xfrm>
        </p:spPr>
        <p:txBody>
          <a:bodyPr>
            <a:normAutofit/>
          </a:bodyPr>
          <a:lstStyle/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  <a:latin typeface="Century Gothic"/>
              </a:rPr>
              <a:t>Článek – četba a stručný přehled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  <a:latin typeface="Century Gothic"/>
              </a:rPr>
              <a:t>Odpovědníky</a:t>
            </a:r>
            <a:r>
              <a:rPr lang="cs-CZ" sz="2600" b="0" i="0" dirty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 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  <a:latin typeface="Century Gothic"/>
              </a:rPr>
              <a:t>Odevzdání cvičení</a:t>
            </a: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820" y="332656"/>
            <a:ext cx="9793088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1) Článek – četba a stručný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5780" y="1412776"/>
            <a:ext cx="11017224" cy="496855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Představení odborného článku z oboru </a:t>
            </a:r>
            <a:r>
              <a:rPr lang="cs-CZ" sz="2000" b="1" dirty="0">
                <a:solidFill>
                  <a:schemeClr val="tx2"/>
                </a:solidFill>
              </a:rPr>
              <a:t>geografie obyvatelstva / demografie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Tj. články zabývající se např. rozvody, potraty, přirozený pohyb obyvatelstva, migrace, stárnutí populace, apod.</a:t>
            </a:r>
          </a:p>
          <a:p>
            <a:r>
              <a:rPr lang="cs-CZ" sz="2000" dirty="0">
                <a:solidFill>
                  <a:schemeClr val="tx2"/>
                </a:solidFill>
              </a:rPr>
              <a:t>Výstupem z vašeho článku bude:</a:t>
            </a:r>
          </a:p>
          <a:p>
            <a:r>
              <a:rPr lang="cs-CZ" sz="2000" b="1" dirty="0">
                <a:solidFill>
                  <a:schemeClr val="tx2"/>
                </a:solidFill>
              </a:rPr>
              <a:t>A) Prezentace 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Nebudete ji prezentovat online, pouze vložíte do IS, kde si ji ostatní pročtou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Prezentaci dělejte jako by jste ji prezentovali na cca 8-10 minut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Dostanete zpětnou vazbu - co je na prezentaci špatně/dobře </a:t>
            </a:r>
          </a:p>
          <a:p>
            <a:r>
              <a:rPr lang="cs-CZ" sz="2000" b="1" dirty="0">
                <a:solidFill>
                  <a:schemeClr val="tx2"/>
                </a:solidFill>
              </a:rPr>
              <a:t>B) Stručný přehled článku (</a:t>
            </a:r>
            <a:r>
              <a:rPr lang="cs-CZ" sz="2000" b="1" dirty="0" err="1">
                <a:solidFill>
                  <a:schemeClr val="tx2"/>
                </a:solidFill>
              </a:rPr>
              <a:t>summary</a:t>
            </a:r>
            <a:r>
              <a:rPr lang="cs-CZ" sz="2000" b="1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Délka minimálně 1,5 – 2 </a:t>
            </a:r>
            <a:r>
              <a:rPr lang="cs-CZ" sz="1800" b="1" dirty="0">
                <a:solidFill>
                  <a:schemeClr val="tx2"/>
                </a:solidFill>
              </a:rPr>
              <a:t>normostrany</a:t>
            </a:r>
            <a:r>
              <a:rPr lang="cs-CZ" sz="1800" dirty="0">
                <a:solidFill>
                  <a:schemeClr val="tx2"/>
                </a:solidFill>
              </a:rPr>
              <a:t> (může být delší, ale ostatní si to budou číst také, tak myslete i na ně)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Stručný přehled o čem článek je, výsledky výzkumu, apod.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 tomto stručném přehledu by měly být informace, které budou doplňovat vaši prezentaci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Grafy/tabulky je možné  vkládat, ale je potřeba to doplnit o popis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61A1347-68CC-4F82-8C47-D82DAB6C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804" y="476672"/>
            <a:ext cx="10153128" cy="691480"/>
          </a:xfrm>
        </p:spPr>
        <p:txBody>
          <a:bodyPr>
            <a:normAutofit/>
          </a:bodyPr>
          <a:lstStyle/>
          <a:p>
            <a:r>
              <a:rPr lang="cs-CZ" sz="40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1) Článek – četba a stručný přehled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18CC095-FE65-4D35-B084-AF5BAECCF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419008"/>
            <a:ext cx="10729192" cy="5178344"/>
          </a:xfrm>
        </p:spPr>
        <p:txBody>
          <a:bodyPr>
            <a:normAutofit fontScale="85000" lnSpcReduction="20000"/>
          </a:bodyPr>
          <a:lstStyle/>
          <a:p>
            <a:r>
              <a:rPr lang="cs-CZ" sz="2600" b="1" dirty="0">
                <a:solidFill>
                  <a:schemeClr val="tx2"/>
                </a:solidFill>
              </a:rPr>
              <a:t>Cílem je: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Zdokonalit se v tvorbě prezentací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Naučit se pracovat s odborným textem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Naučit se získávat a předávat důležité informace z článků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Požadavky na článek: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Minimální délka vámi vybraného článku - </a:t>
            </a:r>
            <a:r>
              <a:rPr lang="cs-CZ" b="1" dirty="0">
                <a:solidFill>
                  <a:schemeClr val="tx2"/>
                </a:solidFill>
              </a:rPr>
              <a:t>8 stran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Pokud se mi bude zdát, že článek není z oboru geografie obyvatelstva / </a:t>
            </a:r>
            <a:r>
              <a:rPr lang="cs-CZ" dirty="0" err="1">
                <a:solidFill>
                  <a:schemeClr val="tx2"/>
                </a:solidFill>
              </a:rPr>
              <a:t>geodemografie</a:t>
            </a:r>
            <a:r>
              <a:rPr lang="cs-CZ" dirty="0">
                <a:solidFill>
                  <a:schemeClr val="tx2"/>
                </a:solidFill>
              </a:rPr>
              <a:t>, napíšu vám email a změníte si ho</a:t>
            </a:r>
          </a:p>
          <a:p>
            <a:r>
              <a:rPr lang="cs-CZ" sz="2200" dirty="0">
                <a:solidFill>
                  <a:schemeClr val="tx2"/>
                </a:solidFill>
              </a:rPr>
              <a:t>Výběr článku </a:t>
            </a:r>
            <a:r>
              <a:rPr lang="cs-CZ" sz="2200" b="1" dirty="0">
                <a:solidFill>
                  <a:schemeClr val="tx2"/>
                </a:solidFill>
              </a:rPr>
              <a:t>do neděle – 18.10. (do 18.00), </a:t>
            </a:r>
            <a:r>
              <a:rPr lang="cs-CZ" sz="2200" dirty="0">
                <a:solidFill>
                  <a:schemeClr val="tx2"/>
                </a:solidFill>
              </a:rPr>
              <a:t>v pondělí 19.10. rozpis do kdy musíte </a:t>
            </a:r>
            <a:r>
              <a:rPr lang="cs-CZ" sz="2200" b="1" dirty="0">
                <a:solidFill>
                  <a:schemeClr val="tx2"/>
                </a:solidFill>
              </a:rPr>
              <a:t>prezentaci a </a:t>
            </a:r>
            <a:r>
              <a:rPr lang="cs-CZ" sz="2200" b="1" dirty="0" err="1">
                <a:solidFill>
                  <a:schemeClr val="tx2"/>
                </a:solidFill>
              </a:rPr>
              <a:t>summary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>
                <a:solidFill>
                  <a:schemeClr val="tx2"/>
                </a:solidFill>
              </a:rPr>
              <a:t>odevzdat. </a:t>
            </a:r>
          </a:p>
          <a:p>
            <a:r>
              <a:rPr lang="cs-CZ" sz="2200" dirty="0">
                <a:solidFill>
                  <a:schemeClr val="tx2"/>
                </a:solidFill>
              </a:rPr>
              <a:t>První jedinci budou odevzdávat už v </a:t>
            </a:r>
            <a:r>
              <a:rPr lang="cs-CZ" sz="2200" b="1" dirty="0">
                <a:solidFill>
                  <a:schemeClr val="tx2"/>
                </a:solidFill>
              </a:rPr>
              <a:t>neděli 25.10. do 18.00</a:t>
            </a:r>
            <a:r>
              <a:rPr lang="cs-CZ" sz="2200" dirty="0">
                <a:solidFill>
                  <a:schemeClr val="tx2"/>
                </a:solidFill>
              </a:rPr>
              <a:t>, abych 26.10. mohl otevřít první odpovědník (viz dále), kde budou mimo jiné i otázky z vašich prezentací a souhrnů článků</a:t>
            </a:r>
          </a:p>
          <a:p>
            <a:r>
              <a:rPr lang="cs-CZ" sz="2200" dirty="0">
                <a:solidFill>
                  <a:schemeClr val="tx2"/>
                </a:solidFill>
              </a:rPr>
              <a:t>Dobrovolníci (až 6 lidí), kteří chtějí mít tuto část z krku hned zkraje a odevzdávat jako první, napište mi to do poznámky v online excelu, jinak budu vybírat náhodně.</a:t>
            </a:r>
          </a:p>
          <a:p>
            <a:r>
              <a:rPr lang="cs-CZ" sz="2200" dirty="0">
                <a:solidFill>
                  <a:schemeClr val="tx2"/>
                </a:solidFill>
              </a:rPr>
              <a:t>Název článku a časopisu zapsat do online Excelu (viz stud. materiály), odkaz také na konci této prezentace</a:t>
            </a:r>
          </a:p>
          <a:p>
            <a:pPr lvl="1"/>
            <a:endParaRPr lang="cs-CZ" sz="2200" dirty="0">
              <a:solidFill>
                <a:schemeClr val="tx2"/>
              </a:solidFill>
            </a:endParaRPr>
          </a:p>
          <a:p>
            <a:pPr lvl="1"/>
            <a:endParaRPr lang="cs-CZ" sz="22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4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1) Článek – četba a stručný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3049" y="1412776"/>
            <a:ext cx="9737935" cy="4968552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 Jakých časopisů čerpat?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Demografie: Revue pro výzkum populačního vývoje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Historická demografie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Sociologický časopis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Geografie: Sborník české geografické společnosti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Geografický časopis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Geografické rozhledy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A další + cizojazyčné</a:t>
            </a:r>
          </a:p>
        </p:txBody>
      </p:sp>
      <p:pic>
        <p:nvPicPr>
          <p:cNvPr id="7" name="Obrázek 6">
            <a:hlinkClick r:id="rId2"/>
            <a:extLst>
              <a:ext uri="{FF2B5EF4-FFF2-40B4-BE49-F238E27FC236}">
                <a16:creationId xmlns:a16="http://schemas.microsoft.com/office/drawing/2014/main" id="{A2F728C4-DB3C-48C9-8B46-E9D934681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86" y="4545144"/>
            <a:ext cx="1296144" cy="1804576"/>
          </a:xfrm>
          <a:prstGeom prst="rect">
            <a:avLst/>
          </a:prstGeom>
        </p:spPr>
      </p:pic>
      <p:pic>
        <p:nvPicPr>
          <p:cNvPr id="9" name="Obrázek 8">
            <a:hlinkClick r:id="rId4"/>
            <a:extLst>
              <a:ext uri="{FF2B5EF4-FFF2-40B4-BE49-F238E27FC236}">
                <a16:creationId xmlns:a16="http://schemas.microsoft.com/office/drawing/2014/main" id="{DE4F0F02-FBE4-48EC-800B-304B6AC7D2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530" y="4550675"/>
            <a:ext cx="1275694" cy="1804576"/>
          </a:xfrm>
          <a:prstGeom prst="rect">
            <a:avLst/>
          </a:prstGeom>
        </p:spPr>
      </p:pic>
      <p:pic>
        <p:nvPicPr>
          <p:cNvPr id="11" name="Obrázek 10">
            <a:hlinkClick r:id="rId6"/>
            <a:extLst>
              <a:ext uri="{FF2B5EF4-FFF2-40B4-BE49-F238E27FC236}">
                <a16:creationId xmlns:a16="http://schemas.microsoft.com/office/drawing/2014/main" id="{C55FDE9F-B326-478F-891C-CB7B1209D6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224" y="4542936"/>
            <a:ext cx="1244586" cy="1808991"/>
          </a:xfrm>
          <a:prstGeom prst="rect">
            <a:avLst/>
          </a:prstGeom>
        </p:spPr>
      </p:pic>
      <p:pic>
        <p:nvPicPr>
          <p:cNvPr id="16" name="Obrázek 15">
            <a:hlinkClick r:id="rId8"/>
            <a:extLst>
              <a:ext uri="{FF2B5EF4-FFF2-40B4-BE49-F238E27FC236}">
                <a16:creationId xmlns:a16="http://schemas.microsoft.com/office/drawing/2014/main" id="{2D20B03C-10D2-49F3-836B-BBDD1051AE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810" y="4540728"/>
            <a:ext cx="2466216" cy="1808992"/>
          </a:xfrm>
          <a:prstGeom prst="rect">
            <a:avLst/>
          </a:prstGeom>
        </p:spPr>
      </p:pic>
      <p:pic>
        <p:nvPicPr>
          <p:cNvPr id="19" name="Obrázek 18">
            <a:hlinkClick r:id="rId10"/>
            <a:extLst>
              <a:ext uri="{FF2B5EF4-FFF2-40B4-BE49-F238E27FC236}">
                <a16:creationId xmlns:a16="http://schemas.microsoft.com/office/drawing/2014/main" id="{3BB9D636-CC13-4C04-AAEF-AE7C50DF14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026" y="4471252"/>
            <a:ext cx="1296143" cy="1878468"/>
          </a:xfrm>
          <a:prstGeom prst="rect">
            <a:avLst/>
          </a:prstGeom>
        </p:spPr>
      </p:pic>
      <p:pic>
        <p:nvPicPr>
          <p:cNvPr id="21" name="Obrázek 20">
            <a:hlinkClick r:id="rId12"/>
            <a:extLst>
              <a:ext uri="{FF2B5EF4-FFF2-40B4-BE49-F238E27FC236}">
                <a16:creationId xmlns:a16="http://schemas.microsoft.com/office/drawing/2014/main" id="{EF35810D-BF12-44BB-856D-A559A0D486F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69" y="4518094"/>
            <a:ext cx="1296143" cy="183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3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812" y="332656"/>
            <a:ext cx="9753600" cy="835496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solidFill>
                  <a:schemeClr val="tx2"/>
                </a:solidFill>
                <a:latin typeface="Century Gothic"/>
              </a:rPr>
              <a:t>2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odpovědníky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28" y="1556792"/>
            <a:ext cx="10781458" cy="4759424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chemeClr val="tx2"/>
                </a:solidFill>
              </a:rPr>
              <a:t>V odpovědnících budou otázky z vašich článků, respektive z prezentací a stručných přehledů</a:t>
            </a:r>
          </a:p>
          <a:p>
            <a:r>
              <a:rPr lang="cs-CZ" sz="2600" dirty="0">
                <a:solidFill>
                  <a:schemeClr val="tx2"/>
                </a:solidFill>
              </a:rPr>
              <a:t>V odpovědnících se mohou objevit otázky k tématům z mých prezentací !!</a:t>
            </a:r>
          </a:p>
          <a:p>
            <a:r>
              <a:rPr lang="cs-CZ" sz="2600" dirty="0">
                <a:solidFill>
                  <a:schemeClr val="tx2"/>
                </a:solidFill>
              </a:rPr>
              <a:t>Odpovědník bude otevřen vždy na </a:t>
            </a:r>
            <a:r>
              <a:rPr lang="cs-CZ" sz="2600" b="1" dirty="0">
                <a:solidFill>
                  <a:schemeClr val="tx2"/>
                </a:solidFill>
              </a:rPr>
              <a:t>14 dní </a:t>
            </a:r>
          </a:p>
          <a:p>
            <a:r>
              <a:rPr lang="cs-CZ" sz="2600" dirty="0">
                <a:solidFill>
                  <a:schemeClr val="tx2"/>
                </a:solidFill>
              </a:rPr>
              <a:t>Potřeba splnit alespoň na </a:t>
            </a:r>
            <a:r>
              <a:rPr lang="cs-CZ" sz="2600" b="1" dirty="0">
                <a:solidFill>
                  <a:schemeClr val="tx2"/>
                </a:solidFill>
              </a:rPr>
              <a:t>80 %</a:t>
            </a:r>
          </a:p>
          <a:p>
            <a:r>
              <a:rPr lang="cs-CZ" sz="2600" b="1" dirty="0">
                <a:solidFill>
                  <a:schemeClr val="tx2"/>
                </a:solidFill>
              </a:rPr>
              <a:t>Všichni musí během semestru splnit všech pět odpovědníků</a:t>
            </a:r>
          </a:p>
        </p:txBody>
      </p:sp>
    </p:spTree>
    <p:extLst>
      <p:ext uri="{BB962C8B-B14F-4D97-AF65-F5344CB8AC3E}">
        <p14:creationId xmlns:p14="http://schemas.microsoft.com/office/powerpoint/2010/main" val="149359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solidFill>
                  <a:schemeClr val="tx2"/>
                </a:solidFill>
                <a:latin typeface="Century Gothic"/>
              </a:rPr>
              <a:t>3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Odevzdání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3049" y="1412776"/>
            <a:ext cx="9737935" cy="496855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Každý si zvolí 1 SO ORP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Vaše SO ORP musí mít minimálně 10 obcí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Ale čím víc obcí tím víc práce 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111 obcí v SO ORP Znojmo vs. 11 v SO ORP Rýmařov</a:t>
            </a:r>
          </a:p>
          <a:p>
            <a:pPr lvl="1"/>
            <a:r>
              <a:rPr lang="cs-CZ" sz="2400" b="1" dirty="0">
                <a:solidFill>
                  <a:schemeClr val="tx2"/>
                </a:solidFill>
              </a:rPr>
              <a:t>Do příštího cvičení</a:t>
            </a:r>
            <a:r>
              <a:rPr lang="cs-CZ" sz="2400" dirty="0">
                <a:solidFill>
                  <a:schemeClr val="tx2"/>
                </a:solidFill>
              </a:rPr>
              <a:t> zapsat do online Excelu (stejný jako pro odborný článek)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Kdo dřív přijde…</a:t>
            </a:r>
          </a:p>
          <a:p>
            <a:r>
              <a:rPr lang="cs-CZ" dirty="0">
                <a:solidFill>
                  <a:schemeClr val="tx2"/>
                </a:solidFill>
              </a:rPr>
              <a:t>Vždy </a:t>
            </a:r>
            <a:r>
              <a:rPr lang="cs-CZ" b="1" dirty="0">
                <a:solidFill>
                  <a:schemeClr val="tx2"/>
                </a:solidFill>
              </a:rPr>
              <a:t>2 týdny na vypracování </a:t>
            </a:r>
            <a:r>
              <a:rPr lang="cs-CZ" dirty="0">
                <a:solidFill>
                  <a:schemeClr val="tx2"/>
                </a:solidFill>
              </a:rPr>
              <a:t>cvičení</a:t>
            </a:r>
          </a:p>
          <a:p>
            <a:r>
              <a:rPr lang="cs-CZ" dirty="0">
                <a:solidFill>
                  <a:schemeClr val="tx2"/>
                </a:solidFill>
              </a:rPr>
              <a:t>První zadání příští týden – </a:t>
            </a:r>
            <a:r>
              <a:rPr lang="cs-CZ" b="1" dirty="0">
                <a:solidFill>
                  <a:schemeClr val="tx2"/>
                </a:solidFill>
              </a:rPr>
              <a:t>19.10.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2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solidFill>
                  <a:schemeClr val="tx2"/>
                </a:solidFill>
                <a:latin typeface="Century Gothic"/>
              </a:rPr>
              <a:t>3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Odevzdání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0983" y="1421158"/>
            <a:ext cx="9737935" cy="496855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2"/>
                </a:solidFill>
              </a:rPr>
              <a:t>Hodnocení: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Uznáno</a:t>
            </a:r>
            <a:r>
              <a:rPr lang="cs-CZ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Uznáno s připomínkami </a:t>
            </a:r>
            <a:r>
              <a:rPr lang="cs-CZ" dirty="0">
                <a:solidFill>
                  <a:schemeClr val="tx2"/>
                </a:solidFill>
              </a:rPr>
              <a:t>(dát si na připomínky pozor při dalším cvičení)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Neuznáno</a:t>
            </a:r>
            <a:r>
              <a:rPr lang="cs-CZ" dirty="0">
                <a:solidFill>
                  <a:schemeClr val="tx2"/>
                </a:solidFill>
              </a:rPr>
              <a:t> (Přepracovat a znovu odevzdat – 1 týden na opravu) – možná jedna oprava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Komentáře v poznámkovém bloku</a:t>
            </a:r>
          </a:p>
          <a:p>
            <a:r>
              <a:rPr lang="cs-CZ" dirty="0">
                <a:solidFill>
                  <a:schemeClr val="tx2"/>
                </a:solidFill>
              </a:rPr>
              <a:t>Kdo zapomene odevzdat – poslat na mail</a:t>
            </a:r>
          </a:p>
          <a:p>
            <a:r>
              <a:rPr lang="cs-CZ" dirty="0">
                <a:solidFill>
                  <a:schemeClr val="tx2"/>
                </a:solidFill>
              </a:rPr>
              <a:t>Pozdě odevzdáno: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 1x – stane se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 vícekrát – práce navíc (pravděpodobně další článek – prezentace a shrnutí)</a:t>
            </a:r>
          </a:p>
          <a:p>
            <a:r>
              <a:rPr lang="cs-CZ" dirty="0">
                <a:solidFill>
                  <a:schemeClr val="tx2"/>
                </a:solidFill>
              </a:rPr>
              <a:t>Vypracováno včas, ale zapomenete odevzdat (z různých důvodů) – </a:t>
            </a:r>
            <a:r>
              <a:rPr lang="cs-CZ" b="1" dirty="0">
                <a:solidFill>
                  <a:schemeClr val="tx2"/>
                </a:solidFill>
              </a:rPr>
              <a:t>napsat mi! </a:t>
            </a:r>
            <a:r>
              <a:rPr lang="cs-CZ" dirty="0">
                <a:solidFill>
                  <a:schemeClr val="tx2"/>
                </a:solidFill>
              </a:rPr>
              <a:t>Podívám se na datum poslední úpravy a kdyžtak to nebudu počítat mezi pozdě odevzdané</a:t>
            </a:r>
            <a:endParaRPr lang="cs-CZ" b="1" dirty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88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4341-8C83-466D-958E-D955198AB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Formální náležitosti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91DC93-1C62-4908-9F83-3289F1EFE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9753599" cy="43434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Úprava cvičení bude vycházet z:</a:t>
            </a:r>
          </a:p>
          <a:p>
            <a:r>
              <a:rPr lang="cs-CZ" dirty="0">
                <a:hlinkClick r:id="rId2"/>
              </a:rPr>
              <a:t>https://is.muni.cz/auth/el/1431/jaro2017/Z6004/Pokyny_BPDP_v2017.pdf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(též ve studijním materiálech)</a:t>
            </a:r>
          </a:p>
          <a:p>
            <a:r>
              <a:rPr lang="cs-CZ" dirty="0">
                <a:solidFill>
                  <a:schemeClr val="tx2"/>
                </a:solidFill>
              </a:rPr>
              <a:t>Pro všechny cvičení jednotná úprava</a:t>
            </a:r>
          </a:p>
          <a:p>
            <a:r>
              <a:rPr lang="cs-CZ" dirty="0">
                <a:solidFill>
                  <a:schemeClr val="tx2"/>
                </a:solidFill>
              </a:rPr>
              <a:t>Dát si pozor na pravopis, překlepy, zarovnání </a:t>
            </a:r>
          </a:p>
          <a:p>
            <a:r>
              <a:rPr lang="cs-CZ" dirty="0">
                <a:solidFill>
                  <a:schemeClr val="tx2"/>
                </a:solidFill>
              </a:rPr>
              <a:t>Odevzdávat do </a:t>
            </a:r>
            <a:r>
              <a:rPr lang="cs-CZ" dirty="0" err="1">
                <a:solidFill>
                  <a:schemeClr val="tx2"/>
                </a:solidFill>
              </a:rPr>
              <a:t>ISu</a:t>
            </a:r>
            <a:r>
              <a:rPr lang="cs-CZ" dirty="0">
                <a:solidFill>
                  <a:schemeClr val="tx2"/>
                </a:solidFill>
              </a:rPr>
              <a:t> do příslušné složky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11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835</Words>
  <Application>Microsoft Office PowerPoint</Application>
  <PresentationFormat>Vlastní</PresentationFormat>
  <Paragraphs>109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Continental_World_16x9</vt:lpstr>
      <vt:lpstr>Geografie obyvatelstva a demografie</vt:lpstr>
      <vt:lpstr>Podmínky k ukončení předmětu</vt:lpstr>
      <vt:lpstr>1) Článek – četba a stručný přehled</vt:lpstr>
      <vt:lpstr>1) Článek – četba a stručný přehled</vt:lpstr>
      <vt:lpstr>1) Článek – četba a stručný přehled</vt:lpstr>
      <vt:lpstr>2) odpovědníky</vt:lpstr>
      <vt:lpstr>3) Odevzdání cvičení</vt:lpstr>
      <vt:lpstr>3) Odevzdání cvičení</vt:lpstr>
      <vt:lpstr>Formální náležitosti</vt:lpstr>
      <vt:lpstr>Předběžný harmonogram</vt:lpstr>
      <vt:lpstr>V případě problémů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2018-09-16T09:41:15Z</dcterms:created>
  <dcterms:modified xsi:type="dcterms:W3CDTF">2020-10-12T14:28:50Z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