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8"/>
  </p:notesMasterIdLst>
  <p:handoutMasterIdLst>
    <p:handoutMasterId r:id="rId19"/>
  </p:handoutMasterIdLst>
  <p:sldIdLst>
    <p:sldId id="256" r:id="rId3"/>
    <p:sldId id="294" r:id="rId4"/>
    <p:sldId id="295" r:id="rId5"/>
    <p:sldId id="283" r:id="rId6"/>
    <p:sldId id="282" r:id="rId7"/>
    <p:sldId id="284" r:id="rId8"/>
    <p:sldId id="286" r:id="rId9"/>
    <p:sldId id="285" r:id="rId10"/>
    <p:sldId id="287" r:id="rId11"/>
    <p:sldId id="288" r:id="rId12"/>
    <p:sldId id="289" r:id="rId13"/>
    <p:sldId id="292" r:id="rId14"/>
    <p:sldId id="293" r:id="rId15"/>
    <p:sldId id="290" r:id="rId16"/>
    <p:sldId id="280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4"/>
            <p14:sldId id="295"/>
            <p14:sldId id="283"/>
            <p14:sldId id="282"/>
            <p14:sldId id="284"/>
            <p14:sldId id="286"/>
            <p14:sldId id="285"/>
            <p14:sldId id="287"/>
            <p14:sldId id="288"/>
            <p14:sldId id="289"/>
            <p14:sldId id="292"/>
            <p14:sldId id="293"/>
            <p14:sldId id="290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>
      <p:cViewPr varScale="1">
        <p:scale>
          <a:sx n="114" d="100"/>
          <a:sy n="114" d="100"/>
        </p:scale>
        <p:origin x="426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19.10.2020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19.10.2020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19.10.2020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historicky-lexikon-obci-1869-az-201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meters.info/world-population/" TargetMode="External"/><Relationship Id="rId2" Type="http://schemas.openxmlformats.org/officeDocument/2006/relationships/hyperlink" Target="https://www.youtube.com/watch?v=PUwmA3Q0_O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sy.cz/cs/vyhledavace/obce/" TargetMode="External"/><Relationship Id="rId2" Type="http://schemas.openxmlformats.org/officeDocument/2006/relationships/hyperlink" Target="http://www.geology.cz/extranet/mapy/mapy-online/mapove-aplika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</a:t>
            </a:r>
            <a:r>
              <a:rPr lang="cs-CZ" sz="4400" b="0" i="0" baseline="0" dirty="0" err="1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geodemografie</a:t>
            </a:r>
            <a:endParaRPr lang="cs-CZ" sz="4400" b="0" i="0" baseline="0" dirty="0">
              <a:solidFill>
                <a:schemeClr val="tx2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2.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31B18-16F7-43AD-99FE-AFA14DE12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1. části seminární práce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90BF1A-4995-4496-B0A7-A519BA134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Zdroj dat k Vývoji počtu obyvatel </a:t>
            </a:r>
          </a:p>
          <a:p>
            <a:r>
              <a:rPr lang="cs-CZ" dirty="0">
                <a:solidFill>
                  <a:schemeClr val="tx2"/>
                </a:solidFill>
              </a:rPr>
              <a:t>Historický lexikon obcí 1869 – 2011</a:t>
            </a:r>
          </a:p>
          <a:p>
            <a:pPr lvl="1"/>
            <a:r>
              <a:rPr lang="cs-CZ" dirty="0">
                <a:solidFill>
                  <a:schemeClr val="tx2"/>
                </a:solidFill>
                <a:hlinkClick r:id="rId2"/>
              </a:rPr>
              <a:t>https://www.czso.cz/csu/czso/historicky-lexikon-obci-1869-az-2015</a:t>
            </a:r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1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B245D-EB62-42B5-8911-0D8B81713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1.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4EF6B4-1D42-4E72-878C-4F4A4DA5E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dirty="0">
                <a:solidFill>
                  <a:schemeClr val="tx2"/>
                </a:solidFill>
              </a:rPr>
              <a:t>Termín odevzdání 1. cvičení: </a:t>
            </a:r>
            <a:r>
              <a:rPr lang="cs-CZ" b="1" dirty="0">
                <a:solidFill>
                  <a:schemeClr val="tx2"/>
                </a:solidFill>
              </a:rPr>
              <a:t>neděle 1.11.2020 do 23:59</a:t>
            </a:r>
          </a:p>
          <a:p>
            <a:pPr>
              <a:buClrTx/>
            </a:pPr>
            <a:r>
              <a:rPr lang="cs-CZ" b="1" dirty="0">
                <a:solidFill>
                  <a:schemeClr val="tx2"/>
                </a:solidFill>
              </a:rPr>
              <a:t>Nezapomenout: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1 administrativní mapa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2 tabulky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1 graf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+ doplňující komentáře, nejen popis, ale i interpretace</a:t>
            </a:r>
          </a:p>
        </p:txBody>
      </p:sp>
    </p:spTree>
    <p:extLst>
      <p:ext uri="{BB962C8B-B14F-4D97-AF65-F5344CB8AC3E}">
        <p14:creationId xmlns:p14="http://schemas.microsoft.com/office/powerpoint/2010/main" val="273960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2D06D-E3B8-4215-BCFA-95DF5051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Vývoj počtu obyvatel ve světě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B1EF58-235F-4957-B224-9C0BD2B2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Lidská populace v průběhu let</a:t>
            </a:r>
            <a:endParaRPr lang="cs-CZ" dirty="0"/>
          </a:p>
          <a:p>
            <a:r>
              <a:rPr lang="cs-CZ" dirty="0">
                <a:hlinkClick r:id="rId3"/>
              </a:rPr>
              <a:t>Hrubý odhad pro dnešní den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Odhady vývoje (UN)?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2030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2050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2100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4DB2B72-3BCD-437A-852C-C8B8A435C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6460" y="2564904"/>
            <a:ext cx="4260877" cy="2343867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7FEB76D8-97EF-48D3-AF64-5775DEA8405E}"/>
              </a:ext>
            </a:extLst>
          </p:cNvPr>
          <p:cNvSpPr txBox="1">
            <a:spLocks/>
          </p:cNvSpPr>
          <p:nvPr/>
        </p:nvSpPr>
        <p:spPr>
          <a:xfrm>
            <a:off x="4078188" y="2924944"/>
            <a:ext cx="360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endParaRPr lang="cs-CZ" dirty="0"/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4A9C2E90-62A0-46D8-8DEC-1BDE7B0825A9}"/>
              </a:ext>
            </a:extLst>
          </p:cNvPr>
          <p:cNvSpPr txBox="1">
            <a:spLocks/>
          </p:cNvSpPr>
          <p:nvPr/>
        </p:nvSpPr>
        <p:spPr>
          <a:xfrm>
            <a:off x="2998067" y="4453856"/>
            <a:ext cx="2160241" cy="1285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tx2"/>
                </a:solidFill>
              </a:rPr>
              <a:t>8,5 miliardy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tx2"/>
                </a:solidFill>
              </a:rPr>
              <a:t>9,7 miliardy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tx2"/>
                </a:solidFill>
              </a:rPr>
              <a:t>11,2 miliardy</a:t>
            </a:r>
          </a:p>
        </p:txBody>
      </p:sp>
    </p:spTree>
    <p:extLst>
      <p:ext uri="{BB962C8B-B14F-4D97-AF65-F5344CB8AC3E}">
        <p14:creationId xmlns:p14="http://schemas.microsoft.com/office/powerpoint/2010/main" val="330160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CDE8B-F7E8-426C-A835-33408CD3E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Pár otázek a odpovědí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7B23F7-45C8-491F-8BF9-AFFC475B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Kdy vznikly SO ORP?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1.1. 2003</a:t>
            </a:r>
          </a:p>
          <a:p>
            <a:r>
              <a:rPr lang="cs-CZ" dirty="0">
                <a:solidFill>
                  <a:schemeClr val="tx2"/>
                </a:solidFill>
              </a:rPr>
              <a:t>Kolik je SO ORP?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205 + Praha</a:t>
            </a:r>
          </a:p>
          <a:p>
            <a:r>
              <a:rPr lang="cs-CZ" dirty="0">
                <a:solidFill>
                  <a:schemeClr val="tx2"/>
                </a:solidFill>
              </a:rPr>
              <a:t>Kdy vznikly okresy?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Současné okresy vznikly k 1.7. 1960</a:t>
            </a:r>
          </a:p>
          <a:p>
            <a:r>
              <a:rPr lang="cs-CZ" dirty="0">
                <a:solidFill>
                  <a:schemeClr val="tx2"/>
                </a:solidFill>
              </a:rPr>
              <a:t>Kdy zanikly okresy?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 1.1. 2003 (nahrazeny do jisté míry SO ORP, dodnes však plní některé funkce)</a:t>
            </a:r>
          </a:p>
          <a:p>
            <a:r>
              <a:rPr lang="cs-CZ" dirty="0">
                <a:solidFill>
                  <a:schemeClr val="tx2"/>
                </a:solidFill>
              </a:rPr>
              <a:t>Kdy vznikly kraje?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1.1. 2000</a:t>
            </a:r>
          </a:p>
          <a:p>
            <a:r>
              <a:rPr lang="cs-CZ" dirty="0">
                <a:solidFill>
                  <a:schemeClr val="tx2"/>
                </a:solidFill>
              </a:rPr>
              <a:t>Kolik je krajů?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13 + Praha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86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CA9DE-56C9-44C1-8902-AE939C6CD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548680"/>
            <a:ext cx="9753600" cy="7634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ČLÁNEK – PREZENTACE A SHRNUTÍ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EFA6223-3144-458E-9E2E-240B1F8D3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2" y="1196752"/>
            <a:ext cx="10009112" cy="497544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sz="2000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Do 25. 10. (23:59) nezapomenou odevzdat prezentaci a </a:t>
            </a:r>
            <a:r>
              <a:rPr lang="cs-CZ" sz="2000" b="1" dirty="0" err="1">
                <a:solidFill>
                  <a:schemeClr val="tx2"/>
                </a:solidFill>
              </a:rPr>
              <a:t>summary</a:t>
            </a:r>
            <a:r>
              <a:rPr lang="cs-CZ" sz="2000" b="1" dirty="0">
                <a:solidFill>
                  <a:schemeClr val="tx2"/>
                </a:solidFill>
              </a:rPr>
              <a:t> následující studenti:</a:t>
            </a:r>
          </a:p>
          <a:p>
            <a:pPr lvl="1">
              <a:buClr>
                <a:schemeClr val="tx2"/>
              </a:buClr>
            </a:pPr>
            <a:r>
              <a:rPr lang="cs-CZ" sz="1600" b="1" dirty="0" err="1">
                <a:solidFill>
                  <a:schemeClr val="tx2"/>
                </a:solidFill>
              </a:rPr>
              <a:t>Kirner</a:t>
            </a:r>
            <a:r>
              <a:rPr lang="cs-CZ" sz="1600" b="1" dirty="0">
                <a:solidFill>
                  <a:schemeClr val="tx2"/>
                </a:solidFill>
              </a:rPr>
              <a:t> David</a:t>
            </a:r>
          </a:p>
          <a:p>
            <a:pPr lvl="1">
              <a:buClr>
                <a:schemeClr val="tx2"/>
              </a:buClr>
            </a:pPr>
            <a:r>
              <a:rPr lang="cs-CZ" sz="1600" b="1" dirty="0">
                <a:solidFill>
                  <a:schemeClr val="tx2"/>
                </a:solidFill>
              </a:rPr>
              <a:t>Kousalová Michaela</a:t>
            </a:r>
          </a:p>
          <a:p>
            <a:pPr lvl="1">
              <a:buClr>
                <a:schemeClr val="tx2"/>
              </a:buClr>
            </a:pPr>
            <a:r>
              <a:rPr lang="cs-CZ" sz="1600" b="1" dirty="0" err="1">
                <a:solidFill>
                  <a:schemeClr val="tx2"/>
                </a:solidFill>
              </a:rPr>
              <a:t>Pivarníková</a:t>
            </a:r>
            <a:r>
              <a:rPr lang="cs-CZ" sz="1600" b="1" dirty="0">
                <a:solidFill>
                  <a:schemeClr val="tx2"/>
                </a:solidFill>
              </a:rPr>
              <a:t> V. Ivana</a:t>
            </a:r>
          </a:p>
          <a:p>
            <a:pPr lvl="1">
              <a:buClr>
                <a:schemeClr val="tx2"/>
              </a:buClr>
            </a:pPr>
            <a:r>
              <a:rPr lang="cs-CZ" sz="1600" b="1" dirty="0">
                <a:solidFill>
                  <a:schemeClr val="tx2"/>
                </a:solidFill>
              </a:rPr>
              <a:t>Polák Miroslav</a:t>
            </a:r>
          </a:p>
          <a:p>
            <a:pPr lvl="1">
              <a:buClr>
                <a:schemeClr val="tx2"/>
              </a:buClr>
            </a:pPr>
            <a:r>
              <a:rPr lang="cs-CZ" sz="1600" b="1" dirty="0" err="1">
                <a:solidFill>
                  <a:schemeClr val="tx2"/>
                </a:solidFill>
              </a:rPr>
              <a:t>Vengřin</a:t>
            </a:r>
            <a:r>
              <a:rPr lang="cs-CZ" sz="1600" b="1" dirty="0">
                <a:solidFill>
                  <a:schemeClr val="tx2"/>
                </a:solidFill>
              </a:rPr>
              <a:t> Pavel</a:t>
            </a:r>
          </a:p>
          <a:p>
            <a:pPr lvl="1">
              <a:buClr>
                <a:schemeClr val="tx2"/>
              </a:buClr>
            </a:pP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26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B96ED8-2A6B-4B07-B91B-C3D854D9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60648"/>
            <a:ext cx="9753600" cy="914400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 minulého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1FDC37-9D59-475B-8B43-2FAC1B458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844" y="1340768"/>
            <a:ext cx="9753600" cy="4903440"/>
          </a:xfrm>
        </p:spPr>
        <p:txBody>
          <a:bodyPr>
            <a:normAutofit/>
          </a:bodyPr>
          <a:lstStyle/>
          <a:p>
            <a:pPr marL="45720" indent="0">
              <a:buClrTx/>
              <a:buNone/>
            </a:pPr>
            <a:r>
              <a:rPr lang="cs-CZ" dirty="0">
                <a:solidFill>
                  <a:schemeClr val="tx2"/>
                </a:solidFill>
              </a:rPr>
              <a:t>Výběr SO ORP – </a:t>
            </a:r>
            <a:r>
              <a:rPr lang="cs-CZ" b="1" dirty="0">
                <a:solidFill>
                  <a:schemeClr val="tx2"/>
                </a:solidFill>
              </a:rPr>
              <a:t>v pořádku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ve cvičeních budete pracovat velmi často s daty za jednotlivé obce v SO ORP, takže čím víc obcí, tím víc práce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pokud někdo budete chtít změnit SO ORP, můžete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jakmile vypracujete první cvičení, tak už SO ORP změnit nemůžete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platí podmínka </a:t>
            </a:r>
            <a:r>
              <a:rPr lang="cs-CZ" b="1" dirty="0">
                <a:solidFill>
                  <a:schemeClr val="tx2"/>
                </a:solidFill>
              </a:rPr>
              <a:t>minimálně 10 obcí</a:t>
            </a:r>
          </a:p>
          <a:p>
            <a:pPr marL="45720" indent="0">
              <a:buClrTx/>
              <a:buNone/>
            </a:pPr>
            <a:r>
              <a:rPr lang="cs-CZ" dirty="0">
                <a:solidFill>
                  <a:schemeClr val="tx2"/>
                </a:solidFill>
              </a:rPr>
              <a:t>Výběr článku – </a:t>
            </a:r>
            <a:r>
              <a:rPr lang="cs-CZ" b="1" dirty="0">
                <a:solidFill>
                  <a:schemeClr val="tx2"/>
                </a:solidFill>
              </a:rPr>
              <a:t>v pořádku</a:t>
            </a:r>
          </a:p>
        </p:txBody>
      </p:sp>
    </p:spTree>
    <p:extLst>
      <p:ext uri="{BB962C8B-B14F-4D97-AF65-F5344CB8AC3E}">
        <p14:creationId xmlns:p14="http://schemas.microsoft.com/office/powerpoint/2010/main" val="149959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65AF6-6AD2-4105-A709-166A960E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07410"/>
            <a:ext cx="9753600" cy="110953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Rozpis odevzdání prezentace 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a shrnutí článku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3B79B-4664-4EA2-BDF6-F10B8D54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2776"/>
            <a:ext cx="11999068" cy="5256584"/>
          </a:xfrm>
        </p:spPr>
        <p:txBody>
          <a:bodyPr>
            <a:normAutofit fontScale="92500"/>
          </a:bodyPr>
          <a:lstStyle/>
          <a:p>
            <a:r>
              <a:rPr lang="cs-CZ" dirty="0">
                <a:solidFill>
                  <a:schemeClr val="tx2"/>
                </a:solidFill>
              </a:rPr>
              <a:t>25.10.2020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Kirner</a:t>
            </a:r>
            <a:r>
              <a:rPr lang="cs-CZ" dirty="0">
                <a:solidFill>
                  <a:schemeClr val="tx2"/>
                </a:solidFill>
              </a:rPr>
              <a:t> David, Kousalová Michaela, </a:t>
            </a:r>
            <a:r>
              <a:rPr lang="cs-CZ" dirty="0" err="1">
                <a:solidFill>
                  <a:schemeClr val="tx2"/>
                </a:solidFill>
              </a:rPr>
              <a:t>Pivarníková</a:t>
            </a:r>
            <a:r>
              <a:rPr lang="cs-CZ" dirty="0">
                <a:solidFill>
                  <a:schemeClr val="tx2"/>
                </a:solidFill>
              </a:rPr>
              <a:t> V. Ivana, Polák Miroslav, </a:t>
            </a:r>
            <a:r>
              <a:rPr lang="cs-CZ" dirty="0" err="1">
                <a:solidFill>
                  <a:schemeClr val="tx2"/>
                </a:solidFill>
              </a:rPr>
              <a:t>Vengřin</a:t>
            </a:r>
            <a:r>
              <a:rPr lang="cs-CZ" dirty="0">
                <a:solidFill>
                  <a:schemeClr val="tx2"/>
                </a:solidFill>
              </a:rPr>
              <a:t> Pavel</a:t>
            </a:r>
          </a:p>
          <a:p>
            <a:r>
              <a:rPr lang="cs-CZ" dirty="0">
                <a:solidFill>
                  <a:schemeClr val="tx2"/>
                </a:solidFill>
              </a:rPr>
              <a:t>8.11.2020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Alföldi</a:t>
            </a:r>
            <a:r>
              <a:rPr lang="cs-CZ" dirty="0">
                <a:solidFill>
                  <a:schemeClr val="tx2"/>
                </a:solidFill>
              </a:rPr>
              <a:t> Libor, </a:t>
            </a:r>
            <a:r>
              <a:rPr lang="cs-CZ" dirty="0" err="1">
                <a:solidFill>
                  <a:schemeClr val="tx2"/>
                </a:solidFill>
              </a:rPr>
              <a:t>Cáb</a:t>
            </a:r>
            <a:r>
              <a:rPr lang="cs-CZ" dirty="0">
                <a:solidFill>
                  <a:schemeClr val="tx2"/>
                </a:solidFill>
              </a:rPr>
              <a:t> Leoš, Drahošová Romana, </a:t>
            </a:r>
            <a:r>
              <a:rPr lang="cs-CZ" dirty="0" err="1">
                <a:solidFill>
                  <a:schemeClr val="tx2"/>
                </a:solidFill>
              </a:rPr>
              <a:t>Kmošková</a:t>
            </a:r>
            <a:r>
              <a:rPr lang="cs-CZ" dirty="0">
                <a:solidFill>
                  <a:schemeClr val="tx2"/>
                </a:solidFill>
              </a:rPr>
              <a:t> Mária, Pecinová Kristýna, Vrbka Radim</a:t>
            </a:r>
          </a:p>
          <a:p>
            <a:r>
              <a:rPr lang="cs-CZ" dirty="0">
                <a:solidFill>
                  <a:schemeClr val="tx2"/>
                </a:solidFill>
              </a:rPr>
              <a:t>22.11.2020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Bělotková</a:t>
            </a:r>
            <a:r>
              <a:rPr lang="cs-CZ" dirty="0">
                <a:solidFill>
                  <a:schemeClr val="tx2"/>
                </a:solidFill>
              </a:rPr>
              <a:t> Erika, </a:t>
            </a:r>
            <a:r>
              <a:rPr lang="cs-CZ" dirty="0" err="1">
                <a:solidFill>
                  <a:schemeClr val="tx2"/>
                </a:solidFill>
              </a:rPr>
              <a:t>Hamorová</a:t>
            </a:r>
            <a:r>
              <a:rPr lang="cs-CZ" dirty="0">
                <a:solidFill>
                  <a:schemeClr val="tx2"/>
                </a:solidFill>
              </a:rPr>
              <a:t> L. Ester, Kašík Daniel, Kozlová Adéla, </a:t>
            </a:r>
            <a:r>
              <a:rPr lang="cs-CZ" dirty="0" err="1">
                <a:solidFill>
                  <a:schemeClr val="tx2"/>
                </a:solidFill>
              </a:rPr>
              <a:t>Mahdalík</a:t>
            </a:r>
            <a:r>
              <a:rPr lang="cs-CZ" dirty="0">
                <a:solidFill>
                  <a:schemeClr val="tx2"/>
                </a:solidFill>
              </a:rPr>
              <a:t> Jiří, </a:t>
            </a:r>
            <a:r>
              <a:rPr lang="cs-CZ" dirty="0" err="1">
                <a:solidFill>
                  <a:schemeClr val="tx2"/>
                </a:solidFill>
              </a:rPr>
              <a:t>Tomkovič</a:t>
            </a:r>
            <a:r>
              <a:rPr lang="cs-CZ" dirty="0">
                <a:solidFill>
                  <a:schemeClr val="tx2"/>
                </a:solidFill>
              </a:rPr>
              <a:t> Martin</a:t>
            </a:r>
          </a:p>
          <a:p>
            <a:r>
              <a:rPr lang="cs-CZ" dirty="0">
                <a:solidFill>
                  <a:schemeClr val="tx2"/>
                </a:solidFill>
              </a:rPr>
              <a:t>6.12.2020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Holub Jan, Nováková Veronika, </a:t>
            </a:r>
            <a:r>
              <a:rPr lang="cs-CZ" dirty="0" err="1">
                <a:solidFill>
                  <a:schemeClr val="tx2"/>
                </a:solidFill>
              </a:rPr>
              <a:t>Pecenová</a:t>
            </a:r>
            <a:r>
              <a:rPr lang="cs-CZ" dirty="0">
                <a:solidFill>
                  <a:schemeClr val="tx2"/>
                </a:solidFill>
              </a:rPr>
              <a:t> Štěpánka, Plačková Barbora, Vašíčková Tereza</a:t>
            </a:r>
          </a:p>
          <a:p>
            <a:r>
              <a:rPr lang="cs-CZ" dirty="0">
                <a:solidFill>
                  <a:schemeClr val="tx2"/>
                </a:solidFill>
              </a:rPr>
              <a:t>20.12.2020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Breuer</a:t>
            </a:r>
            <a:r>
              <a:rPr lang="cs-CZ" dirty="0">
                <a:solidFill>
                  <a:schemeClr val="tx2"/>
                </a:solidFill>
              </a:rPr>
              <a:t> Petr, Drahošová Martina, Koplík Jiří, Mucha Ondřej, </a:t>
            </a:r>
            <a:r>
              <a:rPr lang="cs-CZ" dirty="0" err="1">
                <a:solidFill>
                  <a:schemeClr val="tx2"/>
                </a:solidFill>
              </a:rPr>
              <a:t>Švomová</a:t>
            </a:r>
            <a:r>
              <a:rPr lang="cs-CZ" dirty="0">
                <a:solidFill>
                  <a:schemeClr val="tx2"/>
                </a:solidFill>
              </a:rPr>
              <a:t> Veronika</a:t>
            </a:r>
          </a:p>
          <a:p>
            <a:r>
              <a:rPr lang="cs-CZ" b="1" dirty="0">
                <a:solidFill>
                  <a:schemeClr val="tx2"/>
                </a:solidFill>
              </a:rPr>
              <a:t>PREZENTACE A SHRNUTÍ ODEVZDÁVAT DO SPRÁVNÉ ODEVZDÁVÁRNY (BUDE OZNAČENA DATUMEM ODEVZDÁNÍ), otevřena bude do 23:59 daného data</a:t>
            </a:r>
          </a:p>
        </p:txBody>
      </p:sp>
    </p:spTree>
    <p:extLst>
      <p:ext uri="{BB962C8B-B14F-4D97-AF65-F5344CB8AC3E}">
        <p14:creationId xmlns:p14="http://schemas.microsoft.com/office/powerpoint/2010/main" val="194468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66A7C-0D0E-4DD0-9892-513E90DDD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763488"/>
          </a:xfrm>
        </p:spPr>
        <p:txBody>
          <a:bodyPr/>
          <a:lstStyle/>
          <a:p>
            <a:r>
              <a:rPr lang="cs-CZ" dirty="0"/>
              <a:t>Zadání 1. cvičení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D1C058-8467-4FD9-A15C-A0FE4AA39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268760"/>
            <a:ext cx="10493422" cy="490344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cs-CZ" u="sng" dirty="0">
                <a:solidFill>
                  <a:schemeClr val="tx2"/>
                </a:solidFill>
              </a:rPr>
              <a:t>1 Poloha a rozloha území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Zařazení do okresu(ů) a kraje + poloha v rámci kraje, sousední regiony, případně blízkost státních hranic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Rozloha území vybraného SO ORP</a:t>
            </a:r>
          </a:p>
          <a:p>
            <a:pPr lvl="2">
              <a:buClrTx/>
            </a:pPr>
            <a:r>
              <a:rPr lang="cs-CZ" dirty="0">
                <a:solidFill>
                  <a:schemeClr val="tx2"/>
                </a:solidFill>
              </a:rPr>
              <a:t>V km</a:t>
            </a:r>
            <a:r>
              <a:rPr lang="cs-CZ" baseline="30000" dirty="0">
                <a:solidFill>
                  <a:schemeClr val="tx2"/>
                </a:solidFill>
              </a:rPr>
              <a:t>2</a:t>
            </a:r>
          </a:p>
          <a:p>
            <a:pPr lvl="2">
              <a:buClrTx/>
            </a:pPr>
            <a:r>
              <a:rPr lang="cs-CZ" dirty="0">
                <a:solidFill>
                  <a:schemeClr val="tx2"/>
                </a:solidFill>
              </a:rPr>
              <a:t>Počet obcí a obyvatel (k 1. 1. 2019)</a:t>
            </a:r>
          </a:p>
          <a:p>
            <a:pPr lvl="2">
              <a:buClrTx/>
            </a:pPr>
            <a:r>
              <a:rPr lang="cs-CZ" dirty="0">
                <a:solidFill>
                  <a:schemeClr val="tx2"/>
                </a:solidFill>
              </a:rPr>
              <a:t>Rozloha  a počet obyvatel centrálního města + podíl z celkového SO ORP (k 1. 1. 2019)</a:t>
            </a:r>
          </a:p>
          <a:p>
            <a:pPr lvl="2">
              <a:buClrTx/>
            </a:pPr>
            <a:r>
              <a:rPr lang="cs-CZ" dirty="0">
                <a:solidFill>
                  <a:schemeClr val="tx2"/>
                </a:solidFill>
              </a:rPr>
              <a:t>Data: Malý lexikon obcí 2019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1 Mapa – znázorněny všechny obce vašeho SO ORP (vlastní nebo z ČSÚ – zdroj!)</a:t>
            </a:r>
          </a:p>
          <a:p>
            <a:pPr lvl="1">
              <a:buClrTx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2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E68EE-5EC7-4A15-9FF1-8954A854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208196-B94C-4EB6-BC81-8D2232E80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772816"/>
            <a:ext cx="9753600" cy="4343400"/>
          </a:xfrm>
        </p:spPr>
        <p:txBody>
          <a:bodyPr/>
          <a:lstStyle/>
          <a:p>
            <a:pPr>
              <a:buClrTx/>
            </a:pPr>
            <a:r>
              <a:rPr lang="cs-CZ" u="sng" dirty="0">
                <a:solidFill>
                  <a:schemeClr val="tx2"/>
                </a:solidFill>
              </a:rPr>
              <a:t>2 Fyzickogeografická charakteristika území a  Socioekonomická charakteristika území</a:t>
            </a:r>
          </a:p>
          <a:p>
            <a:pPr lvl="1">
              <a:buClrTx/>
            </a:pPr>
            <a:endParaRPr lang="cs-CZ" dirty="0">
              <a:solidFill>
                <a:schemeClr val="tx2"/>
              </a:solidFill>
            </a:endParaRP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Stručná FG a SEG charakteristika SO ORP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Využijte </a:t>
            </a:r>
            <a:r>
              <a:rPr lang="cs-CZ" dirty="0" err="1">
                <a:solidFill>
                  <a:schemeClr val="tx2"/>
                </a:solidFill>
              </a:rPr>
              <a:t>Hettnerovské</a:t>
            </a:r>
            <a:r>
              <a:rPr lang="cs-CZ" dirty="0">
                <a:solidFill>
                  <a:schemeClr val="tx2"/>
                </a:solidFill>
              </a:rPr>
              <a:t> schéma (dodržovat pořadí)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Okomentujte každou část </a:t>
            </a:r>
            <a:r>
              <a:rPr lang="cs-CZ" dirty="0" err="1">
                <a:solidFill>
                  <a:schemeClr val="tx2"/>
                </a:solidFill>
              </a:rPr>
              <a:t>hettnerovského</a:t>
            </a:r>
            <a:r>
              <a:rPr lang="cs-CZ" dirty="0">
                <a:solidFill>
                  <a:schemeClr val="tx2"/>
                </a:solidFill>
              </a:rPr>
              <a:t> schématu (viz další </a:t>
            </a:r>
            <a:r>
              <a:rPr lang="cs-CZ" dirty="0" err="1">
                <a:solidFill>
                  <a:schemeClr val="tx2"/>
                </a:solidFill>
              </a:rPr>
              <a:t>slide</a:t>
            </a:r>
            <a:r>
              <a:rPr lang="cs-CZ" dirty="0">
                <a:solidFill>
                  <a:schemeClr val="tx2"/>
                </a:solidFill>
              </a:rPr>
              <a:t>) – alespoň 2-3 věty. 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Soustřeďte se na specifika a postavení regionu v ČR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1 – 2 normostrany</a:t>
            </a:r>
          </a:p>
          <a:p>
            <a:pPr lvl="1">
              <a:buClrTx/>
            </a:pPr>
            <a:endParaRPr lang="cs-CZ" dirty="0">
              <a:solidFill>
                <a:schemeClr val="tx2"/>
              </a:solidFill>
            </a:endParaRPr>
          </a:p>
          <a:p>
            <a:pPr lvl="1">
              <a:buClrTx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84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9DE46-25A6-4345-BBEF-65D476E8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Alfred </a:t>
            </a:r>
            <a:r>
              <a:rPr lang="cs-CZ" dirty="0" err="1"/>
              <a:t>hettner</a:t>
            </a:r>
            <a:r>
              <a:rPr lang="cs-CZ" dirty="0"/>
              <a:t> (1869 – 1941)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4A01A-C132-41B8-A143-0FA6A85FC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828800"/>
            <a:ext cx="4228726" cy="43434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cs-CZ" dirty="0" err="1">
                <a:solidFill>
                  <a:schemeClr val="tx2"/>
                </a:solidFill>
              </a:rPr>
              <a:t>Hettnerovské</a:t>
            </a:r>
            <a:r>
              <a:rPr lang="cs-CZ" dirty="0">
                <a:solidFill>
                  <a:schemeClr val="tx2"/>
                </a:solidFill>
              </a:rPr>
              <a:t> schéma:</a:t>
            </a:r>
          </a:p>
          <a:p>
            <a:pPr>
              <a:buClrTx/>
            </a:pPr>
            <a:endParaRPr lang="cs-CZ" dirty="0">
              <a:solidFill>
                <a:schemeClr val="tx2"/>
              </a:solidFill>
            </a:endParaRPr>
          </a:p>
          <a:p>
            <a:pPr>
              <a:buClrTx/>
            </a:pPr>
            <a:r>
              <a:rPr lang="cs-CZ" dirty="0">
                <a:solidFill>
                  <a:schemeClr val="tx2"/>
                </a:solidFill>
              </a:rPr>
              <a:t>FG charakteristika: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Geologické poměry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Geomorfologické poměry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Klimatické poměry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Hydrologické poměry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Pedologické poměry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Biogeografické poměry</a:t>
            </a:r>
          </a:p>
          <a:p>
            <a:pPr lvl="1">
              <a:buClrTx/>
            </a:pPr>
            <a:endParaRPr lang="cs-CZ" dirty="0">
              <a:solidFill>
                <a:schemeClr val="tx2"/>
              </a:solidFill>
            </a:endParaRPr>
          </a:p>
          <a:p>
            <a:pPr>
              <a:buClrTx/>
            </a:pP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5B96666-D92B-4ACF-8F42-3B11070BC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2765" y="764704"/>
            <a:ext cx="1700570" cy="2212124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B7D514C-1628-4267-B8C9-FB5C313D1071}"/>
              </a:ext>
            </a:extLst>
          </p:cNvPr>
          <p:cNvSpPr txBox="1">
            <a:spLocks/>
          </p:cNvSpPr>
          <p:nvPr/>
        </p:nvSpPr>
        <p:spPr>
          <a:xfrm>
            <a:off x="5734372" y="1828800"/>
            <a:ext cx="4228726" cy="3714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endParaRPr lang="cs-CZ" dirty="0">
              <a:solidFill>
                <a:schemeClr val="tx2"/>
              </a:solidFill>
            </a:endParaRPr>
          </a:p>
          <a:p>
            <a:pPr>
              <a:buClrTx/>
            </a:pPr>
            <a:endParaRPr lang="cs-CZ" dirty="0">
              <a:solidFill>
                <a:schemeClr val="tx2"/>
              </a:solidFill>
            </a:endParaRPr>
          </a:p>
          <a:p>
            <a:pPr>
              <a:buClrTx/>
            </a:pPr>
            <a:r>
              <a:rPr lang="cs-CZ" dirty="0">
                <a:solidFill>
                  <a:schemeClr val="tx2"/>
                </a:solidFill>
              </a:rPr>
              <a:t>SEG charakteristika: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Obyvatelstvo a osídlení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Zemědělství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Průmysl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Doprava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Služby a vybavenost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Cestovní ruch, kultura, sport</a:t>
            </a:r>
          </a:p>
          <a:p>
            <a:pPr lvl="1">
              <a:buClrTx/>
            </a:pPr>
            <a:endParaRPr lang="cs-CZ" dirty="0">
              <a:solidFill>
                <a:schemeClr val="tx2"/>
              </a:solidFill>
            </a:endParaRPr>
          </a:p>
          <a:p>
            <a:pPr>
              <a:buClrTx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B812F-48C1-4A76-BDD5-22AFC424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66" y="332656"/>
            <a:ext cx="9753600" cy="914400"/>
          </a:xfrm>
        </p:spPr>
        <p:txBody>
          <a:bodyPr/>
          <a:lstStyle/>
          <a:p>
            <a:r>
              <a:rPr lang="cs-CZ" dirty="0"/>
              <a:t>Zadání 1.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814865-5D5C-44E8-A767-BF5E3320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484784"/>
            <a:ext cx="9753600" cy="4687416"/>
          </a:xfrm>
        </p:spPr>
        <p:txBody>
          <a:bodyPr>
            <a:normAutofit lnSpcReduction="10000"/>
          </a:bodyPr>
          <a:lstStyle/>
          <a:p>
            <a:pPr marL="45720" indent="0">
              <a:buClrTx/>
              <a:buNone/>
            </a:pPr>
            <a:r>
              <a:rPr lang="cs-CZ" dirty="0">
                <a:solidFill>
                  <a:schemeClr val="tx2"/>
                </a:solidFill>
              </a:rPr>
              <a:t>MOŽNÉ ZDROJE</a:t>
            </a:r>
          </a:p>
          <a:p>
            <a:pPr>
              <a:buClrTx/>
            </a:pPr>
            <a:r>
              <a:rPr lang="cs-CZ" sz="2000" dirty="0">
                <a:solidFill>
                  <a:schemeClr val="tx2"/>
                </a:solidFill>
              </a:rPr>
              <a:t>Geologie a půdy </a:t>
            </a:r>
          </a:p>
          <a:p>
            <a:pPr lvl="1">
              <a:buClrTx/>
            </a:pPr>
            <a:r>
              <a:rPr lang="cs-CZ" sz="1600" dirty="0">
                <a:solidFill>
                  <a:schemeClr val="tx2"/>
                </a:solidFill>
              </a:rPr>
              <a:t> </a:t>
            </a:r>
            <a:r>
              <a:rPr lang="cs-CZ" sz="1600" dirty="0">
                <a:hlinkClick r:id="rId2"/>
              </a:rPr>
              <a:t>http://www.geology.cz/extranet/mapy/mapy-online/mapove-aplikace</a:t>
            </a:r>
            <a:r>
              <a:rPr lang="cs-CZ" sz="1600" dirty="0"/>
              <a:t> </a:t>
            </a:r>
          </a:p>
          <a:p>
            <a:pPr>
              <a:buClrTx/>
            </a:pPr>
            <a:r>
              <a:rPr lang="cs-CZ" sz="2000" dirty="0">
                <a:solidFill>
                  <a:schemeClr val="tx2"/>
                </a:solidFill>
              </a:rPr>
              <a:t>Geomorfologie </a:t>
            </a:r>
          </a:p>
          <a:p>
            <a:pPr lvl="1">
              <a:buClrTx/>
            </a:pPr>
            <a:r>
              <a:rPr lang="cs-CZ" sz="1600" dirty="0">
                <a:solidFill>
                  <a:schemeClr val="tx2"/>
                </a:solidFill>
              </a:rPr>
              <a:t>DEMEK J.: Zeměpisný lexikon ČR: Hory a nížiny</a:t>
            </a:r>
          </a:p>
          <a:p>
            <a:pPr>
              <a:buClrTx/>
            </a:pPr>
            <a:r>
              <a:rPr lang="cs-CZ" sz="2000" dirty="0">
                <a:solidFill>
                  <a:schemeClr val="tx2"/>
                </a:solidFill>
              </a:rPr>
              <a:t>Klimatické regiony (dle </a:t>
            </a:r>
            <a:r>
              <a:rPr lang="cs-CZ" sz="2000" dirty="0" err="1">
                <a:solidFill>
                  <a:schemeClr val="tx2"/>
                </a:solidFill>
              </a:rPr>
              <a:t>Quitta</a:t>
            </a:r>
            <a:r>
              <a:rPr lang="cs-CZ" sz="2000" dirty="0">
                <a:solidFill>
                  <a:schemeClr val="tx2"/>
                </a:solidFill>
              </a:rPr>
              <a:t>)</a:t>
            </a:r>
          </a:p>
          <a:p>
            <a:pPr>
              <a:buClrTx/>
            </a:pPr>
            <a:r>
              <a:rPr lang="cs-CZ" sz="2000" dirty="0">
                <a:solidFill>
                  <a:schemeClr val="tx2"/>
                </a:solidFill>
              </a:rPr>
              <a:t>Biogeografie </a:t>
            </a:r>
          </a:p>
          <a:p>
            <a:pPr lvl="1">
              <a:buClrTx/>
            </a:pPr>
            <a:r>
              <a:rPr lang="cs-CZ" sz="1600" dirty="0">
                <a:solidFill>
                  <a:schemeClr val="tx2"/>
                </a:solidFill>
              </a:rPr>
              <a:t>CULEK, M. a kol.: Biogeografické členění České republiky. (ISBN 8085368803)</a:t>
            </a:r>
          </a:p>
          <a:p>
            <a:pPr lvl="1">
              <a:buClrTx/>
            </a:pPr>
            <a:r>
              <a:rPr lang="cs-CZ" sz="1600" dirty="0">
                <a:solidFill>
                  <a:schemeClr val="tx2"/>
                </a:solidFill>
              </a:rPr>
              <a:t>CULEK, M. a kol.: Biogeografické členění České republiky II. díl. (ISBN 8086064824)</a:t>
            </a:r>
          </a:p>
          <a:p>
            <a:pPr>
              <a:buClrTx/>
            </a:pPr>
            <a:r>
              <a:rPr lang="cs-CZ" sz="2000" dirty="0">
                <a:solidFill>
                  <a:schemeClr val="tx2"/>
                </a:solidFill>
              </a:rPr>
              <a:t>SEG charakteristika</a:t>
            </a:r>
          </a:p>
          <a:p>
            <a:pPr lvl="1">
              <a:buClrTx/>
            </a:pPr>
            <a:r>
              <a:rPr lang="cs-CZ" sz="1600" dirty="0">
                <a:solidFill>
                  <a:schemeClr val="tx2"/>
                </a:solidFill>
                <a:hlinkClick r:id="rId3"/>
              </a:rPr>
              <a:t>http://www.risy.cz/cs/vyhledavace/obce/</a:t>
            </a:r>
            <a:endParaRPr lang="cs-CZ" sz="1600" dirty="0">
              <a:solidFill>
                <a:schemeClr val="tx2"/>
              </a:solidFill>
            </a:endParaRPr>
          </a:p>
          <a:p>
            <a:pPr lvl="1">
              <a:buClrTx/>
            </a:pPr>
            <a:r>
              <a:rPr lang="cs-CZ" sz="1600" dirty="0">
                <a:solidFill>
                  <a:schemeClr val="tx2"/>
                </a:solidFill>
              </a:rPr>
              <a:t>Stránky měst, atd.</a:t>
            </a:r>
          </a:p>
          <a:p>
            <a:pPr>
              <a:buClrTx/>
            </a:pPr>
            <a:endParaRPr lang="cs-CZ" dirty="0">
              <a:solidFill>
                <a:schemeClr val="tx2"/>
              </a:solidFill>
            </a:endParaRPr>
          </a:p>
          <a:p>
            <a:pPr>
              <a:buClrTx/>
            </a:pPr>
            <a:endParaRPr lang="cs-CZ" dirty="0"/>
          </a:p>
          <a:p>
            <a:pPr>
              <a:buClrTx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15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5829F-45BA-4EBB-A549-62A67DBF5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4161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1. části seminární práce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E73F0C-30BB-4ACE-8E21-A10754C9B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661" y="1181959"/>
            <a:ext cx="9753600" cy="5343385"/>
          </a:xfrm>
        </p:spPr>
        <p:txBody>
          <a:bodyPr/>
          <a:lstStyle/>
          <a:p>
            <a:pPr>
              <a:buClrTx/>
            </a:pPr>
            <a:r>
              <a:rPr lang="cs-CZ" u="sng" dirty="0">
                <a:solidFill>
                  <a:schemeClr val="tx2"/>
                </a:solidFill>
              </a:rPr>
              <a:t>3 Vývoj počtu obyvatel do roku 2011</a:t>
            </a:r>
          </a:p>
          <a:p>
            <a:pPr>
              <a:buClrTx/>
            </a:pPr>
            <a:r>
              <a:rPr lang="cs-CZ" b="1" dirty="0">
                <a:solidFill>
                  <a:schemeClr val="tx2"/>
                </a:solidFill>
              </a:rPr>
              <a:t>Zhodnocení vývoje počtu obyvatel v celém SO ORP za roky 1869–1991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1 tabulka + 1 graf vývoje počtu obyvatel v celém SO ORP v letech 1869 - 2011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Stručný komentář (cca půl strany textu)	</a:t>
            </a:r>
          </a:p>
          <a:p>
            <a:pPr lvl="2">
              <a:buClrTx/>
            </a:pPr>
            <a:r>
              <a:rPr lang="cs-CZ" dirty="0">
                <a:solidFill>
                  <a:schemeClr val="tx2"/>
                </a:solidFill>
              </a:rPr>
              <a:t>Zaměřit se na mezníky jako odsun německého obyvatelstva, atd.</a:t>
            </a:r>
          </a:p>
          <a:p>
            <a:pPr>
              <a:buClrTx/>
            </a:pPr>
            <a:r>
              <a:rPr lang="cs-CZ" b="1" dirty="0">
                <a:solidFill>
                  <a:schemeClr val="tx2"/>
                </a:solidFill>
              </a:rPr>
              <a:t>Zhodnocení vývoje počtu obyvatel za jednotlivé obce v SO</a:t>
            </a:r>
            <a:r>
              <a:rPr lang="cs-CZ" dirty="0"/>
              <a:t> </a:t>
            </a:r>
            <a:r>
              <a:rPr lang="cs-CZ" b="1" dirty="0">
                <a:solidFill>
                  <a:schemeClr val="tx2"/>
                </a:solidFill>
              </a:rPr>
              <a:t>ORP za roky 1991-2011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Pro všechny obce vyhledat počet obyvatel pro roky 1991, 2001 a 2011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1 tabulka pro všechny (3) roky a obce + součet za celý SO ORP</a:t>
            </a:r>
          </a:p>
          <a:p>
            <a:pPr lvl="1">
              <a:buClrTx/>
            </a:pPr>
            <a:r>
              <a:rPr lang="cs-CZ" dirty="0">
                <a:solidFill>
                  <a:schemeClr val="tx2"/>
                </a:solidFill>
              </a:rPr>
              <a:t>Stručný komentář (cca půl strany textu)</a:t>
            </a:r>
          </a:p>
          <a:p>
            <a:pPr marL="502920" lvl="2" indent="0">
              <a:buClrTx/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2">
              <a:buClrTx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3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75C65-1FFA-4E2C-83EA-656AF73F4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138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1. části seminární práce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B5932-3C2D-41CA-B08A-2A49AACDB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067544"/>
            <a:ext cx="9753600" cy="5104656"/>
          </a:xfrm>
        </p:spPr>
        <p:txBody>
          <a:bodyPr/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Výstup: Nejen popis, ale i interpretaci (proč k tomu došlo) </a:t>
            </a:r>
          </a:p>
          <a:p>
            <a:pPr marL="45720" indent="0">
              <a:buNone/>
            </a:pP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26C8973-6473-439D-AB71-9ABE3A2CFF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138" y="2102831"/>
            <a:ext cx="9431176" cy="824100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769DA597-AD5C-412F-B937-F344C02A0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844" y="3204235"/>
            <a:ext cx="4853772" cy="2599184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E79E0CF0-0AE4-436A-AC1F-51315AFFC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3938" y="3204235"/>
            <a:ext cx="5339058" cy="291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2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800</Words>
  <Application>Microsoft Office PowerPoint</Application>
  <PresentationFormat>Vlastní</PresentationFormat>
  <Paragraphs>133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Continental_World_16x9</vt:lpstr>
      <vt:lpstr>Geografie obyvatelstva  a geodemografie</vt:lpstr>
      <vt:lpstr>Z minulého cvičení</vt:lpstr>
      <vt:lpstr>Rozpis odevzdání prezentace  a shrnutí článku</vt:lpstr>
      <vt:lpstr>Zadání 1. cvičení </vt:lpstr>
      <vt:lpstr>Zadání 1. cvičení</vt:lpstr>
      <vt:lpstr>Alfred hettner (1869 – 1941)</vt:lpstr>
      <vt:lpstr>Zadání 1. cvičení</vt:lpstr>
      <vt:lpstr>Zadání 1. části seminární práce </vt:lpstr>
      <vt:lpstr>Zadání 1. části seminární práce </vt:lpstr>
      <vt:lpstr>Zadání 1. části seminární práce </vt:lpstr>
      <vt:lpstr>Zadání 1. cvičení</vt:lpstr>
      <vt:lpstr>Vývoj počtu obyvatel ve světě</vt:lpstr>
      <vt:lpstr>Pár otázek a odpovědí</vt:lpstr>
      <vt:lpstr>ČLÁNEK – PREZENTACE A 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2020-10-19T15:31:17Z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