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6" r:id="rId3"/>
    <p:sldId id="343" r:id="rId4"/>
    <p:sldId id="326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48" r:id="rId13"/>
    <p:sldId id="349" r:id="rId14"/>
    <p:sldId id="350" r:id="rId15"/>
    <p:sldId id="351" r:id="rId16"/>
    <p:sldId id="337" r:id="rId17"/>
    <p:sldId id="338" r:id="rId18"/>
    <p:sldId id="339" r:id="rId19"/>
    <p:sldId id="340" r:id="rId20"/>
    <p:sldId id="341" r:id="rId21"/>
    <p:sldId id="342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26AD7AB-D928-4AE9-AE25-6C3E62EBDE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6D3079-FA9C-4600-BEDF-D024C7284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D5DDE-A1C4-4FCF-B307-9F1257B3A37A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858256-A781-47FB-89AA-872C872B0B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fdfs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EE2C3B-E7E3-49A5-A223-EF762DBEAF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436AB-72C7-44F4-92F4-DE15010145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428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26893-BC31-452F-87B3-7933B1473E65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/>
              <a:t>fdfs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2C33F-6545-4712-86F3-A9542C2B99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1700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6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4500" b="1">
                <a:solidFill>
                  <a:srgbClr val="0091EA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2" name="Shape 12"/>
          <p:cNvSpPr/>
          <p:nvPr/>
        </p:nvSpPr>
        <p:spPr>
          <a:xfrm>
            <a:off x="8827729" y="4597557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0" name="Shape 20"/>
          <p:cNvSpPr/>
          <p:nvPr/>
        </p:nvSpPr>
        <p:spPr>
          <a:xfrm>
            <a:off x="196312" y="1990892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2" name="Shape 22"/>
          <p:cNvSpPr/>
          <p:nvPr/>
        </p:nvSpPr>
        <p:spPr>
          <a:xfrm>
            <a:off x="771660" y="2504489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3" name="Shape 23"/>
          <p:cNvSpPr/>
          <p:nvPr/>
        </p:nvSpPr>
        <p:spPr>
          <a:xfrm>
            <a:off x="4271585" y="474826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34568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9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7810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950"/>
            </a:lvl1pPr>
            <a:lvl2pPr lvl="1">
              <a:spcBef>
                <a:spcPts val="0"/>
              </a:spcBef>
              <a:buSzPct val="100000"/>
              <a:defRPr sz="1950"/>
            </a:lvl2pPr>
            <a:lvl3pPr lvl="2">
              <a:spcBef>
                <a:spcPts val="0"/>
              </a:spcBef>
              <a:buSzPct val="100000"/>
              <a:defRPr sz="1950"/>
            </a:lvl3pPr>
            <a:lvl4pPr lvl="3">
              <a:spcBef>
                <a:spcPts val="0"/>
              </a:spcBef>
              <a:buSzPct val="100000"/>
              <a:defRPr sz="1950"/>
            </a:lvl4pPr>
            <a:lvl5pPr lvl="4">
              <a:spcBef>
                <a:spcPts val="0"/>
              </a:spcBef>
              <a:buSzPct val="100000"/>
              <a:defRPr sz="1950"/>
            </a:lvl5pPr>
            <a:lvl6pPr lvl="5">
              <a:spcBef>
                <a:spcPts val="0"/>
              </a:spcBef>
              <a:buSzPct val="100000"/>
              <a:defRPr sz="1950"/>
            </a:lvl6pPr>
            <a:lvl7pPr lvl="6">
              <a:spcBef>
                <a:spcPts val="0"/>
              </a:spcBef>
              <a:buSzPct val="100000"/>
              <a:defRPr sz="1950"/>
            </a:lvl7pPr>
            <a:lvl8pPr lvl="7">
              <a:spcBef>
                <a:spcPts val="0"/>
              </a:spcBef>
              <a:buSzPct val="100000"/>
              <a:defRPr sz="1950"/>
            </a:lvl8pPr>
            <a:lvl9pPr lvl="8">
              <a:spcBef>
                <a:spcPts val="0"/>
              </a:spcBef>
              <a:buSzPct val="100000"/>
              <a:defRPr sz="19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82658" y="1600200"/>
            <a:ext cx="36753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950"/>
            </a:lvl1pPr>
            <a:lvl2pPr lvl="1">
              <a:spcBef>
                <a:spcPts val="0"/>
              </a:spcBef>
              <a:buSzPct val="100000"/>
              <a:defRPr sz="1950"/>
            </a:lvl2pPr>
            <a:lvl3pPr lvl="2">
              <a:spcBef>
                <a:spcPts val="0"/>
              </a:spcBef>
              <a:buSzPct val="100000"/>
              <a:defRPr sz="1950"/>
            </a:lvl3pPr>
            <a:lvl4pPr lvl="3">
              <a:spcBef>
                <a:spcPts val="0"/>
              </a:spcBef>
              <a:buSzPct val="100000"/>
              <a:defRPr sz="1950"/>
            </a:lvl4pPr>
            <a:lvl5pPr lvl="4">
              <a:spcBef>
                <a:spcPts val="0"/>
              </a:spcBef>
              <a:buSzPct val="100000"/>
              <a:defRPr sz="1950"/>
            </a:lvl5pPr>
            <a:lvl6pPr lvl="5">
              <a:spcBef>
                <a:spcPts val="0"/>
              </a:spcBef>
              <a:buSzPct val="100000"/>
              <a:defRPr sz="1950"/>
            </a:lvl6pPr>
            <a:lvl7pPr lvl="6">
              <a:spcBef>
                <a:spcPts val="0"/>
              </a:spcBef>
              <a:buSzPct val="100000"/>
              <a:defRPr sz="1950"/>
            </a:lvl7pPr>
            <a:lvl8pPr lvl="7">
              <a:spcBef>
                <a:spcPts val="0"/>
              </a:spcBef>
              <a:buSzPct val="100000"/>
              <a:defRPr sz="1950"/>
            </a:lvl8pPr>
            <a:lvl9pPr lvl="8">
              <a:spcBef>
                <a:spcPts val="0"/>
              </a:spcBef>
              <a:buSzPct val="100000"/>
              <a:defRPr sz="19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6195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2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3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5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1994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437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270"/>
              </a:spcBef>
              <a:buSzPct val="100000"/>
              <a:buNone/>
              <a:defRPr sz="135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70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5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03874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847088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27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9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9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007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arcdata.cz/sluzby-a-podpora-zakazniku/podpora/clanek/jak-nastavit-kodovaci-stranku-u-shapefil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arcgis.com/home/signin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r-jihomoravsky.cz/Default.aspx?ID=168630&amp;TypeID=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00187" y="2211976"/>
            <a:ext cx="5807399" cy="1217024"/>
          </a:xfrm>
        </p:spPr>
        <p:txBody>
          <a:bodyPr anchor="t"/>
          <a:lstStyle/>
          <a:p>
            <a:pPr algn="ctr"/>
            <a:r>
              <a:rPr lang="cs-CZ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Z7894: Geoinformační technologie v sociální geografii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955076" y="3429002"/>
            <a:ext cx="5233851" cy="1730829"/>
          </a:xfrm>
        </p:spPr>
        <p:txBody>
          <a:bodyPr/>
          <a:lstStyle/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14.10. 2020</a:t>
            </a:r>
          </a:p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 Brno </a:t>
            </a:r>
          </a:p>
          <a:p>
            <a:pPr algn="ctr">
              <a:buNone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Mgr. Pavel Pospíšil</a:t>
            </a:r>
          </a:p>
        </p:txBody>
      </p:sp>
    </p:spTree>
    <p:extLst>
      <p:ext uri="{BB962C8B-B14F-4D97-AF65-F5344CB8AC3E}">
        <p14:creationId xmlns:p14="http://schemas.microsoft.com/office/powerpoint/2010/main" val="59660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KÓDOVÁNÍ ZNAKŮ NA PC/V ARCGIS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Možná změna „rozkódování“ znaků v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Desktop – úprava registrů Windows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HKEY_CURRENT_USER\Software\ESRI\Desktop10.x\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Common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\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CodePage</a:t>
            </a:r>
            <a:endParaRPr lang="cs-CZ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Nový textový řetězec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ARCDATA PRAHA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C00C43-0A4B-4210-B85C-D9BB1642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334" y="3691902"/>
            <a:ext cx="6011666" cy="30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5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DATA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476375"/>
            <a:ext cx="7338675" cy="4715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Potřeba geokódování: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Desktop – potřeba referenční soubory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Online – potřeba vytvoření účtu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Propojení na základě adresy (Ulice sídla), obce (Obec sídla) a PSČ (PSČ)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Možné problémy: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Nenalezení sídla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Sídlo se nachází mimo JMK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8F262F-F763-4289-AF51-BAD59B702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82" y="3590924"/>
            <a:ext cx="5209818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Vytvoření účtu/přihlášení se k již vytvořenému (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https://www.arcgis.com/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home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/signin.html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Záložka Mapa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B9D478F-5A05-4C6C-9880-A293C811C3D9}"/>
              </a:ext>
            </a:extLst>
          </p:cNvPr>
          <p:cNvGrpSpPr/>
          <p:nvPr/>
        </p:nvGrpSpPr>
        <p:grpSpPr>
          <a:xfrm>
            <a:off x="2215786" y="3131718"/>
            <a:ext cx="6928214" cy="3726282"/>
            <a:chOff x="4533900" y="3009400"/>
            <a:chExt cx="7658100" cy="384860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DF791BA1-674B-4565-AD15-CED0CEC3E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731" r="1202"/>
            <a:stretch/>
          </p:blipFill>
          <p:spPr>
            <a:xfrm>
              <a:off x="4533900" y="3009400"/>
              <a:ext cx="7658100" cy="384860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F85AD6D9-5992-483E-986D-44DF42747065}"/>
                </a:ext>
              </a:extLst>
            </p:cNvPr>
            <p:cNvSpPr/>
            <p:nvPr/>
          </p:nvSpPr>
          <p:spPr>
            <a:xfrm>
              <a:off x="6427177" y="3009400"/>
              <a:ext cx="290146" cy="2613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48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Přidat vrstvu ze souboru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C612EB8-2E31-4819-9230-BB35ADB36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4" t="34232" r="34231" b="19358"/>
          <a:stretch/>
        </p:blipFill>
        <p:spPr>
          <a:xfrm>
            <a:off x="6059060" y="487275"/>
            <a:ext cx="3084940" cy="255548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86B1A4-7B65-4720-9E44-61E47BAA0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-1" y="2871349"/>
            <a:ext cx="8029303" cy="39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93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889760"/>
            <a:ext cx="7338675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Nastavení propojení tabulky pro geokódování (adresa, obec, PSČ)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7E4D08-5F0C-445E-A55F-FFE55CC38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8" t="28461" r="31057" b="19231"/>
          <a:stretch/>
        </p:blipFill>
        <p:spPr>
          <a:xfrm>
            <a:off x="-1" y="2501197"/>
            <a:ext cx="3119232" cy="27606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A5CC7E-19A9-43EC-A0A4-F82E68B48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3119231" y="3766133"/>
            <a:ext cx="6024769" cy="29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6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 V ARCGIS ONLINE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626615"/>
            <a:ext cx="7338675" cy="45651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Uložení a export</a:t>
            </a:r>
          </a:p>
          <a:p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Uložit jako</a:t>
            </a:r>
          </a:p>
          <a:p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Vyplnění klíčových atributů</a:t>
            </a:r>
          </a:p>
          <a:p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– Obsah</a:t>
            </a:r>
          </a:p>
          <a:p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Otevřít v </a:t>
            </a:r>
            <a:r>
              <a:rPr lang="cs-CZ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 Desktop</a:t>
            </a: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793A0C-7743-4CB4-BCC9-F351AE138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1"/>
          <a:stretch/>
        </p:blipFill>
        <p:spPr>
          <a:xfrm>
            <a:off x="3990937" y="2595908"/>
            <a:ext cx="5153063" cy="25585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639164-026C-4D61-8E68-C982423A2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3859053" y="3090476"/>
            <a:ext cx="5153063" cy="25585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658AC3-833D-4678-B1F8-FAC9B7FE1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1"/>
          <a:stretch/>
        </p:blipFill>
        <p:spPr>
          <a:xfrm>
            <a:off x="3433316" y="3596302"/>
            <a:ext cx="5130392" cy="25473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3BAF3B-8894-48B3-B52E-8515473FA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31"/>
          <a:stretch/>
        </p:blipFill>
        <p:spPr>
          <a:xfrm>
            <a:off x="2881679" y="3875189"/>
            <a:ext cx="5081954" cy="25232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251BD6B-5491-42DC-957F-9A02C2236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31"/>
          <a:stretch/>
        </p:blipFill>
        <p:spPr>
          <a:xfrm>
            <a:off x="555736" y="4089360"/>
            <a:ext cx="4982560" cy="24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DATA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49" y="1476375"/>
            <a:ext cx="7338675" cy="4715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Mapový projekt otevřít v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Desktop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Export bodových vrstev do samostatných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shp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Dodatečné připojení atributů z .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xls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fce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Join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– kódy NACE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3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VÝSLEDKY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A2B161-BBED-4E4C-8564-DF344AB5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37" y="2981325"/>
            <a:ext cx="4863563" cy="3876675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6262350" cy="4715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Explorace – průzkum podstaty datové sady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Analýza – odhalení vztahů/korelace s podpůrnými daty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Syntéza – filtrace a zobecnění dosažené informace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Prezentace – jednodušeji – zobrazení/vyjádření Co?, Kde? a Proč?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Databázový vs </a:t>
            </a:r>
            <a:b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prostorový přístup výzkumu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3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EXPLORACE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6262350" cy="4715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ESDA –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Exploratory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Spatial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Analysis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Slouží k průzkumu, deskripci, vizualizaci, zvýrazňování základních rysů dat a jejich distribuci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Využití exploračních nástrojů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Databázové dotazování – SQL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Prostorové dotazování – ARCGIS – panel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Geostatistical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Analyst</a:t>
            </a:r>
            <a:endParaRPr lang="cs-CZ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Specializované explorační softwary – umožňují studium vícerozměrných dat s mnoha interakcemi –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GeoViz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Toolkit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GeoDa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Linked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Micromaps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2E88F74-1878-422A-BAAC-A4192CF8D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58" t="7273" r="22479" b="74372"/>
          <a:stretch/>
        </p:blipFill>
        <p:spPr>
          <a:xfrm>
            <a:off x="4763000" y="4099601"/>
            <a:ext cx="4285750" cy="17745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63777F2-C43F-4A18-9A8F-076E0DE4E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9" y="4639059"/>
            <a:ext cx="3667671" cy="22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2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ANALÝZA, SYNTÉZA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6262350" cy="4715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Rastrová algebra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Vektorová algebra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Síťové analýzy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Analýzy povrchů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Výběr, klasifikace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3BBA3ED-96BF-4A22-AB10-16714E63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35" y="3704020"/>
            <a:ext cx="6670199" cy="31539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1D299FB-8653-48E9-85B3-21DC5BD4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36" y="2476500"/>
            <a:ext cx="6108964" cy="43180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7F55E2-7579-4792-8204-0C0EE74AA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4" t="11391" r="10638" b="12959"/>
          <a:stretch/>
        </p:blipFill>
        <p:spPr>
          <a:xfrm>
            <a:off x="2193971" y="3704020"/>
            <a:ext cx="5094514" cy="24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ZADÁNÍ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897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Vytvořte analýzu zaměstnanosti osob v JMK podle dat za ekonomické subjekty v roce 2016. 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Součástí protokolu budou části zabývající se explorací (=průzkumem), analýzou, syntézou dat a (kartografickou) vizualizací výsledků. 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Aspoň 2 mapové výstupy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Využít lze všech relevantních datových zdrojů i softwarových nástrojů.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Podpůrná data a inspirace: viz 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Závěrečná zpráva 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JMK</a:t>
            </a: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03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PREZENTACE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7329150" cy="48672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Kartografické vyjadřovací prostředky: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Kvalitativní data – metody Figurálních znaků, Liniové a Areálové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Kvantitativní data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Absolutní – kartodiagram, tečková metoda, izolinie</a:t>
            </a:r>
          </a:p>
          <a:p>
            <a:pPr lvl="2" defTabSz="685800">
              <a:spcBef>
                <a:spcPts val="750"/>
              </a:spcBef>
              <a:defRPr/>
            </a:pPr>
            <a:r>
              <a:rPr lang="cs-CZ" sz="1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Relativní – kartogram, tečková metoda (</a:t>
            </a:r>
            <a:r>
              <a:rPr lang="cs-CZ" sz="1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kartogramicky</a:t>
            </a:r>
            <a:r>
              <a:rPr lang="cs-CZ" sz="1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cs-CZ" sz="1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dasymetrie</a:t>
            </a:r>
            <a:endParaRPr lang="cs-CZ" sz="12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B91C10C5-E803-4E4E-A84B-543A31966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921"/>
            <a:ext cx="3727279" cy="3747079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CE94115C-722E-46FA-BAC1-64DDB8E4B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6" y="3468587"/>
            <a:ext cx="4789714" cy="33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VÝSLEDKY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476375"/>
            <a:ext cx="7329150" cy="486727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Protokol se všemi náležitostmi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Kladen důraz na průzkum a analýzu dat, vizualizaci výsledků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Odevzdání: </a:t>
            </a:r>
            <a:r>
              <a:rPr lang="cs-CZ" sz="2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9. 11. 2020 6:00!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4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F69C84F-7367-4F27-AFA0-8098091E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" y="1435893"/>
            <a:ext cx="7162800" cy="39147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35E9027-A727-4AEB-94FA-C8059EC60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3" y="1413682"/>
            <a:ext cx="7277100" cy="462915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8A51542-F1F6-4A0B-8E7D-818872FF6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52" y="35719"/>
            <a:ext cx="5715000" cy="6429375"/>
          </a:xfrm>
          <a:prstGeom prst="rect">
            <a:avLst/>
          </a:prstGeom>
        </p:spPr>
      </p:pic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0B9D2D20-99EF-4B3B-8982-4C2C9AF70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006"/>
            <a:ext cx="4318747" cy="299227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7D681B8-71AC-4C67-9CBA-6355AE865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25" y="0"/>
            <a:ext cx="5715000" cy="6858000"/>
          </a:xfrm>
          <a:prstGeom prst="rect">
            <a:avLst/>
          </a:prstGeom>
        </p:spPr>
      </p:pic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C532FEBB-B6FF-4376-A3FB-6AF2459F4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63" y="1866836"/>
            <a:ext cx="6824662" cy="486421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INSPIRACE</a:t>
            </a:r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516D3AA8-B630-45D4-B4C0-BBCDA71EB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" y="1507332"/>
            <a:ext cx="6772275" cy="4343400"/>
          </a:xfrm>
          <a:prstGeom prst="rect">
            <a:avLst/>
          </a:prstGeom>
        </p:spPr>
      </p:pic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C7BB6EAE-FC95-4F33-99D6-FEB8C1D6C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82" y="1701847"/>
            <a:ext cx="6294863" cy="48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DATA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897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Průzkum zaměstnanosti v JMK v roce 2016 – nutné předzpracovat a 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geokódovat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pro další analýzy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za jednotlivé ekonomické subjekty: lokalizace (adresa s č.p.), odvětví, počet zaměstnanců celkem + rozdělení podle vzdělání, pohlaví…</a:t>
            </a: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6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897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4FC783-AB64-482F-BF9D-6A956C41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70" y="0"/>
            <a:ext cx="6208409" cy="34922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5439A9A-5048-430D-B407-EE0F91B9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71" y="3365770"/>
            <a:ext cx="6208408" cy="349223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76CDFB1D-6261-4307-9658-854D96CB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79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CVIČENÍ 1 - DATA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897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Online využívá jiné kódování znaků (UTF-8)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Nezbytné procesy:</a:t>
            </a:r>
          </a:p>
          <a:p>
            <a:pPr marL="914400" lvl="1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Předzpracování sešitu .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xlsx</a:t>
            </a:r>
            <a:endParaRPr lang="cs-CZ" sz="1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Geokódování, export do desktopu</a:t>
            </a:r>
          </a:p>
          <a:p>
            <a:pPr marL="914400" lvl="1" indent="-457200" defTabSz="685800">
              <a:spcBef>
                <a:spcPts val="750"/>
              </a:spcBef>
              <a:buFont typeface="+mj-lt"/>
              <a:buAutoNum type="arabicPeriod"/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Připojení dalších atributů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ECBE6B-2D4F-44ED-BDB5-5A3CFCFA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95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9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50" y="410829"/>
            <a:ext cx="7571700" cy="936899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KÓDOVÁNÍ ZNAKŮ NA PC/V ARCGIS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328950" y="1575435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Různé znakové sady pro zápis češtiny – vychází se z ASCII tabulky: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Windows 1250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 8859-2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Unicode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22B532-B81E-46AE-9893-99DB6AFC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5874"/>
            <a:ext cx="4461076" cy="1762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97ACD7-57E4-4FFF-94CA-271DD9E3D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77" y="2541921"/>
            <a:ext cx="2334884" cy="33355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46CB2E-C1BF-440A-A230-1E966188D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95" y="2539778"/>
            <a:ext cx="2237258" cy="33355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8946848-0AA3-4371-8AE5-99E8BE2F6B0A}"/>
              </a:ext>
            </a:extLst>
          </p:cNvPr>
          <p:cNvSpPr txBox="1"/>
          <p:nvPr/>
        </p:nvSpPr>
        <p:spPr>
          <a:xfrm>
            <a:off x="70837" y="5095874"/>
            <a:ext cx="122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ASCII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1C3CEBB-7F67-4E2B-9370-71FFA2356A38}"/>
              </a:ext>
            </a:extLst>
          </p:cNvPr>
          <p:cNvSpPr txBox="1"/>
          <p:nvPr/>
        </p:nvSpPr>
        <p:spPr>
          <a:xfrm>
            <a:off x="4461076" y="2251496"/>
            <a:ext cx="20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Windows 1250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571154-CCEC-415A-9353-BBA7D018D628}"/>
              </a:ext>
            </a:extLst>
          </p:cNvPr>
          <p:cNvSpPr txBox="1"/>
          <p:nvPr/>
        </p:nvSpPr>
        <p:spPr>
          <a:xfrm>
            <a:off x="6803519" y="2252237"/>
            <a:ext cx="202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ISO 8859-2</a:t>
            </a:r>
          </a:p>
        </p:txBody>
      </p:sp>
    </p:spTree>
    <p:extLst>
      <p:ext uri="{BB962C8B-B14F-4D97-AF65-F5344CB8AC3E}">
        <p14:creationId xmlns:p14="http://schemas.microsoft.com/office/powerpoint/2010/main" val="387789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50" y="287004"/>
            <a:ext cx="7571700" cy="936899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PŘEDZPRACOVÁNÍ SEŠITU .XLSX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D1C91B-E877-482B-A5C5-59BBD980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6598" r="39626" b="37045"/>
          <a:stretch/>
        </p:blipFill>
        <p:spPr>
          <a:xfrm>
            <a:off x="6367223" y="2002061"/>
            <a:ext cx="2762054" cy="38649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16D707-CB52-46ED-9B8C-65AF227CC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0" t="55533" r="29289" b="18350"/>
          <a:stretch/>
        </p:blipFill>
        <p:spPr>
          <a:xfrm>
            <a:off x="176550" y="4450091"/>
            <a:ext cx="4996206" cy="1791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61AF95-988B-44BC-A9E6-18952724C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48" t="61031" r="17854" b="3505"/>
          <a:stretch/>
        </p:blipFill>
        <p:spPr>
          <a:xfrm>
            <a:off x="5835192" y="4430083"/>
            <a:ext cx="3308808" cy="24321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06CABB4-B2D4-4B81-B9FF-9AD359809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4326" r="64796" b="46694"/>
          <a:stretch/>
        </p:blipFill>
        <p:spPr>
          <a:xfrm>
            <a:off x="1805450" y="4430083"/>
            <a:ext cx="3995276" cy="2497048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176550" y="13944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85800">
              <a:spcBef>
                <a:spcPts val="750"/>
              </a:spcBef>
              <a:buFont typeface="+mj-lt"/>
              <a:buAutoNum type="alphaLcParenR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Sjednocení datových typů sloupců – text / číselný typ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Úprava hodnot sloupců – kódy NACE – změna na číselný typ = místy nesprávné napojení pro zaměstnavatele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lphaLcParenR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Úprava kódování znaků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Většina případů – nativní Windows 1250 (Středoevropské jazyky) je potřeba změnit na kódování podle Unicode používané v </a:t>
            </a:r>
            <a:r>
              <a:rPr lang="cs-CZ" sz="16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ArcGIS</a:t>
            </a: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Online (UTF-8)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Lze využít i jednodušší cesty – export CSV (UTF-8)</a:t>
            </a:r>
          </a:p>
          <a:p>
            <a:pPr marL="457200" indent="-457200" defTabSz="685800">
              <a:spcBef>
                <a:spcPts val="750"/>
              </a:spcBef>
              <a:buFont typeface="+mj-lt"/>
              <a:buAutoNum type="alphaLcParenR"/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Export do .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txt</a:t>
            </a: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nebo .</a:t>
            </a:r>
            <a:r>
              <a:rPr lang="cs-CZ" sz="2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csv</a:t>
            </a: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Max. 250 záznamů</a:t>
            </a:r>
          </a:p>
        </p:txBody>
      </p:sp>
    </p:spTree>
    <p:extLst>
      <p:ext uri="{BB962C8B-B14F-4D97-AF65-F5344CB8AC3E}">
        <p14:creationId xmlns:p14="http://schemas.microsoft.com/office/powerpoint/2010/main" val="34440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BC21C5-CF80-4C0B-87ED-8EC6002E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KÓDOVÁNÍ ZNAKŮ NA PC/V ARCGIS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BD6D07A5-927E-44F9-BA3D-8AF2D11ADD97}"/>
              </a:ext>
            </a:extLst>
          </p:cNvPr>
          <p:cNvSpPr txBox="1">
            <a:spLocks/>
          </p:cNvSpPr>
          <p:nvPr/>
        </p:nvSpPr>
        <p:spPr>
          <a:xfrm>
            <a:off x="786150" y="1889760"/>
            <a:ext cx="7138650" cy="43020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Různé kódování znaků: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Binární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Hexadecimální</a:t>
            </a:r>
          </a:p>
          <a:p>
            <a:pPr lvl="1" defTabSz="685800">
              <a:spcBef>
                <a:spcPts val="750"/>
              </a:spcBef>
              <a:defRPr/>
            </a:pPr>
            <a:r>
              <a:rPr lang="cs-CZ" sz="16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defTabSz="685800">
              <a:spcBef>
                <a:spcPts val="750"/>
              </a:spcBef>
              <a:defRPr/>
            </a:pPr>
            <a:r>
              <a:rPr lang="cs-CZ" sz="2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Standardy UTF-8, UTF-16, UTF-32</a:t>
            </a: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85800">
              <a:spcBef>
                <a:spcPts val="750"/>
              </a:spcBef>
              <a:defRPr/>
            </a:pPr>
            <a:endParaRPr lang="cs-CZ" sz="2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cs-CZ" sz="18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20D526-7804-4D44-B432-09CD8D73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31" y="3905596"/>
            <a:ext cx="5377138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1072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4661</TotalTime>
  <Words>656</Words>
  <Application>Microsoft Office PowerPoint</Application>
  <PresentationFormat>Předvádění na obrazovce (4:3)</PresentationFormat>
  <Paragraphs>118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Roboto Slab</vt:lpstr>
      <vt:lpstr>Source Sans Pro</vt:lpstr>
      <vt:lpstr>Cordelia template</vt:lpstr>
      <vt:lpstr>Z7894: Geoinformační technologie v sociální geografii</vt:lpstr>
      <vt:lpstr>CVIČENÍ 1 - ZADÁNÍ</vt:lpstr>
      <vt:lpstr>CVIČENÍ 1 - INSPIRACE</vt:lpstr>
      <vt:lpstr>CVIČENÍ 1 - DATA</vt:lpstr>
      <vt:lpstr>Prezentace aplikace PowerPoint</vt:lpstr>
      <vt:lpstr>CVIČENÍ 1 - DATA</vt:lpstr>
      <vt:lpstr>KÓDOVÁNÍ ZNAKŮ NA PC/V ARCGIS</vt:lpstr>
      <vt:lpstr>PŘEDZPRACOVÁNÍ SEŠITU .XLSX</vt:lpstr>
      <vt:lpstr>KÓDOVÁNÍ ZNAKŮ NA PC/V ARCGIS</vt:lpstr>
      <vt:lpstr>KÓDOVÁNÍ ZNAKŮ NA PC/V ARCGIS</vt:lpstr>
      <vt:lpstr>CVIČENÍ 1 - DATA</vt:lpstr>
      <vt:lpstr>GEOKÓDOVÁNÍ V ARCGIS ONLINE</vt:lpstr>
      <vt:lpstr>GEOKÓDOVÁNÍ V ARCGIS ONLINE</vt:lpstr>
      <vt:lpstr>GEOKÓDOVÁNÍ V ARCGIS ONLINE</vt:lpstr>
      <vt:lpstr>GEOKÓDOVÁNÍ V ARCGIS ONLINE</vt:lpstr>
      <vt:lpstr>CVIČENÍ 1 - DATA</vt:lpstr>
      <vt:lpstr>CVIČENÍ 1 - VÝSLEDKY</vt:lpstr>
      <vt:lpstr>EXPLORACE</vt:lpstr>
      <vt:lpstr>ANALÝZA, SYNTÉZA</vt:lpstr>
      <vt:lpstr>PREZENTACE</vt:lpstr>
      <vt:lpstr>CVIČENÍ 1 - VÝSLEDKY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Pospíšil</dc:creator>
  <cp:lastModifiedBy>Pavel Pospíšil</cp:lastModifiedBy>
  <cp:revision>153</cp:revision>
  <dcterms:created xsi:type="dcterms:W3CDTF">2017-05-23T05:37:55Z</dcterms:created>
  <dcterms:modified xsi:type="dcterms:W3CDTF">2020-10-14T07:33:11Z</dcterms:modified>
</cp:coreProperties>
</file>