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256" r:id="rId2"/>
    <p:sldId id="372" r:id="rId3"/>
    <p:sldId id="381" r:id="rId4"/>
    <p:sldId id="353" r:id="rId5"/>
    <p:sldId id="362" r:id="rId6"/>
    <p:sldId id="373" r:id="rId7"/>
    <p:sldId id="374" r:id="rId8"/>
    <p:sldId id="375" r:id="rId9"/>
    <p:sldId id="376" r:id="rId10"/>
    <p:sldId id="377" r:id="rId11"/>
    <p:sldId id="378" r:id="rId12"/>
    <p:sldId id="382" r:id="rId13"/>
    <p:sldId id="379" r:id="rId14"/>
    <p:sldId id="380" r:id="rId15"/>
    <p:sldId id="348" r:id="rId16"/>
    <p:sldId id="349" r:id="rId17"/>
    <p:sldId id="350" r:id="rId18"/>
    <p:sldId id="351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830" autoAdjust="0"/>
  </p:normalViewPr>
  <p:slideViewPr>
    <p:cSldViewPr snapToGrid="0">
      <p:cViewPr>
        <p:scale>
          <a:sx n="100" d="100"/>
          <a:sy n="100" d="100"/>
        </p:scale>
        <p:origin x="97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26AD7AB-D928-4AE9-AE25-6C3E62EBDE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86D3079-FA9C-4600-BEDF-D024C72845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D5DDE-A1C4-4FCF-B307-9F1257B3A37A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858256-A781-47FB-89AA-872C872B0B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/>
              <a:t>fdfs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7EE2C3B-E7E3-49A5-A223-EF762DBEAF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436AB-72C7-44F4-92F4-DE15010145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428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26893-BC31-452F-87B3-7933B1473E65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/>
              <a:t>fdfs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2C33F-6545-4712-86F3-A9542C2B99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1700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6" y="136035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2" name="Shape 12"/>
          <p:cNvSpPr/>
          <p:nvPr/>
        </p:nvSpPr>
        <p:spPr>
          <a:xfrm>
            <a:off x="8827729" y="4597557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20" name="Shape 20"/>
          <p:cNvSpPr/>
          <p:nvPr/>
        </p:nvSpPr>
        <p:spPr>
          <a:xfrm>
            <a:off x="196312" y="1990892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22" name="Shape 22"/>
          <p:cNvSpPr/>
          <p:nvPr/>
        </p:nvSpPr>
        <p:spPr>
          <a:xfrm>
            <a:off x="771660" y="2504489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23" name="Shape 23"/>
          <p:cNvSpPr/>
          <p:nvPr/>
        </p:nvSpPr>
        <p:spPr>
          <a:xfrm>
            <a:off x="4271585" y="474826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34568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786150" y="410829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786150" y="1682269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7810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786150" y="410829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786137" y="1600200"/>
            <a:ext cx="36753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950"/>
            </a:lvl1pPr>
            <a:lvl2pPr lvl="1">
              <a:spcBef>
                <a:spcPts val="0"/>
              </a:spcBef>
              <a:buSzPct val="100000"/>
              <a:defRPr sz="1950"/>
            </a:lvl2pPr>
            <a:lvl3pPr lvl="2">
              <a:spcBef>
                <a:spcPts val="0"/>
              </a:spcBef>
              <a:buSzPct val="100000"/>
              <a:defRPr sz="1950"/>
            </a:lvl3pPr>
            <a:lvl4pPr lvl="3">
              <a:spcBef>
                <a:spcPts val="0"/>
              </a:spcBef>
              <a:buSzPct val="100000"/>
              <a:defRPr sz="1950"/>
            </a:lvl4pPr>
            <a:lvl5pPr lvl="4">
              <a:spcBef>
                <a:spcPts val="0"/>
              </a:spcBef>
              <a:buSzPct val="100000"/>
              <a:defRPr sz="1950"/>
            </a:lvl5pPr>
            <a:lvl6pPr lvl="5">
              <a:spcBef>
                <a:spcPts val="0"/>
              </a:spcBef>
              <a:buSzPct val="100000"/>
              <a:defRPr sz="1950"/>
            </a:lvl6pPr>
            <a:lvl7pPr lvl="6">
              <a:spcBef>
                <a:spcPts val="0"/>
              </a:spcBef>
              <a:buSzPct val="100000"/>
              <a:defRPr sz="1950"/>
            </a:lvl7pPr>
            <a:lvl8pPr lvl="7">
              <a:spcBef>
                <a:spcPts val="0"/>
              </a:spcBef>
              <a:buSzPct val="100000"/>
              <a:defRPr sz="1950"/>
            </a:lvl8pPr>
            <a:lvl9pPr lvl="8">
              <a:spcBef>
                <a:spcPts val="0"/>
              </a:spcBef>
              <a:buSzPct val="100000"/>
              <a:defRPr sz="19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82658" y="1600200"/>
            <a:ext cx="36753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950"/>
            </a:lvl1pPr>
            <a:lvl2pPr lvl="1">
              <a:spcBef>
                <a:spcPts val="0"/>
              </a:spcBef>
              <a:buSzPct val="100000"/>
              <a:defRPr sz="1950"/>
            </a:lvl2pPr>
            <a:lvl3pPr lvl="2">
              <a:spcBef>
                <a:spcPts val="0"/>
              </a:spcBef>
              <a:buSzPct val="100000"/>
              <a:defRPr sz="1950"/>
            </a:lvl3pPr>
            <a:lvl4pPr lvl="3">
              <a:spcBef>
                <a:spcPts val="0"/>
              </a:spcBef>
              <a:buSzPct val="100000"/>
              <a:defRPr sz="1950"/>
            </a:lvl4pPr>
            <a:lvl5pPr lvl="4">
              <a:spcBef>
                <a:spcPts val="0"/>
              </a:spcBef>
              <a:buSzPct val="100000"/>
              <a:defRPr sz="1950"/>
            </a:lvl5pPr>
            <a:lvl6pPr lvl="5">
              <a:spcBef>
                <a:spcPts val="0"/>
              </a:spcBef>
              <a:buSzPct val="100000"/>
              <a:defRPr sz="1950"/>
            </a:lvl6pPr>
            <a:lvl7pPr lvl="6">
              <a:spcBef>
                <a:spcPts val="0"/>
              </a:spcBef>
              <a:buSzPct val="100000"/>
              <a:defRPr sz="1950"/>
            </a:lvl7pPr>
            <a:lvl8pPr lvl="7">
              <a:spcBef>
                <a:spcPts val="0"/>
              </a:spcBef>
              <a:buSzPct val="100000"/>
              <a:defRPr sz="1950"/>
            </a:lvl8pPr>
            <a:lvl9pPr lvl="8">
              <a:spcBef>
                <a:spcPts val="0"/>
              </a:spcBef>
              <a:buSzPct val="100000"/>
              <a:defRPr sz="19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6195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86150" y="410829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86152" y="1600200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500"/>
            </a:lvl1pPr>
            <a:lvl2pPr lvl="1" rtl="0">
              <a:spcBef>
                <a:spcPts val="0"/>
              </a:spcBef>
              <a:buSzPct val="100000"/>
              <a:defRPr sz="1500"/>
            </a:lvl2pPr>
            <a:lvl3pPr lvl="2" rtl="0">
              <a:spcBef>
                <a:spcPts val="0"/>
              </a:spcBef>
              <a:buSzPct val="100000"/>
              <a:defRPr sz="1500"/>
            </a:lvl3pPr>
            <a:lvl4pPr lvl="3" rtl="0">
              <a:spcBef>
                <a:spcPts val="0"/>
              </a:spcBef>
              <a:buSzPct val="100000"/>
              <a:defRPr sz="1500"/>
            </a:lvl4pPr>
            <a:lvl5pPr lvl="4" rtl="0">
              <a:spcBef>
                <a:spcPts val="0"/>
              </a:spcBef>
              <a:buSzPct val="100000"/>
              <a:defRPr sz="1500"/>
            </a:lvl5pPr>
            <a:lvl6pPr lvl="5" rtl="0">
              <a:spcBef>
                <a:spcPts val="0"/>
              </a:spcBef>
              <a:buSzPct val="100000"/>
              <a:defRPr sz="1500"/>
            </a:lvl6pPr>
            <a:lvl7pPr lvl="6" rtl="0">
              <a:spcBef>
                <a:spcPts val="0"/>
              </a:spcBef>
              <a:buSzPct val="100000"/>
              <a:defRPr sz="1500"/>
            </a:lvl7pPr>
            <a:lvl8pPr lvl="7" rtl="0">
              <a:spcBef>
                <a:spcPts val="0"/>
              </a:spcBef>
              <a:buSzPct val="100000"/>
              <a:defRPr sz="1500"/>
            </a:lvl8pPr>
            <a:lvl9pPr lvl="8" rtl="0">
              <a:spcBef>
                <a:spcPts val="0"/>
              </a:spcBef>
              <a:buSzPct val="100000"/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3329993" y="1600200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500"/>
            </a:lvl1pPr>
            <a:lvl2pPr lvl="1" rtl="0">
              <a:spcBef>
                <a:spcPts val="0"/>
              </a:spcBef>
              <a:buSzPct val="100000"/>
              <a:defRPr sz="1500"/>
            </a:lvl2pPr>
            <a:lvl3pPr lvl="2" rtl="0">
              <a:spcBef>
                <a:spcPts val="0"/>
              </a:spcBef>
              <a:buSzPct val="100000"/>
              <a:defRPr sz="1500"/>
            </a:lvl3pPr>
            <a:lvl4pPr lvl="3" rtl="0">
              <a:spcBef>
                <a:spcPts val="0"/>
              </a:spcBef>
              <a:buSzPct val="100000"/>
              <a:defRPr sz="1500"/>
            </a:lvl4pPr>
            <a:lvl5pPr lvl="4" rtl="0">
              <a:spcBef>
                <a:spcPts val="0"/>
              </a:spcBef>
              <a:buSzPct val="100000"/>
              <a:defRPr sz="1500"/>
            </a:lvl5pPr>
            <a:lvl6pPr lvl="5" rtl="0">
              <a:spcBef>
                <a:spcPts val="0"/>
              </a:spcBef>
              <a:buSzPct val="100000"/>
              <a:defRPr sz="1500"/>
            </a:lvl6pPr>
            <a:lvl7pPr lvl="6" rtl="0">
              <a:spcBef>
                <a:spcPts val="0"/>
              </a:spcBef>
              <a:buSzPct val="100000"/>
              <a:defRPr sz="1500"/>
            </a:lvl7pPr>
            <a:lvl8pPr lvl="7" rtl="0">
              <a:spcBef>
                <a:spcPts val="0"/>
              </a:spcBef>
              <a:buSzPct val="100000"/>
              <a:defRPr sz="1500"/>
            </a:lvl8pPr>
            <a:lvl9pPr lvl="8" rtl="0">
              <a:spcBef>
                <a:spcPts val="0"/>
              </a:spcBef>
              <a:buSzPct val="100000"/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5873835" y="1600200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500"/>
            </a:lvl1pPr>
            <a:lvl2pPr lvl="1" rtl="0">
              <a:spcBef>
                <a:spcPts val="0"/>
              </a:spcBef>
              <a:buSzPct val="100000"/>
              <a:defRPr sz="1500"/>
            </a:lvl2pPr>
            <a:lvl3pPr lvl="2" rtl="0">
              <a:spcBef>
                <a:spcPts val="0"/>
              </a:spcBef>
              <a:buSzPct val="100000"/>
              <a:defRPr sz="1500"/>
            </a:lvl3pPr>
            <a:lvl4pPr lvl="3" rtl="0">
              <a:spcBef>
                <a:spcPts val="0"/>
              </a:spcBef>
              <a:buSzPct val="100000"/>
              <a:defRPr sz="1500"/>
            </a:lvl4pPr>
            <a:lvl5pPr lvl="4" rtl="0">
              <a:spcBef>
                <a:spcPts val="0"/>
              </a:spcBef>
              <a:buSzPct val="100000"/>
              <a:defRPr sz="1500"/>
            </a:lvl5pPr>
            <a:lvl6pPr lvl="5" rtl="0">
              <a:spcBef>
                <a:spcPts val="0"/>
              </a:spcBef>
              <a:buSzPct val="100000"/>
              <a:defRPr sz="1500"/>
            </a:lvl6pPr>
            <a:lvl7pPr lvl="6" rtl="0">
              <a:spcBef>
                <a:spcPts val="0"/>
              </a:spcBef>
              <a:buSzPct val="100000"/>
              <a:defRPr sz="1500"/>
            </a:lvl7pPr>
            <a:lvl8pPr lvl="7" rtl="0">
              <a:spcBef>
                <a:spcPts val="0"/>
              </a:spcBef>
              <a:buSzPct val="100000"/>
              <a:defRPr sz="1500"/>
            </a:lvl8pPr>
            <a:lvl9pPr lvl="8" rtl="0">
              <a:spcBef>
                <a:spcPts val="0"/>
              </a:spcBef>
              <a:buSzPct val="100000"/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1994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86150" y="410829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437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5407123"/>
            <a:ext cx="8229600" cy="491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270"/>
              </a:spcBef>
              <a:buSzPct val="100000"/>
              <a:buNone/>
              <a:defRPr sz="135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270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57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mplete patter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26550" y="-19800"/>
            <a:ext cx="9197100" cy="68976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03874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554A-D3B7-427A-87C6-F603380D071C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27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86150" y="410829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86150" y="1682269"/>
            <a:ext cx="7571700" cy="47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FD8DC"/>
              </a:buClr>
              <a:buSzPct val="100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007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arcgis.com/en/become-a-member/" TargetMode="External"/><Relationship Id="rId2" Type="http://schemas.openxmlformats.org/officeDocument/2006/relationships/hyperlink" Target="https://www.arcgis.com/home/signi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wyvZgCsPDeB49ZLCYxGkmrvLpk6aslUErT-0T6LnmdU/edit?usp=sharin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00187" y="2211976"/>
            <a:ext cx="5807399" cy="1217024"/>
          </a:xfrm>
        </p:spPr>
        <p:txBody>
          <a:bodyPr anchor="t"/>
          <a:lstStyle/>
          <a:p>
            <a:pPr algn="ctr"/>
            <a:r>
              <a:rPr lang="cs-CZ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Z7894: Geoinformační technologie v sociální geografii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955076" y="3429002"/>
            <a:ext cx="5233851" cy="1730829"/>
          </a:xfrm>
        </p:spPr>
        <p:txBody>
          <a:bodyPr/>
          <a:lstStyle/>
          <a:p>
            <a:pPr algn="ctr">
              <a:buNone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16. 12. 2020</a:t>
            </a:r>
          </a:p>
          <a:p>
            <a:pPr algn="ctr">
              <a:buNone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 Brno </a:t>
            </a:r>
          </a:p>
          <a:p>
            <a:pPr algn="ctr">
              <a:buNone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Mgr. Pavel Pospíšil</a:t>
            </a:r>
          </a:p>
        </p:txBody>
      </p:sp>
    </p:spTree>
    <p:extLst>
      <p:ext uri="{BB962C8B-B14F-4D97-AF65-F5344CB8AC3E}">
        <p14:creationId xmlns:p14="http://schemas.microsoft.com/office/powerpoint/2010/main" val="596607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SQL PŘÍKAZY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46D5CB5C-CEC5-426D-88E9-DD869D853537}"/>
              </a:ext>
            </a:extLst>
          </p:cNvPr>
          <p:cNvSpPr txBox="1">
            <a:spLocks/>
          </p:cNvSpPr>
          <p:nvPr/>
        </p:nvSpPr>
        <p:spPr>
          <a:xfrm>
            <a:off x="786150" y="1865745"/>
            <a:ext cx="3785850" cy="34485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create table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transactions_cards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AS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SELECT *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FROM cards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FULL OUTER JOIN transactions ON cards.CARD_KEY_1=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transactions.CARD_KEY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>
              <a:buNone/>
            </a:pP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BD352716-DC13-497F-A277-3C8DDD9E5F7D}"/>
              </a:ext>
            </a:extLst>
          </p:cNvPr>
          <p:cNvSpPr txBox="1">
            <a:spLocks/>
          </p:cNvSpPr>
          <p:nvPr/>
        </p:nvSpPr>
        <p:spPr>
          <a:xfrm>
            <a:off x="4572000" y="1865744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buNone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Základní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dotazování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Select avg(CARDTR_AMOUNT_CZK)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From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transactions_cards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cardtp_desc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=‘MC STANDARD‘</a:t>
            </a:r>
          </a:p>
          <a:p>
            <a:pPr>
              <a:buNone/>
            </a:pP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9D3699A-09A2-4DCB-8FA8-FFDEE4580F43}"/>
              </a:ext>
            </a:extLst>
          </p:cNvPr>
          <p:cNvSpPr txBox="1"/>
          <p:nvPr/>
        </p:nvSpPr>
        <p:spPr>
          <a:xfrm>
            <a:off x="1419586" y="3429000"/>
            <a:ext cx="2124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Nejednoznačně rozlišené sloupce! (</a:t>
            </a:r>
            <a:r>
              <a:rPr lang="cs-CZ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card_key</a:t>
            </a:r>
            <a:r>
              <a:rPr lang="cs-CZ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278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 CO POZOR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865745"/>
            <a:ext cx="7329150" cy="447790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Při importu dat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Správné datové typy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Správné názvy sloupců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Správný </a:t>
            </a:r>
            <a:r>
              <a:rPr lang="cs-CZ" sz="16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počet sloupců</a:t>
            </a: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Rozdělené transakce na části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Špatně</a:t>
            </a: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popsané sloupce, potřeba přejmenovat!</a:t>
            </a:r>
          </a:p>
          <a:p>
            <a:pPr lvl="2" defTabSz="685800">
              <a:spcBef>
                <a:spcPts val="750"/>
              </a:spcBef>
              <a:defRPr/>
            </a:pPr>
            <a:r>
              <a:rPr lang="cs-CZ" sz="14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Cardmereq_key</a:t>
            </a:r>
            <a:r>
              <a:rPr lang="cs-CZ" sz="1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cs-CZ" sz="14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card_key</a:t>
            </a:r>
            <a:endParaRPr lang="cs-CZ" sz="14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 defTabSz="685800">
              <a:spcBef>
                <a:spcPts val="750"/>
              </a:spcBef>
              <a:defRPr/>
            </a:pPr>
            <a:r>
              <a:rPr lang="cs-CZ" sz="14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Cardmer_key</a:t>
            </a:r>
            <a:r>
              <a:rPr lang="cs-CZ" sz="1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cs-CZ" sz="14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cardmereq_key</a:t>
            </a:r>
            <a:endParaRPr lang="cs-CZ" sz="14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 defTabSz="685800">
              <a:spcBef>
                <a:spcPts val="750"/>
              </a:spcBef>
              <a:defRPr/>
            </a:pPr>
            <a:r>
              <a:rPr lang="cs-CZ" sz="14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Card_key</a:t>
            </a:r>
            <a:r>
              <a:rPr lang="cs-CZ" sz="1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cs-CZ" sz="14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cardmer_key</a:t>
            </a:r>
            <a:endParaRPr lang="cs-CZ" sz="14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685800">
              <a:spcBef>
                <a:spcPts val="750"/>
              </a:spcBef>
              <a:defRPr/>
            </a:pPr>
            <a:r>
              <a:rPr lang="cs-CZ" sz="1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Špatný formát času</a:t>
            </a:r>
          </a:p>
          <a:p>
            <a:pPr lvl="2" defTabSz="685800">
              <a:spcBef>
                <a:spcPts val="750"/>
              </a:spcBef>
              <a:defRPr/>
            </a:pPr>
            <a:r>
              <a:rPr lang="cs-CZ" sz="1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Excel </a:t>
            </a:r>
            <a:r>
              <a:rPr lang="cs-CZ" sz="14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serial</a:t>
            </a:r>
            <a:r>
              <a:rPr lang="cs-CZ" sz="1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4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date</a:t>
            </a:r>
            <a:endParaRPr lang="cs-CZ" sz="14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514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ČÁST V GIS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865745"/>
            <a:ext cx="7329150" cy="447790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Data v 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csv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 vybranému kraji</a:t>
            </a:r>
          </a:p>
          <a:p>
            <a:pPr marL="457200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Prostorová informace v podobě Z,Š nebo jako adresní místo</a:t>
            </a:r>
          </a:p>
          <a:p>
            <a:pPr marL="914400" lvl="1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CRS WGS84 (4326), místy chybí</a:t>
            </a:r>
          </a:p>
          <a:p>
            <a:pPr marL="914400" lvl="1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Adresní místa ve 3 sloupcích – nutné spojení a geokódování v ARCGIS ONLINE</a:t>
            </a:r>
          </a:p>
          <a:p>
            <a:pPr marL="457200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Výběr podkladových dat</a:t>
            </a:r>
          </a:p>
          <a:p>
            <a:pPr marL="457200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Vlastní analýza</a:t>
            </a:r>
            <a:endParaRPr lang="cs-CZ" sz="105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69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PROSTOROVÁ INFORMACE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CC6AAA-8E89-4AA0-BC73-5EF7F91FC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15" y="1347728"/>
            <a:ext cx="7898169" cy="529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8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PROSTOROVÁ INFORMACE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D934D7A-5CFC-45B2-A8FD-20134AC1C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7728"/>
            <a:ext cx="9144000" cy="53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GEOKÓDOVÁNÍ V ARCGIS ONLINE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49" y="1438275"/>
            <a:ext cx="7338675" cy="47535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Vytvoření účtu/přihlášení se k již vytvořenému (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  <a:hlinkClick r:id="rId2"/>
              </a:rPr>
              <a:t>https://www.arcgis.com/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  <a:hlinkClick r:id="rId2"/>
              </a:rPr>
              <a:t>home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  <a:hlinkClick r:id="rId2"/>
              </a:rPr>
              <a:t>/signin.html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Arcgis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Learn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  <a:hlinkClick r:id="rId3"/>
              </a:rPr>
              <a:t>https://learn.arcgis.com/en/become-a-member/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Záložka Mapa</a:t>
            </a: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7B9D478F-5A05-4C6C-9880-A293C811C3D9}"/>
              </a:ext>
            </a:extLst>
          </p:cNvPr>
          <p:cNvGrpSpPr/>
          <p:nvPr/>
        </p:nvGrpSpPr>
        <p:grpSpPr>
          <a:xfrm>
            <a:off x="2215786" y="3131718"/>
            <a:ext cx="6928214" cy="3726282"/>
            <a:chOff x="4533900" y="3009400"/>
            <a:chExt cx="7658100" cy="384860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DF791BA1-674B-4565-AD15-CED0CEC3E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731" r="1202"/>
            <a:stretch/>
          </p:blipFill>
          <p:spPr>
            <a:xfrm>
              <a:off x="4533900" y="3009400"/>
              <a:ext cx="7658100" cy="3848600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F85AD6D9-5992-483E-986D-44DF42747065}"/>
                </a:ext>
              </a:extLst>
            </p:cNvPr>
            <p:cNvSpPr/>
            <p:nvPr/>
          </p:nvSpPr>
          <p:spPr>
            <a:xfrm>
              <a:off x="6427177" y="3009400"/>
              <a:ext cx="290146" cy="26133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485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GEOKÓDOVÁNÍ V ARCGIS ONLINE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49" y="1889760"/>
            <a:ext cx="7338675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Přidat vrstvu ze souboru</a:t>
            </a: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C612EB8-2E31-4819-9230-BB35ADB36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4" t="34232" r="34231" b="19358"/>
          <a:stretch/>
        </p:blipFill>
        <p:spPr>
          <a:xfrm>
            <a:off x="6059060" y="487275"/>
            <a:ext cx="3084940" cy="255548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C86B1A4-7B65-4720-9E44-61E47BAA0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31"/>
          <a:stretch/>
        </p:blipFill>
        <p:spPr>
          <a:xfrm>
            <a:off x="-1" y="2871349"/>
            <a:ext cx="8029303" cy="39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93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GEOKÓDOVÁNÍ V ARCGIS ONLINE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49" y="1889760"/>
            <a:ext cx="7338675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Nastavení propojení tabulky pro geokódování (adresa, obec, PSČ)</a:t>
            </a: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7E4D08-5F0C-445E-A55F-FFE55CC38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98" t="28461" r="31057" b="19231"/>
          <a:stretch/>
        </p:blipFill>
        <p:spPr>
          <a:xfrm>
            <a:off x="-1" y="2501197"/>
            <a:ext cx="3119232" cy="27606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A5CC7E-19A9-43EC-A0A4-F82E68B48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31"/>
          <a:stretch/>
        </p:blipFill>
        <p:spPr>
          <a:xfrm>
            <a:off x="3119231" y="3766133"/>
            <a:ext cx="6024769" cy="29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64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GEOKÓDOVÁNÍ V ARCGIS ONLINE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49" y="1626615"/>
            <a:ext cx="7338675" cy="456517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Uložení a export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Uložit jako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Vyplnění klíčových atributů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ArcGIS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– Obsah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Otevřít v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ArcGIS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Desktop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228600" marR="0" lvl="0" indent="-2286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B793A0C-7743-4CB4-BCC9-F351AE138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31"/>
          <a:stretch/>
        </p:blipFill>
        <p:spPr>
          <a:xfrm>
            <a:off x="3990937" y="2595908"/>
            <a:ext cx="5153063" cy="25585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D639164-026C-4D61-8E68-C982423A2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31"/>
          <a:stretch/>
        </p:blipFill>
        <p:spPr>
          <a:xfrm>
            <a:off x="3859053" y="3090476"/>
            <a:ext cx="5153063" cy="255856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6658AC3-833D-4678-B1F8-FAC9B7FE1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31"/>
          <a:stretch/>
        </p:blipFill>
        <p:spPr>
          <a:xfrm>
            <a:off x="3433316" y="3596302"/>
            <a:ext cx="5130392" cy="25473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43BAF3B-8894-48B3-B52E-8515473FA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31"/>
          <a:stretch/>
        </p:blipFill>
        <p:spPr>
          <a:xfrm>
            <a:off x="2881679" y="3875189"/>
            <a:ext cx="5081954" cy="252325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251BD6B-5491-42DC-957F-9A02C2236C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31"/>
          <a:stretch/>
        </p:blipFill>
        <p:spPr>
          <a:xfrm>
            <a:off x="555736" y="4089360"/>
            <a:ext cx="4982560" cy="247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4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CVIČENÍ 3 - ZADÁNÍ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921164"/>
            <a:ext cx="7329150" cy="442248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Vytvořte analýzu dat poskytnutých Českou spořitelnou. Součástí protokolu bude explorace, analýza a syntéza a kartografická vizualizace výsledků. Využít lze všech relevantních datových zdrojů i softwarových nástrojů. 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Dále pro zjednodušení: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Každá skupina si vybere 1 kraj a vyfiltruje si pro něj příslušná zařízení (tab. Zařízení)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tab. Transakce vyfiltrovat ve sloupci CARDTRTP_DESC jen výběry hotovostí tj. CASH ADVANCE/ATM; s tímto výběrem dále pracovat u zbytku tabulek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Odevzdání: 6. 1. 2021 6:00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Prezentace: </a:t>
            </a:r>
          </a:p>
          <a:p>
            <a:pPr lvl="2" defTabSz="685800">
              <a:spcBef>
                <a:spcPts val="750"/>
              </a:spcBef>
              <a:defRPr/>
            </a:pPr>
            <a:endParaRPr lang="cs-CZ" sz="105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9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CVIČENÍ 3 - ZADÁNÍ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921164"/>
            <a:ext cx="7329150" cy="442248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Skupiny a výběr území: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https://docs.google.com/spreadsheets/d/1wyvZgCsPDeB49ZLCYxGkmrvLpk6aslUErT-0T6LnmdU/edit?usp=sharing</a:t>
            </a:r>
            <a:endParaRPr lang="cs-CZ" sz="1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Každá skupina jiný kraj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Výstup v podobě posteru ve formátu aspoň A1</a:t>
            </a:r>
          </a:p>
          <a:p>
            <a:pPr lvl="2" defTabSz="685800">
              <a:spcBef>
                <a:spcPts val="750"/>
              </a:spcBef>
              <a:defRPr/>
            </a:pPr>
            <a:endParaRPr lang="cs-CZ" sz="105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6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CVIČENÍ 3 - DATA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865745"/>
            <a:ext cx="7329150" cy="447790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Data zahrnují informace o objemu, typu, „směru“…finančních transakcí, o osobách, bankomatech a pobočkách, kreditních kartách a účtech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Typický příklad „Big data“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Databázová struktura dat: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cs-CZ" sz="1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xlsx</a:t>
            </a:r>
            <a:r>
              <a:rPr lang="cs-CZ" sz="1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sešit se schématem a popisem dat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cs-CZ" sz="1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csv</a:t>
            </a:r>
            <a:r>
              <a:rPr lang="cs-CZ" sz="1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soubory obsahující jednotlivá data</a:t>
            </a:r>
          </a:p>
          <a:p>
            <a:pPr lvl="2" defTabSz="685800">
              <a:spcBef>
                <a:spcPts val="750"/>
              </a:spcBef>
              <a:defRPr/>
            </a:pPr>
            <a:r>
              <a:rPr lang="cs-CZ" sz="1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Kódování znaků UTF-8</a:t>
            </a:r>
          </a:p>
          <a:p>
            <a:pPr lvl="2" defTabSz="685800">
              <a:spcBef>
                <a:spcPts val="750"/>
              </a:spcBef>
              <a:defRPr/>
            </a:pPr>
            <a:r>
              <a:rPr lang="cs-CZ" sz="1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Oddělovačem je „|“</a:t>
            </a:r>
            <a:endParaRPr lang="cs-CZ" sz="105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487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476375"/>
            <a:ext cx="7329150" cy="52476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685800">
              <a:spcBef>
                <a:spcPts val="750"/>
              </a:spcBef>
              <a:defRPr/>
            </a:pPr>
            <a:endParaRPr lang="cs-CZ" sz="1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8A1A7EF-C687-4119-B30D-5931BA46A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3" t="42963" r="82832" b="15711"/>
          <a:stretch/>
        </p:blipFill>
        <p:spPr>
          <a:xfrm>
            <a:off x="0" y="1326878"/>
            <a:ext cx="1958743" cy="34375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3E72B2-79D4-4905-B977-C701A4E87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62" t="30071" r="66429" b="34092"/>
          <a:stretch/>
        </p:blipFill>
        <p:spPr>
          <a:xfrm>
            <a:off x="2598640" y="97381"/>
            <a:ext cx="1958743" cy="28593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A67C043-349B-40DD-A393-51145B3B6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41" t="78043" r="66746" b="4744"/>
          <a:stretch/>
        </p:blipFill>
        <p:spPr>
          <a:xfrm>
            <a:off x="1217439" y="5346615"/>
            <a:ext cx="1958743" cy="141400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F3B7DE8-4936-4C01-BFA4-CEC036E12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70" t="41217" r="50079" b="13773"/>
          <a:stretch/>
        </p:blipFill>
        <p:spPr>
          <a:xfrm>
            <a:off x="3849809" y="3156721"/>
            <a:ext cx="1964297" cy="364308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3C755BA-CFA9-433C-88CB-2C552DCA2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99" t="24567" r="33968" b="25203"/>
          <a:stretch/>
        </p:blipFill>
        <p:spPr>
          <a:xfrm>
            <a:off x="6376506" y="0"/>
            <a:ext cx="1972638" cy="418011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DB4AC20-7280-4EC5-9750-825BCFE6C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19" t="54339" r="33889" b="11940"/>
          <a:stretch/>
        </p:blipFill>
        <p:spPr>
          <a:xfrm>
            <a:off x="6844936" y="3963443"/>
            <a:ext cx="2017497" cy="2836363"/>
          </a:xfrm>
          <a:prstGeom prst="rect">
            <a:avLst/>
          </a:prstGeom>
        </p:spPr>
      </p:pic>
      <p:cxnSp>
        <p:nvCxnSpPr>
          <p:cNvPr id="15" name="Pravoúhlá spojnice 34">
            <a:extLst>
              <a:ext uri="{FF2B5EF4-FFF2-40B4-BE49-F238E27FC236}">
                <a16:creationId xmlns:a16="http://schemas.microsoft.com/office/drawing/2014/main" id="{5C4EF9BF-57C9-4D60-A9DE-27BA548380D1}"/>
              </a:ext>
            </a:extLst>
          </p:cNvPr>
          <p:cNvCxnSpPr/>
          <p:nvPr/>
        </p:nvCxnSpPr>
        <p:spPr>
          <a:xfrm rot="5400000" flipH="1" flipV="1">
            <a:off x="1227883" y="981918"/>
            <a:ext cx="1571625" cy="1169890"/>
          </a:xfrm>
          <a:prstGeom prst="bentConnector3">
            <a:avLst>
              <a:gd name="adj1" fmla="val 99697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Pravoúhlá spojnice 37">
            <a:extLst>
              <a:ext uri="{FF2B5EF4-FFF2-40B4-BE49-F238E27FC236}">
                <a16:creationId xmlns:a16="http://schemas.microsoft.com/office/drawing/2014/main" id="{E35B4CBD-0B4D-4234-BC4D-A95B6510F135}"/>
              </a:ext>
            </a:extLst>
          </p:cNvPr>
          <p:cNvCxnSpPr>
            <a:cxnSpLocks/>
            <a:endCxn id="11" idx="1"/>
          </p:cNvCxnSpPr>
          <p:nvPr/>
        </p:nvCxnSpPr>
        <p:spPr>
          <a:xfrm rot="16200000" flipH="1">
            <a:off x="-603680" y="4232497"/>
            <a:ext cx="3519967" cy="122271"/>
          </a:xfrm>
          <a:prstGeom prst="bentConnector2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Pravoúhlá spojnice 39">
            <a:extLst>
              <a:ext uri="{FF2B5EF4-FFF2-40B4-BE49-F238E27FC236}">
                <a16:creationId xmlns:a16="http://schemas.microsoft.com/office/drawing/2014/main" id="{278CDE59-2091-4497-AC88-26D0B74D87BE}"/>
              </a:ext>
            </a:extLst>
          </p:cNvPr>
          <p:cNvCxnSpPr>
            <a:cxnSpLocks/>
          </p:cNvCxnSpPr>
          <p:nvPr/>
        </p:nvCxnSpPr>
        <p:spPr>
          <a:xfrm>
            <a:off x="1781175" y="2657475"/>
            <a:ext cx="2068634" cy="1184275"/>
          </a:xfrm>
          <a:prstGeom prst="bentConnector3">
            <a:avLst>
              <a:gd name="adj1" fmla="val 2974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Pravoúhlá spojnice 42">
            <a:extLst>
              <a:ext uri="{FF2B5EF4-FFF2-40B4-BE49-F238E27FC236}">
                <a16:creationId xmlns:a16="http://schemas.microsoft.com/office/drawing/2014/main" id="{6B28CAA5-CE4C-47CA-9519-BEC8449CA69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69410" y="1697167"/>
            <a:ext cx="3232284" cy="1300269"/>
          </a:xfrm>
          <a:prstGeom prst="bentConnector3">
            <a:avLst>
              <a:gd name="adj1" fmla="val 100578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Pravoúhlá spojnice 45">
            <a:extLst>
              <a:ext uri="{FF2B5EF4-FFF2-40B4-BE49-F238E27FC236}">
                <a16:creationId xmlns:a16="http://schemas.microsoft.com/office/drawing/2014/main" id="{C27B5719-DE53-46F2-AD6E-7225934B91C0}"/>
              </a:ext>
            </a:extLst>
          </p:cNvPr>
          <p:cNvCxnSpPr>
            <a:cxnSpLocks/>
          </p:cNvCxnSpPr>
          <p:nvPr/>
        </p:nvCxnSpPr>
        <p:spPr>
          <a:xfrm>
            <a:off x="4994263" y="4180115"/>
            <a:ext cx="1925057" cy="50618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642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CVIČENÍ 3 - ZPRACOVÁNÍ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865745"/>
            <a:ext cx="7329150" cy="447790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Část v 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PostgreSQL</a:t>
            </a: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Předpříprava tabulek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Část v GIS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Vlastní analýzy</a:t>
            </a:r>
          </a:p>
          <a:p>
            <a:pPr lvl="2" defTabSz="685800">
              <a:spcBef>
                <a:spcPts val="750"/>
              </a:spcBef>
              <a:defRPr/>
            </a:pPr>
            <a:endParaRPr lang="cs-CZ" sz="105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1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ČÁST V POSTGRESQL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865745"/>
            <a:ext cx="7329150" cy="447790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Průzkum dat (úplnost, velikost, typy informací…)</a:t>
            </a:r>
          </a:p>
          <a:p>
            <a:pPr marL="457200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Struktura dat (napojení databáze, datové typy…)</a:t>
            </a:r>
          </a:p>
          <a:p>
            <a:pPr marL="457200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 textových typů pozor na typ uvozovek; u číselných typů pozor na počet míst</a:t>
            </a:r>
          </a:p>
          <a:p>
            <a:pPr marL="457200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Nahrávání dat, založení klíčů a propojení</a:t>
            </a:r>
          </a:p>
          <a:p>
            <a:pPr marL="457200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Filtrace (proměnné x hodnoty)</a:t>
            </a:r>
          </a:p>
          <a:p>
            <a:pPr marL="457200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Dotazování</a:t>
            </a:r>
          </a:p>
          <a:p>
            <a:pPr marL="457200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Export 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csv</a:t>
            </a: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 defTabSz="685800">
              <a:spcBef>
                <a:spcPts val="750"/>
              </a:spcBef>
              <a:defRPr/>
            </a:pPr>
            <a:endParaRPr lang="cs-CZ" sz="105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60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SQL PŘÍKAZY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46D5CB5C-CEC5-426D-88E9-DD869D853537}"/>
              </a:ext>
            </a:extLst>
          </p:cNvPr>
          <p:cNvSpPr txBox="1">
            <a:spLocks/>
          </p:cNvSpPr>
          <p:nvPr/>
        </p:nvSpPr>
        <p:spPr>
          <a:xfrm>
            <a:off x="786150" y="1865745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CREATE TABLE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merchants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RECORD_NUMBER INTEGER,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EFFECTIVE_DATE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varchar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CARDMER_KEY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varchar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CARDMERH_SOURCE_ID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varchar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CARDMERH_TYPE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varchar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CARDMERH_START_ACT_DATE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varchar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CARDMERH_END_ACT_DATE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varchar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	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PRIMARY KEY (RECORD_NUMBER));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BD352716-DC13-497F-A277-3C8DDD9E5F7D}"/>
              </a:ext>
            </a:extLst>
          </p:cNvPr>
          <p:cNvSpPr txBox="1">
            <a:spLocks/>
          </p:cNvSpPr>
          <p:nvPr/>
        </p:nvSpPr>
        <p:spPr>
          <a:xfrm>
            <a:off x="4572000" y="1865744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CREATE TABLE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cards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RECORD_NUMBER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varchar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NOT NULL,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EFFECTIVE_DATE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varchar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NOT NULL,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CARD_KEY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varchar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NOT NULL, 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PT_UNIFIED_KEY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varchar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NOT NULL,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CARDBLC_DESC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varchar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NOT NULL,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PRIMARY KEY (CARD_KEY)</a:t>
            </a:r>
          </a:p>
          <a:p>
            <a:pPr>
              <a:buNone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FOREIGN KEY (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PersonID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REFERENCES 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Persons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cs-CZ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PersonID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));</a:t>
            </a:r>
          </a:p>
          <a:p>
            <a:pPr>
              <a:buNone/>
            </a:pP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6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SQL PŘÍKAZY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46D5CB5C-CEC5-426D-88E9-DD869D853537}"/>
              </a:ext>
            </a:extLst>
          </p:cNvPr>
          <p:cNvSpPr txBox="1">
            <a:spLocks/>
          </p:cNvSpPr>
          <p:nvPr/>
        </p:nvSpPr>
        <p:spPr>
          <a:xfrm>
            <a:off x="786150" y="1865745"/>
            <a:ext cx="3785850" cy="34485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create table cash as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select *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from transactions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where CARDTRTP_DESC='CASH ADVANCE/ATM‘;</a:t>
            </a: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None/>
            </a:pP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None/>
            </a:pP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None/>
            </a:pP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ALTER TABLE accounts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ADD UNIQUE (ACC_KEY);</a:t>
            </a:r>
          </a:p>
          <a:p>
            <a:pPr>
              <a:buNone/>
            </a:pP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BD352716-DC13-497F-A277-3C8DDD9E5F7D}"/>
              </a:ext>
            </a:extLst>
          </p:cNvPr>
          <p:cNvSpPr txBox="1">
            <a:spLocks/>
          </p:cNvSpPr>
          <p:nvPr/>
        </p:nvSpPr>
        <p:spPr>
          <a:xfrm>
            <a:off x="4572000" y="1865744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ALTER TABLE cash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ADD FOREIGN KEY (CARDMEREQ_KEY) REFERENCES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equipments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(CARDMEREQ_KEY);</a:t>
            </a:r>
          </a:p>
          <a:p>
            <a:pPr>
              <a:buNone/>
            </a:pP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None/>
            </a:pP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None/>
            </a:pP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create table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cards_accounts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AS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SELECT *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FROM accounts</a:t>
            </a:r>
          </a:p>
          <a:p>
            <a:pPr>
              <a:buNone/>
            </a:pP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FULL OUTER JOIN cards ON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accounts.ACC_KEY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cards.ACC_KEY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>
              <a:buNone/>
            </a:pP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7756FF4-3E90-4A26-9ACD-79DBDC2DEE39}"/>
              </a:ext>
            </a:extLst>
          </p:cNvPr>
          <p:cNvSpPr txBox="1"/>
          <p:nvPr/>
        </p:nvSpPr>
        <p:spPr>
          <a:xfrm>
            <a:off x="6448786" y="1404078"/>
            <a:ext cx="14168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Musí sedět všechny záznamy!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9D3699A-09A2-4DCB-8FA8-FFDEE4580F43}"/>
              </a:ext>
            </a:extLst>
          </p:cNvPr>
          <p:cNvSpPr txBox="1"/>
          <p:nvPr/>
        </p:nvSpPr>
        <p:spPr>
          <a:xfrm>
            <a:off x="6448786" y="4715259"/>
            <a:ext cx="2124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Nejednoznačně rozlišené sloupce! (</a:t>
            </a:r>
            <a:r>
              <a:rPr lang="cs-CZ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record_number</a:t>
            </a:r>
            <a:r>
              <a:rPr lang="cs-CZ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722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7218</TotalTime>
  <Words>737</Words>
  <Application>Microsoft Office PowerPoint</Application>
  <PresentationFormat>Předvádění na obrazovce (4:3)</PresentationFormat>
  <Paragraphs>125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</vt:lpstr>
      <vt:lpstr>Roboto Slab</vt:lpstr>
      <vt:lpstr>Source Sans Pro</vt:lpstr>
      <vt:lpstr>Cordelia template</vt:lpstr>
      <vt:lpstr>Z7894: Geoinformační technologie v sociální geografii</vt:lpstr>
      <vt:lpstr>CVIČENÍ 3 - ZADÁNÍ</vt:lpstr>
      <vt:lpstr>CVIČENÍ 3 - ZADÁNÍ</vt:lpstr>
      <vt:lpstr>CVIČENÍ 3 - DATA</vt:lpstr>
      <vt:lpstr>Prezentace aplikace PowerPoint</vt:lpstr>
      <vt:lpstr>CVIČENÍ 3 - ZPRACOVÁNÍ</vt:lpstr>
      <vt:lpstr>ČÁST V POSTGRESQL</vt:lpstr>
      <vt:lpstr>SQL PŘÍKAZY</vt:lpstr>
      <vt:lpstr>SQL PŘÍKAZY</vt:lpstr>
      <vt:lpstr>SQL PŘÍKAZY</vt:lpstr>
      <vt:lpstr>NA CO POZOR</vt:lpstr>
      <vt:lpstr>ČÁST V GIS</vt:lpstr>
      <vt:lpstr>PROSTOROVÁ INFORMACE</vt:lpstr>
      <vt:lpstr>PROSTOROVÁ INFORMACE</vt:lpstr>
      <vt:lpstr>GEOKÓDOVÁNÍ V ARCGIS ONLINE</vt:lpstr>
      <vt:lpstr>GEOKÓDOVÁNÍ V ARCGIS ONLINE</vt:lpstr>
      <vt:lpstr>GEOKÓDOVÁNÍ V ARCGIS ONLINE</vt:lpstr>
      <vt:lpstr>GEOKÓDOVÁNÍ V ARCGIS ONLINE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Pospíšil</dc:creator>
  <cp:lastModifiedBy>Pavel Pospíšil</cp:lastModifiedBy>
  <cp:revision>210</cp:revision>
  <dcterms:created xsi:type="dcterms:W3CDTF">2017-05-23T05:37:55Z</dcterms:created>
  <dcterms:modified xsi:type="dcterms:W3CDTF">2020-12-16T07:00:07Z</dcterms:modified>
</cp:coreProperties>
</file>