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322" r:id="rId2"/>
    <p:sldId id="329" r:id="rId3"/>
    <p:sldId id="331" r:id="rId4"/>
    <p:sldId id="323" r:id="rId5"/>
    <p:sldId id="332" r:id="rId6"/>
    <p:sldId id="333" r:id="rId7"/>
    <p:sldId id="337" r:id="rId8"/>
    <p:sldId id="338" r:id="rId9"/>
    <p:sldId id="339" r:id="rId10"/>
    <p:sldId id="344" r:id="rId11"/>
    <p:sldId id="350" r:id="rId12"/>
    <p:sldId id="353" r:id="rId13"/>
    <p:sldId id="352" r:id="rId14"/>
    <p:sldId id="342" r:id="rId15"/>
    <p:sldId id="336" r:id="rId16"/>
    <p:sldId id="346" r:id="rId17"/>
    <p:sldId id="348" r:id="rId18"/>
    <p:sldId id="349" r:id="rId19"/>
    <p:sldId id="340" r:id="rId20"/>
    <p:sldId id="341" r:id="rId21"/>
    <p:sldId id="354" r:id="rId22"/>
    <p:sldId id="355" r:id="rId23"/>
    <p:sldId id="356" r:id="rId24"/>
    <p:sldId id="371" r:id="rId25"/>
    <p:sldId id="357" r:id="rId26"/>
    <p:sldId id="361" r:id="rId27"/>
    <p:sldId id="359" r:id="rId28"/>
    <p:sldId id="362" r:id="rId29"/>
    <p:sldId id="372" r:id="rId30"/>
    <p:sldId id="363" r:id="rId31"/>
    <p:sldId id="373" r:id="rId32"/>
    <p:sldId id="364" r:id="rId33"/>
    <p:sldId id="374" r:id="rId34"/>
    <p:sldId id="375" r:id="rId35"/>
    <p:sldId id="330" r:id="rId36"/>
    <p:sldId id="377" r:id="rId37"/>
    <p:sldId id="365" r:id="rId38"/>
    <p:sldId id="367" r:id="rId39"/>
    <p:sldId id="335" r:id="rId40"/>
    <p:sldId id="412" r:id="rId41"/>
    <p:sldId id="368" r:id="rId42"/>
    <p:sldId id="369" r:id="rId43"/>
    <p:sldId id="370" r:id="rId44"/>
    <p:sldId id="334" r:id="rId45"/>
    <p:sldId id="380" r:id="rId46"/>
    <p:sldId id="385" r:id="rId47"/>
    <p:sldId id="386" r:id="rId48"/>
    <p:sldId id="393" r:id="rId49"/>
    <p:sldId id="397" r:id="rId50"/>
    <p:sldId id="381" r:id="rId51"/>
    <p:sldId id="382" r:id="rId52"/>
    <p:sldId id="383" r:id="rId53"/>
    <p:sldId id="384" r:id="rId54"/>
    <p:sldId id="387" r:id="rId55"/>
    <p:sldId id="388" r:id="rId56"/>
    <p:sldId id="389" r:id="rId57"/>
    <p:sldId id="390" r:id="rId58"/>
    <p:sldId id="391" r:id="rId59"/>
    <p:sldId id="413" r:id="rId60"/>
    <p:sldId id="392" r:id="rId61"/>
    <p:sldId id="394" r:id="rId62"/>
    <p:sldId id="396" r:id="rId63"/>
    <p:sldId id="395" r:id="rId64"/>
    <p:sldId id="398" r:id="rId65"/>
    <p:sldId id="399" r:id="rId66"/>
    <p:sldId id="400" r:id="rId67"/>
    <p:sldId id="401" r:id="rId68"/>
    <p:sldId id="402" r:id="rId69"/>
    <p:sldId id="403" r:id="rId70"/>
    <p:sldId id="404" r:id="rId71"/>
    <p:sldId id="405" r:id="rId72"/>
    <p:sldId id="406" r:id="rId73"/>
    <p:sldId id="407" r:id="rId74"/>
    <p:sldId id="408" r:id="rId75"/>
    <p:sldId id="409" r:id="rId76"/>
    <p:sldId id="410" r:id="rId77"/>
    <p:sldId id="411" r:id="rId78"/>
    <p:sldId id="379" r:id="rId7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8"/>
    <p:restoredTop sz="95288"/>
  </p:normalViewPr>
  <p:slideViewPr>
    <p:cSldViewPr snapToGrid="0" snapToObjects="1">
      <p:cViewPr>
        <p:scale>
          <a:sx n="72" d="100"/>
          <a:sy n="72" d="100"/>
        </p:scale>
        <p:origin x="21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34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Germany</c:v>
                </c:pt>
                <c:pt idx="1">
                  <c:v>France</c:v>
                </c:pt>
                <c:pt idx="2">
                  <c:v>Britain</c:v>
                </c:pt>
                <c:pt idx="3">
                  <c:v>Russia</c:v>
                </c:pt>
                <c:pt idx="4">
                  <c:v>USA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499</c:v>
                </c:pt>
                <c:pt idx="1">
                  <c:v>523</c:v>
                </c:pt>
                <c:pt idx="2">
                  <c:v>615</c:v>
                </c:pt>
                <c:pt idx="3">
                  <c:v>999</c:v>
                </c:pt>
                <c:pt idx="4">
                  <c:v>1975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E1-C541-BB70-E98CE6030E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77700912"/>
        <c:axId val="872081936"/>
      </c:barChart>
      <c:catAx>
        <c:axId val="477700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872081936"/>
        <c:crosses val="autoZero"/>
        <c:auto val="1"/>
        <c:lblAlgn val="ctr"/>
        <c:lblOffset val="100"/>
        <c:noMultiLvlLbl val="0"/>
      </c:catAx>
      <c:valAx>
        <c:axId val="872081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47770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CEA34-2B73-F546-B251-4807E6C1F95C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F2663-D5CB-DD42-8C87-2535CE03BB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00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E80D-B41C-5347-8DE7-D625AF12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EB297-DC35-9641-B482-A8E4825BD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D126-9454-8145-A5EB-3EAF2FAD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91103-23DC-154D-AB7A-A4614E82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E3A2-F5E2-8E49-8205-167260DC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10">
            <a:extLst>
              <a:ext uri="{FF2B5EF4-FFF2-40B4-BE49-F238E27FC236}">
                <a16:creationId xmlns:a16="http://schemas.microsoft.com/office/drawing/2014/main" id="{C1F9F267-E499-E84B-A9C6-0F38552AA19A}"/>
              </a:ext>
            </a:extLst>
          </p:cNvPr>
          <p:cNvPicPr/>
          <p:nvPr userDrawn="1"/>
        </p:nvPicPr>
        <p:blipFill>
          <a:blip r:embed="rId2"/>
          <a:srcRect l="7808" t="27743" r="5481" b="25155"/>
          <a:stretch/>
        </p:blipFill>
        <p:spPr>
          <a:xfrm>
            <a:off x="371160" y="385835"/>
            <a:ext cx="5232600" cy="617040"/>
          </a:xfrm>
          <a:prstGeom prst="rect">
            <a:avLst/>
          </a:prstGeom>
          <a:ln>
            <a:noFill/>
          </a:ln>
        </p:spPr>
      </p:pic>
      <p:pic>
        <p:nvPicPr>
          <p:cNvPr id="8" name="Obrázek 5">
            <a:extLst>
              <a:ext uri="{FF2B5EF4-FFF2-40B4-BE49-F238E27FC236}">
                <a16:creationId xmlns:a16="http://schemas.microsoft.com/office/drawing/2014/main" id="{C429C1D0-73C6-DF4F-B357-ECD63A89E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65"/>
          <a:stretch/>
        </p:blipFill>
        <p:spPr>
          <a:xfrm>
            <a:off x="8603927" y="0"/>
            <a:ext cx="3588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2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8D15-4CD8-5149-81F9-B2C13931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06B3B-A4BC-324C-911F-C1F7B1239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F5184-5C23-824D-B4A0-9D236C55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D0D16-1046-A24C-8B35-5B330544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0B4F-7D78-B942-AF95-EEF759C6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5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F4B63C-CDC1-6E41-B553-C9754770B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448C2-DEDF-7245-8C2E-29A34F444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8D308-82CE-9C46-80F9-B5CEBCB1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8CB6-E4F4-B745-8656-5DEC7E9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3251-C632-FD40-87AC-168B4AF3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385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900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A72-D145-CE48-9970-90CA96C8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63428-1870-5E4B-AB79-25F10C1F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7B0D8-D7E5-D04A-86F8-E7313F61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FD50D-B499-5E4A-AE4B-702E42D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9A61-DE55-204C-954F-515BBD5A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36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2AE-83ED-8149-A667-9E06E4BD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52C55-B61B-F543-BA5E-D9169F34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DDF2-271E-0D4F-8EFD-EBEB1D5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7B35-CA4D-664F-AF64-8C384DF0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750B-02D6-0949-ACE5-C10F0944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57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AE03-8AE0-824C-8692-9BB80CF0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FF1D7-7972-B54D-A33C-22FBBB754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226C7-B590-764B-880C-EB825E35A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CC5E5-5DB5-EB40-A764-11E4ACF3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6F42A-45FF-394C-AB0B-73603799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57BBD-7682-504B-9160-07DB09B1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54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A5B5-2DBB-134F-8465-C451D44E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0387-A40C-0F45-8BF4-C0837D6D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BD9EB-5EF9-BB48-8689-B85779FE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31019-5FED-704C-9181-B2C07A4DD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16264-B6CA-A143-8421-E163AE76E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F800E-ECF3-1E4D-B98C-A772DD9B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7423-3F1E-514D-8B9A-4A8413A9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8E263-D3CA-3449-8F7A-6564C55F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14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7465-88BC-B040-A4C1-021D3E58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5DE42-7D09-514F-ACFD-A5CDE1A2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9BB17-EC34-AA44-A1D4-EF080A4D7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3F464-78BF-DA40-A43E-643E8658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74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8BACB-367D-9145-85A8-6F8ED4A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B2BD9-C404-7A45-92C3-96B3FEE8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5244-B3F7-C841-8967-788D1672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0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C36A-1CB4-B24F-8A98-F9EA0ED2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7BD0-A4A8-0040-94FB-1E260DFB1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C655C-BA28-7A44-8421-8C60E1BF8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42347-7666-6944-89A6-E1467524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4D80F-D99D-5F44-BA90-1CBB3656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90951-C75A-3D41-8BAF-611B11AA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56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D291-CE02-7742-80A6-A48109A7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42021F-2C78-1748-8698-A6422B0E7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0DF2-8E03-4D4B-A1B1-4FA22AB8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3A203-E835-2D4E-8664-DF6847ED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10BB-3850-E644-B20B-AF284788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7F141-C1A8-364B-B31E-A899F658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76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326808-0BBA-2749-AB95-805120A0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B9720-A7BF-6549-B86B-2BE74B55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AE37-B549-FB41-B52A-2E78AFAE6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A51E4-A3AE-B848-9B3B-8618CC844CDA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0E8D0-A5F0-C74C-BFD2-F6FCEFF5E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24C42-9A36-4941-926E-1D64E1469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10">
            <a:extLst>
              <a:ext uri="{FF2B5EF4-FFF2-40B4-BE49-F238E27FC236}">
                <a16:creationId xmlns:a16="http://schemas.microsoft.com/office/drawing/2014/main" id="{CD9D8AB9-151C-2D46-8FC9-9712555043B4}"/>
              </a:ext>
            </a:extLst>
          </p:cNvPr>
          <p:cNvPicPr/>
          <p:nvPr userDrawn="1"/>
        </p:nvPicPr>
        <p:blipFill>
          <a:blip r:embed="rId14"/>
          <a:srcRect l="7808" t="27743" r="5481" b="25155"/>
          <a:stretch/>
        </p:blipFill>
        <p:spPr>
          <a:xfrm>
            <a:off x="8444752" y="6428877"/>
            <a:ext cx="3137647" cy="3651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://people.stat.sfu.ca/~cschwarz/Stat650/Notes/PDF/ChapterBadgraphs.pdf" TargetMode="External"/><Relationship Id="rId3" Type="http://schemas.openxmlformats.org/officeDocument/2006/relationships/hyperlink" Target="http://www.biostat.wisc.edu/~kbroman/topten_worstgraphs/mykland_disc.html" TargetMode="External"/><Relationship Id="rId7" Type="http://schemas.openxmlformats.org/officeDocument/2006/relationships/hyperlink" Target="http://www.stat.auckland.ac.nz/~ihaka/120/Lectures/lecture03.pdf" TargetMode="External"/><Relationship Id="rId2" Type="http://schemas.openxmlformats.org/officeDocument/2006/relationships/hyperlink" Target="https://eagereye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adford.edu/jkell/statsgraphs.pdf" TargetMode="External"/><Relationship Id="rId11" Type="http://schemas.openxmlformats.org/officeDocument/2006/relationships/hyperlink" Target="http://www.edwardtufte.com/tufte/" TargetMode="External"/><Relationship Id="rId5" Type="http://schemas.openxmlformats.org/officeDocument/2006/relationships/hyperlink" Target="https://www.eea.europa.eu/data-and-maps/daviz/learn-more/chart-dos-and-donts#toc-2" TargetMode="External"/><Relationship Id="rId10" Type="http://schemas.openxmlformats.org/officeDocument/2006/relationships/hyperlink" Target="http://www.doc.govt.nz/documents/science-and-technical/docts32.pdf" TargetMode="External"/><Relationship Id="rId4" Type="http://schemas.openxmlformats.org/officeDocument/2006/relationships/hyperlink" Target="http://www.exercisebiology.com/index.php/site/articles/how_graphs_can_fool_you/" TargetMode="External"/><Relationship Id="rId9" Type="http://schemas.openxmlformats.org/officeDocument/2006/relationships/hyperlink" Target="http://www.datavis.ca/gallery/index.php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398520" y="1702080"/>
            <a:ext cx="7849009" cy="236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en-US" sz="4400" b="0" strike="noStrike" spc="-1" dirty="0" err="1">
                <a:solidFill>
                  <a:srgbClr val="00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Úvod</a:t>
            </a:r>
            <a:r>
              <a:rPr lang="en-US" sz="4400" b="0" strike="noStrike" spc="-1" dirty="0">
                <a:solidFill>
                  <a:srgbClr val="00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do </a:t>
            </a:r>
            <a:r>
              <a:rPr lang="en-US" sz="4400" b="0" strike="noStrike" spc="-1" dirty="0" err="1">
                <a:solidFill>
                  <a:srgbClr val="00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matematické</a:t>
            </a:r>
            <a:r>
              <a:rPr lang="en-US" sz="4400" b="0" strike="noStrike" spc="-1" dirty="0">
                <a:solidFill>
                  <a:srgbClr val="00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b="0" strike="noStrike" spc="-1" dirty="0" err="1">
                <a:solidFill>
                  <a:srgbClr val="00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biologie</a:t>
            </a:r>
            <a:r>
              <a:rPr lang="en-US" sz="4400" b="0" strike="noStrike" spc="-1" dirty="0">
                <a:solidFill>
                  <a:srgbClr val="00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en-US" sz="4400" b="0" strike="noStrike" spc="-1" dirty="0" err="1">
                <a:solidFill>
                  <a:srgbClr val="0000D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biomedicíny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398520" y="4116240"/>
            <a:ext cx="11360880" cy="20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řednáška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02.12.2019</a:t>
            </a:r>
          </a:p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Eva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Budinská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2400" b="0" u="sng" strike="noStrike" spc="-1" dirty="0" err="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budinska@recetox.muni.cz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8051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E7EA9-367C-AE4C-9868-3E42A5075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Jak zkomplikovat graf?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4E129-9EAE-7940-B3A7-E75DA8F53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Výběrem nevhodného zobrazení!</a:t>
            </a:r>
          </a:p>
          <a:p>
            <a:r>
              <a:rPr lang="cs-CZ" dirty="0"/>
              <a:t>Ozdobami, které nesouvisí s obsahem</a:t>
            </a:r>
          </a:p>
          <a:p>
            <a:r>
              <a:rPr lang="cs-CZ" dirty="0"/>
              <a:t>Nevhodnými a příliš četnými barvami</a:t>
            </a:r>
          </a:p>
          <a:p>
            <a:r>
              <a:rPr lang="cs-CZ" dirty="0"/>
              <a:t>Zbytečnými 3D efekty</a:t>
            </a:r>
          </a:p>
        </p:txBody>
      </p:sp>
    </p:spTree>
    <p:extLst>
      <p:ext uri="{BB962C8B-B14F-4D97-AF65-F5344CB8AC3E}">
        <p14:creationId xmlns:p14="http://schemas.microsoft.com/office/powerpoint/2010/main" val="3783524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5AD3-4BEA-754E-AF01-48592591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/>
          <a:lstStyle/>
          <a:p>
            <a:r>
              <a:rPr lang="cs-CZ" dirty="0"/>
              <a:t>Nevhodné zobrazení – mnoho kategorií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CA4F8-90FA-F240-B51C-98FD5DD3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026" y="1362575"/>
            <a:ext cx="5833948" cy="467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34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5AD3-4BEA-754E-AF01-48592591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/>
          <a:lstStyle/>
          <a:p>
            <a:r>
              <a:rPr lang="cs-CZ" dirty="0"/>
              <a:t>Nevhodné zobrazení – málo kategorií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1F6F8-9616-DF46-8968-BF45341FE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580" y="1513264"/>
            <a:ext cx="6629774" cy="4774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D71B58-D4EB-D048-A6F5-2BA73F3B3589}"/>
              </a:ext>
            </a:extLst>
          </p:cNvPr>
          <p:cNvSpPr/>
          <p:nvPr/>
        </p:nvSpPr>
        <p:spPr>
          <a:xfrm>
            <a:off x="1470212" y="3848668"/>
            <a:ext cx="9054353" cy="2438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8834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5AD3-4BEA-754E-AF01-48592591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01"/>
            <a:ext cx="10515600" cy="1325563"/>
          </a:xfrm>
        </p:spPr>
        <p:txBody>
          <a:bodyPr/>
          <a:lstStyle/>
          <a:p>
            <a:r>
              <a:rPr lang="cs-CZ" dirty="0"/>
              <a:t>Nevhodné zobrazení – málo kategorií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1F6F8-9616-DF46-8968-BF45341FE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580" y="1513264"/>
            <a:ext cx="6629774" cy="477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84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C7B0C-1DEF-5A49-B761-12B405A92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Ozdoby, které nesouvisí s obsahem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52E8C-CADD-B848-B3D3-D0253EA40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243" y="1349602"/>
            <a:ext cx="6850191" cy="50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9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D7676B-A509-1945-BFB8-ED80DC320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71" y="700802"/>
            <a:ext cx="9179858" cy="5456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142F0C-44F9-CC48-8F80-405C488F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409" y="1097990"/>
            <a:ext cx="7418696" cy="781287"/>
          </a:xfrm>
        </p:spPr>
        <p:txBody>
          <a:bodyPr>
            <a:normAutofit/>
          </a:bodyPr>
          <a:lstStyle/>
          <a:p>
            <a:r>
              <a:rPr lang="cs-CZ" sz="2000" dirty="0"/>
              <a:t>Počet článků nalezených v </a:t>
            </a:r>
            <a:r>
              <a:rPr lang="cs-CZ" sz="2000" dirty="0" err="1"/>
              <a:t>db</a:t>
            </a:r>
            <a:r>
              <a:rPr lang="cs-CZ" sz="2000" dirty="0"/>
              <a:t> </a:t>
            </a:r>
            <a:r>
              <a:rPr lang="cs-CZ" sz="2000" dirty="0" err="1"/>
              <a:t>pubmed</a:t>
            </a:r>
            <a:r>
              <a:rPr lang="cs-CZ" sz="2000" dirty="0"/>
              <a:t> pod heslem '</a:t>
            </a:r>
            <a:r>
              <a:rPr lang="cs-CZ" sz="2000" dirty="0" err="1"/>
              <a:t>bioinformatic</a:t>
            </a:r>
            <a:r>
              <a:rPr lang="cs-CZ" sz="2000" dirty="0"/>
              <a:t> </a:t>
            </a:r>
            <a:r>
              <a:rPr lang="cs-CZ" sz="2000" dirty="0" err="1"/>
              <a:t>tool</a:t>
            </a:r>
            <a:r>
              <a:rPr lang="cs-CZ" sz="2000" dirty="0"/>
              <a:t>'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958E2B-4A37-7047-840D-3CCD1DEEE55F}"/>
              </a:ext>
            </a:extLst>
          </p:cNvPr>
          <p:cNvSpPr txBox="1">
            <a:spLocks/>
          </p:cNvSpPr>
          <p:nvPr/>
        </p:nvSpPr>
        <p:spPr>
          <a:xfrm>
            <a:off x="2819401" y="5456394"/>
            <a:ext cx="7418696" cy="781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000" dirty="0"/>
              <a:t>Rok publikace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D34AD3-2B90-2140-92B5-50AA4F997119}"/>
              </a:ext>
            </a:extLst>
          </p:cNvPr>
          <p:cNvSpPr txBox="1">
            <a:spLocks/>
          </p:cNvSpPr>
          <p:nvPr/>
        </p:nvSpPr>
        <p:spPr>
          <a:xfrm>
            <a:off x="120540" y="2647712"/>
            <a:ext cx="1612725" cy="781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000" dirty="0"/>
              <a:t>Počet článků nalezených pod daným heslem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4B30AD-B7BB-6C49-A84E-E51ED81F0476}"/>
              </a:ext>
            </a:extLst>
          </p:cNvPr>
          <p:cNvSpPr txBox="1">
            <a:spLocks/>
          </p:cNvSpPr>
          <p:nvPr/>
        </p:nvSpPr>
        <p:spPr>
          <a:xfrm>
            <a:off x="838200" y="380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Nevhodné a příliš četné barvy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0082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A0D61-A167-C64A-B814-584AC4CC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Zbytečné 3D efekty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EA446-0507-7744-91B0-44B57DBC4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56" y="1598491"/>
            <a:ext cx="7251327" cy="41834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4BB220-4AFF-764B-B7C6-3875736079A0}"/>
              </a:ext>
            </a:extLst>
          </p:cNvPr>
          <p:cNvSpPr/>
          <p:nvPr/>
        </p:nvSpPr>
        <p:spPr>
          <a:xfrm>
            <a:off x="7031691" y="952024"/>
            <a:ext cx="4558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Vědecké studie ukazují, že 3D efekty snižují srozumitelnost grafu.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5DC017-FD49-FB4E-94CB-D6283E944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335" y="2187673"/>
            <a:ext cx="2224181" cy="359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37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4948BC-154F-9744-995D-0EE6092E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918" y="424098"/>
            <a:ext cx="3458880" cy="600980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9342257-3A14-D845-9139-CC2D340A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a </a:t>
            </a:r>
            <a:r>
              <a:rPr lang="en-US" dirty="0" err="1"/>
              <a:t>kombinací</a:t>
            </a:r>
            <a:r>
              <a:rPr lang="en-US" dirty="0"/>
              <a:t> </a:t>
            </a:r>
            <a:r>
              <a:rPr lang="en-US" dirty="0" err="1"/>
              <a:t>výše</a:t>
            </a:r>
            <a:r>
              <a:rPr lang="en-US" dirty="0"/>
              <a:t> </a:t>
            </a:r>
            <a:r>
              <a:rPr lang="en-US" dirty="0" err="1"/>
              <a:t>uvedeného</a:t>
            </a:r>
            <a:endParaRPr lang="cs-CZ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7729F5-3FE3-314A-9871-02AAF5124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271" y="1413254"/>
            <a:ext cx="7337612" cy="4351338"/>
          </a:xfrm>
        </p:spPr>
        <p:txBody>
          <a:bodyPr/>
          <a:lstStyle/>
          <a:p>
            <a:r>
              <a:rPr lang="cs-CZ" dirty="0"/>
              <a:t>Graf znázorňuje 5 čísel!</a:t>
            </a:r>
          </a:p>
          <a:p>
            <a:r>
              <a:rPr lang="cs-CZ" dirty="0"/>
              <a:t>Podíly vysokoškolských studentů nad a pod 25 let, v letech 1972 až 1976.</a:t>
            </a:r>
          </a:p>
        </p:txBody>
      </p:sp>
    </p:spTree>
    <p:extLst>
      <p:ext uri="{BB962C8B-B14F-4D97-AF65-F5344CB8AC3E}">
        <p14:creationId xmlns:p14="http://schemas.microsoft.com/office/powerpoint/2010/main" val="2955221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4948BC-154F-9744-995D-0EE6092E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918" y="424098"/>
            <a:ext cx="3458880" cy="600980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9342257-3A14-D845-9139-CC2D340A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a </a:t>
            </a:r>
            <a:r>
              <a:rPr lang="en-US" dirty="0" err="1"/>
              <a:t>kombinací</a:t>
            </a:r>
            <a:r>
              <a:rPr lang="en-US" dirty="0"/>
              <a:t> </a:t>
            </a:r>
            <a:r>
              <a:rPr lang="en-US" dirty="0" err="1"/>
              <a:t>výše</a:t>
            </a:r>
            <a:r>
              <a:rPr lang="en-US" dirty="0"/>
              <a:t> </a:t>
            </a:r>
            <a:r>
              <a:rPr lang="en-US" dirty="0" err="1"/>
              <a:t>uvedeného</a:t>
            </a:r>
            <a:endParaRPr lang="cs-CZ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BBDF22-65D1-E94D-9632-11666F492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224" y="2858210"/>
            <a:ext cx="3738776" cy="3895538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8014F681-5C27-5F4D-B1A4-6E10987B27AE}"/>
              </a:ext>
            </a:extLst>
          </p:cNvPr>
          <p:cNvSpPr txBox="1">
            <a:spLocks/>
          </p:cNvSpPr>
          <p:nvPr/>
        </p:nvSpPr>
        <p:spPr>
          <a:xfrm>
            <a:off x="820271" y="1413254"/>
            <a:ext cx="73376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Graf znázorňuje 5 čísel!</a:t>
            </a:r>
          </a:p>
          <a:p>
            <a:r>
              <a:rPr lang="cs-CZ"/>
              <a:t>Podíly vysokoškolských studentů nad a pod 25 let, v letech 1972 až 1976.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2167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E7EA9-367C-AE4C-9868-3E42A5075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Zkreslení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4E129-9EAE-7940-B3A7-E75DA8F53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Graf by neměl zobrazovat zkreslenou skutečnost (ať už účelově</a:t>
            </a:r>
          </a:p>
          <a:p>
            <a:pPr marL="0" indent="0">
              <a:buNone/>
            </a:pPr>
            <a:r>
              <a:rPr lang="cs-CZ" dirty="0"/>
              <a:t>nebo náhodou)</a:t>
            </a:r>
          </a:p>
        </p:txBody>
      </p:sp>
    </p:spTree>
    <p:extLst>
      <p:ext uri="{BB962C8B-B14F-4D97-AF65-F5344CB8AC3E}">
        <p14:creationId xmlns:p14="http://schemas.microsoft.com/office/powerpoint/2010/main" val="482211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57524-31B3-6044-8E96-DA40FD235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Co všechno (ne)lze vyčíst z grafů</a:t>
            </a:r>
            <a:br>
              <a:rPr lang="cs-CZ" dirty="0"/>
            </a:b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82DD6B-2587-B646-8DD8-11097130B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Síla grafického znázornění dat (nejen) v biologii a medicíně</a:t>
            </a:r>
          </a:p>
        </p:txBody>
      </p:sp>
    </p:spTree>
    <p:extLst>
      <p:ext uri="{BB962C8B-B14F-4D97-AF65-F5344CB8AC3E}">
        <p14:creationId xmlns:p14="http://schemas.microsoft.com/office/powerpoint/2010/main" val="3056491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1342A-A4A1-954D-BEF6-135E8A43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835"/>
            <a:ext cx="10515600" cy="1325563"/>
          </a:xfrm>
        </p:spPr>
        <p:txBody>
          <a:bodyPr/>
          <a:lstStyle/>
          <a:p>
            <a:r>
              <a:rPr lang="cs-CZ" dirty="0"/>
              <a:t>Zkreslení  škálou 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FAD84-2A34-3441-86AE-AF85CED47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242"/>
            <a:ext cx="10515600" cy="4907721"/>
          </a:xfrm>
        </p:spPr>
        <p:txBody>
          <a:bodyPr/>
          <a:lstStyle/>
          <a:p>
            <a:r>
              <a:rPr lang="cs-CZ" dirty="0"/>
              <a:t>Každý automaticky předpokládá, že osa </a:t>
            </a:r>
            <a:r>
              <a:rPr lang="cs-CZ" dirty="0" err="1"/>
              <a:t>Y</a:t>
            </a:r>
            <a:r>
              <a:rPr lang="cs-CZ" dirty="0"/>
              <a:t> začíná nulou!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A68087-F2E1-A849-BF1F-E10B634C6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6686"/>
            <a:ext cx="4082676" cy="33102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1EF98E-7C46-F14D-BBF2-58B398595694}"/>
              </a:ext>
            </a:extLst>
          </p:cNvPr>
          <p:cNvSpPr/>
          <p:nvPr/>
        </p:nvSpPr>
        <p:spPr>
          <a:xfrm>
            <a:off x="1529982" y="2410139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Helvetica" pitchFamily="2" charset="0"/>
              </a:rPr>
              <a:t>Skóre klinické deprese v čase</a:t>
            </a:r>
            <a:endParaRPr lang="cs-CZ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234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1342A-A4A1-954D-BEF6-135E8A43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835"/>
            <a:ext cx="10515600" cy="1325563"/>
          </a:xfrm>
        </p:spPr>
        <p:txBody>
          <a:bodyPr/>
          <a:lstStyle/>
          <a:p>
            <a:r>
              <a:rPr lang="cs-CZ" dirty="0"/>
              <a:t>Zkreslení  škálou 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FAD84-2A34-3441-86AE-AF85CED47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242"/>
            <a:ext cx="10515600" cy="4907721"/>
          </a:xfrm>
        </p:spPr>
        <p:txBody>
          <a:bodyPr/>
          <a:lstStyle/>
          <a:p>
            <a:r>
              <a:rPr lang="cs-CZ" dirty="0"/>
              <a:t>Každý automaticky předpokládá, že osa </a:t>
            </a:r>
            <a:r>
              <a:rPr lang="cs-CZ" dirty="0" err="1"/>
              <a:t>Y</a:t>
            </a:r>
            <a:r>
              <a:rPr lang="cs-CZ" dirty="0"/>
              <a:t> začíná nulou!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A68087-F2E1-A849-BF1F-E10B634C6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6686"/>
            <a:ext cx="4082676" cy="33102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1EF98E-7C46-F14D-BBF2-58B398595694}"/>
              </a:ext>
            </a:extLst>
          </p:cNvPr>
          <p:cNvSpPr/>
          <p:nvPr/>
        </p:nvSpPr>
        <p:spPr>
          <a:xfrm>
            <a:off x="1529982" y="2410139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Helvetica" pitchFamily="2" charset="0"/>
              </a:rPr>
              <a:t>Skóre klinické deprese v čase</a:t>
            </a:r>
            <a:endParaRPr lang="cs-CZ" dirty="0">
              <a:effectLst/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82E432-1D41-7741-92AA-D7921AAA2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951" y="2866686"/>
            <a:ext cx="3946869" cy="33102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8B60C-3254-6949-936D-2FCD12AA0970}"/>
              </a:ext>
            </a:extLst>
          </p:cNvPr>
          <p:cNvSpPr/>
          <p:nvPr/>
        </p:nvSpPr>
        <p:spPr>
          <a:xfrm>
            <a:off x="7211162" y="2410139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Helvetica" pitchFamily="2" charset="0"/>
              </a:rPr>
              <a:t>Skóre klinické deprese v čase</a:t>
            </a:r>
            <a:endParaRPr lang="cs-CZ" dirty="0"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1718E8-04C7-F14B-8CB7-740454720144}"/>
              </a:ext>
            </a:extLst>
          </p:cNvPr>
          <p:cNvSpPr/>
          <p:nvPr/>
        </p:nvSpPr>
        <p:spPr>
          <a:xfrm>
            <a:off x="9754099" y="4078530"/>
            <a:ext cx="2437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Helvetica" pitchFamily="2" charset="0"/>
              </a:rPr>
              <a:t>Klinická deprese nastává při skóre &gt;70</a:t>
            </a:r>
            <a:endParaRPr lang="cs-CZ" dirty="0">
              <a:effectLst/>
              <a:latin typeface="Helvetica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BDDE4A-69FF-0E4D-BEC8-990444D57132}"/>
              </a:ext>
            </a:extLst>
          </p:cNvPr>
          <p:cNvCxnSpPr/>
          <p:nvPr/>
        </p:nvCxnSpPr>
        <p:spPr>
          <a:xfrm>
            <a:off x="6992471" y="3707604"/>
            <a:ext cx="3155576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074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C8AAC-6D28-F749-8B2E-0A4D56E7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Zkreslení škálou II.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BEC80-8C06-7E42-8486-9694187AD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517" y="2425700"/>
            <a:ext cx="2568028" cy="31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04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C8AAC-6D28-F749-8B2E-0A4D56E7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Zkreslení škálou II.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66887-CFA5-644C-A9CF-16D400304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1404"/>
            <a:ext cx="10515600" cy="4351338"/>
          </a:xfrm>
        </p:spPr>
        <p:txBody>
          <a:bodyPr/>
          <a:lstStyle/>
          <a:p>
            <a:r>
              <a:rPr lang="cs-CZ" dirty="0"/>
              <a:t>Zkrácení osy </a:t>
            </a:r>
            <a:r>
              <a:rPr lang="cs-CZ" dirty="0" err="1"/>
              <a:t>y</a:t>
            </a:r>
            <a:r>
              <a:rPr lang="cs-CZ" dirty="0"/>
              <a:t> vyvolává dojem velkého rozdílu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BEC80-8C06-7E42-8486-9694187AD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517" y="2425700"/>
            <a:ext cx="2568028" cy="3169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0562C5-3280-7C4B-8108-78FAE473B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49" y="2368550"/>
            <a:ext cx="2568027" cy="3324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F9B6E7-D692-BF47-945C-2A50DD1B752C}"/>
              </a:ext>
            </a:extLst>
          </p:cNvPr>
          <p:cNvSpPr/>
          <p:nvPr/>
        </p:nvSpPr>
        <p:spPr>
          <a:xfrm>
            <a:off x="464861" y="6211669"/>
            <a:ext cx="86476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http://</a:t>
            </a:r>
            <a:r>
              <a:rPr lang="cs-CZ" sz="1400" dirty="0" err="1">
                <a:solidFill>
                  <a:srgbClr val="939393"/>
                </a:solidFill>
                <a:latin typeface="Helvetica" pitchFamily="2" charset="0"/>
              </a:rPr>
              <a:t>www.exercisebiology.com</a:t>
            </a:r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400" dirty="0" err="1">
                <a:solidFill>
                  <a:srgbClr val="939393"/>
                </a:solidFill>
                <a:latin typeface="Helvetica" pitchFamily="2" charset="0"/>
              </a:rPr>
              <a:t>index.php</a:t>
            </a:r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400" dirty="0" err="1">
                <a:solidFill>
                  <a:srgbClr val="939393"/>
                </a:solidFill>
                <a:latin typeface="Helvetica" pitchFamily="2" charset="0"/>
              </a:rPr>
              <a:t>site</a:t>
            </a:r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400" dirty="0" err="1">
                <a:solidFill>
                  <a:srgbClr val="939393"/>
                </a:solidFill>
                <a:latin typeface="Helvetica" pitchFamily="2" charset="0"/>
              </a:rPr>
              <a:t>articles</a:t>
            </a:r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400" dirty="0" err="1">
                <a:solidFill>
                  <a:srgbClr val="939393"/>
                </a:solidFill>
                <a:latin typeface="Helvetica" pitchFamily="2" charset="0"/>
              </a:rPr>
              <a:t>how_graphs_can_fool_you</a:t>
            </a:r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endParaRPr lang="cs-CZ" sz="1400" dirty="0">
              <a:solidFill>
                <a:srgbClr val="939393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471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3FAA3-ED37-EA4C-A67D-E6A41EC05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Zkreslení škálou 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05178-7FAC-4F40-AE04-A90B6FC2F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092" y="1690688"/>
            <a:ext cx="5597256" cy="448774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00DE26-FBAE-094F-A104-11AFC81FC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1404"/>
            <a:ext cx="2323454" cy="4351338"/>
          </a:xfrm>
        </p:spPr>
        <p:txBody>
          <a:bodyPr/>
          <a:lstStyle/>
          <a:p>
            <a:r>
              <a:rPr lang="cs-CZ" dirty="0"/>
              <a:t>Prezidentské volby ve Venezuele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DAE026-E7C3-FF46-AF15-F776D0BEDD83}"/>
              </a:ext>
            </a:extLst>
          </p:cNvPr>
          <p:cNvSpPr txBox="1">
            <a:spLocks/>
          </p:cNvSpPr>
          <p:nvPr/>
        </p:nvSpPr>
        <p:spPr>
          <a:xfrm>
            <a:off x="3433092" y="6197594"/>
            <a:ext cx="2323454" cy="908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dirty="0">
                <a:solidFill>
                  <a:srgbClr val="FF0000"/>
                </a:solidFill>
              </a:rPr>
              <a:t>Takto rozdíl prezentován v novinách</a:t>
            </a:r>
          </a:p>
        </p:txBody>
      </p:sp>
    </p:spTree>
    <p:extLst>
      <p:ext uri="{BB962C8B-B14F-4D97-AF65-F5344CB8AC3E}">
        <p14:creationId xmlns:p14="http://schemas.microsoft.com/office/powerpoint/2010/main" val="3524369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F9B6E7-D692-BF47-945C-2A50DD1B752C}"/>
              </a:ext>
            </a:extLst>
          </p:cNvPr>
          <p:cNvSpPr/>
          <p:nvPr/>
        </p:nvSpPr>
        <p:spPr>
          <a:xfrm>
            <a:off x="464861" y="6211669"/>
            <a:ext cx="86476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http://</a:t>
            </a:r>
            <a:r>
              <a:rPr lang="cs-CZ" sz="1400" dirty="0" err="1">
                <a:solidFill>
                  <a:srgbClr val="939393"/>
                </a:solidFill>
                <a:latin typeface="Helvetica" pitchFamily="2" charset="0"/>
              </a:rPr>
              <a:t>www.stat.auckland.ac.nz</a:t>
            </a:r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/~</a:t>
            </a:r>
            <a:r>
              <a:rPr lang="cs-CZ" sz="1400" dirty="0" err="1">
                <a:solidFill>
                  <a:srgbClr val="939393"/>
                </a:solidFill>
                <a:latin typeface="Helvetica" pitchFamily="2" charset="0"/>
              </a:rPr>
              <a:t>ihaka</a:t>
            </a:r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/120/</a:t>
            </a:r>
            <a:r>
              <a:rPr lang="cs-CZ" sz="1400" dirty="0" err="1">
                <a:solidFill>
                  <a:srgbClr val="939393"/>
                </a:solidFill>
                <a:latin typeface="Helvetica" pitchFamily="2" charset="0"/>
              </a:rPr>
              <a:t>Lectures</a:t>
            </a:r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/lecture03.pdf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886252-4D79-9E42-97C3-D71854D1C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534" y="217879"/>
            <a:ext cx="7319254" cy="599379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16BB718-DE1B-BE46-BB49-686E4C5E0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5751" y="441433"/>
            <a:ext cx="7104993" cy="654618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Počty studentů na různých fakultách a podíl mužů a žen</a:t>
            </a:r>
          </a:p>
        </p:txBody>
      </p:sp>
    </p:spTree>
    <p:extLst>
      <p:ext uri="{BB962C8B-B14F-4D97-AF65-F5344CB8AC3E}">
        <p14:creationId xmlns:p14="http://schemas.microsoft.com/office/powerpoint/2010/main" val="3406236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F9B6E7-D692-BF47-945C-2A50DD1B752C}"/>
              </a:ext>
            </a:extLst>
          </p:cNvPr>
          <p:cNvSpPr/>
          <p:nvPr/>
        </p:nvSpPr>
        <p:spPr>
          <a:xfrm>
            <a:off x="464861" y="6211669"/>
            <a:ext cx="86476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http://</a:t>
            </a:r>
            <a:r>
              <a:rPr lang="cs-CZ" sz="1400" dirty="0" err="1">
                <a:solidFill>
                  <a:srgbClr val="939393"/>
                </a:solidFill>
                <a:latin typeface="Helvetica" pitchFamily="2" charset="0"/>
              </a:rPr>
              <a:t>www.stat.auckland.ac.nz</a:t>
            </a:r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/~</a:t>
            </a:r>
            <a:r>
              <a:rPr lang="cs-CZ" sz="1400" dirty="0" err="1">
                <a:solidFill>
                  <a:srgbClr val="939393"/>
                </a:solidFill>
                <a:latin typeface="Helvetica" pitchFamily="2" charset="0"/>
              </a:rPr>
              <a:t>ihaka</a:t>
            </a:r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/120/</a:t>
            </a:r>
            <a:r>
              <a:rPr lang="cs-CZ" sz="1400" dirty="0" err="1">
                <a:solidFill>
                  <a:srgbClr val="939393"/>
                </a:solidFill>
                <a:latin typeface="Helvetica" pitchFamily="2" charset="0"/>
              </a:rPr>
              <a:t>Lectures</a:t>
            </a:r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/lecture03.pdf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886252-4D79-9E42-97C3-D71854D1C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534" y="217879"/>
            <a:ext cx="7319254" cy="599379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16BB718-DE1B-BE46-BB49-686E4C5E0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5751" y="441433"/>
            <a:ext cx="7104993" cy="654618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Počty studentů na různých fakultách a podíl mužů a žen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24201C-5E98-644F-9B48-652282C6A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37" y="2328296"/>
            <a:ext cx="4511566" cy="1325563"/>
          </a:xfrm>
        </p:spPr>
        <p:txBody>
          <a:bodyPr/>
          <a:lstStyle/>
          <a:p>
            <a:r>
              <a:rPr lang="cs-CZ" dirty="0"/>
              <a:t>Zkreslení škálou III.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CD5FD8-E423-B84F-9631-748720F54892}"/>
              </a:ext>
            </a:extLst>
          </p:cNvPr>
          <p:cNvSpPr txBox="1">
            <a:spLocks/>
          </p:cNvSpPr>
          <p:nvPr/>
        </p:nvSpPr>
        <p:spPr>
          <a:xfrm>
            <a:off x="418988" y="3653859"/>
            <a:ext cx="5893676" cy="65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Transformace osy logaritmem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0822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C8AAC-6D28-F749-8B2E-0A4D56E7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Zkreslení škálou III.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66887-CFA5-644C-A9CF-16D400304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720"/>
            <a:ext cx="10515600" cy="4351338"/>
          </a:xfrm>
        </p:spPr>
        <p:txBody>
          <a:bodyPr/>
          <a:lstStyle/>
          <a:p>
            <a:r>
              <a:rPr lang="cs-CZ" dirty="0"/>
              <a:t>… to samé bez transformace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F9B6E7-D692-BF47-945C-2A50DD1B752C}"/>
              </a:ext>
            </a:extLst>
          </p:cNvPr>
          <p:cNvSpPr/>
          <p:nvPr/>
        </p:nvSpPr>
        <p:spPr>
          <a:xfrm>
            <a:off x="464861" y="6211669"/>
            <a:ext cx="86476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http://</a:t>
            </a:r>
            <a:r>
              <a:rPr lang="cs-CZ" sz="1400" dirty="0" err="1">
                <a:solidFill>
                  <a:srgbClr val="939393"/>
                </a:solidFill>
                <a:latin typeface="Helvetica" pitchFamily="2" charset="0"/>
              </a:rPr>
              <a:t>www.stat.auckland.ac.nz</a:t>
            </a:r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/~</a:t>
            </a:r>
            <a:r>
              <a:rPr lang="cs-CZ" sz="1400" dirty="0" err="1">
                <a:solidFill>
                  <a:srgbClr val="939393"/>
                </a:solidFill>
                <a:latin typeface="Helvetica" pitchFamily="2" charset="0"/>
              </a:rPr>
              <a:t>ihaka</a:t>
            </a:r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/120/</a:t>
            </a:r>
            <a:r>
              <a:rPr lang="cs-CZ" sz="1400" dirty="0" err="1">
                <a:solidFill>
                  <a:srgbClr val="939393"/>
                </a:solidFill>
                <a:latin typeface="Helvetica" pitchFamily="2" charset="0"/>
              </a:rPr>
              <a:t>Lectures</a:t>
            </a:r>
            <a:r>
              <a:rPr lang="cs-CZ" sz="1400" dirty="0">
                <a:solidFill>
                  <a:srgbClr val="939393"/>
                </a:solidFill>
                <a:latin typeface="Helvetica" pitchFamily="2" charset="0"/>
              </a:rPr>
              <a:t>/lecture03.pdf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21F70D-5D35-2242-A308-2FBA941FD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043009"/>
            <a:ext cx="4616669" cy="3916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EF7C48-2441-654C-994B-B7CFDAF2D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921973"/>
            <a:ext cx="4616669" cy="391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46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9B07D-19D7-FA41-B29C-F93C7F35F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300505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Zkreslení škálou IV.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201A1-26D0-C843-BCED-6EE47B417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344" y="1580665"/>
            <a:ext cx="10506456" cy="5303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 err="1"/>
              <a:t>Chybějící</a:t>
            </a:r>
            <a:r>
              <a:rPr lang="en-US" sz="2400" dirty="0"/>
              <a:t> body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ose</a:t>
            </a:r>
            <a:r>
              <a:rPr lang="en-US" sz="2400" dirty="0"/>
              <a:t> x – </a:t>
            </a:r>
            <a:r>
              <a:rPr lang="en-US" sz="2400" dirty="0" err="1"/>
              <a:t>zkreslení</a:t>
            </a:r>
            <a:r>
              <a:rPr lang="en-US" sz="2400" dirty="0"/>
              <a:t> linearity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396742-DACE-4D41-B792-F5DE44957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63" y="2734577"/>
            <a:ext cx="5681220" cy="30678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EC16C5-9F88-BA49-859E-F4A0FF213966}"/>
              </a:ext>
            </a:extLst>
          </p:cNvPr>
          <p:cNvSpPr/>
          <p:nvPr/>
        </p:nvSpPr>
        <p:spPr>
          <a:xfrm>
            <a:off x="0" y="6454400"/>
            <a:ext cx="103115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By Smallman12q -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Own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work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CC0, https://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commons.wikimedia.org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/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/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index.php?curid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=20059374</a:t>
            </a:r>
            <a:endParaRPr lang="cs-CZ" sz="14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24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9B07D-19D7-FA41-B29C-F93C7F35F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300505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Zkreslení škálou IV.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201A1-26D0-C843-BCED-6EE47B417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344" y="1580665"/>
            <a:ext cx="10506456" cy="5303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 err="1"/>
              <a:t>Chybějící</a:t>
            </a:r>
            <a:r>
              <a:rPr lang="en-US" sz="2400" dirty="0"/>
              <a:t> body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ose</a:t>
            </a:r>
            <a:r>
              <a:rPr lang="en-US" sz="2400" dirty="0"/>
              <a:t> x – </a:t>
            </a:r>
            <a:r>
              <a:rPr lang="en-US" sz="2400" dirty="0" err="1"/>
              <a:t>zkreslení</a:t>
            </a:r>
            <a:r>
              <a:rPr lang="en-US" sz="2400" dirty="0"/>
              <a:t> linearity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396742-DACE-4D41-B792-F5DE44957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63" y="2734577"/>
            <a:ext cx="5681220" cy="3067858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068D1F-8E4B-4E4B-A634-837C4497D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617" y="2762982"/>
            <a:ext cx="5681219" cy="30110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EC16C5-9F88-BA49-859E-F4A0FF213966}"/>
              </a:ext>
            </a:extLst>
          </p:cNvPr>
          <p:cNvSpPr/>
          <p:nvPr/>
        </p:nvSpPr>
        <p:spPr>
          <a:xfrm>
            <a:off x="0" y="6454400"/>
            <a:ext cx="103115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By Smallman12q -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Own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work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CC0, https://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commons.wikimedia.org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/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/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index.php?curid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=20059374</a:t>
            </a:r>
            <a:endParaRPr lang="cs-CZ" sz="14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336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DFC88-E124-0448-BD20-EF120AA64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01553"/>
            <a:ext cx="10515600" cy="47541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Zdroj: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608A6-B801-0F46-A474-9F5E12B9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7" y="503280"/>
            <a:ext cx="8247529" cy="53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6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B474-9B04-C144-A7CF-D9947B17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300505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Zkreslení škálou 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AA895-3303-5A4D-89A8-214D05DD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344" y="1580665"/>
            <a:ext cx="10506456" cy="5303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 err="1"/>
              <a:t>Chybějící</a:t>
            </a:r>
            <a:r>
              <a:rPr lang="en-US" sz="2400" dirty="0"/>
              <a:t> body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ose</a:t>
            </a:r>
            <a:r>
              <a:rPr lang="en-US" sz="2400" dirty="0"/>
              <a:t> x – </a:t>
            </a:r>
            <a:r>
              <a:rPr lang="en-US" sz="2400" dirty="0" err="1"/>
              <a:t>zkreslení</a:t>
            </a:r>
            <a:r>
              <a:rPr lang="en-US" sz="2400" dirty="0"/>
              <a:t> linearity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8B88A-6912-F94C-8AF5-520A3C532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59" y="2264230"/>
            <a:ext cx="3832628" cy="40085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3691DB-1CF6-1045-9ED6-CE37443EC179}"/>
              </a:ext>
            </a:extLst>
          </p:cNvPr>
          <p:cNvSpPr/>
          <p:nvPr/>
        </p:nvSpPr>
        <p:spPr>
          <a:xfrm>
            <a:off x="5023087" y="6188163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Helvetica" pitchFamily="2" charset="0"/>
              </a:rPr>
              <a:t>Změny týdenního příjmu</a:t>
            </a:r>
            <a:endParaRPr lang="cs-CZ" dirty="0"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E6CE22-17A7-444D-B011-941E37DCCA42}"/>
              </a:ext>
            </a:extLst>
          </p:cNvPr>
          <p:cNvSpPr/>
          <p:nvPr/>
        </p:nvSpPr>
        <p:spPr>
          <a:xfrm>
            <a:off x="58773" y="655749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http://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www.exercisebiology.com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index.php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site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articles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how_graphs_can_fool_you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endParaRPr lang="cs-CZ" sz="1200" dirty="0">
              <a:solidFill>
                <a:srgbClr val="939393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373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B474-9B04-C144-A7CF-D9947B17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300505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Zkreslení škálou 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AA895-3303-5A4D-89A8-214D05DD2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344" y="1580665"/>
            <a:ext cx="10506456" cy="5303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 err="1"/>
              <a:t>Chybějící</a:t>
            </a:r>
            <a:r>
              <a:rPr lang="en-US" sz="2400" dirty="0"/>
              <a:t> body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ose</a:t>
            </a:r>
            <a:r>
              <a:rPr lang="en-US" sz="2400" dirty="0"/>
              <a:t> x – </a:t>
            </a:r>
            <a:r>
              <a:rPr lang="en-US" sz="2400" dirty="0" err="1"/>
              <a:t>zkreslení</a:t>
            </a:r>
            <a:r>
              <a:rPr lang="en-US" sz="2400" dirty="0"/>
              <a:t> linearity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8B88A-6912-F94C-8AF5-520A3C532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59" y="2264230"/>
            <a:ext cx="3832628" cy="4008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F102DC-CF85-D74D-AB0F-F9217A4A4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243" y="2264229"/>
            <a:ext cx="4095966" cy="40085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3691DB-1CF6-1045-9ED6-CE37443EC179}"/>
              </a:ext>
            </a:extLst>
          </p:cNvPr>
          <p:cNvSpPr/>
          <p:nvPr/>
        </p:nvSpPr>
        <p:spPr>
          <a:xfrm>
            <a:off x="5023087" y="6188163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Helvetica" pitchFamily="2" charset="0"/>
              </a:rPr>
              <a:t>Změny týdenního příjmu</a:t>
            </a:r>
            <a:endParaRPr lang="cs-CZ" dirty="0"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E6CE22-17A7-444D-B011-941E37DCCA42}"/>
              </a:ext>
            </a:extLst>
          </p:cNvPr>
          <p:cNvSpPr/>
          <p:nvPr/>
        </p:nvSpPr>
        <p:spPr>
          <a:xfrm>
            <a:off x="58773" y="655749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http://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www.exercisebiology.com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index.php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site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articles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how_graphs_can_fool_you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endParaRPr lang="cs-CZ" sz="1200" dirty="0">
              <a:solidFill>
                <a:srgbClr val="939393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543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318A-30B0-A94F-B89E-81D2B7845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244542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Zkreslení škálou 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E1EF5-4EF1-FE47-9792-C0A766A1B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059222"/>
            <a:ext cx="10506456" cy="5303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 err="1"/>
              <a:t>Nesprávné</a:t>
            </a:r>
            <a:r>
              <a:rPr lang="en-US" sz="2400" dirty="0"/>
              <a:t> </a:t>
            </a:r>
            <a:r>
              <a:rPr lang="en-US" sz="2400" dirty="0" err="1"/>
              <a:t>zobrazení</a:t>
            </a:r>
            <a:r>
              <a:rPr lang="en-US" sz="2400" dirty="0"/>
              <a:t> </a:t>
            </a:r>
            <a:r>
              <a:rPr lang="en-US" sz="2400" dirty="0" err="1"/>
              <a:t>jednorozměrného</a:t>
            </a:r>
            <a:r>
              <a:rPr lang="en-US" sz="2400" dirty="0"/>
              <a:t> </a:t>
            </a:r>
            <a:r>
              <a:rPr lang="en-US" sz="2400" dirty="0" err="1"/>
              <a:t>násobného</a:t>
            </a:r>
            <a:r>
              <a:rPr lang="en-US" sz="2400" dirty="0"/>
              <a:t> </a:t>
            </a:r>
            <a:r>
              <a:rPr lang="en-US" sz="2400" dirty="0" err="1"/>
              <a:t>rozdílu</a:t>
            </a:r>
            <a:r>
              <a:rPr lang="en-US" sz="2400" dirty="0"/>
              <a:t> </a:t>
            </a:r>
            <a:r>
              <a:rPr lang="en-US" sz="2400" dirty="0" err="1"/>
              <a:t>pomocí</a:t>
            </a:r>
            <a:r>
              <a:rPr lang="en-US" sz="2400" dirty="0"/>
              <a:t> </a:t>
            </a:r>
            <a:r>
              <a:rPr lang="en-US" sz="2400" dirty="0" err="1"/>
              <a:t>plochy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FE446-E86B-9345-B28A-3651055C5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26" y="1896203"/>
            <a:ext cx="3630168" cy="35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13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318A-30B0-A94F-B89E-81D2B7845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244542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Zkreslení škálou 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E1EF5-4EF1-FE47-9792-C0A766A1B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059222"/>
            <a:ext cx="10506456" cy="5303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 err="1"/>
              <a:t>Nesprávné</a:t>
            </a:r>
            <a:r>
              <a:rPr lang="en-US" sz="2400" dirty="0"/>
              <a:t> </a:t>
            </a:r>
            <a:r>
              <a:rPr lang="en-US" sz="2400" dirty="0" err="1"/>
              <a:t>zobrazení</a:t>
            </a:r>
            <a:r>
              <a:rPr lang="en-US" sz="2400" dirty="0"/>
              <a:t> </a:t>
            </a:r>
            <a:r>
              <a:rPr lang="en-US" sz="2400" dirty="0" err="1"/>
              <a:t>jednorozměrného</a:t>
            </a:r>
            <a:r>
              <a:rPr lang="en-US" sz="2400" dirty="0"/>
              <a:t> </a:t>
            </a:r>
            <a:r>
              <a:rPr lang="en-US" sz="2400" dirty="0" err="1"/>
              <a:t>násobného</a:t>
            </a:r>
            <a:r>
              <a:rPr lang="en-US" sz="2400" dirty="0"/>
              <a:t> </a:t>
            </a:r>
            <a:r>
              <a:rPr lang="en-US" sz="2400" dirty="0" err="1"/>
              <a:t>rozdílu</a:t>
            </a:r>
            <a:r>
              <a:rPr lang="en-US" sz="2400" dirty="0"/>
              <a:t> </a:t>
            </a:r>
            <a:r>
              <a:rPr lang="en-US" sz="2400" dirty="0" err="1"/>
              <a:t>pomocí</a:t>
            </a:r>
            <a:r>
              <a:rPr lang="en-US" sz="2400" dirty="0"/>
              <a:t> </a:t>
            </a:r>
            <a:r>
              <a:rPr lang="en-US" sz="2400" dirty="0" err="1"/>
              <a:t>plochy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D460D-112F-B241-BFC3-2C8A35565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761" y="1895742"/>
            <a:ext cx="3630641" cy="3533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5FE446-E86B-9345-B28A-3651055C5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26" y="1896203"/>
            <a:ext cx="3630168" cy="35327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4D8843-263B-7D4A-85E8-3E4000165F0D}"/>
              </a:ext>
            </a:extLst>
          </p:cNvPr>
          <p:cNvSpPr txBox="1">
            <a:spLocks/>
          </p:cNvSpPr>
          <p:nvPr/>
        </p:nvSpPr>
        <p:spPr>
          <a:xfrm>
            <a:off x="1180071" y="5706081"/>
            <a:ext cx="6491590" cy="53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err="1"/>
              <a:t>Trojnásobný</a:t>
            </a:r>
            <a:r>
              <a:rPr lang="en-US" sz="2400" dirty="0"/>
              <a:t> </a:t>
            </a:r>
            <a:r>
              <a:rPr lang="en-US" sz="2400" dirty="0" err="1"/>
              <a:t>rozdíl</a:t>
            </a:r>
            <a:r>
              <a:rPr lang="en-US" sz="2400" dirty="0"/>
              <a:t> </a:t>
            </a:r>
            <a:r>
              <a:rPr lang="en-US" sz="2400" dirty="0" err="1"/>
              <a:t>působí</a:t>
            </a:r>
            <a:r>
              <a:rPr lang="en-US" sz="2400" dirty="0"/>
              <a:t> </a:t>
            </a:r>
            <a:r>
              <a:rPr lang="en-US" sz="2400" dirty="0" err="1"/>
              <a:t>jako</a:t>
            </a:r>
            <a:r>
              <a:rPr lang="en-US" sz="2400" dirty="0"/>
              <a:t> </a:t>
            </a:r>
            <a:r>
              <a:rPr lang="en-US" sz="2400" dirty="0" err="1"/>
              <a:t>devítinásobný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9756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318A-30B0-A94F-B89E-81D2B7845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244542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/>
              <a:t>Zkreslení škálou 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E1EF5-4EF1-FE47-9792-C0A766A1B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059222"/>
            <a:ext cx="10506456" cy="5303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 err="1"/>
              <a:t>Nesprávné</a:t>
            </a:r>
            <a:r>
              <a:rPr lang="en-US" sz="2400" dirty="0"/>
              <a:t> </a:t>
            </a:r>
            <a:r>
              <a:rPr lang="en-US" sz="2400" dirty="0" err="1"/>
              <a:t>zobrazení</a:t>
            </a:r>
            <a:r>
              <a:rPr lang="en-US" sz="2400" dirty="0"/>
              <a:t> </a:t>
            </a:r>
            <a:r>
              <a:rPr lang="en-US" sz="2400" dirty="0" err="1"/>
              <a:t>jednorozměrného</a:t>
            </a:r>
            <a:r>
              <a:rPr lang="en-US" sz="2400" dirty="0"/>
              <a:t> </a:t>
            </a:r>
            <a:r>
              <a:rPr lang="en-US" sz="2400" dirty="0" err="1"/>
              <a:t>násobného</a:t>
            </a:r>
            <a:r>
              <a:rPr lang="en-US" sz="2400" dirty="0"/>
              <a:t> </a:t>
            </a:r>
            <a:r>
              <a:rPr lang="en-US" sz="2400" dirty="0" err="1"/>
              <a:t>rozdílu</a:t>
            </a:r>
            <a:r>
              <a:rPr lang="en-US" sz="2400" dirty="0"/>
              <a:t> </a:t>
            </a:r>
            <a:r>
              <a:rPr lang="en-US" sz="2400" dirty="0" err="1"/>
              <a:t>pomocí</a:t>
            </a:r>
            <a:r>
              <a:rPr lang="en-US" sz="2400" dirty="0"/>
              <a:t> </a:t>
            </a:r>
            <a:r>
              <a:rPr lang="en-US" sz="2400" dirty="0" err="1"/>
              <a:t>plochy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D460D-112F-B241-BFC3-2C8A35565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761" y="1895742"/>
            <a:ext cx="3630641" cy="3533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F167F4-9E45-134A-A44E-9D3800F9B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225" y="1895742"/>
            <a:ext cx="3120049" cy="35622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5FE446-E86B-9345-B28A-3651055C5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26" y="1896203"/>
            <a:ext cx="3630168" cy="35327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4D8843-263B-7D4A-85E8-3E4000165F0D}"/>
              </a:ext>
            </a:extLst>
          </p:cNvPr>
          <p:cNvSpPr txBox="1">
            <a:spLocks/>
          </p:cNvSpPr>
          <p:nvPr/>
        </p:nvSpPr>
        <p:spPr>
          <a:xfrm>
            <a:off x="1180071" y="5706081"/>
            <a:ext cx="6491590" cy="53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err="1"/>
              <a:t>Trojnásobný</a:t>
            </a:r>
            <a:r>
              <a:rPr lang="en-US" sz="2400" dirty="0"/>
              <a:t> </a:t>
            </a:r>
            <a:r>
              <a:rPr lang="en-US" sz="2400" dirty="0" err="1"/>
              <a:t>rozdíl</a:t>
            </a:r>
            <a:r>
              <a:rPr lang="en-US" sz="2400" dirty="0"/>
              <a:t> </a:t>
            </a:r>
            <a:r>
              <a:rPr lang="en-US" sz="2400" dirty="0" err="1"/>
              <a:t>působí</a:t>
            </a:r>
            <a:r>
              <a:rPr lang="en-US" sz="2400" dirty="0"/>
              <a:t> </a:t>
            </a:r>
            <a:r>
              <a:rPr lang="en-US" sz="2400" dirty="0" err="1"/>
              <a:t>jako</a:t>
            </a:r>
            <a:r>
              <a:rPr lang="en-US" sz="2400" dirty="0"/>
              <a:t> </a:t>
            </a:r>
            <a:r>
              <a:rPr lang="en-US" sz="2400" dirty="0" err="1"/>
              <a:t>devítinásobný</a:t>
            </a:r>
            <a:endParaRPr lang="en-US" sz="2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30FBA4-9B63-D74B-B79C-EF75D61D7C69}"/>
              </a:ext>
            </a:extLst>
          </p:cNvPr>
          <p:cNvSpPr txBox="1">
            <a:spLocks/>
          </p:cNvSpPr>
          <p:nvPr/>
        </p:nvSpPr>
        <p:spPr>
          <a:xfrm>
            <a:off x="8792982" y="5706081"/>
            <a:ext cx="3238352" cy="530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err="1"/>
              <a:t>Správné</a:t>
            </a:r>
            <a:r>
              <a:rPr lang="en-US" sz="2400" dirty="0"/>
              <a:t> </a:t>
            </a:r>
            <a:r>
              <a:rPr lang="en-US" sz="2400" dirty="0" err="1"/>
              <a:t>zobrazení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51261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6B995-03ED-904C-824E-C2B9FF20C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 err="1"/>
              <a:t>Zkreslení</a:t>
            </a:r>
            <a:r>
              <a:rPr lang="en-US" sz="4800" dirty="0"/>
              <a:t> </a:t>
            </a:r>
            <a:r>
              <a:rPr lang="en-US" sz="4800" dirty="0" err="1"/>
              <a:t>škálou</a:t>
            </a:r>
            <a:r>
              <a:rPr lang="en-US" sz="4800" dirty="0"/>
              <a:t> VI.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DFDF9-163F-9241-A13B-AEDBA734A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616" y="1863801"/>
            <a:ext cx="8378766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22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7E486-50D2-0641-B34A-CA915F6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C1C36-B43F-6E42-A277-24D10380A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50" y="406400"/>
            <a:ext cx="91313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01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182FE-65F3-0F42-BD04-F5931F57B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Zkreslení úhlem pohledu a 3D efekty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E6547-6C42-BE44-9119-CE67FAE23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88" y="1635704"/>
            <a:ext cx="5075112" cy="28166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CB9473-D624-0142-8FA7-363B4E987CBB}"/>
              </a:ext>
            </a:extLst>
          </p:cNvPr>
          <p:cNvSpPr/>
          <p:nvPr/>
        </p:nvSpPr>
        <p:spPr>
          <a:xfrm>
            <a:off x="0" y="6454400"/>
            <a:ext cx="103115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By Smallman12q -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Own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work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CC0, https://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commons.wikimedia.org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/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/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index.php?curid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=20059374</a:t>
            </a:r>
            <a:endParaRPr lang="cs-CZ" sz="14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250239-B7F2-C541-AE51-67771A0A518D}"/>
              </a:ext>
            </a:extLst>
          </p:cNvPr>
          <p:cNvSpPr/>
          <p:nvPr/>
        </p:nvSpPr>
        <p:spPr>
          <a:xfrm>
            <a:off x="2728672" y="4852964"/>
            <a:ext cx="1961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Helvetica" pitchFamily="2" charset="0"/>
              </a:rPr>
              <a:t>Item</a:t>
            </a:r>
            <a:r>
              <a:rPr lang="cs-CZ" dirty="0">
                <a:latin typeface="Helvetica" pitchFamily="2" charset="0"/>
              </a:rPr>
              <a:t> C &gt; </a:t>
            </a:r>
            <a:r>
              <a:rPr lang="cs-CZ" dirty="0" err="1">
                <a:latin typeface="Helvetica" pitchFamily="2" charset="0"/>
              </a:rPr>
              <a:t>Item</a:t>
            </a:r>
            <a:r>
              <a:rPr lang="cs-CZ" dirty="0">
                <a:latin typeface="Helvetica" pitchFamily="2" charset="0"/>
              </a:rPr>
              <a:t> A ?</a:t>
            </a:r>
            <a:endParaRPr lang="cs-CZ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379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182FE-65F3-0F42-BD04-F5931F57B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Zkreslení úhlem pohledu a 3D efekty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E6547-6C42-BE44-9119-CE67FAE23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88" y="1635704"/>
            <a:ext cx="5075112" cy="28166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CB9473-D624-0142-8FA7-363B4E987CBB}"/>
              </a:ext>
            </a:extLst>
          </p:cNvPr>
          <p:cNvSpPr/>
          <p:nvPr/>
        </p:nvSpPr>
        <p:spPr>
          <a:xfrm>
            <a:off x="0" y="6454400"/>
            <a:ext cx="103115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By Smallman12q -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Own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work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CC0, https://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commons.wikimedia.org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/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/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index.php?curid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=20059374</a:t>
            </a:r>
            <a:endParaRPr lang="cs-CZ" sz="14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250239-B7F2-C541-AE51-67771A0A518D}"/>
              </a:ext>
            </a:extLst>
          </p:cNvPr>
          <p:cNvSpPr/>
          <p:nvPr/>
        </p:nvSpPr>
        <p:spPr>
          <a:xfrm>
            <a:off x="2728672" y="4852964"/>
            <a:ext cx="1961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Helvetica" pitchFamily="2" charset="0"/>
              </a:rPr>
              <a:t>Item</a:t>
            </a:r>
            <a:r>
              <a:rPr lang="cs-CZ" dirty="0">
                <a:latin typeface="Helvetica" pitchFamily="2" charset="0"/>
              </a:rPr>
              <a:t> C &gt; </a:t>
            </a:r>
            <a:r>
              <a:rPr lang="cs-CZ" dirty="0" err="1">
                <a:latin typeface="Helvetica" pitchFamily="2" charset="0"/>
              </a:rPr>
              <a:t>Item</a:t>
            </a:r>
            <a:r>
              <a:rPr lang="cs-CZ" dirty="0">
                <a:latin typeface="Helvetica" pitchFamily="2" charset="0"/>
              </a:rPr>
              <a:t> A ?</a:t>
            </a:r>
            <a:endParaRPr lang="cs-CZ" dirty="0">
              <a:effectLst/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22DDA0-937C-1D43-8408-AB71D4BE2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484" y="2708308"/>
            <a:ext cx="4703227" cy="32302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D9E171-A70B-C54C-B133-45B503ABC4B4}"/>
              </a:ext>
            </a:extLst>
          </p:cNvPr>
          <p:cNvSpPr/>
          <p:nvPr/>
        </p:nvSpPr>
        <p:spPr>
          <a:xfrm>
            <a:off x="7906170" y="2081050"/>
            <a:ext cx="1897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Helvetica" pitchFamily="2" charset="0"/>
              </a:rPr>
              <a:t>Item</a:t>
            </a:r>
            <a:r>
              <a:rPr lang="cs-CZ" dirty="0">
                <a:latin typeface="Helvetica" pitchFamily="2" charset="0"/>
              </a:rPr>
              <a:t> C &lt; </a:t>
            </a:r>
            <a:r>
              <a:rPr lang="cs-CZ" dirty="0" err="1">
                <a:latin typeface="Helvetica" pitchFamily="2" charset="0"/>
              </a:rPr>
              <a:t>Item</a:t>
            </a:r>
            <a:r>
              <a:rPr lang="cs-CZ" dirty="0">
                <a:latin typeface="Helvetica" pitchFamily="2" charset="0"/>
              </a:rPr>
              <a:t> A !</a:t>
            </a:r>
            <a:endParaRPr lang="cs-CZ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711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90DD77-4539-064D-BDC6-CCC74891D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380" y="585216"/>
            <a:ext cx="3994253" cy="56059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E15A37-5F7C-F245-8735-C432472F8798}"/>
              </a:ext>
            </a:extLst>
          </p:cNvPr>
          <p:cNvSpPr/>
          <p:nvPr/>
        </p:nvSpPr>
        <p:spPr>
          <a:xfrm>
            <a:off x="5350279" y="5821854"/>
            <a:ext cx="3188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737373"/>
                </a:solidFill>
                <a:latin typeface="Work Sans"/>
              </a:rPr>
              <a:t>Figure</a:t>
            </a:r>
            <a:r>
              <a:rPr lang="cs-CZ" dirty="0">
                <a:solidFill>
                  <a:srgbClr val="737373"/>
                </a:solidFill>
                <a:latin typeface="Work Sans"/>
              </a:rPr>
              <a:t> 1. Source: </a:t>
            </a:r>
            <a:r>
              <a:rPr lang="cs-CZ" dirty="0" err="1">
                <a:solidFill>
                  <a:srgbClr val="737373"/>
                </a:solidFill>
                <a:latin typeface="Work Sans"/>
              </a:rPr>
              <a:t>Erickson</a:t>
            </a:r>
            <a:r>
              <a:rPr lang="cs-CZ" dirty="0">
                <a:solidFill>
                  <a:srgbClr val="737373"/>
                </a:solidFill>
                <a:latin typeface="Work Sans"/>
              </a:rPr>
              <a:t> </a:t>
            </a:r>
            <a:r>
              <a:rPr lang="cs-CZ" dirty="0" err="1">
                <a:solidFill>
                  <a:srgbClr val="737373"/>
                </a:solidFill>
                <a:latin typeface="Work Sans"/>
              </a:rPr>
              <a:t>Times</a:t>
            </a:r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AC9DB-86EF-FC48-895E-647FE7CA0ACB}"/>
              </a:ext>
            </a:extLst>
          </p:cNvPr>
          <p:cNvSpPr/>
          <p:nvPr/>
        </p:nvSpPr>
        <p:spPr>
          <a:xfrm>
            <a:off x="0" y="6211669"/>
            <a:ext cx="9143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www.forbes.com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sites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naomirobbins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/2012/02/16/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misleading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graphs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figures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-not-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drawn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-to-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scale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/#7ea98afa15ef</a:t>
            </a:r>
          </a:p>
        </p:txBody>
      </p:sp>
    </p:spTree>
    <p:extLst>
      <p:ext uri="{BB962C8B-B14F-4D97-AF65-F5344CB8AC3E}">
        <p14:creationId xmlns:p14="http://schemas.microsoft.com/office/powerpoint/2010/main" val="3485179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388DD-A41C-C140-BBCA-390C631CE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81891"/>
            <a:ext cx="3363242" cy="37407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Grafické znázornění dat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E2F98-A4A8-FC43-8AE3-D2FC64DA7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4533020"/>
            <a:ext cx="3363242" cy="161293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Nejdůležitější nástroj analýzy a komunikace výsledků!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D1F7BC-F88E-3941-BF36-31572FFDD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046" y="581891"/>
            <a:ext cx="6604223" cy="55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24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90DD77-4539-064D-BDC6-CCC74891D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380" y="585216"/>
            <a:ext cx="3994253" cy="56059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E15A37-5F7C-F245-8735-C432472F8798}"/>
              </a:ext>
            </a:extLst>
          </p:cNvPr>
          <p:cNvSpPr/>
          <p:nvPr/>
        </p:nvSpPr>
        <p:spPr>
          <a:xfrm>
            <a:off x="5350279" y="5821854"/>
            <a:ext cx="3188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737373"/>
                </a:solidFill>
                <a:latin typeface="Work Sans"/>
              </a:rPr>
              <a:t>Figure</a:t>
            </a:r>
            <a:r>
              <a:rPr lang="cs-CZ" dirty="0">
                <a:solidFill>
                  <a:srgbClr val="737373"/>
                </a:solidFill>
                <a:latin typeface="Work Sans"/>
              </a:rPr>
              <a:t> 1. Source: </a:t>
            </a:r>
            <a:r>
              <a:rPr lang="cs-CZ" dirty="0" err="1">
                <a:solidFill>
                  <a:srgbClr val="737373"/>
                </a:solidFill>
                <a:latin typeface="Work Sans"/>
              </a:rPr>
              <a:t>Erickson</a:t>
            </a:r>
            <a:r>
              <a:rPr lang="cs-CZ" dirty="0">
                <a:solidFill>
                  <a:srgbClr val="737373"/>
                </a:solidFill>
                <a:latin typeface="Work Sans"/>
              </a:rPr>
              <a:t> </a:t>
            </a:r>
            <a:r>
              <a:rPr lang="cs-CZ" dirty="0" err="1">
                <a:solidFill>
                  <a:srgbClr val="737373"/>
                </a:solidFill>
                <a:latin typeface="Work Sans"/>
              </a:rPr>
              <a:t>Times</a:t>
            </a:r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AC9DB-86EF-FC48-895E-647FE7CA0ACB}"/>
              </a:ext>
            </a:extLst>
          </p:cNvPr>
          <p:cNvSpPr/>
          <p:nvPr/>
        </p:nvSpPr>
        <p:spPr>
          <a:xfrm>
            <a:off x="0" y="6211669"/>
            <a:ext cx="9143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www.forbes.com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sites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naomirobbins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/2012/02/16/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misleading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graphs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figures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-not-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drawn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-to-</a:t>
            </a:r>
            <a:r>
              <a:rPr lang="cs-CZ" sz="1200" dirty="0" err="1">
                <a:solidFill>
                  <a:schemeClr val="bg1">
                    <a:lumMod val="50000"/>
                  </a:schemeClr>
                </a:solidFill>
              </a:rPr>
              <a:t>scale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</a:rPr>
              <a:t>/#7ea98afa15ef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00C5FCF-6973-2E41-98FB-B93A42CA90DC}"/>
              </a:ext>
            </a:extLst>
          </p:cNvPr>
          <p:cNvGraphicFramePr/>
          <p:nvPr/>
        </p:nvGraphicFramePr>
        <p:xfrm>
          <a:off x="5534503" y="1411941"/>
          <a:ext cx="5690987" cy="4034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1179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BB99-0E5E-C344-8C4F-FA945A06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Faktor klamu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10DACD-ED7A-D145-9A6E-D5831F50506A}"/>
                  </a:ext>
                </a:extLst>
              </p:cNvPr>
              <p:cNvSpPr txBox="1"/>
              <p:nvPr/>
            </p:nvSpPr>
            <p:spPr>
              <a:xfrm>
                <a:off x="2510725" y="2293750"/>
                <a:ext cx="6586780" cy="5751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𝐹𝑎𝑘𝑡𝑜𝑟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𝑘𝑙𝑎𝑚𝑢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𝑉𝑒𝑙𝑖𝑘𝑜𝑠𝑡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𝑒𝑓𝑒𝑘𝑡𝑢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𝑔𝑟𝑎𝑓𝑢</m:t>
                          </m:r>
                        </m:num>
                        <m:den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𝑉𝑒𝑙𝑖𝑘𝑜𝑠𝑡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𝑒𝑓𝑒𝑘𝑡𝑢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𝑑𝑎𝑡𝑒𝑐h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10DACD-ED7A-D145-9A6E-D5831F505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725" y="2293750"/>
                <a:ext cx="6586780" cy="575157"/>
              </a:xfrm>
              <a:prstGeom prst="rect">
                <a:avLst/>
              </a:prstGeom>
              <a:blipFill>
                <a:blip r:embed="rId2"/>
                <a:stretch>
                  <a:fillRect t="-6522" b="-1739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AB6E6276-A360-E94B-BB9F-C529F64E98AF}"/>
              </a:ext>
            </a:extLst>
          </p:cNvPr>
          <p:cNvSpPr/>
          <p:nvPr/>
        </p:nvSpPr>
        <p:spPr>
          <a:xfrm>
            <a:off x="1064217" y="4395149"/>
            <a:ext cx="9459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Helvetica" pitchFamily="2" charset="0"/>
              </a:rPr>
              <a:t>Faktor klamu &gt;1 =&gt; změna v grafu je přehnaná</a:t>
            </a:r>
          </a:p>
          <a:p>
            <a:r>
              <a:rPr lang="cs-CZ" dirty="0">
                <a:latin typeface="Helvetica" pitchFamily="2" charset="0"/>
              </a:rPr>
              <a:t>Faktor klamu mezi 0 a 1 =&gt; změna v grafu není dostatečně viditelná</a:t>
            </a:r>
          </a:p>
          <a:p>
            <a:r>
              <a:rPr lang="cs-CZ" dirty="0">
                <a:latin typeface="Helvetica" pitchFamily="2" charset="0"/>
              </a:rPr>
              <a:t>Faktor klamu = 1 =&gt; perfektní reprezentace skutečného rozdílu</a:t>
            </a:r>
            <a:endParaRPr lang="cs-CZ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653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93D2-76D7-7040-AF87-F3DF31729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Nesprávný graf – zkreslení významu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23F00-32D5-AA41-938D-5B21E684C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462" y="2212173"/>
            <a:ext cx="2344011" cy="30995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6F0F85-1183-FA45-AD8F-8381735D3706}"/>
              </a:ext>
            </a:extLst>
          </p:cNvPr>
          <p:cNvSpPr/>
          <p:nvPr/>
        </p:nvSpPr>
        <p:spPr>
          <a:xfrm>
            <a:off x="2460462" y="5311692"/>
            <a:ext cx="3521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effectLst/>
                <a:latin typeface="Helvetica" pitchFamily="2" charset="0"/>
              </a:rPr>
              <a:t>Pr</a:t>
            </a:r>
            <a:r>
              <a:rPr lang="cs-CZ" dirty="0">
                <a:latin typeface="Helvetica" pitchFamily="2" charset="0"/>
              </a:rPr>
              <a:t>ůměrná tělesná teplota ve dvou skupinách</a:t>
            </a:r>
            <a:endParaRPr lang="cs-CZ" dirty="0"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75796F-6E89-DC49-B082-35B98A2BE8CE}"/>
              </a:ext>
            </a:extLst>
          </p:cNvPr>
          <p:cNvSpPr/>
          <p:nvPr/>
        </p:nvSpPr>
        <p:spPr>
          <a:xfrm>
            <a:off x="58773" y="655749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http://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www.exercisebiology.com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index.php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site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articles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how_graphs_can_fool_you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endParaRPr lang="cs-CZ" sz="1200" dirty="0">
              <a:solidFill>
                <a:srgbClr val="939393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18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93D2-76D7-7040-AF87-F3DF31729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Nesprávný graf – zkreslení významu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23F00-32D5-AA41-938D-5B21E684C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462" y="2212173"/>
            <a:ext cx="2344011" cy="3099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405025-DB89-5E4D-B3A8-9D7FA741D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059" y="2218524"/>
            <a:ext cx="2344010" cy="31584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C7C2C9-B736-DE4A-894B-5A1ECF50F1B2}"/>
              </a:ext>
            </a:extLst>
          </p:cNvPr>
          <p:cNvSpPr/>
          <p:nvPr/>
        </p:nvSpPr>
        <p:spPr>
          <a:xfrm>
            <a:off x="838199" y="1540506"/>
            <a:ext cx="9778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Nesprávné zobrazení výsledků dává pocit, že jde o nevýznamný rozdíl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6F0F85-1183-FA45-AD8F-8381735D3706}"/>
              </a:ext>
            </a:extLst>
          </p:cNvPr>
          <p:cNvSpPr/>
          <p:nvPr/>
        </p:nvSpPr>
        <p:spPr>
          <a:xfrm>
            <a:off x="2460462" y="5311692"/>
            <a:ext cx="3521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effectLst/>
                <a:latin typeface="Helvetica" pitchFamily="2" charset="0"/>
              </a:rPr>
              <a:t>Pr</a:t>
            </a:r>
            <a:r>
              <a:rPr lang="cs-CZ" dirty="0">
                <a:latin typeface="Helvetica" pitchFamily="2" charset="0"/>
              </a:rPr>
              <a:t>ůměrná tělesná teplota ve dvou skupinách</a:t>
            </a:r>
            <a:endParaRPr lang="cs-CZ" dirty="0"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89D528-C234-3747-A879-DD1DE7477714}"/>
              </a:ext>
            </a:extLst>
          </p:cNvPr>
          <p:cNvSpPr/>
          <p:nvPr/>
        </p:nvSpPr>
        <p:spPr>
          <a:xfrm>
            <a:off x="6633059" y="5376978"/>
            <a:ext cx="3050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effectLst/>
                <a:latin typeface="Helvetica" pitchFamily="2" charset="0"/>
              </a:rPr>
              <a:t>Podíl pacientů se zvýšenou teplotou (&gt;37C)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75796F-6E89-DC49-B082-35B98A2BE8CE}"/>
              </a:ext>
            </a:extLst>
          </p:cNvPr>
          <p:cNvSpPr/>
          <p:nvPr/>
        </p:nvSpPr>
        <p:spPr>
          <a:xfrm>
            <a:off x="58773" y="655749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http://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www.exercisebiology.com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index.php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site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articles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r>
              <a:rPr lang="cs-CZ" sz="1200" dirty="0" err="1">
                <a:solidFill>
                  <a:srgbClr val="939393"/>
                </a:solidFill>
                <a:latin typeface="Helvetica" pitchFamily="2" charset="0"/>
              </a:rPr>
              <a:t>how_graphs_can_fool_you</a:t>
            </a:r>
            <a:r>
              <a:rPr lang="cs-CZ" sz="1200" dirty="0">
                <a:solidFill>
                  <a:srgbClr val="939393"/>
                </a:solidFill>
                <a:latin typeface="Helvetica" pitchFamily="2" charset="0"/>
              </a:rPr>
              <a:t>/</a:t>
            </a:r>
            <a:endParaRPr lang="cs-CZ" sz="1200" dirty="0">
              <a:solidFill>
                <a:srgbClr val="939393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693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2F0C-44F9-CC48-8F80-405C488F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Výběr správného grafu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8E30F0-0071-614A-A790-C55B86350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5679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0FA720-BC11-734D-83D8-CC05259AC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869112"/>
            <a:ext cx="3975100" cy="307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142F0C-44F9-CC48-8F80-405C488F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52387"/>
            <a:ext cx="11353800" cy="911630"/>
          </a:xfrm>
        </p:spPr>
        <p:txBody>
          <a:bodyPr>
            <a:normAutofit/>
          </a:bodyPr>
          <a:lstStyle/>
          <a:p>
            <a:r>
              <a:rPr lang="cs-CZ" sz="3600" dirty="0"/>
              <a:t>Grafy zobrazující </a:t>
            </a:r>
            <a:r>
              <a:rPr lang="cs-CZ" sz="3600" b="1" dirty="0"/>
              <a:t>rozložení</a:t>
            </a:r>
            <a:r>
              <a:rPr lang="cs-CZ" sz="3600" dirty="0"/>
              <a:t> </a:t>
            </a:r>
            <a:r>
              <a:rPr lang="cs-CZ" sz="3600" b="1" dirty="0"/>
              <a:t>spojitých</a:t>
            </a:r>
            <a:r>
              <a:rPr lang="cs-CZ" sz="3600" dirty="0"/>
              <a:t> proměnných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2DF01-2434-654C-935F-EFD68A532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403" y="869112"/>
            <a:ext cx="2184400" cy="307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9338B2-ED6A-7D42-8F7E-B2FF7EA8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898" y="3784600"/>
            <a:ext cx="3975100" cy="307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2CC628-0537-D240-9E20-7E9398661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403" y="3429000"/>
            <a:ext cx="2184400" cy="30734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B440B7-2C9D-F844-A692-D092F38C8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844" y="1064017"/>
            <a:ext cx="2022312" cy="716725"/>
          </a:xfrm>
        </p:spPr>
        <p:txBody>
          <a:bodyPr/>
          <a:lstStyle/>
          <a:p>
            <a:r>
              <a:rPr lang="cs-CZ" dirty="0"/>
              <a:t>Histogram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885805-E491-2B4F-B156-4EF10DE210B2}"/>
              </a:ext>
            </a:extLst>
          </p:cNvPr>
          <p:cNvSpPr txBox="1">
            <a:spLocks/>
          </p:cNvSpPr>
          <p:nvPr/>
        </p:nvSpPr>
        <p:spPr>
          <a:xfrm>
            <a:off x="6559337" y="1064017"/>
            <a:ext cx="2022312" cy="716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Krabicový graf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598FF3-C4F8-5546-B0D0-88878B760909}"/>
              </a:ext>
            </a:extLst>
          </p:cNvPr>
          <p:cNvSpPr txBox="1">
            <a:spLocks/>
          </p:cNvSpPr>
          <p:nvPr/>
        </p:nvSpPr>
        <p:spPr>
          <a:xfrm>
            <a:off x="258844" y="3921261"/>
            <a:ext cx="2022312" cy="716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Jednorozměrný bodový graf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6D1AA1-22C1-5940-A102-FEA06B5980A1}"/>
              </a:ext>
            </a:extLst>
          </p:cNvPr>
          <p:cNvSpPr txBox="1">
            <a:spLocks/>
          </p:cNvSpPr>
          <p:nvPr/>
        </p:nvSpPr>
        <p:spPr>
          <a:xfrm>
            <a:off x="6388642" y="3784601"/>
            <a:ext cx="2022312" cy="1536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Průměr a chyba</a:t>
            </a:r>
          </a:p>
        </p:txBody>
      </p:sp>
    </p:spTree>
    <p:extLst>
      <p:ext uri="{BB962C8B-B14F-4D97-AF65-F5344CB8AC3E}">
        <p14:creationId xmlns:p14="http://schemas.microsoft.com/office/powerpoint/2010/main" val="1082536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2CF4-C2A1-BA43-9A39-F03C8D69F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261"/>
          </a:xfrm>
        </p:spPr>
        <p:txBody>
          <a:bodyPr>
            <a:normAutofit/>
          </a:bodyPr>
          <a:lstStyle/>
          <a:p>
            <a:r>
              <a:rPr lang="cs-CZ" sz="3600" dirty="0"/>
              <a:t>Krabicový graf (box and </a:t>
            </a:r>
            <a:r>
              <a:rPr lang="cs-CZ" sz="3600" dirty="0" err="1"/>
              <a:t>whisker</a:t>
            </a:r>
            <a:r>
              <a:rPr lang="cs-CZ" sz="3600" dirty="0"/>
              <a:t> plot)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D6C427-36F1-A545-BD74-3DE32541F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414" y="892175"/>
            <a:ext cx="90932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10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2CF4-C2A1-BA43-9A39-F03C8D69F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261"/>
          </a:xfrm>
        </p:spPr>
        <p:txBody>
          <a:bodyPr>
            <a:normAutofit/>
          </a:bodyPr>
          <a:lstStyle/>
          <a:p>
            <a:r>
              <a:rPr lang="cs-CZ" sz="3600" dirty="0"/>
              <a:t>Speciální případ – sloupcový graf s chybou</a:t>
            </a:r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A614A3A1-F4F8-F74F-9CA2-BAF754A8E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50" y="1346200"/>
            <a:ext cx="5676900" cy="4165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00C534-24DE-A64E-8026-D1E46091C15F}"/>
              </a:ext>
            </a:extLst>
          </p:cNvPr>
          <p:cNvSpPr/>
          <p:nvPr/>
        </p:nvSpPr>
        <p:spPr>
          <a:xfrm>
            <a:off x="201478" y="5511800"/>
            <a:ext cx="10399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Průměr měření skupiny A (25 vzorků) a B (18 vzorků) s indikací směrodatné odchylky každé skupiny; byl aplikován oboustranný </a:t>
            </a:r>
            <a:r>
              <a:rPr lang="cs-CZ" dirty="0" err="1"/>
              <a:t>dvouvýběrový</a:t>
            </a:r>
            <a:r>
              <a:rPr lang="cs-CZ" dirty="0"/>
              <a:t> T-test.</a:t>
            </a:r>
          </a:p>
        </p:txBody>
      </p:sp>
    </p:spTree>
    <p:extLst>
      <p:ext uri="{BB962C8B-B14F-4D97-AF65-F5344CB8AC3E}">
        <p14:creationId xmlns:p14="http://schemas.microsoft.com/office/powerpoint/2010/main" val="24450177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2CF4-C2A1-BA43-9A39-F03C8D69F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261"/>
          </a:xfrm>
        </p:spPr>
        <p:txBody>
          <a:bodyPr>
            <a:normAutofit/>
          </a:bodyPr>
          <a:lstStyle/>
          <a:p>
            <a:r>
              <a:rPr lang="cs-CZ" sz="3600" dirty="0"/>
              <a:t>Sloupcový graf s chybou – ale kterou?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040B28-FC5B-0A43-8B88-0E691386F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020" y="1285564"/>
            <a:ext cx="3867453" cy="49362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2B5838-75ED-DB49-89C7-38866C422082}"/>
              </a:ext>
            </a:extLst>
          </p:cNvPr>
          <p:cNvSpPr/>
          <p:nvPr/>
        </p:nvSpPr>
        <p:spPr>
          <a:xfrm>
            <a:off x="5961681" y="149696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/>
              <a:t>Popisná chyba:</a:t>
            </a:r>
          </a:p>
          <a:p>
            <a:r>
              <a:rPr lang="cs-CZ" sz="2800" dirty="0"/>
              <a:t>SD - směrodatná odchylka</a:t>
            </a:r>
          </a:p>
          <a:p>
            <a:endParaRPr lang="cs-CZ" sz="2800" dirty="0"/>
          </a:p>
          <a:p>
            <a:r>
              <a:rPr lang="cs-CZ" sz="2800" dirty="0"/>
              <a:t>Inferenční (odvozovací) chyba:</a:t>
            </a:r>
          </a:p>
          <a:p>
            <a:r>
              <a:rPr lang="cs-CZ" sz="2800" dirty="0"/>
              <a:t>SE - standardní chyba</a:t>
            </a:r>
          </a:p>
          <a:p>
            <a:r>
              <a:rPr lang="cs-CZ" sz="2800" dirty="0"/>
              <a:t>CI - interval spolehlivosti</a:t>
            </a:r>
          </a:p>
        </p:txBody>
      </p:sp>
    </p:spTree>
    <p:extLst>
      <p:ext uri="{BB962C8B-B14F-4D97-AF65-F5344CB8AC3E}">
        <p14:creationId xmlns:p14="http://schemas.microsoft.com/office/powerpoint/2010/main" val="3909101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2CF4-C2A1-BA43-9A39-F03C8D69F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261"/>
          </a:xfrm>
        </p:spPr>
        <p:txBody>
          <a:bodyPr>
            <a:normAutofit/>
          </a:bodyPr>
          <a:lstStyle/>
          <a:p>
            <a:r>
              <a:rPr lang="cs-CZ" sz="3600" dirty="0"/>
              <a:t>Sloupcový graf s chybou – ale kterou?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040B28-FC5B-0A43-8B88-0E691386F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020" y="1285564"/>
            <a:ext cx="3867453" cy="4936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82C9B9-2C6E-974F-BAA4-326D2D8F2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524" y="1580713"/>
            <a:ext cx="2153819" cy="94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C2C115-658C-814A-811A-F399EEE54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391" y="3181551"/>
            <a:ext cx="1626876" cy="809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F04F31-4260-3540-B3EA-B29B2AABF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833" y="4682862"/>
            <a:ext cx="2997200" cy="546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247081-72E7-8A42-8B13-18B706FE58EA}"/>
              </a:ext>
            </a:extLst>
          </p:cNvPr>
          <p:cNvSpPr txBox="1"/>
          <p:nvPr/>
        </p:nvSpPr>
        <p:spPr>
          <a:xfrm>
            <a:off x="6614339" y="1844877"/>
            <a:ext cx="7008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9A96C3-4FAA-E943-82F2-F0D50B7F3496}"/>
              </a:ext>
            </a:extLst>
          </p:cNvPr>
          <p:cNvSpPr txBox="1"/>
          <p:nvPr/>
        </p:nvSpPr>
        <p:spPr>
          <a:xfrm>
            <a:off x="8167406" y="2902946"/>
            <a:ext cx="7008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79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6D683-F8A0-D44A-838F-022F1513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Základné vlastnosti dobrého grafu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F5789-9BF0-FD41-BFD6-C4805627F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Obsah!</a:t>
            </a:r>
          </a:p>
          <a:p>
            <a:r>
              <a:rPr lang="cs-CZ" sz="3600" dirty="0"/>
              <a:t>Jednoduchost</a:t>
            </a:r>
          </a:p>
          <a:p>
            <a:r>
              <a:rPr lang="cs-CZ" sz="3600" dirty="0"/>
              <a:t>Ne(zkreslení)</a:t>
            </a:r>
          </a:p>
        </p:txBody>
      </p:sp>
    </p:spTree>
    <p:extLst>
      <p:ext uri="{BB962C8B-B14F-4D97-AF65-F5344CB8AC3E}">
        <p14:creationId xmlns:p14="http://schemas.microsoft.com/office/powerpoint/2010/main" val="15596569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2CF4-C2A1-BA43-9A39-F03C8D69F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133"/>
            <a:ext cx="10515600" cy="673261"/>
          </a:xfrm>
        </p:spPr>
        <p:txBody>
          <a:bodyPr>
            <a:normAutofit/>
          </a:bodyPr>
          <a:lstStyle/>
          <a:p>
            <a:r>
              <a:rPr lang="cs-CZ" sz="3600" dirty="0"/>
              <a:t>Grafy zobrazující </a:t>
            </a:r>
            <a:r>
              <a:rPr lang="cs-CZ" sz="3600" b="1" dirty="0"/>
              <a:t>frekvenci</a:t>
            </a:r>
            <a:r>
              <a:rPr lang="cs-CZ" sz="3600" dirty="0"/>
              <a:t> </a:t>
            </a:r>
            <a:r>
              <a:rPr lang="cs-CZ" sz="3600" b="1" dirty="0"/>
              <a:t>kategoriálních</a:t>
            </a:r>
            <a:r>
              <a:rPr lang="cs-CZ" sz="3600" dirty="0"/>
              <a:t> proměnných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401B4D-0C53-7C45-9AB8-8CD13B882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267" y="842835"/>
            <a:ext cx="4986149" cy="5201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1EFCBD-1B27-D440-BB5A-1BF63A96E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898" y="2047283"/>
            <a:ext cx="4368800" cy="30734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4D7C1FB-8C53-C043-A9D7-6EB20A015479}"/>
              </a:ext>
            </a:extLst>
          </p:cNvPr>
          <p:cNvSpPr txBox="1">
            <a:spLocks/>
          </p:cNvSpPr>
          <p:nvPr/>
        </p:nvSpPr>
        <p:spPr>
          <a:xfrm>
            <a:off x="345267" y="1184472"/>
            <a:ext cx="3057793" cy="716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Koláčový graf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F6ADF0-A1F8-754E-8656-9CE9CD0F876D}"/>
              </a:ext>
            </a:extLst>
          </p:cNvPr>
          <p:cNvSpPr txBox="1">
            <a:spLocks/>
          </p:cNvSpPr>
          <p:nvPr/>
        </p:nvSpPr>
        <p:spPr>
          <a:xfrm>
            <a:off x="5331689" y="1231641"/>
            <a:ext cx="3057793" cy="716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Sloupcový graf</a:t>
            </a:r>
          </a:p>
        </p:txBody>
      </p:sp>
    </p:spTree>
    <p:extLst>
      <p:ext uri="{BB962C8B-B14F-4D97-AF65-F5344CB8AC3E}">
        <p14:creationId xmlns:p14="http://schemas.microsoft.com/office/powerpoint/2010/main" val="10411614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2CF4-C2A1-BA43-9A39-F03C8D69F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99020"/>
            <a:ext cx="11296112" cy="673261"/>
          </a:xfrm>
        </p:spPr>
        <p:txBody>
          <a:bodyPr>
            <a:normAutofit/>
          </a:bodyPr>
          <a:lstStyle/>
          <a:p>
            <a:r>
              <a:rPr lang="cs-CZ" sz="3600" dirty="0"/>
              <a:t>Grafy zobrazující asociaci </a:t>
            </a:r>
            <a:r>
              <a:rPr lang="cs-CZ" sz="3600" b="1" dirty="0"/>
              <a:t>kategoriální</a:t>
            </a:r>
            <a:r>
              <a:rPr lang="cs-CZ" sz="3600" dirty="0"/>
              <a:t> a </a:t>
            </a:r>
            <a:r>
              <a:rPr lang="cs-CZ" sz="3600" b="1" dirty="0"/>
              <a:t>spojité</a:t>
            </a:r>
            <a:r>
              <a:rPr lang="cs-CZ" sz="3600" dirty="0"/>
              <a:t> proměnné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4D7C1FB-8C53-C043-A9D7-6EB20A015479}"/>
              </a:ext>
            </a:extLst>
          </p:cNvPr>
          <p:cNvSpPr txBox="1">
            <a:spLocks/>
          </p:cNvSpPr>
          <p:nvPr/>
        </p:nvSpPr>
        <p:spPr>
          <a:xfrm>
            <a:off x="345267" y="1184472"/>
            <a:ext cx="3057793" cy="716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Krabicové grafy v kategoriích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F6ADF0-A1F8-754E-8656-9CE9CD0F876D}"/>
              </a:ext>
            </a:extLst>
          </p:cNvPr>
          <p:cNvSpPr txBox="1">
            <a:spLocks/>
          </p:cNvSpPr>
          <p:nvPr/>
        </p:nvSpPr>
        <p:spPr>
          <a:xfrm>
            <a:off x="5331689" y="1231641"/>
            <a:ext cx="4777511" cy="716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Kategorizovaný sloupcový graf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40AA8-DEA0-9C49-BBF6-FD07B9A9C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2682713"/>
            <a:ext cx="4368800" cy="307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63832E-B7E7-AA4A-8A5B-B5FAC3E7B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50" y="2372747"/>
            <a:ext cx="5219121" cy="367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052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2CF4-C2A1-BA43-9A39-F03C8D69F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261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Grafy zobrazující asociaci </a:t>
            </a:r>
            <a:r>
              <a:rPr lang="cs-CZ" sz="3600" b="1" dirty="0"/>
              <a:t>dvou kategoriálních </a:t>
            </a:r>
            <a:r>
              <a:rPr lang="cs-CZ" sz="3600" dirty="0"/>
              <a:t>proměnných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4D7C1FB-8C53-C043-A9D7-6EB20A015479}"/>
              </a:ext>
            </a:extLst>
          </p:cNvPr>
          <p:cNvSpPr txBox="1">
            <a:spLocks/>
          </p:cNvSpPr>
          <p:nvPr/>
        </p:nvSpPr>
        <p:spPr>
          <a:xfrm>
            <a:off x="345267" y="1184472"/>
            <a:ext cx="3057793" cy="716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Mozaikový graf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128B1-6F68-224B-BA43-A0D0C3E41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39" y="1571361"/>
            <a:ext cx="8846522" cy="492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556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2CF4-C2A1-BA43-9A39-F03C8D69F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261"/>
          </a:xfrm>
        </p:spPr>
        <p:txBody>
          <a:bodyPr>
            <a:normAutofit/>
          </a:bodyPr>
          <a:lstStyle/>
          <a:p>
            <a:r>
              <a:rPr lang="cs-CZ" sz="3600" dirty="0"/>
              <a:t>Grafy zobrazující asociaci </a:t>
            </a:r>
            <a:r>
              <a:rPr lang="cs-CZ" sz="3600" b="1" dirty="0"/>
              <a:t>dvou spojitých </a:t>
            </a:r>
            <a:r>
              <a:rPr lang="cs-CZ" sz="3600" dirty="0"/>
              <a:t>proměnných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FEDC6-6DB3-6449-B1CE-48CB94AD0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95" y="1284985"/>
            <a:ext cx="8989017" cy="500078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4D7C1FB-8C53-C043-A9D7-6EB20A015479}"/>
              </a:ext>
            </a:extLst>
          </p:cNvPr>
          <p:cNvSpPr txBox="1">
            <a:spLocks/>
          </p:cNvSpPr>
          <p:nvPr/>
        </p:nvSpPr>
        <p:spPr>
          <a:xfrm>
            <a:off x="345267" y="1184472"/>
            <a:ext cx="4784672" cy="716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Dvouroměrný</a:t>
            </a:r>
            <a:r>
              <a:rPr lang="cs-CZ" dirty="0"/>
              <a:t> </a:t>
            </a:r>
            <a:r>
              <a:rPr lang="cs-CZ" dirty="0" err="1"/>
              <a:t>x-y</a:t>
            </a:r>
            <a:r>
              <a:rPr lang="cs-CZ" dirty="0"/>
              <a:t> graf</a:t>
            </a:r>
          </a:p>
        </p:txBody>
      </p:sp>
    </p:spTree>
    <p:extLst>
      <p:ext uri="{BB962C8B-B14F-4D97-AF65-F5344CB8AC3E}">
        <p14:creationId xmlns:p14="http://schemas.microsoft.com/office/powerpoint/2010/main" val="21060386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3C82A-E4E1-2E40-BFC0-2FEAA8523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Cvičení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67484-C1E2-EC48-A9F2-66F400ABD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Různé datové soubory vs. 4 metody zobrazení:</a:t>
            </a:r>
          </a:p>
          <a:p>
            <a:pPr marL="0" indent="0">
              <a:buNone/>
            </a:pPr>
            <a:r>
              <a:rPr lang="cs-CZ" dirty="0"/>
              <a:t>- Jednorozměrné individuální body (s rozptylem na ose </a:t>
            </a:r>
            <a:r>
              <a:rPr lang="cs-CZ" dirty="0" err="1"/>
              <a:t>y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- Histogram s hustotou</a:t>
            </a:r>
          </a:p>
          <a:p>
            <a:pPr marL="0" indent="0">
              <a:buNone/>
            </a:pPr>
            <a:r>
              <a:rPr lang="cs-CZ" dirty="0"/>
              <a:t>- Průměr +/- směrodatná odchylka</a:t>
            </a:r>
          </a:p>
          <a:p>
            <a:pPr>
              <a:buFontTx/>
              <a:buChar char="-"/>
            </a:pPr>
            <a:r>
              <a:rPr lang="cs-CZ" dirty="0" err="1"/>
              <a:t>Boxplot</a:t>
            </a: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 marL="0" indent="0" algn="ctr">
              <a:buNone/>
            </a:pPr>
            <a:r>
              <a:rPr lang="cs-CZ" dirty="0">
                <a:solidFill>
                  <a:srgbClr val="FF0000"/>
                </a:solidFill>
              </a:rPr>
              <a:t>Vyberte </a:t>
            </a:r>
            <a:r>
              <a:rPr lang="cs-CZ" b="1" dirty="0">
                <a:solidFill>
                  <a:srgbClr val="FF0000"/>
                </a:solidFill>
              </a:rPr>
              <a:t>nejvíce</a:t>
            </a:r>
            <a:r>
              <a:rPr lang="cs-CZ" dirty="0">
                <a:solidFill>
                  <a:srgbClr val="FF0000"/>
                </a:solidFill>
              </a:rPr>
              <a:t> a </a:t>
            </a:r>
            <a:r>
              <a:rPr lang="cs-CZ" b="1" dirty="0">
                <a:solidFill>
                  <a:srgbClr val="FF0000"/>
                </a:solidFill>
              </a:rPr>
              <a:t>nejméně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informativní</a:t>
            </a:r>
            <a:r>
              <a:rPr lang="cs-CZ" dirty="0">
                <a:solidFill>
                  <a:srgbClr val="FF0000"/>
                </a:solidFill>
              </a:rPr>
              <a:t> graf co se týká </a:t>
            </a:r>
            <a:r>
              <a:rPr lang="cs-CZ" b="1" dirty="0">
                <a:solidFill>
                  <a:srgbClr val="FF0000"/>
                </a:solidFill>
              </a:rPr>
              <a:t>rozložení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hodnot</a:t>
            </a:r>
            <a:r>
              <a:rPr lang="cs-CZ" dirty="0">
                <a:solidFill>
                  <a:srgbClr val="FF0000"/>
                </a:solidFill>
              </a:rPr>
              <a:t>, u každého datového souboru.</a:t>
            </a:r>
          </a:p>
        </p:txBody>
      </p:sp>
    </p:spTree>
    <p:extLst>
      <p:ext uri="{BB962C8B-B14F-4D97-AF65-F5344CB8AC3E}">
        <p14:creationId xmlns:p14="http://schemas.microsoft.com/office/powerpoint/2010/main" val="17910433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1F11C-9485-564E-B29B-53E165B39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64"/>
            <a:ext cx="10515600" cy="1325563"/>
          </a:xfrm>
        </p:spPr>
        <p:txBody>
          <a:bodyPr/>
          <a:lstStyle/>
          <a:p>
            <a:r>
              <a:rPr lang="cs-CZ" dirty="0"/>
              <a:t>Příklad 1. Náhodné rozložení, N=400</a:t>
            </a:r>
          </a:p>
        </p:txBody>
      </p:sp>
      <p:pic>
        <p:nvPicPr>
          <p:cNvPr id="6" name="Picture 5" descr="A screenshot of text&#10;&#10;Description automatically generated">
            <a:extLst>
              <a:ext uri="{FF2B5EF4-FFF2-40B4-BE49-F238E27FC236}">
                <a16:creationId xmlns:a16="http://schemas.microsoft.com/office/drawing/2014/main" id="{2B3A03C9-BEA3-D049-9CF1-22A99467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1163449"/>
            <a:ext cx="92075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47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1F11C-9485-564E-B29B-53E165B39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64"/>
            <a:ext cx="10515600" cy="1325563"/>
          </a:xfrm>
        </p:spPr>
        <p:txBody>
          <a:bodyPr/>
          <a:lstStyle/>
          <a:p>
            <a:r>
              <a:rPr lang="cs-CZ" dirty="0"/>
              <a:t>Příklad 2. N=37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F5333F-3A19-0B41-92D0-B0219E5AC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89" y="856066"/>
            <a:ext cx="90805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99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1F11C-9485-564E-B29B-53E165B39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64"/>
            <a:ext cx="10515600" cy="1325563"/>
          </a:xfrm>
        </p:spPr>
        <p:txBody>
          <a:bodyPr/>
          <a:lstStyle/>
          <a:p>
            <a:r>
              <a:rPr lang="cs-CZ" dirty="0"/>
              <a:t>Příklad 3. N=100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68C444-17B4-9F44-AE96-BF17C2FC3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920" y="859080"/>
            <a:ext cx="89662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663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1F11C-9485-564E-B29B-53E165B39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64"/>
            <a:ext cx="10515600" cy="1325563"/>
          </a:xfrm>
        </p:spPr>
        <p:txBody>
          <a:bodyPr/>
          <a:lstStyle/>
          <a:p>
            <a:r>
              <a:rPr lang="cs-CZ" dirty="0"/>
              <a:t>Příklad 4. N=4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4B28729-C38C-BF47-8D16-A9DB6A1D9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25" y="1020628"/>
            <a:ext cx="88646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904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E3CA-DE74-034D-BE04-FEFC1C76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se vyhýbat sloupcovým grafům s chybou</a:t>
            </a:r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36059569-E94A-304A-B860-8F80956CB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720" y="1919941"/>
            <a:ext cx="56769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51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19DC9-6522-4947-92E1-79E112A2E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7D5F5-5C82-9645-A9AB-F58A41A9D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Graf a jeho legenda musí obsahovat všechny důležité informace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96943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E3CA-DE74-034D-BE04-FEFC1C76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se vyhýbat sloupcovým grafům s chybou</a:t>
            </a:r>
          </a:p>
        </p:txBody>
      </p:sp>
      <p:pic>
        <p:nvPicPr>
          <p:cNvPr id="5" name="Picture 4" descr="A picture containing woman, food&#10;&#10;Description automatically generated">
            <a:extLst>
              <a:ext uri="{FF2B5EF4-FFF2-40B4-BE49-F238E27FC236}">
                <a16:creationId xmlns:a16="http://schemas.microsoft.com/office/drawing/2014/main" id="{F3DBC17D-F18A-C64F-8124-24A3016DB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1690688"/>
            <a:ext cx="73406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89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E3CA-DE74-034D-BE04-FEFC1C76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876"/>
            <a:ext cx="10515600" cy="1325563"/>
          </a:xfrm>
        </p:spPr>
        <p:txBody>
          <a:bodyPr/>
          <a:lstStyle/>
          <a:p>
            <a:r>
              <a:rPr lang="cs-CZ" dirty="0"/>
              <a:t>Proč se vyhýbat sloupcovým grafům s chybou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316CB-0865-FB44-A5ED-2597E0E53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154" y="1120990"/>
            <a:ext cx="2569934" cy="5226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703500-ED7B-774F-9583-0231133B3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251" y="995223"/>
            <a:ext cx="2569933" cy="52262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BD8929-8535-664C-827C-97C6A1E7FEC4}"/>
              </a:ext>
            </a:extLst>
          </p:cNvPr>
          <p:cNvSpPr/>
          <p:nvPr/>
        </p:nvSpPr>
        <p:spPr>
          <a:xfrm>
            <a:off x="1548437" y="5737010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Helvetica" pitchFamily="2" charset="0"/>
              </a:rPr>
              <a:t>Mají příliš nízký poměr data/</a:t>
            </a:r>
            <a:r>
              <a:rPr lang="cs-CZ" dirty="0" err="1">
                <a:latin typeface="Helvetica" pitchFamily="2" charset="0"/>
              </a:rPr>
              <a:t>atrament</a:t>
            </a:r>
            <a:endParaRPr lang="cs-CZ" dirty="0">
              <a:effectLst/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661ED4-247B-9D4F-8AFC-B44DD988ECF7}"/>
              </a:ext>
            </a:extLst>
          </p:cNvPr>
          <p:cNvSpPr/>
          <p:nvPr/>
        </p:nvSpPr>
        <p:spPr>
          <a:xfrm>
            <a:off x="6546731" y="5725929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Helvetica" pitchFamily="2" charset="0"/>
              </a:rPr>
              <a:t>Alternativa bez sloupce</a:t>
            </a:r>
            <a:endParaRPr lang="cs-CZ" dirty="0"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26CDD6-C89F-AF45-B533-B33A4D1CCB0C}"/>
              </a:ext>
            </a:extLst>
          </p:cNvPr>
          <p:cNvSpPr/>
          <p:nvPr/>
        </p:nvSpPr>
        <p:spPr>
          <a:xfrm>
            <a:off x="6416298" y="5191932"/>
            <a:ext cx="2392886" cy="371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1302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E3CA-DE74-034D-BE04-FEFC1C76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876"/>
            <a:ext cx="10515600" cy="1325563"/>
          </a:xfrm>
        </p:spPr>
        <p:txBody>
          <a:bodyPr/>
          <a:lstStyle/>
          <a:p>
            <a:r>
              <a:rPr lang="cs-CZ" dirty="0"/>
              <a:t>Proč se vyhýbat sloupcovým grafům s chybou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BD8929-8535-664C-827C-97C6A1E7FEC4}"/>
              </a:ext>
            </a:extLst>
          </p:cNvPr>
          <p:cNvSpPr/>
          <p:nvPr/>
        </p:nvSpPr>
        <p:spPr>
          <a:xfrm>
            <a:off x="977685" y="1524241"/>
            <a:ext cx="4262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Helvetica" pitchFamily="2" charset="0"/>
              </a:rPr>
              <a:t>Často trpí neduhem </a:t>
            </a:r>
            <a:r>
              <a:rPr lang="cs-CZ" b="1" dirty="0">
                <a:latin typeface="Helvetica" pitchFamily="2" charset="0"/>
              </a:rPr>
              <a:t>– zkreslení škálou</a:t>
            </a:r>
            <a:endParaRPr lang="cs-CZ" b="1" dirty="0">
              <a:effectLst/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246B8F-2EE3-1842-B4FD-E32FF773F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340" y="2103016"/>
            <a:ext cx="8834034" cy="30053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39E07D-214C-444D-B866-9BE8C52E5615}"/>
              </a:ext>
            </a:extLst>
          </p:cNvPr>
          <p:cNvSpPr/>
          <p:nvPr/>
        </p:nvSpPr>
        <p:spPr>
          <a:xfrm>
            <a:off x="340964" y="5443561"/>
            <a:ext cx="10817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latin typeface="Helvetica" pitchFamily="2" charset="0"/>
              </a:rPr>
              <a:t>Krzywinski</a:t>
            </a:r>
            <a:r>
              <a:rPr lang="cs-CZ" dirty="0">
                <a:latin typeface="Helvetica" pitchFamily="2" charset="0"/>
              </a:rPr>
              <a:t> M, Altman N. (2014) </a:t>
            </a:r>
            <a:r>
              <a:rPr lang="cs-CZ" dirty="0" err="1">
                <a:latin typeface="Helvetica" pitchFamily="2" charset="0"/>
              </a:rPr>
              <a:t>Visualizing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samples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with</a:t>
            </a:r>
            <a:r>
              <a:rPr lang="cs-CZ" dirty="0">
                <a:latin typeface="Helvetica" pitchFamily="2" charset="0"/>
              </a:rPr>
              <a:t> box </a:t>
            </a:r>
            <a:r>
              <a:rPr lang="cs-CZ" dirty="0" err="1">
                <a:latin typeface="Helvetica" pitchFamily="2" charset="0"/>
              </a:rPr>
              <a:t>plots</a:t>
            </a:r>
            <a:r>
              <a:rPr lang="cs-CZ" dirty="0">
                <a:latin typeface="Helvetica" pitchFamily="2" charset="0"/>
              </a:rPr>
              <a:t>. </a:t>
            </a:r>
            <a:r>
              <a:rPr lang="cs-CZ" dirty="0" err="1">
                <a:latin typeface="Helvetica" pitchFamily="2" charset="0"/>
              </a:rPr>
              <a:t>Nat</a:t>
            </a:r>
            <a:r>
              <a:rPr lang="cs-CZ" dirty="0">
                <a:latin typeface="Helvetica" pitchFamily="2" charset="0"/>
              </a:rPr>
              <a:t> </a:t>
            </a:r>
            <a:r>
              <a:rPr lang="cs-CZ" dirty="0" err="1">
                <a:latin typeface="Helvetica" pitchFamily="2" charset="0"/>
              </a:rPr>
              <a:t>Methods</a:t>
            </a:r>
            <a:r>
              <a:rPr lang="cs-CZ" dirty="0">
                <a:latin typeface="Helvetica" pitchFamily="2" charset="0"/>
              </a:rPr>
              <a:t>. 2014 Feb;11(2):119-20.</a:t>
            </a:r>
            <a:endParaRPr lang="cs-CZ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9466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E3CA-DE74-034D-BE04-FEFC1C76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978"/>
            <a:ext cx="10515600" cy="1325563"/>
          </a:xfrm>
        </p:spPr>
        <p:txBody>
          <a:bodyPr/>
          <a:lstStyle/>
          <a:p>
            <a:r>
              <a:rPr lang="cs-CZ" dirty="0"/>
              <a:t>Proč se vyhýbat sloupcovým grafům s chybou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B0E9D-5B7C-3F44-9B2F-361F39F8A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536" y="1269462"/>
            <a:ext cx="6722928" cy="55885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2F1A86-AB39-0C48-9736-161217CCE1B6}"/>
              </a:ext>
            </a:extLst>
          </p:cNvPr>
          <p:cNvSpPr/>
          <p:nvPr/>
        </p:nvSpPr>
        <p:spPr>
          <a:xfrm>
            <a:off x="2734536" y="4063730"/>
            <a:ext cx="6722928" cy="2794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4671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E3CA-DE74-034D-BE04-FEFC1C76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978"/>
            <a:ext cx="10515600" cy="1325563"/>
          </a:xfrm>
        </p:spPr>
        <p:txBody>
          <a:bodyPr/>
          <a:lstStyle/>
          <a:p>
            <a:r>
              <a:rPr lang="cs-CZ" dirty="0"/>
              <a:t>Proč se vyhýbat sloupcovým grafům s chybou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B0E9D-5B7C-3F44-9B2F-361F39F8A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536" y="1269462"/>
            <a:ext cx="6722928" cy="55885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0594F4-EEDF-7843-BB09-87F4E9A911F6}"/>
              </a:ext>
            </a:extLst>
          </p:cNvPr>
          <p:cNvSpPr/>
          <p:nvPr/>
        </p:nvSpPr>
        <p:spPr>
          <a:xfrm>
            <a:off x="4215538" y="4063730"/>
            <a:ext cx="5241925" cy="2794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3E8D34-22D6-6B45-8700-F128709B267D}"/>
              </a:ext>
            </a:extLst>
          </p:cNvPr>
          <p:cNvSpPr/>
          <p:nvPr/>
        </p:nvSpPr>
        <p:spPr>
          <a:xfrm rot="16200000">
            <a:off x="1703008" y="5276197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Helvetica" pitchFamily="2" charset="0"/>
              </a:rPr>
              <a:t>Průměr +- SD</a:t>
            </a:r>
            <a:endParaRPr lang="cs-CZ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456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E3CA-DE74-034D-BE04-FEFC1C76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978"/>
            <a:ext cx="10515600" cy="1325563"/>
          </a:xfrm>
        </p:spPr>
        <p:txBody>
          <a:bodyPr/>
          <a:lstStyle/>
          <a:p>
            <a:r>
              <a:rPr lang="cs-CZ" dirty="0"/>
              <a:t>Proč se vyhýbat sloupcovým grafům s chybou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B0E9D-5B7C-3F44-9B2F-361F39F8A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536" y="1269462"/>
            <a:ext cx="6722928" cy="55885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F7F169-7A53-F44A-8BD4-36AB1D384B88}"/>
              </a:ext>
            </a:extLst>
          </p:cNvPr>
          <p:cNvSpPr/>
          <p:nvPr/>
        </p:nvSpPr>
        <p:spPr>
          <a:xfrm>
            <a:off x="4959458" y="4063730"/>
            <a:ext cx="4498005" cy="2794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BE5FD9-D158-DB43-B6D2-6A8C02AE2D93}"/>
              </a:ext>
            </a:extLst>
          </p:cNvPr>
          <p:cNvSpPr/>
          <p:nvPr/>
        </p:nvSpPr>
        <p:spPr>
          <a:xfrm rot="16200000">
            <a:off x="1749010" y="5276197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Helvetica" pitchFamily="2" charset="0"/>
              </a:rPr>
              <a:t>Průměr +- SD</a:t>
            </a:r>
            <a:endParaRPr lang="cs-CZ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9765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E3CA-DE74-034D-BE04-FEFC1C76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978"/>
            <a:ext cx="10515600" cy="1325563"/>
          </a:xfrm>
        </p:spPr>
        <p:txBody>
          <a:bodyPr/>
          <a:lstStyle/>
          <a:p>
            <a:r>
              <a:rPr lang="cs-CZ" dirty="0"/>
              <a:t>Proč se vyhýbat sloupcovým grafům s chybou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B0E9D-5B7C-3F44-9B2F-361F39F8A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536" y="1269462"/>
            <a:ext cx="6722928" cy="55885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7E3E37-5C53-464B-A4BC-7DAFCC1C714B}"/>
              </a:ext>
            </a:extLst>
          </p:cNvPr>
          <p:cNvSpPr/>
          <p:nvPr/>
        </p:nvSpPr>
        <p:spPr>
          <a:xfrm>
            <a:off x="5703376" y="4063730"/>
            <a:ext cx="3754087" cy="2794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BCD908-BE1F-3041-80FC-3B2324AC04D4}"/>
              </a:ext>
            </a:extLst>
          </p:cNvPr>
          <p:cNvSpPr/>
          <p:nvPr/>
        </p:nvSpPr>
        <p:spPr>
          <a:xfrm rot="16200000">
            <a:off x="1749010" y="5276197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Helvetica" pitchFamily="2" charset="0"/>
              </a:rPr>
              <a:t>Průměr +- SD</a:t>
            </a:r>
            <a:endParaRPr lang="cs-CZ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645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E3CA-DE74-034D-BE04-FEFC1C76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978"/>
            <a:ext cx="10515600" cy="1325563"/>
          </a:xfrm>
        </p:spPr>
        <p:txBody>
          <a:bodyPr/>
          <a:lstStyle/>
          <a:p>
            <a:r>
              <a:rPr lang="cs-CZ" dirty="0"/>
              <a:t>Proč se vyhýbat sloupcovým grafům s chybou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B0E9D-5B7C-3F44-9B2F-361F39F8A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536" y="1269462"/>
            <a:ext cx="6722928" cy="55885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7E3E37-5C53-464B-A4BC-7DAFCC1C714B}"/>
              </a:ext>
            </a:extLst>
          </p:cNvPr>
          <p:cNvSpPr/>
          <p:nvPr/>
        </p:nvSpPr>
        <p:spPr>
          <a:xfrm>
            <a:off x="6571281" y="4063730"/>
            <a:ext cx="2886182" cy="2794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5F1090-7C9A-E747-A3C0-1BFF5A35FAB5}"/>
              </a:ext>
            </a:extLst>
          </p:cNvPr>
          <p:cNvSpPr/>
          <p:nvPr/>
        </p:nvSpPr>
        <p:spPr>
          <a:xfrm rot="16200000">
            <a:off x="1749010" y="5276197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Helvetica" pitchFamily="2" charset="0"/>
              </a:rPr>
              <a:t>Průměr +- SD</a:t>
            </a:r>
            <a:endParaRPr lang="cs-CZ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6098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E3CA-DE74-034D-BE04-FEFC1C76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978"/>
            <a:ext cx="10515600" cy="1325563"/>
          </a:xfrm>
        </p:spPr>
        <p:txBody>
          <a:bodyPr/>
          <a:lstStyle/>
          <a:p>
            <a:r>
              <a:rPr lang="cs-CZ" dirty="0"/>
              <a:t>Proč se vyhýbat sloupcovým grafům s chybou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B0E9D-5B7C-3F44-9B2F-361F39F8A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536" y="1269462"/>
            <a:ext cx="6722928" cy="55885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7E3E37-5C53-464B-A4BC-7DAFCC1C714B}"/>
              </a:ext>
            </a:extLst>
          </p:cNvPr>
          <p:cNvSpPr/>
          <p:nvPr/>
        </p:nvSpPr>
        <p:spPr>
          <a:xfrm>
            <a:off x="7284203" y="4063730"/>
            <a:ext cx="2173260" cy="2794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83CB2-1B6A-B340-8221-072037859EFC}"/>
              </a:ext>
            </a:extLst>
          </p:cNvPr>
          <p:cNvSpPr/>
          <p:nvPr/>
        </p:nvSpPr>
        <p:spPr>
          <a:xfrm rot="16200000">
            <a:off x="1749010" y="5276197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Helvetica" pitchFamily="2" charset="0"/>
              </a:rPr>
              <a:t>Průměr +- SD</a:t>
            </a:r>
            <a:endParaRPr lang="cs-CZ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6939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E3CA-DE74-034D-BE04-FEFC1C76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978"/>
            <a:ext cx="10515600" cy="1325563"/>
          </a:xfrm>
        </p:spPr>
        <p:txBody>
          <a:bodyPr/>
          <a:lstStyle/>
          <a:p>
            <a:r>
              <a:rPr lang="cs-CZ" dirty="0"/>
              <a:t>Proč se vyhýbat sloupcovým grafům s chybou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B0E9D-5B7C-3F44-9B2F-361F39F8A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536" y="1269462"/>
            <a:ext cx="6722928" cy="55885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7E3E37-5C53-464B-A4BC-7DAFCC1C714B}"/>
              </a:ext>
            </a:extLst>
          </p:cNvPr>
          <p:cNvSpPr/>
          <p:nvPr/>
        </p:nvSpPr>
        <p:spPr>
          <a:xfrm>
            <a:off x="8074617" y="4063730"/>
            <a:ext cx="1382846" cy="2794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542CF4-BE8E-824D-8932-55577AA0552C}"/>
              </a:ext>
            </a:extLst>
          </p:cNvPr>
          <p:cNvSpPr/>
          <p:nvPr/>
        </p:nvSpPr>
        <p:spPr>
          <a:xfrm rot="16200000">
            <a:off x="1749010" y="5276197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Helvetica" pitchFamily="2" charset="0"/>
              </a:rPr>
              <a:t>Průměr +- SD</a:t>
            </a:r>
            <a:endParaRPr lang="cs-CZ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85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19DC9-6522-4947-92E1-79E112A2E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7D5F5-5C82-9645-A9AB-F58A41A9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0212" cy="4351338"/>
          </a:xfrm>
        </p:spPr>
        <p:txBody>
          <a:bodyPr/>
          <a:lstStyle/>
          <a:p>
            <a:r>
              <a:rPr lang="cs-CZ" dirty="0"/>
              <a:t>Žádný rozdíl nemusí mít vždy význam zobrazovat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ADB71-0567-8740-951A-C7AA57169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850" y="365125"/>
            <a:ext cx="4330700" cy="5473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E7B87D-6F99-6A49-8E23-97A60CEC5A78}"/>
              </a:ext>
            </a:extLst>
          </p:cNvPr>
          <p:cNvSpPr/>
          <p:nvPr/>
        </p:nvSpPr>
        <p:spPr>
          <a:xfrm>
            <a:off x="5236238" y="5838825"/>
            <a:ext cx="72059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Wittke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Thompson,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JK,Pluzhnikova,CoxNJ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(2005)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Rational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inferences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about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departures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from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Hardy-Weinberg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equilibrium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.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American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Journal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of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Human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Genetics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76:967T986,Figure1</a:t>
            </a:r>
            <a:endParaRPr lang="cs-CZ" sz="11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5372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DE3CA-DE74-034D-BE04-FEFC1C76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978"/>
            <a:ext cx="10515600" cy="1325563"/>
          </a:xfrm>
        </p:spPr>
        <p:txBody>
          <a:bodyPr/>
          <a:lstStyle/>
          <a:p>
            <a:r>
              <a:rPr lang="cs-CZ" dirty="0"/>
              <a:t>Proč se vyhýbat sloupcovým grafům s chybou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B0E9D-5B7C-3F44-9B2F-361F39F8A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536" y="1269462"/>
            <a:ext cx="6722928" cy="55885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3C4353-FF69-5240-8EF3-63BFF74DE9C7}"/>
              </a:ext>
            </a:extLst>
          </p:cNvPr>
          <p:cNvSpPr/>
          <p:nvPr/>
        </p:nvSpPr>
        <p:spPr>
          <a:xfrm rot="16200000">
            <a:off x="1749010" y="5276197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Helvetica" pitchFamily="2" charset="0"/>
              </a:rPr>
              <a:t>Průměr +- SD</a:t>
            </a:r>
            <a:endParaRPr lang="cs-CZ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7149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FC528-33D5-7A46-8647-8C3AC1C78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Kdy nejsou vhodné ani krabicové grafy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A0787-82C0-4044-86CF-16468CE9C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223" y="1690688"/>
            <a:ext cx="7632700" cy="4279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A5C658-585D-FB4E-887D-4D721CE5701B}"/>
              </a:ext>
            </a:extLst>
          </p:cNvPr>
          <p:cNvSpPr/>
          <p:nvPr/>
        </p:nvSpPr>
        <p:spPr>
          <a:xfrm>
            <a:off x="838199" y="1184960"/>
            <a:ext cx="9740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Helvetica" pitchFamily="2" charset="0"/>
              </a:rPr>
              <a:t>Když je jen málo bodů na zobrazení, krabicové grafy postrádají význam, jsou degenerované</a:t>
            </a:r>
            <a:endParaRPr lang="cs-CZ" dirty="0">
              <a:effectLst/>
              <a:latin typeface="Helvetica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DF1D03-52F2-264E-A7E0-144D71F3F1D7}"/>
              </a:ext>
            </a:extLst>
          </p:cNvPr>
          <p:cNvSpPr/>
          <p:nvPr/>
        </p:nvSpPr>
        <p:spPr>
          <a:xfrm>
            <a:off x="838199" y="6422473"/>
            <a:ext cx="7933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From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Moritz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et al.,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Anal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.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Chem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. 2004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Aug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15; 76(16):4811-24</a:t>
            </a:r>
            <a:endParaRPr lang="cs-CZ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890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81DF37-3B7F-4142-BEB3-0AB2423C6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896" y="17929"/>
            <a:ext cx="9102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009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5B5F1A-538A-EC44-9B37-71A3DB6E6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50" y="19050"/>
            <a:ext cx="91313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553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5B5F1A-538A-EC44-9B37-71A3DB6E6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50" y="19050"/>
            <a:ext cx="9131300" cy="68199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06C569-1361-1A44-AE90-3654F7B81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50" y="50800"/>
            <a:ext cx="90551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789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5B5F1A-538A-EC44-9B37-71A3DB6E6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50" y="19050"/>
            <a:ext cx="9131300" cy="68199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06C569-1361-1A44-AE90-3654F7B81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50" y="50800"/>
            <a:ext cx="9055100" cy="675640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DB5B24-5003-B442-9F3E-8E8F364EE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450" y="31750"/>
            <a:ext cx="90551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42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5B5F1A-538A-EC44-9B37-71A3DB6E6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50" y="19050"/>
            <a:ext cx="9131300" cy="68199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06C569-1361-1A44-AE90-3654F7B81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50" y="50800"/>
            <a:ext cx="9055100" cy="675640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DB5B24-5003-B442-9F3E-8E8F364EE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450" y="31750"/>
            <a:ext cx="9055100" cy="679450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F992DC-D556-AA42-8B1B-CDB3BD61B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38100"/>
            <a:ext cx="9042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086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5B5F1A-538A-EC44-9B37-71A3DB6E6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50" y="19050"/>
            <a:ext cx="9131300" cy="68199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06C569-1361-1A44-AE90-3654F7B81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50" y="50800"/>
            <a:ext cx="9055100" cy="675640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DB5B24-5003-B442-9F3E-8E8F364EE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450" y="31750"/>
            <a:ext cx="9055100" cy="679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F992DC-D556-AA42-8B1B-CDB3BD61B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38100"/>
            <a:ext cx="9042400" cy="6781800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EDAFE1E-5656-5641-8C3A-6E11328A7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76200"/>
            <a:ext cx="8991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002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3A068-CFE0-2145-92D1-04EC9EE7B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čtení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60677-697F-854D-9A7F-C73D82DEA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hlinkClick r:id="rId2"/>
              </a:rPr>
              <a:t>https://eagereyes.org</a:t>
            </a:r>
            <a:endParaRPr lang="cs-CZ" dirty="0"/>
          </a:p>
          <a:p>
            <a:r>
              <a:rPr lang="cs-CZ" dirty="0">
                <a:hlinkClick r:id="rId3"/>
              </a:rPr>
              <a:t>http://www.biostat.wisc.edu/~kbroman/topten_worstgraphs/mykland_disc.html</a:t>
            </a:r>
            <a:endParaRPr lang="cs-CZ" dirty="0"/>
          </a:p>
          <a:p>
            <a:r>
              <a:rPr lang="cs-CZ" dirty="0">
                <a:solidFill>
                  <a:srgbClr val="939393"/>
                </a:solidFill>
                <a:latin typeface="Helvetica" pitchFamily="2" charset="0"/>
                <a:hlinkClick r:id="rId4"/>
              </a:rPr>
              <a:t>http://www.exercisebiology.com/index.php/site/articles/how_graphs_can_fool_you/</a:t>
            </a:r>
            <a:endParaRPr lang="cs-CZ" dirty="0">
              <a:solidFill>
                <a:srgbClr val="939393"/>
              </a:solidFill>
              <a:latin typeface="Helvetica" pitchFamily="2" charset="0"/>
            </a:endParaRPr>
          </a:p>
          <a:p>
            <a:r>
              <a:rPr lang="cs-CZ" dirty="0">
                <a:hlinkClick r:id="rId5"/>
              </a:rPr>
              <a:t>https://www.eea.europa.eu/data-and-maps/daviz/learn-more/chart-dos-and-donts#toc-2</a:t>
            </a:r>
            <a:endParaRPr lang="cs-CZ" dirty="0"/>
          </a:p>
          <a:p>
            <a:r>
              <a:rPr lang="cs-CZ" dirty="0">
                <a:hlinkClick r:id="rId6"/>
              </a:rPr>
              <a:t>http://www.radford.edu/jkell/statsgraphs.pdf</a:t>
            </a:r>
            <a:endParaRPr lang="cs-CZ" dirty="0"/>
          </a:p>
          <a:p>
            <a:r>
              <a:rPr lang="cs-CZ" dirty="0">
                <a:hlinkClick r:id="rId7"/>
              </a:rPr>
              <a:t>http://www.stat.auckland.ac.nz/~ihaka/120/Lectures/lecture03.pdf</a:t>
            </a:r>
            <a:endParaRPr lang="cs-CZ" dirty="0"/>
          </a:p>
          <a:p>
            <a:r>
              <a:rPr lang="cs-CZ" dirty="0">
                <a:hlinkClick r:id="rId8"/>
              </a:rPr>
              <a:t>http://people.stat.sfu.ca/~cschwarz/Stat650/Notes/PDF/ChapterBadgraphs.pdf</a:t>
            </a:r>
            <a:endParaRPr lang="cs-CZ" dirty="0"/>
          </a:p>
          <a:p>
            <a:r>
              <a:rPr lang="cs-CZ" dirty="0">
                <a:hlinkClick r:id="rId9"/>
              </a:rPr>
              <a:t>http://www.datavis.ca/gallery/index.php</a:t>
            </a:r>
            <a:endParaRPr lang="cs-CZ" dirty="0"/>
          </a:p>
          <a:p>
            <a:r>
              <a:rPr lang="cs-CZ" dirty="0">
                <a:hlinkClick r:id="rId10"/>
              </a:rPr>
              <a:t>http://www.doc.govt.nz/documents/science-and-technical/docts32.pdf</a:t>
            </a:r>
            <a:endParaRPr lang="cs-CZ" dirty="0"/>
          </a:p>
          <a:p>
            <a:r>
              <a:rPr lang="cs-CZ" dirty="0">
                <a:hlinkClick r:id="rId11"/>
              </a:rPr>
              <a:t>http://www.edwardtufte.com/tufte/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Geoff</a:t>
            </a:r>
            <a:r>
              <a:rPr lang="cs-CZ" dirty="0"/>
              <a:t> </a:t>
            </a:r>
            <a:r>
              <a:rPr lang="cs-CZ" dirty="0" err="1"/>
              <a:t>Cumming</a:t>
            </a:r>
            <a:r>
              <a:rPr lang="cs-CZ" dirty="0"/>
              <a:t>, </a:t>
            </a:r>
            <a:r>
              <a:rPr lang="cs-CZ" dirty="0" err="1"/>
              <a:t>Fiona</a:t>
            </a:r>
            <a:r>
              <a:rPr lang="cs-CZ" dirty="0"/>
              <a:t> Fidler, David L. </a:t>
            </a:r>
            <a:r>
              <a:rPr lang="cs-CZ" dirty="0" err="1"/>
              <a:t>Vaux</a:t>
            </a:r>
            <a:r>
              <a:rPr lang="cs-CZ" dirty="0"/>
              <a:t> (2007). </a:t>
            </a:r>
            <a:r>
              <a:rPr lang="cs-CZ" dirty="0" err="1"/>
              <a:t>Error</a:t>
            </a:r>
            <a:r>
              <a:rPr lang="cs-CZ" dirty="0"/>
              <a:t> </a:t>
            </a:r>
            <a:r>
              <a:rPr lang="cs-CZ" dirty="0" err="1"/>
              <a:t>bars</a:t>
            </a:r>
            <a:r>
              <a:rPr lang="cs-CZ" dirty="0"/>
              <a:t> in </a:t>
            </a:r>
            <a:r>
              <a:rPr lang="cs-CZ" dirty="0" err="1"/>
              <a:t>experimental</a:t>
            </a:r>
            <a:r>
              <a:rPr lang="cs-CZ" dirty="0"/>
              <a:t> biology. JCB </a:t>
            </a:r>
            <a:r>
              <a:rPr lang="cs-CZ" dirty="0" err="1"/>
              <a:t>Hom</a:t>
            </a:r>
            <a:r>
              <a:rPr lang="cs-CZ" dirty="0"/>
              <a:t>. 177 (1): 7e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7831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19DC9-6522-4947-92E1-79E112A2E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7D5F5-5C82-9645-A9AB-F58A41A9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0212" cy="4351338"/>
          </a:xfrm>
        </p:spPr>
        <p:txBody>
          <a:bodyPr/>
          <a:lstStyle/>
          <a:p>
            <a:r>
              <a:rPr lang="cs-CZ" dirty="0"/>
              <a:t>Žádný rozdíl nemusí mít vždy význam zobrazovat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E7B87D-6F99-6A49-8E23-97A60CEC5A78}"/>
              </a:ext>
            </a:extLst>
          </p:cNvPr>
          <p:cNvSpPr/>
          <p:nvPr/>
        </p:nvSpPr>
        <p:spPr>
          <a:xfrm>
            <a:off x="5658134" y="5881013"/>
            <a:ext cx="59322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EpsteinMP,Satten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GA (2003) Inference on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haplotype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e9ects in case-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control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studies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using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unphased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genotype data.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American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Journal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of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Human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Genetics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73:1316T1329, </a:t>
            </a:r>
            <a:r>
              <a:rPr lang="cs-CZ" sz="11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Figure</a:t>
            </a:r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7C7FCD-7217-A740-A243-88E1D8DA6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56456"/>
            <a:ext cx="4571786" cy="4187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FB77D2-56AF-984B-8DBE-2A88A3177B5E}"/>
              </a:ext>
            </a:extLst>
          </p:cNvPr>
          <p:cNvSpPr/>
          <p:nvPr/>
        </p:nvSpPr>
        <p:spPr>
          <a:xfrm>
            <a:off x="5718412" y="50575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Figure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1.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Empirical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coverage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of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CIs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for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the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relative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-risk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parameter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el-GR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β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of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haplotype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01100.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Results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are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based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on 10,000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simulated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data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sets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with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the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same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haplotype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frequencies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as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the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FUSION data.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Haplotype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01100 has a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multiplicative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effect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on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disease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risk, </a:t>
            </a:r>
            <a:r>
              <a:rPr lang="cs-CZ" sz="1200" dirty="0" err="1">
                <a:solidFill>
                  <a:srgbClr val="666666"/>
                </a:solidFill>
                <a:latin typeface="Times New Roman" panose="02020603050405020304" pitchFamily="18" charset="0"/>
              </a:rPr>
              <a:t>with</a:t>
            </a:r>
            <a:r>
              <a:rPr lang="cs-CZ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 </a:t>
            </a:r>
            <a:r>
              <a:rPr lang="el-GR" sz="1200" dirty="0">
                <a:solidFill>
                  <a:srgbClr val="666666"/>
                </a:solidFill>
                <a:latin typeface="Times New Roman" panose="02020603050405020304" pitchFamily="18" charset="0"/>
              </a:rPr>
              <a:t>β=0.35.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224852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E7EA9-367C-AE4C-9868-3E42A5075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Jednoduchost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34E129-9EAE-7940-B3A7-E75DA8F530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cs-CZ" dirty="0"/>
                  <a:t>Dobrý graf není složitější, než informace v něm obsažená</a:t>
                </a:r>
              </a:p>
              <a:p>
                <a:r>
                  <a:rPr lang="cs-CZ" dirty="0"/>
                  <a:t>Graf by měl </a:t>
                </a:r>
                <a:r>
                  <a:rPr lang="cs-CZ" b="1" dirty="0"/>
                  <a:t>mít vysoký poměr </a:t>
                </a:r>
                <a:r>
                  <a:rPr lang="cs-CZ" dirty="0"/>
                  <a:t>data / inkoust: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cs-CZ" dirty="0"/>
                            <m:t>Mno</m:t>
                          </m:r>
                          <m:r>
                            <m:rPr>
                              <m:nor/>
                            </m:rPr>
                            <a:rPr lang="cs-CZ" dirty="0"/>
                            <m:t>ž</m:t>
                          </m:r>
                          <m:r>
                            <m:rPr>
                              <m:nor/>
                            </m:rPr>
                            <a:rPr lang="cs-CZ" dirty="0"/>
                            <m:t>stv</m:t>
                          </m:r>
                          <m:r>
                            <m:rPr>
                              <m:nor/>
                            </m:rPr>
                            <a:rPr lang="cs-CZ" dirty="0"/>
                            <m:t>í </m:t>
                          </m:r>
                          <m:r>
                            <m:rPr>
                              <m:nor/>
                            </m:rPr>
                            <a:rPr lang="cs-CZ" dirty="0"/>
                            <m:t>inkoustu</m:t>
                          </m:r>
                          <m:r>
                            <m:rPr>
                              <m:nor/>
                            </m:rPr>
                            <a:rPr lang="cs-CZ" dirty="0"/>
                            <m:t> </m:t>
                          </m:r>
                          <m:r>
                            <m:rPr>
                              <m:nor/>
                            </m:rPr>
                            <a:rPr lang="cs-CZ" dirty="0"/>
                            <m:t>pou</m:t>
                          </m:r>
                          <m:r>
                            <m:rPr>
                              <m:nor/>
                            </m:rPr>
                            <a:rPr lang="cs-CZ" dirty="0"/>
                            <m:t>ž</m:t>
                          </m:r>
                          <m:r>
                            <m:rPr>
                              <m:nor/>
                            </m:rPr>
                            <a:rPr lang="cs-CZ" dirty="0"/>
                            <m:t>it</m:t>
                          </m:r>
                          <m:r>
                            <m:rPr>
                              <m:nor/>
                            </m:rPr>
                            <a:rPr lang="cs-CZ" dirty="0"/>
                            <m:t>é</m:t>
                          </m:r>
                          <m:r>
                            <m:rPr>
                              <m:nor/>
                            </m:rPr>
                            <a:rPr lang="cs-CZ" dirty="0"/>
                            <m:t>ho</m:t>
                          </m:r>
                          <m:r>
                            <m:rPr>
                              <m:nor/>
                            </m:rPr>
                            <a:rPr lang="cs-CZ" dirty="0"/>
                            <m:t> </m:t>
                          </m:r>
                          <m:r>
                            <m:rPr>
                              <m:nor/>
                            </m:rPr>
                            <a:rPr lang="cs-CZ" dirty="0"/>
                            <m:t>k</m:t>
                          </m:r>
                          <m:r>
                            <m:rPr>
                              <m:nor/>
                            </m:rPr>
                            <a:rPr lang="cs-CZ" dirty="0"/>
                            <m:t> </m:t>
                          </m:r>
                          <m:r>
                            <m:rPr>
                              <m:nor/>
                            </m:rPr>
                            <a:rPr lang="cs-CZ" dirty="0"/>
                            <m:t>zobrazen</m:t>
                          </m:r>
                          <m:r>
                            <m:rPr>
                              <m:nor/>
                            </m:rPr>
                            <a:rPr lang="cs-CZ" dirty="0"/>
                            <m:t>í </m:t>
                          </m:r>
                          <m:r>
                            <m:rPr>
                              <m:nor/>
                            </m:rPr>
                            <a:rPr lang="cs-CZ" dirty="0"/>
                            <m:t>dat</m:t>
                          </m:r>
                          <m:r>
                            <m:rPr>
                              <m:nor/>
                            </m:rPr>
                            <a:rPr lang="cs-CZ" dirty="0"/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cs-CZ" dirty="0"/>
                            <m:t>Celkov</m:t>
                          </m:r>
                          <m:r>
                            <m:rPr>
                              <m:nor/>
                            </m:rPr>
                            <a:rPr lang="cs-CZ" dirty="0"/>
                            <m:t>é </m:t>
                          </m:r>
                          <m:r>
                            <m:rPr>
                              <m:nor/>
                            </m:rPr>
                            <a:rPr lang="cs-CZ" dirty="0"/>
                            <m:t>mno</m:t>
                          </m:r>
                          <m:r>
                            <m:rPr>
                              <m:nor/>
                            </m:rPr>
                            <a:rPr lang="cs-CZ" dirty="0"/>
                            <m:t>ž</m:t>
                          </m:r>
                          <m:r>
                            <m:rPr>
                              <m:nor/>
                            </m:rPr>
                            <a:rPr lang="cs-CZ" dirty="0"/>
                            <m:t>stv</m:t>
                          </m:r>
                          <m:r>
                            <m:rPr>
                              <m:nor/>
                            </m:rPr>
                            <a:rPr lang="cs-CZ" dirty="0"/>
                            <m:t>í </m:t>
                          </m:r>
                          <m:r>
                            <m:rPr>
                              <m:nor/>
                            </m:rPr>
                            <a:rPr lang="cs-CZ" dirty="0"/>
                            <m:t>inkoustu</m:t>
                          </m:r>
                          <m:r>
                            <m:rPr>
                              <m:nor/>
                            </m:rPr>
                            <a:rPr lang="cs-CZ" dirty="0"/>
                            <m:t> </m:t>
                          </m:r>
                          <m:r>
                            <m:rPr>
                              <m:nor/>
                            </m:rPr>
                            <a:rPr lang="cs-CZ" dirty="0"/>
                            <m:t>pou</m:t>
                          </m:r>
                          <m:r>
                            <m:rPr>
                              <m:nor/>
                            </m:rPr>
                            <a:rPr lang="cs-CZ" dirty="0"/>
                            <m:t>ž</m:t>
                          </m:r>
                          <m:r>
                            <m:rPr>
                              <m:nor/>
                            </m:rPr>
                            <a:rPr lang="cs-CZ" dirty="0"/>
                            <m:t>it</m:t>
                          </m:r>
                          <m:r>
                            <m:rPr>
                              <m:nor/>
                            </m:rPr>
                            <a:rPr lang="cs-CZ" dirty="0"/>
                            <m:t>é</m:t>
                          </m:r>
                          <m:r>
                            <m:rPr>
                              <m:nor/>
                            </m:rPr>
                            <a:rPr lang="cs-CZ" dirty="0"/>
                            <m:t>ho</m:t>
                          </m:r>
                          <m:r>
                            <m:rPr>
                              <m:nor/>
                            </m:rPr>
                            <a:rPr lang="cs-CZ" dirty="0"/>
                            <m:t> </m:t>
                          </m:r>
                          <m:r>
                            <m:rPr>
                              <m:nor/>
                            </m:rPr>
                            <a:rPr lang="cs-CZ" dirty="0"/>
                            <m:t>k</m:t>
                          </m:r>
                          <m:r>
                            <m:rPr>
                              <m:nor/>
                            </m:rPr>
                            <a:rPr lang="cs-CZ" dirty="0"/>
                            <m:t> </m:t>
                          </m:r>
                          <m:r>
                            <m:rPr>
                              <m:nor/>
                            </m:rPr>
                            <a:rPr lang="cs-CZ" dirty="0"/>
                            <m:t>zobrazen</m:t>
                          </m:r>
                          <m:r>
                            <m:rPr>
                              <m:nor/>
                            </m:rPr>
                            <a:rPr lang="cs-CZ" dirty="0"/>
                            <m:t>í </m:t>
                          </m:r>
                          <m:r>
                            <m:rPr>
                              <m:nor/>
                            </m:rPr>
                            <a:rPr lang="cs-CZ" dirty="0"/>
                            <m:t>grafu</m:t>
                          </m:r>
                          <m:r>
                            <m:rPr>
                              <m:nor/>
                            </m:rPr>
                            <a:rPr lang="cs-CZ" dirty="0"/>
                            <m:t> 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34E129-9EAE-7940-B3A7-E75DA8F530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7941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1614</Words>
  <Application>Microsoft Macintosh PowerPoint</Application>
  <PresentationFormat>Widescreen</PresentationFormat>
  <Paragraphs>202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6" baseType="lpstr">
      <vt:lpstr>Arial</vt:lpstr>
      <vt:lpstr>Calibri</vt:lpstr>
      <vt:lpstr>Calibri Light</vt:lpstr>
      <vt:lpstr>Cambria Math</vt:lpstr>
      <vt:lpstr>Helvetica</vt:lpstr>
      <vt:lpstr>Times New Roman</vt:lpstr>
      <vt:lpstr>Work Sans</vt:lpstr>
      <vt:lpstr>Office Theme</vt:lpstr>
      <vt:lpstr>PowerPoint Presentation</vt:lpstr>
      <vt:lpstr>Co všechno (ne)lze vyčíst z grafů </vt:lpstr>
      <vt:lpstr>PowerPoint Presentation</vt:lpstr>
      <vt:lpstr>Grafické znázornění dat</vt:lpstr>
      <vt:lpstr>Základné vlastnosti dobrého grafu</vt:lpstr>
      <vt:lpstr>Obsah</vt:lpstr>
      <vt:lpstr>Obsah</vt:lpstr>
      <vt:lpstr>Obsah</vt:lpstr>
      <vt:lpstr>Jednoduchost</vt:lpstr>
      <vt:lpstr> Jak zkomplikovat graf?</vt:lpstr>
      <vt:lpstr>Nevhodné zobrazení – mnoho kategorií</vt:lpstr>
      <vt:lpstr>Nevhodné zobrazení – málo kategorií</vt:lpstr>
      <vt:lpstr>Nevhodné zobrazení – málo kategorií</vt:lpstr>
      <vt:lpstr>Ozdoby, které nesouvisí s obsahem</vt:lpstr>
      <vt:lpstr>Počet článků nalezených v db pubmed pod heslem 'bioinformatic tool'</vt:lpstr>
      <vt:lpstr>Zbytečné 3D efekty</vt:lpstr>
      <vt:lpstr>… a kombinací výše uvedeného</vt:lpstr>
      <vt:lpstr>… a kombinací výše uvedeného</vt:lpstr>
      <vt:lpstr>Zkreslení</vt:lpstr>
      <vt:lpstr>Zkreslení  škálou I.</vt:lpstr>
      <vt:lpstr>Zkreslení  škálou I.</vt:lpstr>
      <vt:lpstr>Zkreslení škálou II.</vt:lpstr>
      <vt:lpstr>Zkreslení škálou II.</vt:lpstr>
      <vt:lpstr>Zkreslení škálou II</vt:lpstr>
      <vt:lpstr>PowerPoint Presentation</vt:lpstr>
      <vt:lpstr>Zkreslení škálou III.</vt:lpstr>
      <vt:lpstr>Zkreslení škálou III.</vt:lpstr>
      <vt:lpstr>Zkreslení škálou IV.</vt:lpstr>
      <vt:lpstr>Zkreslení škálou IV.</vt:lpstr>
      <vt:lpstr>Zkreslení škálou V</vt:lpstr>
      <vt:lpstr>Zkreslení škálou V</vt:lpstr>
      <vt:lpstr>Zkreslení škálou VI</vt:lpstr>
      <vt:lpstr>Zkreslení škálou VI</vt:lpstr>
      <vt:lpstr>Zkreslení škálou VI</vt:lpstr>
      <vt:lpstr>Zkreslení škálou VI.</vt:lpstr>
      <vt:lpstr>PowerPoint Presentation</vt:lpstr>
      <vt:lpstr>Zkreslení úhlem pohledu a 3D efekty</vt:lpstr>
      <vt:lpstr>Zkreslení úhlem pohledu a 3D efekty</vt:lpstr>
      <vt:lpstr>PowerPoint Presentation</vt:lpstr>
      <vt:lpstr>PowerPoint Presentation</vt:lpstr>
      <vt:lpstr>Faktor klamu</vt:lpstr>
      <vt:lpstr>Nesprávný graf – zkreslení významu</vt:lpstr>
      <vt:lpstr>Nesprávný graf – zkreslení významu</vt:lpstr>
      <vt:lpstr>Výběr správného grafu</vt:lpstr>
      <vt:lpstr>Grafy zobrazující rozložení spojitých proměnných</vt:lpstr>
      <vt:lpstr>Krabicový graf (box and whisker plot)</vt:lpstr>
      <vt:lpstr>Speciální případ – sloupcový graf s chybou</vt:lpstr>
      <vt:lpstr>Sloupcový graf s chybou – ale kterou?</vt:lpstr>
      <vt:lpstr>Sloupcový graf s chybou – ale kterou?</vt:lpstr>
      <vt:lpstr>Grafy zobrazující frekvenci kategoriálních proměnných</vt:lpstr>
      <vt:lpstr>Grafy zobrazující asociaci kategoriální a spojité proměnné</vt:lpstr>
      <vt:lpstr>Grafy zobrazující asociaci dvou kategoriálních proměnných</vt:lpstr>
      <vt:lpstr>Grafy zobrazující asociaci dvou spojitých proměnných</vt:lpstr>
      <vt:lpstr>Cvičení</vt:lpstr>
      <vt:lpstr>Příklad 1. Náhodné rozložení, N=400</vt:lpstr>
      <vt:lpstr>Příklad 2. N=37</vt:lpstr>
      <vt:lpstr>Příklad 3. N=100</vt:lpstr>
      <vt:lpstr>Příklad 4. N=4</vt:lpstr>
      <vt:lpstr>Proč se vyhýbat sloupcovým grafům s chybou</vt:lpstr>
      <vt:lpstr>Proč se vyhýbat sloupcovým grafům s chybou</vt:lpstr>
      <vt:lpstr>Proč se vyhýbat sloupcovým grafům s chybou</vt:lpstr>
      <vt:lpstr>Proč se vyhýbat sloupcovým grafům s chybou</vt:lpstr>
      <vt:lpstr>Proč se vyhýbat sloupcovým grafům s chybou</vt:lpstr>
      <vt:lpstr>Proč se vyhýbat sloupcovým grafům s chybou</vt:lpstr>
      <vt:lpstr>Proč se vyhýbat sloupcovým grafům s chybou</vt:lpstr>
      <vt:lpstr>Proč se vyhýbat sloupcovým grafům s chybou</vt:lpstr>
      <vt:lpstr>Proč se vyhýbat sloupcovým grafům s chybou</vt:lpstr>
      <vt:lpstr>Proč se vyhýbat sloupcovým grafům s chybou</vt:lpstr>
      <vt:lpstr>Proč se vyhýbat sloupcovým grafům s chybou</vt:lpstr>
      <vt:lpstr>Proč se vyhýbat sloupcovým grafům s chybou</vt:lpstr>
      <vt:lpstr>Kdy nejsou vhodné ani krabicové grafy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Další čtení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 Budinská</dc:creator>
  <cp:lastModifiedBy>Eva Budinská</cp:lastModifiedBy>
  <cp:revision>35</cp:revision>
  <dcterms:created xsi:type="dcterms:W3CDTF">2019-12-01T23:20:11Z</dcterms:created>
  <dcterms:modified xsi:type="dcterms:W3CDTF">2021-12-06T07:42:40Z</dcterms:modified>
</cp:coreProperties>
</file>