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7" r:id="rId2"/>
    <p:sldId id="263" r:id="rId3"/>
    <p:sldId id="309" r:id="rId4"/>
    <p:sldId id="264" r:id="rId5"/>
    <p:sldId id="310" r:id="rId6"/>
    <p:sldId id="311" r:id="rId7"/>
    <p:sldId id="267" r:id="rId8"/>
    <p:sldId id="265" r:id="rId9"/>
    <p:sldId id="269" r:id="rId10"/>
    <p:sldId id="308" r:id="rId11"/>
    <p:sldId id="261" r:id="rId12"/>
    <p:sldId id="316" r:id="rId13"/>
    <p:sldId id="270" r:id="rId14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D7C3"/>
    <a:srgbClr val="009900"/>
    <a:srgbClr val="66FF33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9" autoAdjust="0"/>
    <p:restoredTop sz="94693" autoAdjust="0"/>
  </p:normalViewPr>
  <p:slideViewPr>
    <p:cSldViewPr>
      <p:cViewPr varScale="1">
        <p:scale>
          <a:sx n="86" d="100"/>
          <a:sy n="86" d="100"/>
        </p:scale>
        <p:origin x="135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C410E6-31F1-4127-BDA3-DBBCFD18F8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0BAF271-BE30-4433-9BAA-2B5E4D39AA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5054C10-A106-4C1F-891C-34F11689B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7A3CB9F-885F-489B-BBC0-AD469F930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74312E8-F857-4809-B7A6-40BD5692C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ACA023-FD64-4FDE-AB21-87CFD866C9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86536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55742C-5B90-4A4D-91CF-6252AFBB2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8E92138-6AE4-45BB-B224-6F04A2845B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7E6F0D5-3051-4A05-A470-49C44D727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FE4F02F-8374-43A4-9157-2AB9FE9C7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734B2AC-74EE-4FC0-A7D1-0CFDB6BF1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18A2A0-67A5-4D16-BE39-65B39173DEA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05513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5970962-E1F9-40CD-8B02-16722DDC3F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0EAAFA4-8AC6-4BDC-B41F-827CC76121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1F9D9F9-7453-4AF1-9511-4B9390AFF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B9BE707-DE01-46BA-8174-F07C6B6AE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3DF1571-F81F-457F-B78A-E8E201B66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47F865-8FDF-4524-B270-6D5DB027164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10878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890CC2-B283-4E70-A611-6BFCB90C7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323E44-55FE-4E21-B58C-CC4D16CED0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80A06A0-ADBF-4EE9-8192-0A82F950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C214DA1-D351-4BAF-B719-CA288E69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53E4D5F-A188-4AA3-8E48-E31ECEB4F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3187E3-FB79-44D8-9BEB-B69F5862F1D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46770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9D75B6-173B-434A-8261-6653BF342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EFF3185-A0FE-425B-8217-139B48D458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7E4ECC8-F466-4A41-8AB2-74510C8A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1862CC5-1A67-4795-8F2B-0B54B7ED0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2E66C5E-FC4C-4A9E-8E25-E6BFDA226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88DF38-5091-4E2D-8799-58D96C5BF09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75591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20AA7A-7461-4DF2-848E-13818E610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D6D643-FC99-4EC8-994D-2628C3986B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37351AA-AEBE-4ADF-A231-B7041CF145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AB500B7-2593-4266-9449-1CD3FECC7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9E9B477-2FC4-4F63-8D2D-6D1E9AA03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7E3BDFB-45E5-452A-A373-9EF50F10F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C0656E-9A8F-4120-9CC0-DB38C1EEF06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38739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D08CC7-1570-46E3-B7D7-D822A8987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44060B3-C384-4920-BF5C-12278DA605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66A8E42-CC19-433D-8A1F-28DAF39E4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E39DEF1-62B2-49B8-963C-9EAFD66AF8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6558AA1-F991-4912-88ED-417FB24B13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8F1C4E1-5D89-4535-AE2C-CD6561E77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DBA622A-4F25-48E7-92D7-B611F9AC3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774A4D3-50A0-4757-A62D-6A97ED223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EFF7C-42B3-421F-9ABD-9FABD2735B5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5918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FFC1F4-9D63-487D-9308-D7117BCE7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93FFBA5-3152-49A0-B3A5-66F828797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5B7E6C6-1665-441C-8592-6636074D4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23A3525-2605-4B45-ADDE-355D2A009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9E9061-693E-44F7-9D8E-DF8D2FC27C8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35081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9136F92-3C02-41EE-8D10-53CE0D38E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C87A15D-45DB-4ACC-A89D-1FE93A310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D12FDA2-6360-48CA-A368-8A23D2752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1B9F24-0A9B-4126-AC79-645E39FC935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79960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EFA33E-FA55-4FDF-A35C-4536FB97C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65DC0C-C777-4957-BF3F-DD5BF295A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08DC33D-C88F-49E8-BBAA-549553E41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65B942E-1E32-4C3B-BE1B-8C86AE4B8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E0FD7DD-0626-4B10-BE20-9BF73DE6D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4FD26CD-6C01-44A4-B178-D0362278D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EA862D-35AD-4A56-B3E1-199434A7E5B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49956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A244C6-6941-47D6-B698-8EEC7D9DF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08D3D49-46DD-4AF0-A5EA-6EC856168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B7E7026-1B90-4380-A9FF-5CE4054BB0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48FEC74-B91E-44C5-B906-221B06EA8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65C9820-2AAF-4E2F-B8CA-2EEE15E04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65126AC-6D67-4BBA-B216-D97EB5771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D994A4-FB45-46C3-81DB-2DF7A263117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22127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04C31E9-37FF-4C54-AF13-2A4507E235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A9CC47D-7096-462F-B5D6-EF1793F8C7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354FCF2-C59B-41C3-BB63-0D4E68C1AB6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 alt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94EE98B-87A0-4368-A321-F5A14055F41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 alt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0108B92-51A4-401F-8FBB-567DCDEF2EA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77ED4F7-2688-402F-9D2E-739741B9394B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4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hyperlink" Target="http://www.bsu.edu/classes/ruch/msa/barr.html" TargetMode="Externa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5.MP3"/><Relationship Id="rId7" Type="http://schemas.openxmlformats.org/officeDocument/2006/relationships/hyperlink" Target="http://botany.upol.cz/atlasy/system/gallery.php?entry=oogonium" TargetMode="Externa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botany.upol.cz/atlasy/system/gallery.php?entry=Phytophthora%20infestans" TargetMode="Externa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botany.upol.cz/atlasy/system/gallery.php?entry=Albugo%20candida" TargetMode="External"/><Relationship Id="rId3" Type="http://schemas.microsoft.com/office/2007/relationships/media" Target="../media/media11.MP3"/><Relationship Id="rId7" Type="http://schemas.openxmlformats.org/officeDocument/2006/relationships/image" Target="../media/image13.jpe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2.jpeg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4.jpeg"/><Relationship Id="rId4" Type="http://schemas.openxmlformats.org/officeDocument/2006/relationships/audio" Target="../media/media11.MP3"/><Relationship Id="rId9" Type="http://schemas.openxmlformats.org/officeDocument/2006/relationships/hyperlink" Target="http://botany.upol.cz/atlasy/system/gallery.php?entry=Plasmopara%20viticol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>
            <a:extLst>
              <a:ext uri="{FF2B5EF4-FFF2-40B4-BE49-F238E27FC236}">
                <a16:creationId xmlns:a16="http://schemas.microsoft.com/office/drawing/2014/main" id="{82DE42C1-15DA-4B4F-9719-19B1425C54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196975"/>
            <a:ext cx="8642350" cy="390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24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FYLOGENEZE A DIVERZITA </a:t>
            </a:r>
          </a:p>
          <a:p>
            <a:pPr algn="ctr"/>
            <a:r>
              <a:rPr lang="cs-CZ" altLang="cs-CZ" sz="24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HUB A PODOBNÝCH ORGANISMŮ</a:t>
            </a:r>
            <a:br>
              <a:rPr lang="cs-CZ" altLang="cs-CZ" sz="3200">
                <a:cs typeface="Arial" panose="020B0604020202020204" pitchFamily="34" charset="0"/>
              </a:rPr>
            </a:br>
            <a:r>
              <a:rPr lang="cs-CZ" altLang="cs-CZ" sz="2000">
                <a:solidFill>
                  <a:srgbClr val="000000"/>
                </a:solidFill>
                <a:cs typeface="Arial" panose="020B0604020202020204" pitchFamily="34" charset="0"/>
              </a:rPr>
              <a:t>(část přednášky Fylogeneze a diverzita řas a hub)</a:t>
            </a:r>
            <a:endParaRPr lang="cs-CZ" altLang="cs-CZ" sz="2000">
              <a:cs typeface="Arial" panose="020B0604020202020204" pitchFamily="34" charset="0"/>
            </a:endParaRPr>
          </a:p>
          <a:p>
            <a:endParaRPr lang="cs-CZ" altLang="cs-CZ" sz="1200"/>
          </a:p>
          <a:p>
            <a:pPr algn="ctr"/>
            <a:r>
              <a:rPr lang="cs-CZ" altLang="cs-CZ" sz="1600"/>
              <a:t>systém založený na pojetí taxonů v 10. vydání Dictionary of the Fungi (Kirk et al. 2008)</a:t>
            </a:r>
          </a:p>
          <a:p>
            <a:pPr algn="ctr"/>
            <a:r>
              <a:rPr lang="cs-CZ" altLang="cs-CZ" sz="1600"/>
              <a:t>s pozdějšími úpravami</a:t>
            </a:r>
          </a:p>
          <a:p>
            <a:endParaRPr lang="cs-CZ" altLang="cs-CZ" sz="1200"/>
          </a:p>
          <a:p>
            <a:pPr algn="ctr"/>
            <a:r>
              <a:rPr lang="cs-CZ" altLang="cs-CZ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• SAR - Straminipila: Peronosporomycota / Labyrinthulomycota / Hyphochytriomyc.</a:t>
            </a:r>
          </a:p>
          <a:p>
            <a:pPr algn="ctr"/>
            <a:r>
              <a:rPr lang="cs-CZ" altLang="cs-CZ">
                <a:solidFill>
                  <a:srgbClr val="000000"/>
                </a:solidFill>
              </a:rPr>
              <a:t>• Rhizaria: Plasmodiophorida • Excavata: Acrasida • Amoebozoa: Mycetozoa</a:t>
            </a:r>
          </a:p>
          <a:p>
            <a:pPr algn="ctr"/>
            <a:r>
              <a:rPr lang="cs-CZ" altLang="cs-CZ">
                <a:solidFill>
                  <a:srgbClr val="000000"/>
                </a:solidFill>
              </a:rPr>
              <a:t>• Opisthokonta -</a:t>
            </a:r>
            <a:r>
              <a:rPr lang="cs-CZ" altLang="cs-CZ" sz="1200">
                <a:solidFill>
                  <a:srgbClr val="000000"/>
                </a:solidFill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Fungi: Microsporidiomycota / Chytridiomycota / Blastocladiomycota</a:t>
            </a:r>
          </a:p>
          <a:p>
            <a:pPr algn="ctr"/>
            <a:r>
              <a:rPr lang="cs-CZ" altLang="cs-CZ">
                <a:solidFill>
                  <a:srgbClr val="000000"/>
                </a:solidFill>
              </a:rPr>
              <a:t>/ </a:t>
            </a:r>
            <a:r>
              <a:rPr lang="cs-CZ" altLang="cs-CZ" i="1">
                <a:solidFill>
                  <a:srgbClr val="000000"/>
                </a:solidFill>
              </a:rPr>
              <a:t>skupina</a:t>
            </a:r>
            <a:r>
              <a:rPr lang="cs-CZ" altLang="cs-CZ">
                <a:solidFill>
                  <a:srgbClr val="000000"/>
                </a:solidFill>
              </a:rPr>
              <a:t> </a:t>
            </a:r>
            <a:r>
              <a:rPr lang="cs-CZ" altLang="cs-CZ" i="1">
                <a:solidFill>
                  <a:srgbClr val="000000"/>
                </a:solidFill>
              </a:rPr>
              <a:t>Zygomycota</a:t>
            </a:r>
            <a:r>
              <a:rPr lang="cs-CZ" altLang="cs-CZ">
                <a:solidFill>
                  <a:srgbClr val="000000"/>
                </a:solidFill>
              </a:rPr>
              <a:t> - Mucoromycota, Zoopagomycota / Glomeromycota</a:t>
            </a:r>
          </a:p>
          <a:p>
            <a:pPr algn="ctr"/>
            <a:r>
              <a:rPr lang="cs-CZ" altLang="cs-CZ">
                <a:solidFill>
                  <a:srgbClr val="000000"/>
                </a:solidFill>
              </a:rPr>
              <a:t>/ Dikarya - Ascomycota: Taphrinomycotina, Saccharomycotina, Pezizomycotina</a:t>
            </a:r>
          </a:p>
          <a:p>
            <a:pPr algn="ctr"/>
            <a:r>
              <a:rPr lang="cs-CZ" altLang="cs-CZ">
                <a:solidFill>
                  <a:srgbClr val="000000"/>
                </a:solidFill>
              </a:rPr>
              <a:t>- </a:t>
            </a:r>
            <a:r>
              <a:rPr lang="cs-CZ" altLang="cs-CZ" i="1">
                <a:solidFill>
                  <a:srgbClr val="000000"/>
                </a:solidFill>
              </a:rPr>
              <a:t>pomocné skupiny Deuteromycota a Lichenes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cs-CZ" altLang="cs-CZ">
                <a:solidFill>
                  <a:srgbClr val="000000"/>
                </a:solidFill>
              </a:rPr>
              <a:t>- Basidiomycota: Pucciniomycotina, Ustilaginomycotina, Agaricomycotina</a:t>
            </a:r>
          </a:p>
        </p:txBody>
      </p:sp>
      <p:pic>
        <p:nvPicPr>
          <p:cNvPr id="80899" name="Picture 3">
            <a:extLst>
              <a:ext uri="{FF2B5EF4-FFF2-40B4-BE49-F238E27FC236}">
                <a16:creationId xmlns:a16="http://schemas.microsoft.com/office/drawing/2014/main" id="{251C5B07-2FAB-46C8-ABF1-E33150204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3" y="5467350"/>
            <a:ext cx="6281737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0900" name="Text Box 4">
            <a:extLst>
              <a:ext uri="{FF2B5EF4-FFF2-40B4-BE49-F238E27FC236}">
                <a16:creationId xmlns:a16="http://schemas.microsoft.com/office/drawing/2014/main" id="{C7DE8DEB-0DC6-450C-83C4-90CEB60872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940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1400">
                <a:solidFill>
                  <a:srgbClr val="006600"/>
                </a:solidFill>
                <a:ea typeface="SimSun" panose="02010600030101010101" pitchFamily="2" charset="-122"/>
              </a:rPr>
              <a:t>MODULARIZACE VÝUKY EVOLUČNÍ A EKOLOGICKÉ BIOLOGIE</a:t>
            </a: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1400">
                <a:solidFill>
                  <a:srgbClr val="000000"/>
                </a:solidFill>
                <a:ea typeface="SimSun" panose="02010600030101010101" pitchFamily="2" charset="-122"/>
              </a:rPr>
              <a:t>CZ.1.07/2.2.00/15.0204</a:t>
            </a:r>
          </a:p>
        </p:txBody>
      </p:sp>
      <p:sp>
        <p:nvSpPr>
          <p:cNvPr id="80901" name="Line 5">
            <a:extLst>
              <a:ext uri="{FF2B5EF4-FFF2-40B4-BE49-F238E27FC236}">
                <a16:creationId xmlns:a16="http://schemas.microsoft.com/office/drawing/2014/main" id="{AB672A48-9301-4CBC-A4EE-869BBD12DDF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11300" y="763588"/>
            <a:ext cx="6118225" cy="0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0902" name="Line 6">
            <a:extLst>
              <a:ext uri="{FF2B5EF4-FFF2-40B4-BE49-F238E27FC236}">
                <a16:creationId xmlns:a16="http://schemas.microsoft.com/office/drawing/2014/main" id="{D0188300-72C7-4969-95D9-29004DC0CF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11300" y="798513"/>
            <a:ext cx="61182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80903" name="Picture 7">
            <a:extLst>
              <a:ext uri="{FF2B5EF4-FFF2-40B4-BE49-F238E27FC236}">
                <a16:creationId xmlns:a16="http://schemas.microsoft.com/office/drawing/2014/main" id="{B02AF543-40A1-43A7-A18C-2531CAC4A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260350"/>
            <a:ext cx="1011237" cy="10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4" name="Picture 8">
            <a:extLst>
              <a:ext uri="{FF2B5EF4-FFF2-40B4-BE49-F238E27FC236}">
                <a16:creationId xmlns:a16="http://schemas.microsoft.com/office/drawing/2014/main" id="{33AF3296-A50A-41A8-9C23-43CE5A6C0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57175"/>
            <a:ext cx="1008063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81" name="Picture 25">
            <a:extLst>
              <a:ext uri="{FF2B5EF4-FFF2-40B4-BE49-F238E27FC236}">
                <a16:creationId xmlns:a16="http://schemas.microsoft.com/office/drawing/2014/main" id="{1A612FA3-5601-4A5C-94D4-07422371F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381000"/>
            <a:ext cx="3852863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82" name="Picture 26">
            <a:extLst>
              <a:ext uri="{FF2B5EF4-FFF2-40B4-BE49-F238E27FC236}">
                <a16:creationId xmlns:a16="http://schemas.microsoft.com/office/drawing/2014/main" id="{03586E98-EBFA-435C-9E37-8E3F47A13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025" y="0"/>
            <a:ext cx="43767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83" name="1_oomyc_10_plasmopara-cyklus.MP3">
            <a:hlinkClick r:id="" action="ppaction://media"/>
            <a:extLst>
              <a:ext uri="{FF2B5EF4-FFF2-40B4-BE49-F238E27FC236}">
                <a16:creationId xmlns:a16="http://schemas.microsoft.com/office/drawing/2014/main" id="{A88A9AFB-0ACE-497C-9CFA-2AB3B87EBC06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762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06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409" fill="hold"/>
                                        <p:tgtEl>
                                          <p:spTgt spid="706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68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68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>
            <a:extLst>
              <a:ext uri="{FF2B5EF4-FFF2-40B4-BE49-F238E27FC236}">
                <a16:creationId xmlns:a16="http://schemas.microsoft.com/office/drawing/2014/main" id="{B4A1B7D3-DA38-4BCE-A133-53C5C09CF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375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 u="sng"/>
              <a:t>Oddělení: </a:t>
            </a:r>
            <a:r>
              <a:rPr lang="cs-CZ" altLang="cs-CZ" b="1" i="1" u="sng"/>
              <a:t>LABYRINTHULOMYCOTA (LABYRINTHISTA, LABYRINTHULATA)</a:t>
            </a:r>
            <a:endParaRPr lang="cs-CZ" altLang="cs-CZ" b="1" u="sng"/>
          </a:p>
          <a:p>
            <a:endParaRPr lang="cs-CZ" altLang="cs-CZ" sz="1200" b="1" u="sng"/>
          </a:p>
          <a:p>
            <a:r>
              <a:rPr lang="cs-CZ" altLang="cs-CZ" b="1">
                <a:solidFill>
                  <a:srgbClr val="000000"/>
                </a:solidFill>
              </a:rPr>
              <a:t>Třída: </a:t>
            </a:r>
            <a:r>
              <a:rPr lang="cs-CZ" altLang="cs-CZ" b="1" i="1">
                <a:solidFill>
                  <a:srgbClr val="000000"/>
                </a:solidFill>
              </a:rPr>
              <a:t>LABYRINTHULOMYCETES (LABYRINTHULEA)</a:t>
            </a:r>
            <a:endParaRPr lang="cs-CZ" altLang="cs-CZ" b="1">
              <a:solidFill>
                <a:srgbClr val="000000"/>
              </a:solidFill>
            </a:endParaRPr>
          </a:p>
          <a:p>
            <a:endParaRPr lang="cs-CZ" altLang="cs-CZ" sz="800" b="1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mořské organismy; dvě dobře oddělené skupiny, které spojuje buněčná stěna tvořená tenkými šupinkami a tvorba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ektoplazmatických výběžků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(bezblanné, neobsahují organely), vycházejících z tzv.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botrosomů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na povrchu buňky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 reprodukční fázi tvorba sporangií =&gt; v nich vznikají zoospory (</a:t>
            </a:r>
            <a:r>
              <a:rPr lang="cs-CZ" altLang="cs-CZ">
                <a:solidFill>
                  <a:srgbClr val="000000"/>
                </a:solidFill>
              </a:rPr>
              <a:t>mají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2 laterální heterokontní bičíky, přední péřitý, zadní hladký) nebo aplanospory (pravdě</a:t>
            </a:r>
            <a:r>
              <a:rPr lang="cs-CZ" altLang="cs-CZ">
                <a:solidFill>
                  <a:srgbClr val="000000"/>
                </a:solidFill>
              </a:rPr>
              <a:t>-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podobně možnost amébovitého pohybu)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b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b="1">
                <a:solidFill>
                  <a:srgbClr val="000000"/>
                </a:solidFill>
              </a:rPr>
              <a:t>ř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ád </a:t>
            </a:r>
            <a:r>
              <a:rPr lang="cs-CZ" altLang="cs-CZ" b="1" i="1">
                <a:solidFill>
                  <a:srgbClr val="000000"/>
                </a:solidFill>
                <a:cs typeface="Arial" panose="020B0604020202020204" pitchFamily="34" charset="0"/>
              </a:rPr>
              <a:t>Thraustochytriales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- vegetativní buňky kulovité nebo elipsoidní, na jejich bázi vyrůstá z bazálního botrosomu síť ektoplazm. výběžků, které neobklopují buňky - jimi jsou buňky nejčastěji připevněny k substrátu (ale jejich stahováním</a:t>
            </a:r>
            <a:r>
              <a:rPr lang="cs-CZ" altLang="cs-CZ">
                <a:solidFill>
                  <a:srgbClr val="000000"/>
                </a:solidFill>
              </a:rPr>
              <a:t>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/natahováním se mohou i pohybovat)</a:t>
            </a:r>
          </a:p>
        </p:txBody>
      </p:sp>
      <p:pic>
        <p:nvPicPr>
          <p:cNvPr id="9229" name="Picture 13">
            <a:extLst>
              <a:ext uri="{FF2B5EF4-FFF2-40B4-BE49-F238E27FC236}">
                <a16:creationId xmlns:a16="http://schemas.microsoft.com/office/drawing/2014/main" id="{A0918621-346B-4534-B40C-03F484E23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4000500"/>
            <a:ext cx="3124200" cy="244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30" name="Text Box 14">
            <a:extLst>
              <a:ext uri="{FF2B5EF4-FFF2-40B4-BE49-F238E27FC236}">
                <a16:creationId xmlns:a16="http://schemas.microsoft.com/office/drawing/2014/main" id="{63E432B3-CAA6-4B78-9BD2-C06CEF2EA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038600"/>
            <a:ext cx="5181600" cy="246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6000"/>
              </a:lnSpc>
            </a:pP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rozmnožování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: dělením buňky vzniká sorus, který se obalí stěnou (převažuje v ní galaktóza anebo galaktan) =&gt; jaderná dělení =&gt; prosté dělení buněk anebo rozpad mnohojaderného protoplastu =&gt; zoospory se 2 bičíky, nemají stigma (u některých rodů jen aplanospory)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výskyt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: mořské vody, v detritu nebo na povrchu řas, rostlin aj., saprofyté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systém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: 1 řád, několik rodů (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Thraustochytrium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endParaRPr lang="cs-CZ" altLang="cs-CZ"/>
          </a:p>
        </p:txBody>
      </p:sp>
      <p:sp>
        <p:nvSpPr>
          <p:cNvPr id="9231" name="Text Box 15">
            <a:extLst>
              <a:ext uri="{FF2B5EF4-FFF2-40B4-BE49-F238E27FC236}">
                <a16:creationId xmlns:a16="http://schemas.microsoft.com/office/drawing/2014/main" id="{C080035E-8BC0-42AF-87B3-D1CE3FBCA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5867400"/>
            <a:ext cx="2895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000">
                <a:solidFill>
                  <a:schemeClr val="bg1"/>
                </a:solidFill>
              </a:rPr>
              <a:t>Foto Celeste Leander, http://tolweb.org/Labyrinthulomycetes/21791</a:t>
            </a:r>
          </a:p>
        </p:txBody>
      </p:sp>
      <p:pic>
        <p:nvPicPr>
          <p:cNvPr id="9232" name="1_labyr_11_thraustochytriales.MP3">
            <a:hlinkClick r:id="" action="ppaction://media"/>
            <a:extLst>
              <a:ext uri="{FF2B5EF4-FFF2-40B4-BE49-F238E27FC236}">
                <a16:creationId xmlns:a16="http://schemas.microsoft.com/office/drawing/2014/main" id="{6D469BF0-80F4-42DD-B329-DB6DCA7392ED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9080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954" fill="hold"/>
                                        <p:tgtEl>
                                          <p:spTgt spid="92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3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>
            <a:extLst>
              <a:ext uri="{FF2B5EF4-FFF2-40B4-BE49-F238E27FC236}">
                <a16:creationId xmlns:a16="http://schemas.microsoft.com/office/drawing/2014/main" id="{BF1B941C-43BA-44A2-B576-E94B8D846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5791200" cy="531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>
                <a:solidFill>
                  <a:srgbClr val="000000"/>
                </a:solidFill>
              </a:rPr>
              <a:t>ř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ád </a:t>
            </a:r>
            <a:r>
              <a:rPr lang="cs-CZ" altLang="cs-CZ" b="1" i="1">
                <a:solidFill>
                  <a:srgbClr val="000000"/>
                </a:solidFill>
                <a:cs typeface="Arial" panose="020B0604020202020204" pitchFamily="34" charset="0"/>
              </a:rPr>
              <a:t>Labyrinthulales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slizovitá bezbarvá ektoplazma</a:t>
            </a:r>
            <a:r>
              <a:rPr lang="cs-CZ" altLang="cs-CZ">
                <a:solidFill>
                  <a:srgbClr val="000000"/>
                </a:solidFill>
              </a:rPr>
              <a:t>-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tická síť (tvořená hlavně mukopolysacharidy) obklopuje oválné buňky, které jsou jakoby uzavřeny v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ektoplaz</a:t>
            </a:r>
            <a:r>
              <a:rPr lang="cs-CZ" altLang="cs-CZ">
                <a:solidFill>
                  <a:srgbClr val="000000"/>
                </a:solidFill>
              </a:rPr>
              <a:t>-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matických "trubicích"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pohyb uvnitř těchto "trubic" umožňují kontraktilní aktinomyozinové bílkoviny v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ektoplazm</a:t>
            </a:r>
            <a:r>
              <a:rPr lang="cs-CZ" altLang="cs-CZ">
                <a:solidFill>
                  <a:srgbClr val="000000"/>
                </a:solidFill>
              </a:rPr>
              <a:t>atické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síti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výživa </a:t>
            </a:r>
            <a:r>
              <a:rPr lang="cs-CZ" altLang="cs-CZ">
                <a:solidFill>
                  <a:srgbClr val="000000"/>
                </a:solidFill>
              </a:rPr>
              <a:t>je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osmotrofní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trávicí enzymy pronikají přes ektoplazm</a:t>
            </a:r>
            <a:r>
              <a:rPr lang="cs-CZ" altLang="cs-CZ">
                <a:solidFill>
                  <a:srgbClr val="000000"/>
                </a:solidFill>
              </a:rPr>
              <a:t>atickou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síť ven a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naopak živiny dovnitř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rozmnožování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: buňky se seskupí na určitých místech sítě, obalí se tenkou stěnou a vytvoří sorus (shluk) =&gt; zde jaderná dělení =&gt; 4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8 zoospor se 2 bičíky a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stigmatem (vzácně </a:t>
            </a:r>
            <a:r>
              <a:rPr lang="cs-CZ" altLang="cs-CZ">
                <a:solidFill>
                  <a:srgbClr val="000000"/>
                </a:solidFill>
              </a:rPr>
              <a:t>se tvoří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aplanospor</a:t>
            </a:r>
            <a:r>
              <a:rPr lang="cs-CZ" altLang="cs-CZ">
                <a:solidFill>
                  <a:srgbClr val="000000"/>
                </a:solidFill>
              </a:rPr>
              <a:t>y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 =&gt; po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styku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se substrátem ztrácejí bičíky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u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Labyrinthula vittelina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zjištěno, že jaderné dělení je redukční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jde zde tedy o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pohlavní proces, ale není známo, kde dochází ke karyogamii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výskyt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: mořské a brakické vody, v organickém detritu, na povrchu řas i rostlin; některé parazitické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systém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: 1 řád, 1 rod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Labyrinthula</a:t>
            </a:r>
            <a:endParaRPr lang="cs-CZ" altLang="cs-CZ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9875" name="Text Box 3">
            <a:extLst>
              <a:ext uri="{FF2B5EF4-FFF2-40B4-BE49-F238E27FC236}">
                <a16:creationId xmlns:a16="http://schemas.microsoft.com/office/drawing/2014/main" id="{06747301-0FB0-4794-B848-89FFC2375A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6248400"/>
            <a:ext cx="28956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cs-CZ" altLang="cs-CZ" sz="800"/>
              <a:t>http://www.botany.uga.edu/zoosporicfungi/index.html</a:t>
            </a:r>
          </a:p>
        </p:txBody>
      </p:sp>
      <p:pic>
        <p:nvPicPr>
          <p:cNvPr id="79876" name="Picture 4">
            <a:extLst>
              <a:ext uri="{FF2B5EF4-FFF2-40B4-BE49-F238E27FC236}">
                <a16:creationId xmlns:a16="http://schemas.microsoft.com/office/drawing/2014/main" id="{62E6ACC1-248F-41A4-94A9-1CD2E5166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267200"/>
            <a:ext cx="2438400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7" name="Picture 5">
            <a:extLst>
              <a:ext uri="{FF2B5EF4-FFF2-40B4-BE49-F238E27FC236}">
                <a16:creationId xmlns:a16="http://schemas.microsoft.com/office/drawing/2014/main" id="{F0141020-16B4-4D1A-A8F9-80551663F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57200"/>
            <a:ext cx="2438400" cy="208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8" name="Picture 6">
            <a:extLst>
              <a:ext uri="{FF2B5EF4-FFF2-40B4-BE49-F238E27FC236}">
                <a16:creationId xmlns:a16="http://schemas.microsoft.com/office/drawing/2014/main" id="{BD89DCB9-2A59-4961-A1E9-5CB9B3868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590800"/>
            <a:ext cx="2438400" cy="166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9" name="1_labyr_11_thraustochytriales.MP3">
            <a:hlinkClick r:id="" action="ppaction://media"/>
            <a:extLst>
              <a:ext uri="{FF2B5EF4-FFF2-40B4-BE49-F238E27FC236}">
                <a16:creationId xmlns:a16="http://schemas.microsoft.com/office/drawing/2014/main" id="{B03D696F-6FEA-4C76-9430-9C2C92E7EEDE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4843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98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954" fill="hold"/>
                                        <p:tgtEl>
                                          <p:spTgt spid="798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87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87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7" name="Text Box 15">
            <a:extLst>
              <a:ext uri="{FF2B5EF4-FFF2-40B4-BE49-F238E27FC236}">
                <a16:creationId xmlns:a16="http://schemas.microsoft.com/office/drawing/2014/main" id="{1BCADB43-ACE6-448D-BC24-7E6DE8D86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5486400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9000"/>
              </a:lnSpc>
            </a:pPr>
            <a:r>
              <a:rPr lang="cs-CZ" altLang="cs-CZ" b="1" u="sng"/>
              <a:t>Oddělení: </a:t>
            </a:r>
            <a:r>
              <a:rPr lang="cs-CZ" altLang="cs-CZ" b="1" i="1" u="sng"/>
              <a:t>HYPHOCHYTRIOMYCOTA</a:t>
            </a:r>
            <a:endParaRPr lang="cs-CZ" altLang="cs-CZ" b="1" u="sng"/>
          </a:p>
          <a:p>
            <a:pPr>
              <a:lnSpc>
                <a:spcPct val="99000"/>
              </a:lnSpc>
            </a:pPr>
            <a:endParaRPr lang="cs-CZ" altLang="cs-CZ" sz="1200" b="1" u="sng"/>
          </a:p>
          <a:p>
            <a:pPr>
              <a:lnSpc>
                <a:spcPct val="99000"/>
              </a:lnSpc>
            </a:pPr>
            <a:r>
              <a:rPr lang="cs-CZ" altLang="cs-CZ" b="1">
                <a:solidFill>
                  <a:srgbClr val="000000"/>
                </a:solidFill>
              </a:rPr>
              <a:t>Třída: </a:t>
            </a:r>
            <a:r>
              <a:rPr lang="cs-CZ" altLang="cs-CZ" b="1" i="1">
                <a:solidFill>
                  <a:srgbClr val="000000"/>
                </a:solidFill>
              </a:rPr>
              <a:t>HYPHOCHYTRIOMYCETES</a:t>
            </a:r>
            <a:endParaRPr lang="cs-CZ" altLang="cs-CZ" b="1">
              <a:solidFill>
                <a:srgbClr val="000000"/>
              </a:solidFill>
            </a:endParaRPr>
          </a:p>
          <a:p>
            <a:pPr>
              <a:lnSpc>
                <a:spcPct val="99000"/>
              </a:lnSpc>
            </a:pPr>
            <a:endParaRPr lang="cs-CZ" altLang="cs-CZ" sz="800" b="1">
              <a:solidFill>
                <a:srgbClr val="000000"/>
              </a:solidFill>
            </a:endParaRPr>
          </a:p>
          <a:p>
            <a:pPr>
              <a:lnSpc>
                <a:spcPct val="99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malá skupina jednoduchých organismů (vzhledově podobné</a:t>
            </a:r>
            <a:r>
              <a:rPr lang="cs-CZ" altLang="cs-CZ">
                <a:solidFill>
                  <a:srgbClr val="000000"/>
                </a:solidFill>
              </a:rPr>
              <a:t> zástupcům oddělení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Chytridiomycot</a:t>
            </a:r>
            <a:r>
              <a:rPr lang="cs-CZ" altLang="cs-CZ" i="1">
                <a:solidFill>
                  <a:srgbClr val="000000"/>
                </a:solidFill>
              </a:rPr>
              <a:t>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, ale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příbuznější</a:t>
            </a:r>
            <a:r>
              <a:rPr lang="cs-CZ" altLang="cs-CZ">
                <a:solidFill>
                  <a:srgbClr val="000000"/>
                </a:solidFill>
              </a:rPr>
              <a:t> odd.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Peronosporomycot</a:t>
            </a:r>
            <a:r>
              <a:rPr lang="cs-CZ" altLang="cs-CZ" i="1">
                <a:solidFill>
                  <a:srgbClr val="000000"/>
                </a:solidFill>
              </a:rPr>
              <a:t>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pPr>
              <a:lnSpc>
                <a:spcPct val="99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buněčná stěna dvouvrstevná - vnější celulózní, vnitřní chitinózní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nejprimitivnější</a:t>
            </a:r>
            <a:r>
              <a:rPr lang="cs-CZ" altLang="cs-CZ">
                <a:solidFill>
                  <a:srgbClr val="000000"/>
                </a:solidFill>
              </a:rPr>
              <a:t> zástupci mají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stélk</a:t>
            </a:r>
            <a:r>
              <a:rPr lang="cs-CZ" altLang="cs-CZ">
                <a:solidFill>
                  <a:srgbClr val="000000"/>
                </a:solidFill>
              </a:rPr>
              <a:t>u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holokarpick</a:t>
            </a:r>
            <a:r>
              <a:rPr lang="cs-CZ" altLang="cs-CZ">
                <a:solidFill>
                  <a:srgbClr val="000000"/>
                </a:solidFill>
              </a:rPr>
              <a:t>ou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a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monocentrick</a:t>
            </a:r>
            <a:r>
              <a:rPr lang="cs-CZ" altLang="cs-CZ">
                <a:solidFill>
                  <a:srgbClr val="000000"/>
                </a:solidFill>
              </a:rPr>
              <a:t>ou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, odvozenější eukarpick</a:t>
            </a:r>
            <a:r>
              <a:rPr lang="cs-CZ" altLang="cs-CZ">
                <a:solidFill>
                  <a:srgbClr val="000000"/>
                </a:solidFill>
              </a:rPr>
              <a:t>ou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a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monocentrick</a:t>
            </a:r>
            <a:r>
              <a:rPr lang="cs-CZ" altLang="cs-CZ">
                <a:solidFill>
                  <a:srgbClr val="000000"/>
                </a:solidFill>
              </a:rPr>
              <a:t>ou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(s rhizomyceliem,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Rhizidiomyces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 nebo polycentrick</a:t>
            </a:r>
            <a:r>
              <a:rPr lang="cs-CZ" altLang="cs-CZ">
                <a:solidFill>
                  <a:srgbClr val="000000"/>
                </a:solidFill>
              </a:rPr>
              <a:t>ou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(zoosporangia propojen</a:t>
            </a:r>
            <a:r>
              <a:rPr lang="cs-CZ" altLang="cs-CZ">
                <a:solidFill>
                  <a:srgbClr val="000000"/>
                </a:solidFill>
              </a:rPr>
              <a:t>á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hyfami,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Hyphochytrium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pPr>
              <a:lnSpc>
                <a:spcPct val="99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 zoosporangiích se tvoří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zoospory s jedním apikálním péřitým bičíkem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zoosporangia </a:t>
            </a:r>
            <a:r>
              <a:rPr lang="cs-CZ" altLang="cs-CZ">
                <a:solidFill>
                  <a:srgbClr val="000000"/>
                </a:solidFill>
              </a:rPr>
              <a:t>jsou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oddělena přehrádkami, v hyfách přehrádky vzácné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9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pohlavní rozmnožování pozorováno u jediného druhu (izogamie, splývají aplanogamety)</a:t>
            </a:r>
          </a:p>
        </p:txBody>
      </p:sp>
      <p:pic>
        <p:nvPicPr>
          <p:cNvPr id="18448" name="Picture 16">
            <a:extLst>
              <a:ext uri="{FF2B5EF4-FFF2-40B4-BE49-F238E27FC236}">
                <a16:creationId xmlns:a16="http://schemas.microsoft.com/office/drawing/2014/main" id="{E7F31517-5338-43F1-B524-179FB149D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57200"/>
            <a:ext cx="2667000" cy="177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9" name="Picture 17">
            <a:extLst>
              <a:ext uri="{FF2B5EF4-FFF2-40B4-BE49-F238E27FC236}">
                <a16:creationId xmlns:a16="http://schemas.microsoft.com/office/drawing/2014/main" id="{04A6C759-3C1B-496C-B9DC-FBE28805D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0" t="10689" r="18170"/>
          <a:stretch>
            <a:fillRect/>
          </a:stretch>
        </p:blipFill>
        <p:spPr bwMode="auto">
          <a:xfrm>
            <a:off x="6019800" y="2286000"/>
            <a:ext cx="2640013" cy="251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50" name="Text Box 18">
            <a:extLst>
              <a:ext uri="{FF2B5EF4-FFF2-40B4-BE49-F238E27FC236}">
                <a16:creationId xmlns:a16="http://schemas.microsoft.com/office/drawing/2014/main" id="{D765867D-7DE2-400F-A67E-51458B0F4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715000"/>
            <a:ext cx="8382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cs-CZ" sz="400">
              <a:solidFill>
                <a:srgbClr val="000000"/>
              </a:solidFill>
            </a:endParaRPr>
          </a:p>
          <a:p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výskyt,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ekologie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: parazité na řasách,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houbách nebo živočiších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ve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vodě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a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půdě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systém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: 1 třída, 1 řád, zástupc</a:t>
            </a:r>
            <a:r>
              <a:rPr lang="cs-CZ" altLang="cs-CZ">
                <a:solidFill>
                  <a:srgbClr val="000000"/>
                </a:solidFill>
              </a:rPr>
              <a:t>e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viz </a:t>
            </a:r>
            <a:r>
              <a:rPr lang="cs-CZ" altLang="cs-CZ">
                <a:solidFill>
                  <a:srgbClr val="000000"/>
                </a:solidFill>
              </a:rPr>
              <a:t>u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charakteristik</a:t>
            </a:r>
            <a:r>
              <a:rPr lang="cs-CZ" altLang="cs-CZ">
                <a:solidFill>
                  <a:srgbClr val="000000"/>
                </a:solidFill>
              </a:rPr>
              <a:t>y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stélek</a:t>
            </a:r>
          </a:p>
        </p:txBody>
      </p:sp>
      <p:sp>
        <p:nvSpPr>
          <p:cNvPr id="18451" name="Text Box 19">
            <a:extLst>
              <a:ext uri="{FF2B5EF4-FFF2-40B4-BE49-F238E27FC236}">
                <a16:creationId xmlns:a16="http://schemas.microsoft.com/office/drawing/2014/main" id="{5D18CD30-7CAD-458A-91D2-CCA7222D3C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4775200"/>
            <a:ext cx="3048000" cy="96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 i="1"/>
              <a:t>Hyphochytrium catenoides</a:t>
            </a:r>
            <a:r>
              <a:rPr lang="cs-CZ" altLang="cs-CZ" sz="1500"/>
              <a:t>, nahoře sporangia v pyl. zrnu, dole růst stélek z pyl. zrna</a:t>
            </a:r>
          </a:p>
          <a:p>
            <a:endParaRPr lang="cs-CZ" altLang="cs-CZ" sz="400" i="1"/>
          </a:p>
          <a:p>
            <a:pPr algn="r"/>
            <a:r>
              <a:rPr lang="cs-CZ" altLang="cs-CZ" sz="800"/>
              <a:t>Foto Don Barr, </a:t>
            </a:r>
            <a:r>
              <a:rPr lang="cs-CZ" altLang="cs-CZ" sz="800">
                <a:hlinkClick r:id="rId6"/>
              </a:rPr>
              <a:t>http://www.bsu.edu/classes/ruch/msa/barr.html</a:t>
            </a:r>
            <a:r>
              <a:rPr lang="cs-CZ" altLang="cs-CZ" sz="800"/>
              <a:t> </a:t>
            </a:r>
          </a:p>
        </p:txBody>
      </p:sp>
      <p:pic>
        <p:nvPicPr>
          <p:cNvPr id="18452" name="1_hypho_13_hyphochytriomycota.MP3">
            <a:hlinkClick r:id="" action="ppaction://media"/>
            <a:extLst>
              <a:ext uri="{FF2B5EF4-FFF2-40B4-BE49-F238E27FC236}">
                <a16:creationId xmlns:a16="http://schemas.microsoft.com/office/drawing/2014/main" id="{0CCF22F9-5EBA-49DB-8BAB-9900CC46BAE3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048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4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11" fill="hold"/>
                                        <p:tgtEl>
                                          <p:spTgt spid="184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5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5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3" name="Text Box 9">
            <a:extLst>
              <a:ext uri="{FF2B5EF4-FFF2-40B4-BE49-F238E27FC236}">
                <a16:creationId xmlns:a16="http://schemas.microsoft.com/office/drawing/2014/main" id="{6C1F6FAC-57B2-4ED1-8F00-CC4FFDBAD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543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Říše (superskupina): </a:t>
            </a:r>
            <a:r>
              <a:rPr lang="cs-CZ" altLang="cs-CZ" b="1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SAR</a:t>
            </a:r>
            <a:r>
              <a:rPr lang="cs-CZ" altLang="cs-CZ" b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,</a:t>
            </a:r>
            <a:r>
              <a:rPr lang="cs-CZ" altLang="cs-CZ" b="1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cs-CZ" b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vývojová větev </a:t>
            </a:r>
            <a:r>
              <a:rPr lang="cs-CZ" altLang="cs-CZ" b="1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STRAMINIPILA</a:t>
            </a:r>
          </a:p>
          <a:p>
            <a:endParaRPr lang="cs-CZ" altLang="cs-CZ" sz="1200" b="1" u="sng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cs-CZ" altLang="cs-CZ" b="1" u="sng"/>
              <a:t>Oddělení: </a:t>
            </a:r>
            <a:r>
              <a:rPr lang="cs-CZ" altLang="cs-CZ" b="1" i="1" u="sng"/>
              <a:t>PERONOSPOROMYCOTA (OOMYCOTA)</a:t>
            </a:r>
            <a:r>
              <a:rPr lang="cs-CZ" altLang="cs-CZ" b="1" u="sng"/>
              <a:t> - OOMYCETY</a:t>
            </a:r>
          </a:p>
          <a:p>
            <a:endParaRPr lang="cs-CZ" altLang="cs-CZ" sz="1200" b="1" u="sng"/>
          </a:p>
          <a:p>
            <a:r>
              <a:rPr lang="cs-CZ" altLang="cs-CZ" b="1">
                <a:solidFill>
                  <a:srgbClr val="000000"/>
                </a:solidFill>
              </a:rPr>
              <a:t>Třída: </a:t>
            </a:r>
            <a:r>
              <a:rPr lang="cs-CZ" altLang="cs-CZ" b="1" i="1">
                <a:solidFill>
                  <a:srgbClr val="000000"/>
                </a:solidFill>
              </a:rPr>
              <a:t>PERONOSPOROMYCETES (OOMYCETES)</a:t>
            </a:r>
            <a:r>
              <a:rPr lang="cs-CZ" altLang="cs-CZ" b="1">
                <a:solidFill>
                  <a:srgbClr val="000000"/>
                </a:solidFill>
              </a:rPr>
              <a:t>, též </a:t>
            </a:r>
            <a:r>
              <a:rPr lang="cs-CZ" altLang="cs-CZ" b="1" i="1">
                <a:solidFill>
                  <a:srgbClr val="000000"/>
                </a:solidFill>
              </a:rPr>
              <a:t>OOPHYCEAE</a:t>
            </a:r>
            <a:endParaRPr lang="cs-CZ" altLang="cs-CZ" b="1">
              <a:solidFill>
                <a:srgbClr val="000000"/>
              </a:solidFill>
            </a:endParaRPr>
          </a:p>
          <a:p>
            <a:endParaRPr lang="cs-CZ" altLang="cs-CZ" sz="800" b="1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primitivní typy mají stélky endobiotické (intra- nebo intercelulární), monocentrické (ze stélky vznikne 1 sporangium) a eukarpické (jen část stélky se změní v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rozmnožovací útvar), vzácněji holokarpické (celá stélka se změní)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stélka většiny zástupců je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nepřehrádkované mycelium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(nanejvýš s tzv. nepravými přehrádkami), bývá eukarpické a polycentrické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parazitické druhy vytvářejí na myceliu haustoria, pronikající do buněk hostitele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vnitrobuněční parazité mají amorfní stélku bez buněčné stěny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b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buněčná stěna mycelia obsahuje hlavně celulózu (fibrilární struktura) a amorfní směs polyglukanů, v menší míře jiné látky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protoplast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je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cenocytický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(odpovídá sifonální stélce u řas), mnohojaderný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někdy je vytvořena centrální vakuola, mitochondrie mají trubicovité přepážky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DBV (dense body vesicles) systém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boh</a:t>
            </a:r>
            <a:r>
              <a:rPr lang="cs-CZ" altLang="cs-CZ">
                <a:solidFill>
                  <a:srgbClr val="000000"/>
                </a:solidFill>
              </a:rPr>
              <a:t>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tý na glukany, podílí se na jejich polymeraci při tvorbě buněčné stěny nebo zoospor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zásobní látkou je mykolaminaran (rozpustný polyglukan)</a:t>
            </a:r>
          </a:p>
        </p:txBody>
      </p:sp>
      <p:pic>
        <p:nvPicPr>
          <p:cNvPr id="11275" name="1_oomyc_02_uvod-peronosporomycota.MP3">
            <a:hlinkClick r:id="" action="ppaction://media"/>
            <a:extLst>
              <a:ext uri="{FF2B5EF4-FFF2-40B4-BE49-F238E27FC236}">
                <a16:creationId xmlns:a16="http://schemas.microsoft.com/office/drawing/2014/main" id="{E92BCF5B-FBB5-42F4-992C-A126B1B08882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8366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1_oomyc_02_cenocyticke-mycelium.MP3">
            <a:hlinkClick r:id="" action="ppaction://media"/>
            <a:extLst>
              <a:ext uri="{FF2B5EF4-FFF2-40B4-BE49-F238E27FC236}">
                <a16:creationId xmlns:a16="http://schemas.microsoft.com/office/drawing/2014/main" id="{B351A26E-805F-46F0-B973-321BC01F434F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2565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2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623" fill="hold"/>
                                        <p:tgtEl>
                                          <p:spTgt spid="112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7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2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8808" fill="hold"/>
                                        <p:tgtEl>
                                          <p:spTgt spid="112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7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12" name="Text Box 8">
            <a:extLst>
              <a:ext uri="{FF2B5EF4-FFF2-40B4-BE49-F238E27FC236}">
                <a16:creationId xmlns:a16="http://schemas.microsoft.com/office/drawing/2014/main" id="{A96B4B73-DC40-4B39-9EF2-AC2A03BCC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305300"/>
            <a:ext cx="838200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6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 kterých po encystaci vznikají sekundární (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diplanetismus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, druhy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dimorfní)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vzácnější případy - polyplanetismus (více generací sekund. zoospor: zoospora =&gt; encystace =&gt; zase zoospora) nebo aplanetismus (zoospory se encystují ještě uvnitř sporangia, ven už vycházejí pouze aplanospory)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možnost změny zoosporangia na monosporické sporangium (tzv. "konidii", ale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konidiemi to nemá nic společného; </a:t>
            </a:r>
            <a:r>
              <a:rPr lang="cs-CZ" altLang="cs-CZ">
                <a:solidFill>
                  <a:srgbClr val="000000"/>
                </a:solidFill>
              </a:rPr>
              <a:t>tvoří se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u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Peronosporales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 =&gt; klíčí přímo hyfou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kromě zoospor se vytvářejí také tlustostěnné nepohyblivé chlamydospory</a:t>
            </a:r>
          </a:p>
        </p:txBody>
      </p:sp>
      <p:pic>
        <p:nvPicPr>
          <p:cNvPr id="72713" name="Picture 9">
            <a:extLst>
              <a:ext uri="{FF2B5EF4-FFF2-40B4-BE49-F238E27FC236}">
                <a16:creationId xmlns:a16="http://schemas.microsoft.com/office/drawing/2014/main" id="{5E0B1C7D-94D1-433E-B126-7580E2343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9"/>
          <a:stretch>
            <a:fillRect/>
          </a:stretch>
        </p:blipFill>
        <p:spPr bwMode="auto">
          <a:xfrm>
            <a:off x="4114800" y="406400"/>
            <a:ext cx="4595813" cy="358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14" name="Text Box 10">
            <a:extLst>
              <a:ext uri="{FF2B5EF4-FFF2-40B4-BE49-F238E27FC236}">
                <a16:creationId xmlns:a16="http://schemas.microsoft.com/office/drawing/2014/main" id="{8C033070-E19B-4392-BA73-6038204A1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3657600" cy="399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nepohlavní rozmnožování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tvorba zoospor </a:t>
            </a:r>
            <a:r>
              <a:rPr lang="cs-CZ" altLang="cs-CZ">
                <a:solidFill>
                  <a:srgbClr val="000000"/>
                </a:solidFill>
              </a:rPr>
              <a:t>či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aplanospor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základním typem jsou sekundární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pleurokontní zoospor</a:t>
            </a:r>
            <a:r>
              <a:rPr lang="cs-CZ" altLang="cs-CZ">
                <a:solidFill>
                  <a:srgbClr val="000000"/>
                </a:solidFill>
              </a:rPr>
              <a:t>y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(bičíky </a:t>
            </a:r>
            <a:r>
              <a:rPr lang="cs-CZ" altLang="cs-CZ">
                <a:solidFill>
                  <a:srgbClr val="000000"/>
                </a:solidFill>
              </a:rPr>
              <a:t>vycházejí z boku buňky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, jsou heterokontní, přední péřitý, zadní jen s jemnými vlásky)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je-li jen toto jedno pohyblivé stadium v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životním cyklu, jde o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monoplanetismus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(druhy označeny jako monomorfní)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některé skupiny </a:t>
            </a:r>
            <a:r>
              <a:rPr lang="cs-CZ" altLang="cs-CZ">
                <a:solidFill>
                  <a:srgbClr val="000000"/>
                </a:solidFill>
              </a:rPr>
              <a:t>tvoří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nejprve primární akrokontní zoospory</a:t>
            </a:r>
            <a:r>
              <a:rPr lang="cs-CZ" altLang="cs-CZ">
                <a:solidFill>
                  <a:srgbClr val="000000"/>
                </a:solidFill>
              </a:rPr>
              <a:t>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(bičíky apikální, téměř stejné), </a:t>
            </a:r>
          </a:p>
        </p:txBody>
      </p:sp>
      <p:sp>
        <p:nvSpPr>
          <p:cNvPr id="72715" name="Text Box 11">
            <a:extLst>
              <a:ext uri="{FF2B5EF4-FFF2-40B4-BE49-F238E27FC236}">
                <a16:creationId xmlns:a16="http://schemas.microsoft.com/office/drawing/2014/main" id="{3D656725-3445-4366-9541-706EFFB03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5900" y="3822700"/>
            <a:ext cx="4724400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500"/>
              <a:t>Zoospory </a:t>
            </a:r>
            <a:r>
              <a:rPr lang="cs-CZ" altLang="cs-CZ" sz="1500" i="1"/>
              <a:t>Phytophthora palmivora</a:t>
            </a:r>
          </a:p>
          <a:p>
            <a:r>
              <a:rPr lang="cs-CZ" altLang="cs-CZ" sz="800"/>
              <a:t>Zdroj: Desjardins et al. (1969): Electron microscopic observations ..., Can. J. Bot. 47: 1077-1079</a:t>
            </a:r>
          </a:p>
        </p:txBody>
      </p:sp>
      <p:pic>
        <p:nvPicPr>
          <p:cNvPr id="72716" name="1_oomyc_03_zoospory.MP3">
            <a:hlinkClick r:id="" action="ppaction://media"/>
            <a:extLst>
              <a:ext uri="{FF2B5EF4-FFF2-40B4-BE49-F238E27FC236}">
                <a16:creationId xmlns:a16="http://schemas.microsoft.com/office/drawing/2014/main" id="{418B71E7-76C1-4D97-84CE-E74915048243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997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27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64" fill="hold"/>
                                        <p:tgtEl>
                                          <p:spTgt spid="727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71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7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0" name="Text Box 12">
            <a:extLst>
              <a:ext uri="{FF2B5EF4-FFF2-40B4-BE49-F238E27FC236}">
                <a16:creationId xmlns:a16="http://schemas.microsoft.com/office/drawing/2014/main" id="{C18D3A03-7B3F-4383-8179-76AA7F8576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588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6000"/>
              </a:lnSpc>
            </a:pP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pohlavní rozmnožování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je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oogametangiogamie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nejde o oogamii, protože nedochází k tvorbě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volných gamet (souvisí zřejmě s přechodem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 vody na souš; tento proces je i u vodních druhů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jsou sekundárně vodní?)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anteridia </a:t>
            </a:r>
            <a:r>
              <a:rPr lang="cs-CZ" altLang="cs-CZ">
                <a:solidFill>
                  <a:srgbClr val="000000"/>
                </a:solidFill>
              </a:rPr>
              <a:t>jsou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hormonálně přitahována k oogoniím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=&gt; po kontaktu kopulačními kanálky přejdou samčí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jádra do oogonia =&gt; oplozená oosféra se mění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tlustostěnnou oosporu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meioza i mitóza jsou uzavřené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endParaRPr lang="cs-CZ" altLang="cs-CZ" sz="1200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výskyt, ekologie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: saprofyté nebo parazité, primitivnější typy ve vodním (nebo vlhkém) prostředí, nejodvozenější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Peronosporales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na nadzemních částech suchozemských rostlin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evoluční tendence spojené s přechodem z vody na souš: menší počet pohyblivých stadií, přechod od saprofytismu k obligátnímu parazitismu, s tím spojená specializace vedoucí až k tzv. organotropii (specializace na určité orgány hostitele)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1200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význam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: </a:t>
            </a:r>
            <a:r>
              <a:rPr lang="cs-CZ" altLang="cs-CZ">
                <a:solidFill>
                  <a:srgbClr val="000000"/>
                </a:solidFill>
              </a:rPr>
              <a:t>z pohledu člověka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negativní, řada fytopatogenních druhů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1200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systém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: v rámci oddělení 1 třída; oddělení řazeno v systému </a:t>
            </a:r>
            <a:r>
              <a:rPr lang="cs-CZ" altLang="cs-CZ">
                <a:solidFill>
                  <a:srgbClr val="000000"/>
                </a:solidFill>
              </a:rPr>
              <a:t>straminipil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, předpoklad vývojové spojitosti s heterokontními řasami</a:t>
            </a:r>
            <a:endParaRPr lang="cs-CZ" altLang="cs-CZ">
              <a:solidFill>
                <a:srgbClr val="000000"/>
              </a:solidFill>
            </a:endParaRPr>
          </a:p>
        </p:txBody>
      </p:sp>
      <p:pic>
        <p:nvPicPr>
          <p:cNvPr id="12301" name="Picture 13">
            <a:extLst>
              <a:ext uri="{FF2B5EF4-FFF2-40B4-BE49-F238E27FC236}">
                <a16:creationId xmlns:a16="http://schemas.microsoft.com/office/drawing/2014/main" id="{FECA44DE-0FA7-41C7-861D-504F57510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1" t="31094" r="16354" b="16632"/>
          <a:stretch>
            <a:fillRect/>
          </a:stretch>
        </p:blipFill>
        <p:spPr bwMode="auto">
          <a:xfrm>
            <a:off x="5791200" y="457200"/>
            <a:ext cx="2876550" cy="207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2" name="Text Box 14">
            <a:extLst>
              <a:ext uri="{FF2B5EF4-FFF2-40B4-BE49-F238E27FC236}">
                <a16:creationId xmlns:a16="http://schemas.microsoft.com/office/drawing/2014/main" id="{E1F8C532-44A5-4E37-8B2E-971FBFFC28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5900" y="2514600"/>
            <a:ext cx="472440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 i="1"/>
              <a:t>Bremia lactucae</a:t>
            </a:r>
            <a:r>
              <a:rPr lang="cs-CZ" altLang="cs-CZ" sz="1500"/>
              <a:t>, gametangia</a:t>
            </a:r>
          </a:p>
          <a:p>
            <a:pPr algn="r"/>
            <a:endParaRPr lang="cs-CZ" altLang="cs-CZ" sz="400" i="1"/>
          </a:p>
          <a:p>
            <a:pPr algn="r"/>
            <a:r>
              <a:rPr lang="cs-CZ" altLang="cs-CZ" sz="800"/>
              <a:t>Foto I. Petrželová, </a:t>
            </a:r>
            <a:r>
              <a:rPr lang="cs-CZ" altLang="cs-CZ" sz="800">
                <a:hlinkClick r:id="rId7"/>
              </a:rPr>
              <a:t>http://botany.upol.cz/atlasy/system/gallery.php?entry=oogonium</a:t>
            </a:r>
            <a:r>
              <a:rPr lang="cs-CZ" altLang="cs-CZ" sz="800"/>
              <a:t> </a:t>
            </a:r>
          </a:p>
        </p:txBody>
      </p:sp>
      <p:pic>
        <p:nvPicPr>
          <p:cNvPr id="12303" name="1_oomyc_04_oogametangiogamie.MP3">
            <a:hlinkClick r:id="" action="ppaction://media"/>
            <a:extLst>
              <a:ext uri="{FF2B5EF4-FFF2-40B4-BE49-F238E27FC236}">
                <a16:creationId xmlns:a16="http://schemas.microsoft.com/office/drawing/2014/main" id="{3AAE60B1-9D0A-46E6-B108-878CC08A8D82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8366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1_oomyc_04_evolucni-tendence.MP3">
            <a:hlinkClick r:id="" action="ppaction://media"/>
            <a:extLst>
              <a:ext uri="{FF2B5EF4-FFF2-40B4-BE49-F238E27FC236}">
                <a16:creationId xmlns:a16="http://schemas.microsoft.com/office/drawing/2014/main" id="{5E93CB10-ED46-4C57-975C-987EE49D8778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4292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3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625" fill="hold"/>
                                        <p:tgtEl>
                                          <p:spTgt spid="123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0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3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0021" fill="hold"/>
                                        <p:tgtEl>
                                          <p:spTgt spid="123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0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>
            <a:extLst>
              <a:ext uri="{FF2B5EF4-FFF2-40B4-BE49-F238E27FC236}">
                <a16:creationId xmlns:a16="http://schemas.microsoft.com/office/drawing/2014/main" id="{18F250E2-1FF8-4DA8-834D-A3006F2A8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743200"/>
            <a:ext cx="8382000" cy="335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8000"/>
              </a:lnSpc>
            </a:pP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b="1" i="1">
                <a:solidFill>
                  <a:srgbClr val="000000"/>
                </a:solidFill>
                <a:cs typeface="Arial" panose="020B0604020202020204" pitchFamily="34" charset="0"/>
              </a:rPr>
              <a:t>Leptomitales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 - stélka eukarpická, ve větveném myceliu jsou místa zaškrcení ucpaná celulinovými zrny; v buněčné stěně je chitin; počet chromosomů n=4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většina druhů monomorfních, je znám i diplanetismus, případně se primární zoospory encystují již ve sporangiu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výhradně saprofyté ve vodě nebo vlhké půdě (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Leptomitus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</a:p>
          <a:p>
            <a:pPr>
              <a:lnSpc>
                <a:spcPct val="98000"/>
              </a:lnSpc>
            </a:pPr>
            <a:endParaRPr lang="cs-CZ" altLang="cs-CZ" sz="12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b="1" i="1">
                <a:solidFill>
                  <a:srgbClr val="000000"/>
                </a:solidFill>
                <a:cs typeface="Arial" panose="020B0604020202020204" pitchFamily="34" charset="0"/>
              </a:rPr>
              <a:t>Saprolegniales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- stélka eukarpická, charakteristický diplanetismus (odvozeně poly- a aplanetismus); počet chromosomů n=3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většinou saprofyté ve sladkých vodách, příp. v půdě nebo na kořenech, druhotně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i parazité řas, hub, živočichů (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Saprolegnia parasitica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parazit ryb,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Achlya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parazité raků i zeleniny)</a:t>
            </a:r>
          </a:p>
        </p:txBody>
      </p:sp>
      <p:pic>
        <p:nvPicPr>
          <p:cNvPr id="73737" name="Picture 9">
            <a:extLst>
              <a:ext uri="{FF2B5EF4-FFF2-40B4-BE49-F238E27FC236}">
                <a16:creationId xmlns:a16="http://schemas.microsoft.com/office/drawing/2014/main" id="{93252882-B39C-406A-97E7-0F54CCC37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188" y="457200"/>
            <a:ext cx="16827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8" name="Text Box 10">
            <a:extLst>
              <a:ext uri="{FF2B5EF4-FFF2-40B4-BE49-F238E27FC236}">
                <a16:creationId xmlns:a16="http://schemas.microsoft.com/office/drawing/2014/main" id="{5916F231-1240-46FD-96DB-BE1314ADB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640080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podtřída </a:t>
            </a:r>
            <a:r>
              <a:rPr lang="cs-CZ" altLang="cs-CZ" b="1" i="1">
                <a:solidFill>
                  <a:srgbClr val="000000"/>
                </a:solidFill>
                <a:cs typeface="Arial" panose="020B0604020202020204" pitchFamily="34" charset="0"/>
              </a:rPr>
              <a:t>Saprolegniomycetidae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(tzv.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"vodní plísně"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•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tvorba primárních i sekundárních zoospor,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 oogoniu často více oosfér,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centrifugální hromadění periplasmy při tvorbě oospor,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přítomnost glukosaminů v buněčné stěně a tzv. K</a:t>
            </a:r>
            <a:r>
              <a:rPr lang="cs-CZ" altLang="cs-CZ" baseline="-3000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-bodies v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cytoplazmě zoospor,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příjem síry pouze v organické formě</a:t>
            </a:r>
          </a:p>
        </p:txBody>
      </p:sp>
      <p:sp>
        <p:nvSpPr>
          <p:cNvPr id="73739" name="Text Box 11">
            <a:extLst>
              <a:ext uri="{FF2B5EF4-FFF2-40B4-BE49-F238E27FC236}">
                <a16:creationId xmlns:a16="http://schemas.microsoft.com/office/drawing/2014/main" id="{13061B84-EE5A-401C-BFAA-2469A0B4F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1905000"/>
            <a:ext cx="29083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 i="1"/>
              <a:t>Saprolegnia</a:t>
            </a:r>
            <a:r>
              <a:rPr lang="cs-CZ" altLang="cs-CZ" sz="1500"/>
              <a:t> sp. – </a:t>
            </a:r>
          </a:p>
          <a:p>
            <a:pPr algn="r"/>
            <a:r>
              <a:rPr lang="cs-CZ" altLang="cs-CZ" sz="1500"/>
              <a:t>více oosfér v oogoniu</a:t>
            </a:r>
            <a:endParaRPr lang="cs-CZ" altLang="cs-CZ" sz="800"/>
          </a:p>
        </p:txBody>
      </p:sp>
      <p:sp>
        <p:nvSpPr>
          <p:cNvPr id="73740" name="Text Box 12">
            <a:extLst>
              <a:ext uri="{FF2B5EF4-FFF2-40B4-BE49-F238E27FC236}">
                <a16:creationId xmlns:a16="http://schemas.microsoft.com/office/drawing/2014/main" id="{A31A23B3-9F04-4468-8EB0-9260293CE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2438400"/>
            <a:ext cx="464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altLang="cs-CZ"/>
          </a:p>
        </p:txBody>
      </p:sp>
      <p:sp>
        <p:nvSpPr>
          <p:cNvPr id="73741" name="Text Box 13">
            <a:extLst>
              <a:ext uri="{FF2B5EF4-FFF2-40B4-BE49-F238E27FC236}">
                <a16:creationId xmlns:a16="http://schemas.microsoft.com/office/drawing/2014/main" id="{98A2881A-CF0C-4A37-8DF0-9ADB43356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2349500"/>
            <a:ext cx="4495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endParaRPr lang="cs-CZ" altLang="cs-CZ" sz="400"/>
          </a:p>
          <a:p>
            <a:pPr algn="r"/>
            <a:r>
              <a:rPr lang="cs-CZ" altLang="cs-CZ" sz="800"/>
              <a:t>R. Moore, W. D. Clark, K. R. Stern &amp; D. Vodopich: Botany. - Wm. C. Brown Publ., 1995. </a:t>
            </a:r>
          </a:p>
        </p:txBody>
      </p:sp>
      <p:pic>
        <p:nvPicPr>
          <p:cNvPr id="73742" name="1_oomyc_05_saprolegniales.MP3">
            <a:hlinkClick r:id="" action="ppaction://media"/>
            <a:extLst>
              <a:ext uri="{FF2B5EF4-FFF2-40B4-BE49-F238E27FC236}">
                <a16:creationId xmlns:a16="http://schemas.microsoft.com/office/drawing/2014/main" id="{B957179E-296C-4F92-A5CF-7127FCE8559D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762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37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21" fill="hold"/>
                                        <p:tgtEl>
                                          <p:spTgt spid="737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74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74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>
            <a:extLst>
              <a:ext uri="{FF2B5EF4-FFF2-40B4-BE49-F238E27FC236}">
                <a16:creationId xmlns:a16="http://schemas.microsoft.com/office/drawing/2014/main" id="{5E2A35FC-3A86-4967-9DB4-BF54682F3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3962400" cy="598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životní cyklus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: na koncích hyf se tvoří sporangia (často proliferující) =&gt; rozpad jejich obsahu na primární zoospory =&gt; encystace v primární cysty =&gt; z nich sekundární zoospory =&gt; encystace v sekundární cysty =&gt; z nich klíčí hyfy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pohlavní proces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: na starších hyfách se </a:t>
            </a:r>
            <a:r>
              <a:rPr lang="cs-CZ" altLang="cs-CZ">
                <a:solidFill>
                  <a:srgbClr val="000000"/>
                </a:solidFill>
              </a:rPr>
              <a:t>vytvá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ří gametangia (oddělená přehrádkou) =&gt; v oogoniu se vytvoří více jader =&gt; více oosfér (</a:t>
            </a:r>
            <a:r>
              <a:rPr lang="cs-CZ" altLang="cs-CZ">
                <a:solidFill>
                  <a:srgbClr val="000000"/>
                </a:solidFill>
              </a:rPr>
              <a:t>vznikají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při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povrchu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oogonia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centrifugální tvorba oosfér); anteridia obklopí oogonium =&gt; vytvářejí oplozovací hyfy, které vniknou do oogonia =&gt; jimi přejdou samčí jádra =&gt; oplození oosfér =&gt; vytvořením pevné stěny vznikají oospory =&gt; po několika</a:t>
            </a:r>
            <a:r>
              <a:rPr lang="cs-CZ" altLang="cs-CZ">
                <a:solidFill>
                  <a:srgbClr val="000000"/>
                </a:solidFill>
              </a:rPr>
              <a:t>-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měsíčním klidu klíčí hyfou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800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klidové stadium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tvorba chlamydo</a:t>
            </a:r>
            <a:r>
              <a:rPr lang="cs-CZ" altLang="cs-CZ">
                <a:solidFill>
                  <a:srgbClr val="000000"/>
                </a:solidFill>
              </a:rPr>
              <a:t>-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spor (terminálně i interkalárně)</a:t>
            </a:r>
          </a:p>
        </p:txBody>
      </p:sp>
      <p:pic>
        <p:nvPicPr>
          <p:cNvPr id="74756" name="Picture 4">
            <a:extLst>
              <a:ext uri="{FF2B5EF4-FFF2-40B4-BE49-F238E27FC236}">
                <a16:creationId xmlns:a16="http://schemas.microsoft.com/office/drawing/2014/main" id="{377EB3FA-745E-4442-9393-A8AA18419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3767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7" name="1_oomyc_06_saprolegnia-cyklus.MP3">
            <a:hlinkClick r:id="" action="ppaction://media"/>
            <a:extLst>
              <a:ext uri="{FF2B5EF4-FFF2-40B4-BE49-F238E27FC236}">
                <a16:creationId xmlns:a16="http://schemas.microsoft.com/office/drawing/2014/main" id="{C1844955-8F0B-4CA0-B0D9-2AE291FA95D0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762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47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815" fill="hold"/>
                                        <p:tgtEl>
                                          <p:spTgt spid="747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75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75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Text Box 7">
            <a:extLst>
              <a:ext uri="{FF2B5EF4-FFF2-40B4-BE49-F238E27FC236}">
                <a16:creationId xmlns:a16="http://schemas.microsoft.com/office/drawing/2014/main" id="{CFF359E4-97A0-46E6-AE5C-83EFD340B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604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7000"/>
              </a:lnSpc>
            </a:pP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podtřída </a:t>
            </a:r>
            <a:r>
              <a:rPr lang="cs-CZ" altLang="cs-CZ" b="1" i="1">
                <a:solidFill>
                  <a:srgbClr val="000000"/>
                </a:solidFill>
                <a:cs typeface="Arial" panose="020B0604020202020204" pitchFamily="34" charset="0"/>
              </a:rPr>
              <a:t>Peronosporomycetidae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7000"/>
              </a:lnSpc>
            </a:pPr>
            <a:r>
              <a:rPr lang="cs-CZ" altLang="cs-CZ">
                <a:solidFill>
                  <a:srgbClr val="000000"/>
                </a:solidFill>
              </a:rPr>
              <a:t>•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tvorba pouze sekundárních zoospor (nebo aplanetismus),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7000"/>
              </a:lnSpc>
            </a:pPr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 oogoniu (až na výjimky) jedna oosféra,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7000"/>
              </a:lnSpc>
            </a:pPr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centripetální hromadění periplasmy při tvorbě oospor,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7000"/>
              </a:lnSpc>
            </a:pPr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nepřítomnost glukosaminů v bun</a:t>
            </a:r>
            <a:r>
              <a:rPr lang="cs-CZ" altLang="cs-CZ">
                <a:solidFill>
                  <a:srgbClr val="000000"/>
                </a:solidFill>
              </a:rPr>
              <a:t>.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stěně a tzv.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K</a:t>
            </a:r>
            <a:r>
              <a:rPr lang="cs-CZ" altLang="cs-CZ" baseline="-3000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-bodies v cytoplazmě zoospor,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7000"/>
              </a:lnSpc>
            </a:pPr>
            <a:r>
              <a:rPr lang="cs-CZ" altLang="cs-CZ">
                <a:solidFill>
                  <a:srgbClr val="000000"/>
                </a:solidFill>
              </a:rPr>
              <a:t>•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počet chromosomů n=5,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7000"/>
              </a:lnSpc>
            </a:pPr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schopny přijímat anorganickou síru (SO</a:t>
            </a:r>
            <a:r>
              <a:rPr lang="cs-CZ" altLang="cs-CZ" baseline="-30000">
                <a:solidFill>
                  <a:srgbClr val="000000"/>
                </a:solidFill>
                <a:cs typeface="Arial" panose="020B0604020202020204" pitchFamily="34" charset="0"/>
              </a:rPr>
              <a:t>4</a:t>
            </a:r>
            <a:r>
              <a:rPr lang="cs-CZ" altLang="cs-CZ" baseline="30000">
                <a:solidFill>
                  <a:srgbClr val="000000"/>
                </a:solidFill>
                <a:cs typeface="Arial" panose="020B0604020202020204" pitchFamily="34" charset="0"/>
              </a:rPr>
              <a:t>2-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ionty)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120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97000"/>
              </a:lnSpc>
            </a:pP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b="1" i="1">
                <a:solidFill>
                  <a:srgbClr val="000000"/>
                </a:solidFill>
                <a:cs typeface="Arial" panose="020B0604020202020204" pitchFamily="34" charset="0"/>
              </a:rPr>
              <a:t>Olpidiopsidales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obligátní parazité řas nebo hub</a:t>
            </a:r>
          </a:p>
          <a:p>
            <a:pPr>
              <a:lnSpc>
                <a:spcPct val="97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redukovaná stélka, holokarpická, monocentrická; růst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endobiotický (uvnitř protoplastů hostitele) nebo intramatrikální (v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mezibuněčných prostorech)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stélka v mládí nahá (ale nesplývá s protoplastem hostitele), později vytváří stěnu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ve stáří se celá stélka mění na reprodukční struktury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sporangia (=&gt;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zoospory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jednoho typu, vzácně polyplanetismus) nebo gametangia</a:t>
            </a:r>
            <a:endParaRPr lang="cs-CZ" altLang="cs-CZ" sz="400">
              <a:solidFill>
                <a:srgbClr val="000000"/>
              </a:solidFill>
            </a:endParaRPr>
          </a:p>
          <a:p>
            <a:pPr>
              <a:lnSpc>
                <a:spcPct val="97000"/>
              </a:lnSpc>
            </a:pPr>
            <a:endParaRPr lang="cs-CZ" altLang="cs-CZ" sz="1200">
              <a:solidFill>
                <a:srgbClr val="000000"/>
              </a:solidFill>
            </a:endParaRPr>
          </a:p>
          <a:p>
            <a:pPr>
              <a:lnSpc>
                <a:spcPct val="97000"/>
              </a:lnSpc>
            </a:pP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b="1" i="1">
                <a:solidFill>
                  <a:srgbClr val="000000"/>
                </a:solidFill>
                <a:cs typeface="Arial" panose="020B0604020202020204" pitchFamily="34" charset="0"/>
              </a:rPr>
              <a:t>Pythiales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stélka cenocytická (u starších hyf se tvoří i přehrádky), intracelulární nebo intramatrikální, většinou netvoří haustoria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na nediferencovaných hyfách s neukončeným růstem se tvoří sporangia apriori terminálně, ale další růst hyfy je odsune do boční pozice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zoospory obvykle pouze sekundární (vzácně polyplanetismus), sporangium může klíčit i přímo hyfou (chová se jako sporangium s 1 aplanosporou)</a:t>
            </a:r>
          </a:p>
          <a:p>
            <a:pPr>
              <a:lnSpc>
                <a:spcPct val="97000"/>
              </a:lnSpc>
            </a:pPr>
            <a:r>
              <a:rPr lang="cs-CZ" altLang="cs-CZ">
                <a:solidFill>
                  <a:srgbClr val="000000"/>
                </a:solidFill>
              </a:rPr>
              <a:t>zástupci řádu jsou vodní a půdní saprofyté nebo parazité řas, hub nebo rostlin</a:t>
            </a:r>
          </a:p>
          <a:p>
            <a:pPr>
              <a:lnSpc>
                <a:spcPct val="97000"/>
              </a:lnSpc>
            </a:pPr>
            <a:r>
              <a:rPr lang="cs-CZ" altLang="cs-CZ" i="1">
                <a:solidFill>
                  <a:srgbClr val="000000"/>
                </a:solidFill>
              </a:rPr>
              <a:t>Pythium oligandrum</a:t>
            </a:r>
            <a:r>
              <a:rPr lang="cs-CZ" altLang="cs-CZ">
                <a:solidFill>
                  <a:srgbClr val="000000"/>
                </a:solidFill>
              </a:rPr>
              <a:t> – silný kompetitor, schopný likvidovat mycelia jiných hub</a:t>
            </a:r>
            <a:endParaRPr lang="cs-CZ" altLang="cs-CZ" i="1">
              <a:solidFill>
                <a:srgbClr val="000000"/>
              </a:solidFill>
            </a:endParaRPr>
          </a:p>
        </p:txBody>
      </p:sp>
      <p:pic>
        <p:nvPicPr>
          <p:cNvPr id="15379" name="1_oomyc_07_pythiales.MP3">
            <a:hlinkClick r:id="" action="ppaction://media"/>
            <a:extLst>
              <a:ext uri="{FF2B5EF4-FFF2-40B4-BE49-F238E27FC236}">
                <a16:creationId xmlns:a16="http://schemas.microsoft.com/office/drawing/2014/main" id="{4F29AFB9-E8D1-4C13-951F-B5EE05FF1112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42211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3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95" fill="hold"/>
                                        <p:tgtEl>
                                          <p:spTgt spid="153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7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7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9" name="Picture 17">
            <a:extLst>
              <a:ext uri="{FF2B5EF4-FFF2-40B4-BE49-F238E27FC236}">
                <a16:creationId xmlns:a16="http://schemas.microsoft.com/office/drawing/2014/main" id="{F11EA1DF-162D-4914-B458-E094B470D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776663"/>
            <a:ext cx="2889250" cy="262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8" name="Text Box 16">
            <a:extLst>
              <a:ext uri="{FF2B5EF4-FFF2-40B4-BE49-F238E27FC236}">
                <a16:creationId xmlns:a16="http://schemas.microsoft.com/office/drawing/2014/main" id="{2E11BFE9-8A4F-44AC-A577-FEE16B8DDA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317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>
                <a:solidFill>
                  <a:srgbClr val="000000"/>
                </a:solidFill>
              </a:rPr>
              <a:t>řád </a:t>
            </a:r>
            <a:r>
              <a:rPr lang="cs-CZ" altLang="cs-CZ" b="1" i="1">
                <a:solidFill>
                  <a:srgbClr val="000000"/>
                </a:solidFill>
              </a:rPr>
              <a:t>Peronosporales</a:t>
            </a:r>
            <a:r>
              <a:rPr lang="cs-CZ" altLang="cs-CZ">
                <a:solidFill>
                  <a:srgbClr val="000000"/>
                </a:solidFill>
              </a:rPr>
              <a:t> (</a:t>
            </a:r>
            <a:r>
              <a:rPr lang="cs-CZ" altLang="cs-CZ" b="1">
                <a:solidFill>
                  <a:srgbClr val="000000"/>
                </a:solidFill>
              </a:rPr>
              <a:t>"nepravá padlí"</a:t>
            </a:r>
            <a:r>
              <a:rPr lang="cs-CZ" altLang="cs-CZ">
                <a:solidFill>
                  <a:srgbClr val="000000"/>
                </a:solidFill>
              </a:rPr>
              <a:t>) – obligátní parazité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cévnatých rostlin </a:t>
            </a:r>
          </a:p>
          <a:p>
            <a:endParaRPr lang="cs-CZ" altLang="cs-CZ" sz="40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Phytophthora infestans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(plíseň bramborová) napadá nadzemní části (listy) i hlízy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nejzávažnější patogen brambor, jeho zavlečení v 19. století vedlo k hladomoru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přezimuje na povrchu hlíz =&gt; na jaře napadá očka =&gt; vyroste s rostlinou =&gt; skrz průduchy vyrůstají sporangiofory =&gt; zoosporangia roznášena větrem =&gt; uvolní se zoospory =&gt; v kapce vody vyklíčí v hyfu (při niž</a:t>
            </a:r>
            <a:r>
              <a:rPr lang="cs-CZ" altLang="cs-CZ">
                <a:solidFill>
                  <a:srgbClr val="000000"/>
                </a:solidFill>
              </a:rPr>
              <a:t>š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í vlhkosti se netvoří zoospory a celé sporangium vyklíčí v hyfu) =&gt; průduchem pronikne do dalšího listu =&gt; haustoria vnikají do buněk, tvorba nových sporangioforů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 zimě se tvoří oogonia (nejprv </a:t>
            </a:r>
            <a:r>
              <a:rPr lang="cs-CZ" altLang="cs-CZ">
                <a:solidFill>
                  <a:srgbClr val="000000"/>
                </a:solidFill>
              </a:rPr>
              <a:t>vznikne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více jader, ale zůstane jen jedno) a anteridia (zůstanou mnohojaderná, ale jen </a:t>
            </a:r>
            <a:r>
              <a:rPr lang="cs-CZ" altLang="cs-CZ">
                <a:solidFill>
                  <a:srgbClr val="000000"/>
                </a:solidFill>
              </a:rPr>
              <a:t>jedno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jádro projde do oogonia) =&gt;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oospora klíčí vláknem, nesoucím zoosporangium</a:t>
            </a:r>
          </a:p>
        </p:txBody>
      </p:sp>
      <p:pic>
        <p:nvPicPr>
          <p:cNvPr id="13330" name="Picture 18">
            <a:extLst>
              <a:ext uri="{FF2B5EF4-FFF2-40B4-BE49-F238E27FC236}">
                <a16:creationId xmlns:a16="http://schemas.microsoft.com/office/drawing/2014/main" id="{1D7A0A89-CA70-4326-9A11-0B068D486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4343400"/>
            <a:ext cx="2667000" cy="200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1" name="Picture 19">
            <a:extLst>
              <a:ext uri="{FF2B5EF4-FFF2-40B4-BE49-F238E27FC236}">
                <a16:creationId xmlns:a16="http://schemas.microsoft.com/office/drawing/2014/main" id="{A674E628-2708-4631-B7C5-3486539FE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00" y="4343400"/>
            <a:ext cx="2667000" cy="200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32" name="Text Box 20">
            <a:extLst>
              <a:ext uri="{FF2B5EF4-FFF2-40B4-BE49-F238E27FC236}">
                <a16:creationId xmlns:a16="http://schemas.microsoft.com/office/drawing/2014/main" id="{F5B5C40D-AA3D-4691-941B-B1FC81FC0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40163"/>
            <a:ext cx="55626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500" i="1"/>
              <a:t>Phytophthora infestans</a:t>
            </a:r>
            <a:r>
              <a:rPr lang="cs-CZ" altLang="cs-CZ" sz="1500"/>
              <a:t>, symptomy napadení</a:t>
            </a:r>
          </a:p>
          <a:p>
            <a:endParaRPr lang="cs-CZ" altLang="cs-CZ" sz="200" i="1"/>
          </a:p>
          <a:p>
            <a:r>
              <a:rPr lang="cs-CZ" altLang="cs-CZ" sz="800"/>
              <a:t>Foto Jaroslav Rod, </a:t>
            </a:r>
            <a:r>
              <a:rPr lang="cs-CZ" altLang="cs-CZ" sz="800">
                <a:hlinkClick r:id="rId7"/>
              </a:rPr>
              <a:t>http://botany.upol.cz/atlasy/system/gallery.php?entry=Phytophthora%20infestans</a:t>
            </a:r>
            <a:r>
              <a:rPr lang="cs-CZ" altLang="cs-CZ" sz="800"/>
              <a:t> </a:t>
            </a:r>
          </a:p>
        </p:txBody>
      </p:sp>
      <p:pic>
        <p:nvPicPr>
          <p:cNvPr id="13333" name="1_oomyc_08_phytophthora.MP3">
            <a:hlinkClick r:id="" action="ppaction://media"/>
            <a:extLst>
              <a:ext uri="{FF2B5EF4-FFF2-40B4-BE49-F238E27FC236}">
                <a16:creationId xmlns:a16="http://schemas.microsoft.com/office/drawing/2014/main" id="{29906B0C-2475-4C01-B442-49627227460C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860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3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034" fill="hold"/>
                                        <p:tgtEl>
                                          <p:spTgt spid="133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3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3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4" name="Text Box 16">
            <a:extLst>
              <a:ext uri="{FF2B5EF4-FFF2-40B4-BE49-F238E27FC236}">
                <a16:creationId xmlns:a16="http://schemas.microsoft.com/office/drawing/2014/main" id="{AFAAD8A6-973C-4F4B-B364-EDDAFB752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9800" y="381000"/>
            <a:ext cx="4038600" cy="25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typická pro řád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Peronosporales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je cenocytická stélk</a:t>
            </a:r>
            <a:r>
              <a:rPr lang="cs-CZ" altLang="cs-CZ">
                <a:solidFill>
                  <a:srgbClr val="000000"/>
                </a:solidFill>
              </a:rPr>
              <a:t>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, intercelulární mycelium vytváří haustoria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zoosporangia se vytváří na větvených sporangioforech; vzácněji se tvoří zoospory, obvykle jednosporové sporangium klíčí přímo hyfou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pohlavní proces</a:t>
            </a:r>
            <a:r>
              <a:rPr lang="cs-CZ" altLang="cs-CZ">
                <a:solidFill>
                  <a:srgbClr val="000000"/>
                </a:solidFill>
              </a:rPr>
              <a:t>: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oogametangiogamie </a:t>
            </a:r>
            <a:r>
              <a:rPr lang="cs-CZ" altLang="cs-CZ">
                <a:solidFill>
                  <a:srgbClr val="000000"/>
                </a:solidFill>
              </a:rPr>
              <a:t>řada druhů má hospodářský význam</a:t>
            </a:r>
            <a:r>
              <a:rPr lang="cs-CZ" altLang="cs-CZ"/>
              <a:t> </a:t>
            </a:r>
          </a:p>
        </p:txBody>
      </p:sp>
      <p:pic>
        <p:nvPicPr>
          <p:cNvPr id="17425" name="Picture 17">
            <a:extLst>
              <a:ext uri="{FF2B5EF4-FFF2-40B4-BE49-F238E27FC236}">
                <a16:creationId xmlns:a16="http://schemas.microsoft.com/office/drawing/2014/main" id="{ECC7DCEE-BC35-4C1F-A253-EF05C2B2A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40"/>
          <a:stretch>
            <a:fillRect/>
          </a:stretch>
        </p:blipFill>
        <p:spPr bwMode="auto">
          <a:xfrm>
            <a:off x="5353050" y="3019425"/>
            <a:ext cx="34861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7" name="Text Box 19">
            <a:extLst>
              <a:ext uri="{FF2B5EF4-FFF2-40B4-BE49-F238E27FC236}">
                <a16:creationId xmlns:a16="http://schemas.microsoft.com/office/drawing/2014/main" id="{3DE4B4EA-2AA0-4F95-9589-865B5F7057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403600"/>
            <a:ext cx="5181600" cy="302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Plasmopara viticola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(skvrny na listech, nedosta-tečné dozrání plodů vinné révy),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P. ribicola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(totéž na rybízu),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Pseudoperonospora humuli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(parazit chmele),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Bremia lactucae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(semenáčky salátu), druhy rodu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Peronospora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na různých rostlinách; </a:t>
            </a:r>
          </a:p>
          <a:p>
            <a:endParaRPr lang="cs-CZ" altLang="cs-CZ" sz="1200" b="1">
              <a:solidFill>
                <a:srgbClr val="000000"/>
              </a:solidFill>
            </a:endParaRPr>
          </a:p>
          <a:p>
            <a:r>
              <a:rPr lang="cs-CZ" altLang="cs-CZ" b="1">
                <a:solidFill>
                  <a:srgbClr val="000000"/>
                </a:solidFill>
              </a:rPr>
              <a:t>řád </a:t>
            </a:r>
            <a:r>
              <a:rPr lang="cs-CZ" altLang="cs-CZ" b="1" i="1">
                <a:solidFill>
                  <a:srgbClr val="000000"/>
                </a:solidFill>
              </a:rPr>
              <a:t>Albuginales</a:t>
            </a:r>
            <a:r>
              <a:rPr lang="cs-CZ" altLang="cs-CZ">
                <a:solidFill>
                  <a:srgbClr val="000000"/>
                </a:solidFill>
              </a:rPr>
              <a:t> (</a:t>
            </a:r>
            <a:r>
              <a:rPr lang="cs-CZ" altLang="cs-CZ" b="1">
                <a:solidFill>
                  <a:srgbClr val="000000"/>
                </a:solidFill>
              </a:rPr>
              <a:t>"bílé rzi"</a:t>
            </a:r>
            <a:r>
              <a:rPr lang="cs-CZ" altLang="cs-CZ">
                <a:solidFill>
                  <a:srgbClr val="000000"/>
                </a:solidFill>
              </a:rPr>
              <a:t>)</a:t>
            </a:r>
            <a:r>
              <a:rPr lang="cs-CZ" altLang="cs-CZ"/>
              <a:t>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Albugo candida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(plíseň bělostná) tvoří ložiska s nevětenými sporangiofory nesoucími řetízky</a:t>
            </a:r>
            <a:r>
              <a:rPr lang="cs-CZ" altLang="cs-CZ">
                <a:solidFill>
                  <a:srgbClr val="000000"/>
                </a:solidFill>
              </a:rPr>
              <a:t>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sporangií =&gt; jejich tlakem ložisko praská </a:t>
            </a:r>
            <a:r>
              <a:rPr lang="cs-CZ" altLang="cs-CZ">
                <a:solidFill>
                  <a:srgbClr val="000000"/>
                </a:solidFill>
              </a:rPr>
              <a:t>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dochází k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uvolnění sporangií</a:t>
            </a:r>
          </a:p>
        </p:txBody>
      </p:sp>
      <p:pic>
        <p:nvPicPr>
          <p:cNvPr id="17429" name="Picture 21">
            <a:extLst>
              <a:ext uri="{FF2B5EF4-FFF2-40B4-BE49-F238E27FC236}">
                <a16:creationId xmlns:a16="http://schemas.microsoft.com/office/drawing/2014/main" id="{4299A746-2532-4C0A-9CE5-B03C5CF86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2"/>
          <a:stretch>
            <a:fillRect/>
          </a:stretch>
        </p:blipFill>
        <p:spPr bwMode="auto">
          <a:xfrm>
            <a:off x="457200" y="482600"/>
            <a:ext cx="1590675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30" name="Text Box 22">
            <a:extLst>
              <a:ext uri="{FF2B5EF4-FFF2-40B4-BE49-F238E27FC236}">
                <a16:creationId xmlns:a16="http://schemas.microsoft.com/office/drawing/2014/main" id="{25756175-0820-4BE2-8C11-A8399C826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463800"/>
            <a:ext cx="46482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500" i="1"/>
              <a:t>	               Albugo candida</a:t>
            </a:r>
            <a:r>
              <a:rPr lang="cs-CZ" altLang="cs-CZ" sz="1500"/>
              <a:t> na stonku kokošky, </a:t>
            </a:r>
            <a:r>
              <a:rPr lang="cs-CZ" altLang="cs-CZ" sz="1500" i="1"/>
              <a:t>Plasmopara viticola</a:t>
            </a:r>
            <a:r>
              <a:rPr lang="cs-CZ" altLang="cs-CZ" sz="1500"/>
              <a:t> na listu vinné révy</a:t>
            </a:r>
          </a:p>
          <a:p>
            <a:endParaRPr lang="cs-CZ" altLang="cs-CZ" sz="400" i="1"/>
          </a:p>
          <a:p>
            <a:r>
              <a:rPr lang="cs-CZ" altLang="cs-CZ" sz="800"/>
              <a:t>Foto Jaroslav Rod, </a:t>
            </a:r>
            <a:r>
              <a:rPr lang="cs-CZ" altLang="cs-CZ" sz="800">
                <a:hlinkClick r:id="rId8"/>
              </a:rPr>
              <a:t>http://botany.upol.cz/atlasy/system/gallery.php?entry=Albugo%20candida</a:t>
            </a:r>
            <a:r>
              <a:rPr lang="cs-CZ" altLang="cs-CZ" sz="800"/>
              <a:t>, Michaela Sedlářová, </a:t>
            </a:r>
            <a:r>
              <a:rPr lang="cs-CZ" altLang="cs-CZ" sz="800">
                <a:hlinkClick r:id="rId9"/>
              </a:rPr>
              <a:t>http://botany.upol.cz/atlasy/system/gallery.php?entry=Plasmopara%20viticola</a:t>
            </a:r>
            <a:r>
              <a:rPr lang="cs-CZ" altLang="cs-CZ" sz="800"/>
              <a:t>  </a:t>
            </a:r>
          </a:p>
        </p:txBody>
      </p:sp>
      <p:pic>
        <p:nvPicPr>
          <p:cNvPr id="17431" name="Picture 23">
            <a:extLst>
              <a:ext uri="{FF2B5EF4-FFF2-40B4-BE49-F238E27FC236}">
                <a16:creationId xmlns:a16="http://schemas.microsoft.com/office/drawing/2014/main" id="{563097D8-3226-464A-9C0E-B90717894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82600"/>
            <a:ext cx="2590800" cy="191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2" name="1_oomyc_09_peronosporales.MP3">
            <a:hlinkClick r:id="" action="ppaction://media"/>
            <a:extLst>
              <a:ext uri="{FF2B5EF4-FFF2-40B4-BE49-F238E27FC236}">
                <a16:creationId xmlns:a16="http://schemas.microsoft.com/office/drawing/2014/main" id="{403C0FC1-9993-4997-A7E1-E5CBD9DC6A7D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997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3" name="1_oomyc_09_albuginales.MP3">
            <a:hlinkClick r:id="" action="ppaction://media"/>
            <a:extLst>
              <a:ext uri="{FF2B5EF4-FFF2-40B4-BE49-F238E27FC236}">
                <a16:creationId xmlns:a16="http://schemas.microsoft.com/office/drawing/2014/main" id="{4ED48770-1614-4890-94E1-02ACA8810062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9418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4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53" fill="hold"/>
                                        <p:tgtEl>
                                          <p:spTgt spid="174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3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3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4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3619" fill="hold"/>
                                        <p:tgtEl>
                                          <p:spTgt spid="174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3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3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3229</TotalTime>
  <Words>2100</Words>
  <Application>Microsoft Office PowerPoint</Application>
  <PresentationFormat>Předvádění na obrazovce (4:3)</PresentationFormat>
  <Paragraphs>111</Paragraphs>
  <Slides>13</Slides>
  <Notes>0</Notes>
  <HiddenSlides>0</HiddenSlides>
  <MMClips>15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7" baseType="lpstr">
      <vt:lpstr>Arial</vt:lpstr>
      <vt:lpstr>SimSun</vt:lpstr>
      <vt:lpstr>Times New Roman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PřF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Daniel Dvořák</dc:creator>
  <cp:lastModifiedBy>Petr</cp:lastModifiedBy>
  <cp:revision>148</cp:revision>
  <dcterms:created xsi:type="dcterms:W3CDTF">2005-10-28T15:01:41Z</dcterms:created>
  <dcterms:modified xsi:type="dcterms:W3CDTF">2020-11-08T11:00:47Z</dcterms:modified>
</cp:coreProperties>
</file>