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9" r:id="rId2"/>
    <p:sldId id="261" r:id="rId3"/>
    <p:sldId id="322" r:id="rId4"/>
    <p:sldId id="311" r:id="rId5"/>
    <p:sldId id="316" r:id="rId6"/>
    <p:sldId id="263" r:id="rId7"/>
    <p:sldId id="317" r:id="rId8"/>
    <p:sldId id="318" r:id="rId9"/>
    <p:sldId id="319" r:id="rId10"/>
    <p:sldId id="320" r:id="rId11"/>
    <p:sldId id="326" r:id="rId12"/>
    <p:sldId id="324" r:id="rId13"/>
    <p:sldId id="327" r:id="rId14"/>
    <p:sldId id="321" r:id="rId15"/>
    <p:sldId id="325" r:id="rId16"/>
    <p:sldId id="328" r:id="rId17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D7C3"/>
    <a:srgbClr val="009900"/>
    <a:srgbClr val="66FF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93" autoAdjust="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67D5A2-2712-4E6A-B577-055154F1F8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7B2143F-889D-4F46-9274-85A1C93FCA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F283F18-1C4E-45BF-8D45-80E6B6EF9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120B2F-B3F9-42D8-9BF1-7E7A95093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C0333B6-1770-4F02-B0FC-F321D4CE8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F61287-FBB1-4E9C-B7E9-93481276E43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70950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8F9229-CAB7-4292-8A58-C523EF101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98D9F6D-AB92-4605-98CF-5B87780308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A7C3DE9-CDA6-4B5A-9F73-A756E9B88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447E86E-6ABD-4232-AA06-0F2F677F2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0A5892-B2A0-407D-B886-4E26E96B7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EF8C45-89E0-4869-B48A-C80E28A0395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39434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E7F706B-9B62-4FE1-A1A3-BA8980934A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2425DE0-A6AC-4871-A474-599EBE6AF4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3796184-6517-4F12-9B3F-A1E857CA8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A3A94A-BF4C-490C-8B8C-F8DBD511A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BFC0F3D-01E1-40DB-AF1B-7082C4BC6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5D0AB3-6A20-4D40-B068-5DFDC008A1C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76635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112ED4-58CE-4221-9CD8-ECF820F19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8D930D-8975-44DB-9B21-8AE984F3D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A79F858-301E-40DD-9205-DE864C1DB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13D830E-3211-49D0-95DB-12FBF7B9E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C1A15C-9896-456E-B0DD-6BF9FD9DA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B9D49B-16E8-450C-A269-3685E041DDC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56778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E21FB4-7C20-40C8-B419-0404DC150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A86980A-1396-4DD0-9B88-DCFEF70AE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DBD0BAD-C8F8-4399-A84E-52E4368C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2820133-C43C-40F2-85D7-CD4DD5E83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0E811A9-4385-4F63-B07F-93F789CEC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FD8EFB-D3D4-4719-B661-9CC19A090F6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8144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A64309-5838-4103-B43D-6657BFE38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CBAE97-2C3D-4453-A6AD-5717699B2E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479E9CA-1BDF-410A-85BF-2440CEC16A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05E6C7B-F3B5-4A2A-8343-F832F014F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9DCA94F-6FB0-45C9-B21A-FEEA7190B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479BA4A-5C60-42FC-B93E-BE675E629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BDF76F-AAE4-4F9B-9043-C205D146393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52749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98AC0D-6AD6-408F-A251-33A2E05E1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3B2A7E6-CA1D-4D98-8FBF-F2B1DB8F0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15B3577-2467-4E0C-A504-F3D19D3A18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3C19C68-2344-4179-95A4-6386834BC1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6452B66-BD4F-4BCC-8C91-7B49E44B05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02327A3-982E-4991-A574-9B746B6FE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E6358BC-A979-414C-8EED-AE7B6E8FA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A5EDF03-3E78-4688-8E3A-6FC4FF892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E3D16-0DAB-4379-8157-A5871F7D9CA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36000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49E597-48EC-4F7C-B040-779EE196B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C45460A-BE66-4CD0-B676-0AC6D0078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39CA711-6098-4FBB-965F-53248BDA8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53430EB-BBD7-494D-BA40-78C6C9628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C593C1-C600-491D-B289-F9194DBE721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96208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39E4383-836E-44E2-B70A-F4E5E328B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4BE7AF0-93DF-4315-9CA6-588C2B1D5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23C6662-70BF-4D96-A80D-753E4D82B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EFE267-EA14-4376-85DB-30C1A39C4D5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03845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470AEC-1B7B-46BF-AF3D-0B08E6335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5F8D85-AD82-429B-AE8F-8C2F0968B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A75B409-51E7-4123-9F8F-FC4A80E092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326601A-EB32-438D-8764-4E769B904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98F74BA-4EAF-494F-BE46-6F234D58E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A365DD0-3A63-40AF-9CA0-FDFDE3BC5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2AC3BF-56FF-4763-8216-1EAE430D663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49262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242FA8-86F4-4B6F-BBBC-17219A3C5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D8A7B47-9486-4C20-B7E1-0D2D4E664D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B344974-7111-4806-A0B8-3FCDF15B1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3C564F2-8251-4717-806E-F1A24D66B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FD496F0-8E71-41F3-A86D-4310E151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4F870C6-1437-4456-9886-DCA257339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BD1759-BB61-452F-9192-5A962F624E5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45979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E70BC83-69F9-4860-ADD4-BA8B8E60EE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83E5D9F-DF9C-49DE-BB21-3E74BEDEFB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54F3AD4-532E-4CA4-AC79-6FF71D6936D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15FF551-FD91-474D-9B69-D068F1F8BB8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75E73DD-856F-4CF9-955D-72D16BD65E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E1DD0DB-34E3-4934-BD61-99C2D67C93E4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otany.hawaii.edu/faculty/wong/BOT135/2009/Lecture07/Lect08.htm" TargetMode="External"/><Relationship Id="rId13" Type="http://schemas.openxmlformats.org/officeDocument/2006/relationships/image" Target="../media/image2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eg"/><Relationship Id="rId12" Type="http://schemas.openxmlformats.org/officeDocument/2006/relationships/image" Target="../media/image21.jpeg"/><Relationship Id="rId2" Type="http://schemas.openxmlformats.org/officeDocument/2006/relationships/audio" Target="../media/media9.MP3"/><Relationship Id="rId16" Type="http://schemas.openxmlformats.org/officeDocument/2006/relationships/image" Target="../media/image6.png"/><Relationship Id="rId1" Type="http://schemas.microsoft.com/office/2007/relationships/media" Target="../media/media9.MP3"/><Relationship Id="rId6" Type="http://schemas.openxmlformats.org/officeDocument/2006/relationships/hyperlink" Target="http://www.botany.hawaii.edu/faculty/wong/Bot201/Basidiomycota/Uredinomycetes/Uredinomycetes.htm" TargetMode="External"/><Relationship Id="rId11" Type="http://schemas.openxmlformats.org/officeDocument/2006/relationships/image" Target="../media/image20.jpeg"/><Relationship Id="rId5" Type="http://schemas.openxmlformats.org/officeDocument/2006/relationships/image" Target="../media/image16.jpeg"/><Relationship Id="rId15" Type="http://schemas.openxmlformats.org/officeDocument/2006/relationships/image" Target="../media/image23.jpeg"/><Relationship Id="rId10" Type="http://schemas.openxmlformats.org/officeDocument/2006/relationships/image" Target="../media/image19.jpeg"/><Relationship Id="rId4" Type="http://schemas.openxmlformats.org/officeDocument/2006/relationships/image" Target="../media/image15.jpeg"/><Relationship Id="rId9" Type="http://schemas.openxmlformats.org/officeDocument/2006/relationships/image" Target="../media/image18.jpeg"/><Relationship Id="rId14" Type="http://schemas.openxmlformats.org/officeDocument/2006/relationships/hyperlink" Target="http://www.apsnet.org/online/archive/1998/barley70.htm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anbg.gov.au/fungi/ecology-invertebrates.html" TargetMode="Externa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hyperlink" Target="http://www.anbg.gov.au/fungi/images-captions/septobasidium-sp-0201.htm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broadinstitute.org/news/169" TargetMode="Externa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7.jpeg"/><Relationship Id="rId5" Type="http://schemas.openxmlformats.org/officeDocument/2006/relationships/hyperlink" Target="http://www.agric.wa.gov.au/PC_92016.html?s=1001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26.jpeg"/><Relationship Id="rId9" Type="http://schemas.openxmlformats.org/officeDocument/2006/relationships/hyperlink" Target="http://www.nature-diary.co.uk/2008/06-11.ht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6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grzyby.pl/gatunki/Exobasidium_vaccinii.htm" TargetMode="Externa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hyperlink" Target="http://www.broadinstitute.org/news/169" TargetMode="Externa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6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arural.com.ar/viarural.com.ar/insumosagropecuarios/agricolas/agroquimicos/rizobacter/aa-enfermedades/tilletia-caries-01.htm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apsnet.org/online/archive/1998/barley81.htm" TargetMode="Externa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://www.uni-tuebingen.de/uni/bbm/mycology/botryoba.htm" TargetMode="Externa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hyperlink" Target="http://www.mushroomthejournal.com/greatlakesdata/Terms/steri702.html" TargetMode="External"/><Relationship Id="rId5" Type="http://schemas.openxmlformats.org/officeDocument/2006/relationships/hyperlink" Target="http://www-mykopat.slu.se/Newwebsite/mycorrhiza/kantarellfiler/texter/rtf.htm" TargetMode="Externa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bsu.edu/classes/ruch/msa/mims.html" TargetMode="Externa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jpeg"/><Relationship Id="rId5" Type="http://schemas.openxmlformats.org/officeDocument/2006/relationships/hyperlink" Target="http://pollen.utulsa.edu/Spores/basidiospores.html" TargetMode="Externa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.png"/><Relationship Id="rId5" Type="http://schemas.openxmlformats.org/officeDocument/2006/relationships/hyperlink" Target="http://cs.wikipedia.org/wiki/Mykorhiza" TargetMode="Externa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6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7" name="Picture 3">
            <a:extLst>
              <a:ext uri="{FF2B5EF4-FFF2-40B4-BE49-F238E27FC236}">
                <a16:creationId xmlns:a16="http://schemas.microsoft.com/office/drawing/2014/main" id="{5D6DA26E-C4E6-40C3-9798-EF2096EFD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5467350"/>
            <a:ext cx="6281737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3188" name="Text Box 4">
            <a:extLst>
              <a:ext uri="{FF2B5EF4-FFF2-40B4-BE49-F238E27FC236}">
                <a16:creationId xmlns:a16="http://schemas.microsoft.com/office/drawing/2014/main" id="{B47AC0A5-41B1-48E9-9A3F-E00109AD1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94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400">
                <a:solidFill>
                  <a:srgbClr val="006600"/>
                </a:solidFill>
                <a:ea typeface="SimSun" panose="02010600030101010101" pitchFamily="2" charset="-122"/>
              </a:rPr>
              <a:t>MODULARIZACE VÝUKY EVOLUČNÍ A EKOLOGICKÉ BIOLOGIE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400">
                <a:solidFill>
                  <a:srgbClr val="000000"/>
                </a:solidFill>
                <a:ea typeface="SimSun" panose="02010600030101010101" pitchFamily="2" charset="-122"/>
              </a:rPr>
              <a:t>CZ.1.07/2.2.00/15.0204</a:t>
            </a:r>
          </a:p>
        </p:txBody>
      </p:sp>
      <p:sp>
        <p:nvSpPr>
          <p:cNvPr id="93189" name="Line 5">
            <a:extLst>
              <a:ext uri="{FF2B5EF4-FFF2-40B4-BE49-F238E27FC236}">
                <a16:creationId xmlns:a16="http://schemas.microsoft.com/office/drawing/2014/main" id="{21CD15CA-11AB-44FD-BC25-B78E936ADD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1300" y="763588"/>
            <a:ext cx="6118225" cy="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3190" name="Line 6">
            <a:extLst>
              <a:ext uri="{FF2B5EF4-FFF2-40B4-BE49-F238E27FC236}">
                <a16:creationId xmlns:a16="http://schemas.microsoft.com/office/drawing/2014/main" id="{35C5A88C-4DD9-4F1C-9A2B-9050495330C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1300" y="798513"/>
            <a:ext cx="61182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93191" name="Picture 7">
            <a:extLst>
              <a:ext uri="{FF2B5EF4-FFF2-40B4-BE49-F238E27FC236}">
                <a16:creationId xmlns:a16="http://schemas.microsoft.com/office/drawing/2014/main" id="{112AB1AF-D942-4E97-AD1E-D2DC6CB6B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260350"/>
            <a:ext cx="1011237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92" name="Picture 8">
            <a:extLst>
              <a:ext uri="{FF2B5EF4-FFF2-40B4-BE49-F238E27FC236}">
                <a16:creationId xmlns:a16="http://schemas.microsoft.com/office/drawing/2014/main" id="{3D0CB853-B38A-425F-A0C2-923E31099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57175"/>
            <a:ext cx="1008063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93" name="Text Box 9">
            <a:extLst>
              <a:ext uri="{FF2B5EF4-FFF2-40B4-BE49-F238E27FC236}">
                <a16:creationId xmlns:a16="http://schemas.microsoft.com/office/drawing/2014/main" id="{67FEC7B0-509C-44B5-B97C-C672C1BB3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196975"/>
            <a:ext cx="8642350" cy="390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FYLOGENEZE A DIVERZITA </a:t>
            </a:r>
          </a:p>
          <a:p>
            <a:pPr algn="ctr"/>
            <a:r>
              <a:rPr lang="cs-CZ" altLang="cs-CZ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HUB A PODOBNÝCH ORGANISMŮ</a:t>
            </a:r>
            <a:br>
              <a:rPr lang="cs-CZ" altLang="cs-CZ" sz="3200">
                <a:cs typeface="Arial" panose="020B0604020202020204" pitchFamily="34" charset="0"/>
              </a:rPr>
            </a:br>
            <a:r>
              <a:rPr lang="cs-CZ" altLang="cs-CZ" sz="2000">
                <a:solidFill>
                  <a:srgbClr val="000000"/>
                </a:solidFill>
                <a:cs typeface="Arial" panose="020B0604020202020204" pitchFamily="34" charset="0"/>
              </a:rPr>
              <a:t>(část přednášky Fylogeneze a diverzita řas a hub)</a:t>
            </a:r>
            <a:endParaRPr lang="cs-CZ" altLang="cs-CZ" sz="2000">
              <a:cs typeface="Arial" panose="020B0604020202020204" pitchFamily="34" charset="0"/>
            </a:endParaRPr>
          </a:p>
          <a:p>
            <a:endParaRPr lang="cs-CZ" altLang="cs-CZ" sz="1200"/>
          </a:p>
          <a:p>
            <a:pPr algn="ctr"/>
            <a:r>
              <a:rPr lang="cs-CZ" altLang="cs-CZ" sz="1600"/>
              <a:t>systém založený na pojetí taxonů v 10. vydání Dictionary of the Fungi (Kirk et al. 2008)</a:t>
            </a:r>
          </a:p>
          <a:p>
            <a:pPr algn="ctr"/>
            <a:r>
              <a:rPr lang="cs-CZ" altLang="cs-CZ" sz="1600"/>
              <a:t>s pozdějšími úpravami</a:t>
            </a:r>
          </a:p>
          <a:p>
            <a:endParaRPr lang="cs-CZ" altLang="cs-CZ" sz="1200"/>
          </a:p>
          <a:p>
            <a:pPr algn="ctr"/>
            <a:r>
              <a:rPr lang="cs-CZ" altLang="cs-CZ" sz="1800">
                <a:solidFill>
                  <a:srgbClr val="000000"/>
                </a:solidFill>
              </a:rPr>
              <a:t>• SAR - Straminipila: Peronosporomycota / Labyrinthulomycota / Hyphochytriomyc.</a:t>
            </a:r>
          </a:p>
          <a:p>
            <a:pPr algn="ctr"/>
            <a:r>
              <a:rPr lang="cs-CZ" altLang="cs-CZ" sz="1800">
                <a:solidFill>
                  <a:srgbClr val="000000"/>
                </a:solidFill>
              </a:rPr>
              <a:t>• Rhizaria: Plasmodiophorida • Excavata: Acrasida • Amoebozoa: Mycetozoa</a:t>
            </a:r>
          </a:p>
          <a:p>
            <a:pPr algn="ctr"/>
            <a:r>
              <a:rPr lang="cs-CZ" altLang="cs-CZ" sz="1800">
                <a:solidFill>
                  <a:srgbClr val="000000"/>
                </a:solidFill>
              </a:rPr>
              <a:t>• Opisthokonta -</a:t>
            </a:r>
            <a:r>
              <a:rPr lang="cs-CZ" altLang="cs-CZ" sz="1200">
                <a:solidFill>
                  <a:srgbClr val="000000"/>
                </a:solidFill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Fungi: Microsporidiomycota / Chytridiomycota / Blastocladiomycota</a:t>
            </a:r>
          </a:p>
          <a:p>
            <a:pPr algn="ctr"/>
            <a:r>
              <a:rPr lang="cs-CZ" altLang="cs-CZ" sz="1800">
                <a:solidFill>
                  <a:srgbClr val="000000"/>
                </a:solidFill>
              </a:rPr>
              <a:t>/ </a:t>
            </a:r>
            <a:r>
              <a:rPr lang="cs-CZ" altLang="cs-CZ" sz="1800" i="1">
                <a:solidFill>
                  <a:srgbClr val="000000"/>
                </a:solidFill>
              </a:rPr>
              <a:t>skupina</a:t>
            </a:r>
            <a:r>
              <a:rPr lang="cs-CZ" altLang="cs-CZ" sz="1800">
                <a:solidFill>
                  <a:srgbClr val="000000"/>
                </a:solidFill>
              </a:rPr>
              <a:t> </a:t>
            </a:r>
            <a:r>
              <a:rPr lang="cs-CZ" altLang="cs-CZ" sz="1800" i="1">
                <a:solidFill>
                  <a:srgbClr val="000000"/>
                </a:solidFill>
              </a:rPr>
              <a:t>Zygomycota</a:t>
            </a:r>
            <a:r>
              <a:rPr lang="cs-CZ" altLang="cs-CZ" sz="1800">
                <a:solidFill>
                  <a:srgbClr val="000000"/>
                </a:solidFill>
              </a:rPr>
              <a:t> - Mucoromycota, Zoopagomycota / Glomeromycota</a:t>
            </a:r>
          </a:p>
          <a:p>
            <a:pPr algn="ctr"/>
            <a:r>
              <a:rPr lang="cs-CZ" altLang="cs-CZ" sz="1800">
                <a:solidFill>
                  <a:srgbClr val="000000"/>
                </a:solidFill>
              </a:rPr>
              <a:t>/ Dikarya - Ascomycota: Taphrinomycotina, Saccharomycotina, Pezizomycotina</a:t>
            </a:r>
          </a:p>
          <a:p>
            <a:pPr algn="ctr"/>
            <a:r>
              <a:rPr lang="cs-CZ" altLang="cs-CZ" sz="1800">
                <a:solidFill>
                  <a:srgbClr val="000000"/>
                </a:solidFill>
              </a:rPr>
              <a:t>- </a:t>
            </a:r>
            <a:r>
              <a:rPr lang="cs-CZ" altLang="cs-CZ" sz="1800" i="1">
                <a:solidFill>
                  <a:srgbClr val="000000"/>
                </a:solidFill>
              </a:rPr>
              <a:t>pomocné skupiny Deuteromycota a Lichenes</a:t>
            </a:r>
            <a:r>
              <a:rPr lang="cs-CZ" altLang="cs-CZ" sz="180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cs-CZ" altLang="cs-CZ" sz="180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Basidiomycota: Pucciniomycotina, Ustilaginomycotina</a:t>
            </a:r>
            <a:r>
              <a:rPr lang="cs-CZ" altLang="cs-CZ" sz="1800">
                <a:solidFill>
                  <a:srgbClr val="000000"/>
                </a:solidFill>
              </a:rPr>
              <a:t>, Agaricomycotina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84" name="Picture 16">
            <a:extLst>
              <a:ext uri="{FF2B5EF4-FFF2-40B4-BE49-F238E27FC236}">
                <a16:creationId xmlns:a16="http://schemas.microsoft.com/office/drawing/2014/main" id="{10662505-ECA8-415E-8DA6-B1F7B978E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4" b="7874"/>
          <a:stretch>
            <a:fillRect/>
          </a:stretch>
        </p:blipFill>
        <p:spPr bwMode="auto">
          <a:xfrm>
            <a:off x="228600" y="1828800"/>
            <a:ext cx="228758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85" name="Picture 17">
            <a:extLst>
              <a:ext uri="{FF2B5EF4-FFF2-40B4-BE49-F238E27FC236}">
                <a16:creationId xmlns:a16="http://schemas.microsoft.com/office/drawing/2014/main" id="{84D39521-30EF-413B-9369-4237DB61C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257800"/>
            <a:ext cx="1828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86" name="Text Box 18">
            <a:extLst>
              <a:ext uri="{FF2B5EF4-FFF2-40B4-BE49-F238E27FC236}">
                <a16:creationId xmlns:a16="http://schemas.microsoft.com/office/drawing/2014/main" id="{17FE2622-6B59-47E2-A0FF-E72394D5E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4711700"/>
            <a:ext cx="2057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>
                <a:hlinkClick r:id="rId6"/>
              </a:rPr>
              <a:t>http://www.botany.hawaii.edu/faculty</a:t>
            </a:r>
          </a:p>
          <a:p>
            <a:pPr algn="r"/>
            <a:r>
              <a:rPr lang="cs-CZ" altLang="cs-CZ">
                <a:hlinkClick r:id="rId6"/>
              </a:rPr>
              <a:t>/wong/Bot201/Basidiomycota</a:t>
            </a:r>
          </a:p>
          <a:p>
            <a:pPr algn="r"/>
            <a:r>
              <a:rPr lang="cs-CZ" altLang="cs-CZ">
                <a:hlinkClick r:id="rId6"/>
              </a:rPr>
              <a:t>/Uredinomycetes/Uredinomycetes.htm</a:t>
            </a:r>
            <a:r>
              <a:rPr lang="cs-CZ" altLang="cs-CZ"/>
              <a:t> (řez spermog.</a:t>
            </a:r>
            <a:r>
              <a:rPr lang="cs-CZ" altLang="cs-CZ" sz="400"/>
              <a:t> </a:t>
            </a:r>
            <a:r>
              <a:rPr lang="cs-CZ" altLang="cs-CZ"/>
              <a:t>+ aecia, teliosp.</a:t>
            </a:r>
            <a:r>
              <a:rPr lang="cs-CZ" altLang="cs-CZ" sz="400"/>
              <a:t> </a:t>
            </a:r>
            <a:r>
              <a:rPr lang="cs-CZ" altLang="cs-CZ"/>
              <a:t>+ bazidie) </a:t>
            </a:r>
          </a:p>
        </p:txBody>
      </p:sp>
      <p:pic>
        <p:nvPicPr>
          <p:cNvPr id="83988" name="Picture 20">
            <a:extLst>
              <a:ext uri="{FF2B5EF4-FFF2-40B4-BE49-F238E27FC236}">
                <a16:creationId xmlns:a16="http://schemas.microsoft.com/office/drawing/2014/main" id="{0543A168-DF1A-49DB-906A-6AE9EA33A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286000" cy="152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89" name="Text Box 21">
            <a:extLst>
              <a:ext uri="{FF2B5EF4-FFF2-40B4-BE49-F238E27FC236}">
                <a16:creationId xmlns:a16="http://schemas.microsoft.com/office/drawing/2014/main" id="{9CB664F9-547D-468A-B23E-0C111203B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1350" y="4210050"/>
            <a:ext cx="2133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hlinkClick r:id="rId8"/>
              </a:rPr>
              <a:t>http://www.botany.hawaii.edu/faculty</a:t>
            </a:r>
          </a:p>
          <a:p>
            <a:r>
              <a:rPr lang="cs-CZ" altLang="cs-CZ">
                <a:hlinkClick r:id="rId8"/>
              </a:rPr>
              <a:t>/wong/BOT135/2009/Lecture07</a:t>
            </a:r>
          </a:p>
          <a:p>
            <a:r>
              <a:rPr lang="cs-CZ" altLang="cs-CZ">
                <a:hlinkClick r:id="rId8"/>
              </a:rPr>
              <a:t>/Lect08.htm</a:t>
            </a:r>
            <a:r>
              <a:rPr lang="cs-CZ" altLang="cs-CZ"/>
              <a:t> (spermogonia, uredia + řez ložiskem, telia + řez ložiskem) </a:t>
            </a:r>
          </a:p>
        </p:txBody>
      </p:sp>
      <p:pic>
        <p:nvPicPr>
          <p:cNvPr id="83991" name="Picture 23">
            <a:extLst>
              <a:ext uri="{FF2B5EF4-FFF2-40B4-BE49-F238E27FC236}">
                <a16:creationId xmlns:a16="http://schemas.microsoft.com/office/drawing/2014/main" id="{C59AA536-4A60-4D07-B64E-1C1D265EE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8600"/>
            <a:ext cx="2239963" cy="165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92" name="Picture 24">
            <a:extLst>
              <a:ext uri="{FF2B5EF4-FFF2-40B4-BE49-F238E27FC236}">
                <a16:creationId xmlns:a16="http://schemas.microsoft.com/office/drawing/2014/main" id="{AF973AFD-D10A-4C87-B97A-820C814DB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1955800"/>
            <a:ext cx="2438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93" name="Picture 25">
            <a:extLst>
              <a:ext uri="{FF2B5EF4-FFF2-40B4-BE49-F238E27FC236}">
                <a16:creationId xmlns:a16="http://schemas.microsoft.com/office/drawing/2014/main" id="{F4E3E162-B8CB-4DF3-BEE6-E1125F97E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509838"/>
            <a:ext cx="2209800" cy="172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94" name="Picture 26">
            <a:extLst>
              <a:ext uri="{FF2B5EF4-FFF2-40B4-BE49-F238E27FC236}">
                <a16:creationId xmlns:a16="http://schemas.microsoft.com/office/drawing/2014/main" id="{7A3D2A29-7DCA-4E87-B6A2-35C613675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434340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95" name="Picture 27">
            <a:extLst>
              <a:ext uri="{FF2B5EF4-FFF2-40B4-BE49-F238E27FC236}">
                <a16:creationId xmlns:a16="http://schemas.microsoft.com/office/drawing/2014/main" id="{7BBAB53A-9458-41E9-9D26-ADC275A48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48200"/>
            <a:ext cx="2971800" cy="199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96" name="Text Box 28">
            <a:extLst>
              <a:ext uri="{FF2B5EF4-FFF2-40B4-BE49-F238E27FC236}">
                <a16:creationId xmlns:a16="http://schemas.microsoft.com/office/drawing/2014/main" id="{C5638CDA-0DDC-4CAB-A363-087A8922FB8A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889125" y="5087938"/>
            <a:ext cx="2895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Foto B. Steffenson, </a:t>
            </a:r>
            <a:r>
              <a:rPr lang="cs-CZ" altLang="cs-CZ">
                <a:hlinkClick r:id="rId14"/>
              </a:rPr>
              <a:t>http://www.apsnet.org</a:t>
            </a:r>
          </a:p>
          <a:p>
            <a:r>
              <a:rPr lang="cs-CZ" altLang="cs-CZ">
                <a:hlinkClick r:id="rId14"/>
              </a:rPr>
              <a:t>/online/archive/1998/barley70.htm</a:t>
            </a:r>
            <a:endParaRPr lang="cs-CZ" altLang="cs-CZ"/>
          </a:p>
        </p:txBody>
      </p:sp>
      <p:pic>
        <p:nvPicPr>
          <p:cNvPr id="83990" name="Picture 22">
            <a:extLst>
              <a:ext uri="{FF2B5EF4-FFF2-40B4-BE49-F238E27FC236}">
                <a16:creationId xmlns:a16="http://schemas.microsoft.com/office/drawing/2014/main" id="{012CAE5D-F8A5-4856-86D2-E17C64070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" r="2863" b="3149"/>
          <a:stretch>
            <a:fillRect/>
          </a:stretch>
        </p:blipFill>
        <p:spPr bwMode="auto">
          <a:xfrm>
            <a:off x="4270375" y="228600"/>
            <a:ext cx="2406650" cy="22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97" name="Text Box 29">
            <a:extLst>
              <a:ext uri="{FF2B5EF4-FFF2-40B4-BE49-F238E27FC236}">
                <a16:creationId xmlns:a16="http://schemas.microsoft.com/office/drawing/2014/main" id="{9657ACA3-66D5-47C7-85B2-D942ECE10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300" y="228600"/>
            <a:ext cx="1752600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/>
              <a:t>Vlevo nahoře spermogonia s kapkami nektaru, dole aecia, uprostřed řez listem s ložisky </a:t>
            </a:r>
            <a:r>
              <a:rPr lang="cs-CZ" altLang="cs-CZ" sz="1500" i="1"/>
              <a:t>Puccinia graminis</a:t>
            </a:r>
            <a:r>
              <a:rPr lang="cs-CZ" altLang="cs-CZ" sz="1500"/>
              <a:t>.</a:t>
            </a:r>
          </a:p>
          <a:p>
            <a:r>
              <a:rPr lang="cs-CZ" altLang="cs-CZ" sz="1500"/>
              <a:t>Vpravo nahoře uredia a řez ložiskem </a:t>
            </a:r>
            <a:r>
              <a:rPr lang="cs-CZ" altLang="cs-CZ" sz="1500" i="1"/>
              <a:t>Puccinia graminis</a:t>
            </a:r>
            <a:r>
              <a:rPr lang="cs-CZ" altLang="cs-CZ" sz="1500"/>
              <a:t>, pod nimi teliospory a telia</a:t>
            </a:r>
            <a:r>
              <a:rPr lang="cs-CZ" altLang="cs-CZ" sz="1500" i="1"/>
              <a:t> Puccinia graminis</a:t>
            </a:r>
            <a:r>
              <a:rPr lang="cs-CZ" altLang="cs-CZ" sz="1500"/>
              <a:t>, dole telia </a:t>
            </a:r>
            <a:r>
              <a:rPr lang="cs-CZ" altLang="cs-CZ" sz="1500" i="1"/>
              <a:t>Gymno- sporangium</a:t>
            </a:r>
            <a:r>
              <a:rPr lang="cs-CZ" altLang="cs-CZ" sz="1500"/>
              <a:t> sp. na cypřišku a bazidie vyrůstající z teliospory.</a:t>
            </a:r>
            <a:endParaRPr lang="cs-CZ" altLang="cs-CZ"/>
          </a:p>
        </p:txBody>
      </p:sp>
      <p:pic>
        <p:nvPicPr>
          <p:cNvPr id="83998" name="7a_basid_10_gymnosporangium-telia.MP3">
            <a:hlinkClick r:id="" action="ppaction://media"/>
            <a:extLst>
              <a:ext uri="{FF2B5EF4-FFF2-40B4-BE49-F238E27FC236}">
                <a16:creationId xmlns:a16="http://schemas.microsoft.com/office/drawing/2014/main" id="{1F625070-49AA-47DE-8CB1-5CA033FADAD2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581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9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534" fill="hold"/>
                                        <p:tgtEl>
                                          <p:spTgt spid="839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99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99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>
            <a:extLst>
              <a:ext uri="{FF2B5EF4-FFF2-40B4-BE49-F238E27FC236}">
                <a16:creationId xmlns:a16="http://schemas.microsoft.com/office/drawing/2014/main" id="{E0B5D548-837F-461B-9326-0029A0869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sz="1800" b="1" i="1">
                <a:solidFill>
                  <a:srgbClr val="000000"/>
                </a:solidFill>
                <a:cs typeface="Arial" panose="020B0604020202020204" pitchFamily="34" charset="0"/>
              </a:rPr>
              <a:t>Septobasidiales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specializovaní parazité (nebo symbionti?) červců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mycelium porůstá povrch rostliny, proniká haustorii do těla červce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zde získává živiny, které on saje z rostliny; naopak je chráněn několikavrstevnou strukturou, kterou hyfy na substrátu vytvářejí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na povrchové vrstvě tvorba hymenia (příčně přehr</a:t>
            </a:r>
            <a:r>
              <a:rPr lang="cs-CZ" altLang="cs-CZ" sz="1800">
                <a:solidFill>
                  <a:srgbClr val="000000"/>
                </a:solidFill>
              </a:rPr>
              <a:t>ádkované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bazidie) a spor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roznáší je hmyz pronikající z hyfové struktury ven</a:t>
            </a:r>
          </a:p>
        </p:txBody>
      </p:sp>
      <p:pic>
        <p:nvPicPr>
          <p:cNvPr id="90115" name="Picture 3">
            <a:extLst>
              <a:ext uri="{FF2B5EF4-FFF2-40B4-BE49-F238E27FC236}">
                <a16:creationId xmlns:a16="http://schemas.microsoft.com/office/drawing/2014/main" id="{00F9CDFE-2233-4D54-AAD2-E5F3FC4FB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2209800"/>
            <a:ext cx="3695700" cy="237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20" name="Picture 8">
            <a:extLst>
              <a:ext uri="{FF2B5EF4-FFF2-40B4-BE49-F238E27FC236}">
                <a16:creationId xmlns:a16="http://schemas.microsoft.com/office/drawing/2014/main" id="{ED48A6A1-141F-4F7F-B16E-07473B89A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076450"/>
            <a:ext cx="35814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6" name="Text Box 4">
            <a:extLst>
              <a:ext uri="{FF2B5EF4-FFF2-40B4-BE49-F238E27FC236}">
                <a16:creationId xmlns:a16="http://schemas.microsoft.com/office/drawing/2014/main" id="{67F7B681-E568-4EEC-967C-E63C863DE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0"/>
            <a:ext cx="47244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Foto Heino Lepp, </a:t>
            </a:r>
            <a:r>
              <a:rPr lang="cs-CZ" altLang="cs-CZ">
                <a:hlinkClick r:id="rId6"/>
              </a:rPr>
              <a:t>http://www.anbg.gov.au/fungi/images-captions/septobasidium-sp-0201.html</a:t>
            </a:r>
            <a:r>
              <a:rPr lang="cs-CZ" altLang="cs-CZ"/>
              <a:t> </a:t>
            </a:r>
          </a:p>
        </p:txBody>
      </p:sp>
      <p:sp>
        <p:nvSpPr>
          <p:cNvPr id="90121" name="Text Box 9">
            <a:extLst>
              <a:ext uri="{FF2B5EF4-FFF2-40B4-BE49-F238E27FC236}">
                <a16:creationId xmlns:a16="http://schemas.microsoft.com/office/drawing/2014/main" id="{5AFB9C8B-1168-4A07-9D56-9450F998C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8800" y="4572000"/>
            <a:ext cx="47244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>
                <a:hlinkClick r:id="rId7"/>
              </a:rPr>
              <a:t>http://www.anbg.gov.au/fungi/ecology-invertebrates.html</a:t>
            </a:r>
            <a:r>
              <a:rPr lang="cs-CZ" altLang="cs-CZ"/>
              <a:t> </a:t>
            </a:r>
          </a:p>
        </p:txBody>
      </p:sp>
      <p:sp>
        <p:nvSpPr>
          <p:cNvPr id="90122" name="Text Box 10">
            <a:extLst>
              <a:ext uri="{FF2B5EF4-FFF2-40B4-BE49-F238E27FC236}">
                <a16:creationId xmlns:a16="http://schemas.microsoft.com/office/drawing/2014/main" id="{18811C14-8C24-40A6-A1EB-843E8B860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800600"/>
            <a:ext cx="83820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/>
              <a:t>Vlevo houba pokrývající povrch větve s přisátými červci; vpravo schematický průřez – rezavá větev, okrové tělo červce, modrý „chobotek“, kterým nasává živiny, hnědé mycelium porůstající větev, červené hyfy vrůstající do těla červce.</a:t>
            </a:r>
            <a:endParaRPr lang="cs-CZ" altLang="cs-CZ"/>
          </a:p>
        </p:txBody>
      </p:sp>
      <p:pic>
        <p:nvPicPr>
          <p:cNvPr id="90123" name="7a_basid_11_septobasidiales.MP3">
            <a:hlinkClick r:id="" action="ppaction://media"/>
            <a:extLst>
              <a:ext uri="{FF2B5EF4-FFF2-40B4-BE49-F238E27FC236}">
                <a16:creationId xmlns:a16="http://schemas.microsoft.com/office/drawing/2014/main" id="{B0058760-5BE3-4CF6-9474-E6BF03A7290E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2205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0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93" fill="hold"/>
                                        <p:tgtEl>
                                          <p:spTgt spid="90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12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12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73" name="Text Box 9">
            <a:extLst>
              <a:ext uri="{FF2B5EF4-FFF2-40B4-BE49-F238E27FC236}">
                <a16:creationId xmlns:a16="http://schemas.microsoft.com/office/drawing/2014/main" id="{4AEDD8F9-90A1-481C-A431-75EA38E80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6477000" cy="606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9000"/>
              </a:lnSpc>
            </a:pPr>
            <a:r>
              <a:rPr lang="cs-CZ" altLang="cs-CZ" sz="1800" u="sng"/>
              <a:t>Pododdělení:</a:t>
            </a:r>
            <a:r>
              <a:rPr lang="cs-CZ" altLang="cs-CZ" sz="1800" b="1" u="sng"/>
              <a:t> </a:t>
            </a:r>
            <a:r>
              <a:rPr lang="cs-CZ" altLang="cs-CZ" sz="1800" b="1" i="1" u="sng"/>
              <a:t>USTILAGINOMYCOTINA</a:t>
            </a:r>
            <a:endParaRPr lang="cs-CZ" altLang="cs-CZ" sz="1800" b="1" u="sng"/>
          </a:p>
          <a:p>
            <a:pPr>
              <a:lnSpc>
                <a:spcPct val="99000"/>
              </a:lnSpc>
            </a:pPr>
            <a:endParaRPr lang="cs-CZ" altLang="cs-CZ" sz="1200" b="1" u="sng"/>
          </a:p>
          <a:p>
            <a:pPr>
              <a:lnSpc>
                <a:spcPct val="99000"/>
              </a:lnSpc>
            </a:pPr>
            <a:r>
              <a:rPr lang="cs-CZ" altLang="cs-CZ" sz="1800" b="1">
                <a:solidFill>
                  <a:srgbClr val="000000"/>
                </a:solidFill>
              </a:rPr>
              <a:t>Třída: </a:t>
            </a:r>
            <a:r>
              <a:rPr lang="cs-CZ" altLang="cs-CZ" sz="1800" b="1" i="1">
                <a:solidFill>
                  <a:srgbClr val="000000"/>
                </a:solidFill>
              </a:rPr>
              <a:t>USTILAGINOMYCETES</a:t>
            </a:r>
            <a:endParaRPr lang="cs-CZ" altLang="cs-CZ" b="1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endParaRPr lang="cs-CZ" altLang="cs-CZ" b="1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pozn.: dnes je této třídy řazen i řád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Urocyst</a:t>
            </a:r>
            <a:r>
              <a:rPr lang="cs-CZ" altLang="cs-CZ" sz="1800" i="1">
                <a:solidFill>
                  <a:srgbClr val="000000"/>
                </a:solidFill>
              </a:rPr>
              <a:t>id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, zahrnující rody, patřící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tradičním systému k mazlavým snětím </a:t>
            </a:r>
            <a:endParaRPr lang="cs-CZ" altLang="cs-CZ" sz="1200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endParaRPr lang="cs-CZ" altLang="cs-CZ" sz="1200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sz="1800" b="1" i="1">
                <a:solidFill>
                  <a:srgbClr val="000000"/>
                </a:solidFill>
                <a:cs typeface="Arial" panose="020B0604020202020204" pitchFamily="34" charset="0"/>
              </a:rPr>
              <a:t>Ustilaginales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 - sněti prašné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jsou obligátní parazité se silně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redukovanou haploidní fází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sekundární mycelium vzniká kopulací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primárních mycelií nebo primárního mycelia s bazidiosporou nebo dvou sekundárních spor (vypučivších z bazidiospory); často se tvoří kvasinkovité stadium nahrazující primární mycelium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sekundární mycelium - jednoduché póry, tvorba přezek, intercelulární </a:t>
            </a:r>
            <a:r>
              <a:rPr lang="cs-CZ" altLang="cs-CZ" sz="1800">
                <a:solidFill>
                  <a:srgbClr val="000000"/>
                </a:solidFill>
              </a:rPr>
              <a:t>mycelium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 haustorii (řídčejí intracelulární)</a:t>
            </a:r>
            <a:br>
              <a:rPr lang="cs-CZ" altLang="cs-CZ" sz="4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vysoce specializovaní (nejen na hostitele, ale i jen na některé nadzemní orgány - listy, květy aj.) parazité cévnatých rostlin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druhy rodu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Ustilago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(na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travách</a:t>
            </a:r>
            <a:r>
              <a:rPr lang="cs-CZ" altLang="cs-CZ" sz="1800">
                <a:solidFill>
                  <a:srgbClr val="000000"/>
                </a:solidFill>
              </a:rPr>
              <a:t>, nahoře vlevo </a:t>
            </a:r>
            <a:r>
              <a:rPr lang="cs-CZ" altLang="cs-CZ" sz="1800" i="1">
                <a:solidFill>
                  <a:srgbClr val="000000"/>
                </a:solidFill>
              </a:rPr>
              <a:t>U. tritici</a:t>
            </a:r>
            <a:r>
              <a:rPr lang="cs-CZ" altLang="cs-CZ" sz="1800">
                <a:solidFill>
                  <a:srgbClr val="000000"/>
                </a:solidFill>
              </a:rPr>
              <a:t>, vpravo </a:t>
            </a:r>
            <a:r>
              <a:rPr lang="cs-CZ" altLang="cs-CZ" sz="1800" i="1">
                <a:solidFill>
                  <a:srgbClr val="000000"/>
                </a:solidFill>
              </a:rPr>
              <a:t>U. maydis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), </a:t>
            </a:r>
            <a:r>
              <a:rPr lang="cs-CZ" altLang="cs-CZ" sz="1800" i="1">
                <a:solidFill>
                  <a:srgbClr val="000000"/>
                </a:solidFill>
              </a:rPr>
              <a:t>Anthracoide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a caricis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(na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ostřicích</a:t>
            </a:r>
            <a:r>
              <a:rPr lang="cs-CZ" altLang="cs-CZ" sz="1800">
                <a:solidFill>
                  <a:srgbClr val="000000"/>
                </a:solidFill>
              </a:rPr>
              <a:t>, foto vpravo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</a:p>
        </p:txBody>
      </p:sp>
      <p:pic>
        <p:nvPicPr>
          <p:cNvPr id="88074" name="Picture 10">
            <a:extLst>
              <a:ext uri="{FF2B5EF4-FFF2-40B4-BE49-F238E27FC236}">
                <a16:creationId xmlns:a16="http://schemas.microsoft.com/office/drawing/2014/main" id="{19408386-485F-444E-9379-D7A64F50E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1" r="5496"/>
          <a:stretch>
            <a:fillRect/>
          </a:stretch>
        </p:blipFill>
        <p:spPr bwMode="auto">
          <a:xfrm>
            <a:off x="5105400" y="76200"/>
            <a:ext cx="1744663" cy="318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75" name="Text Box 11">
            <a:extLst>
              <a:ext uri="{FF2B5EF4-FFF2-40B4-BE49-F238E27FC236}">
                <a16:creationId xmlns:a16="http://schemas.microsoft.com/office/drawing/2014/main" id="{37E48006-ABF3-4C88-8CC5-57249237D0B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713957" y="1950243"/>
            <a:ext cx="25908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hlinkClick r:id="rId5"/>
              </a:rPr>
              <a:t>http://www.agric.wa.gov.au/PC_92016.html?s=1001</a:t>
            </a:r>
            <a:r>
              <a:rPr lang="cs-CZ" altLang="cs-CZ"/>
              <a:t> </a:t>
            </a:r>
          </a:p>
        </p:txBody>
      </p:sp>
      <p:pic>
        <p:nvPicPr>
          <p:cNvPr id="88076" name="Picture 12">
            <a:extLst>
              <a:ext uri="{FF2B5EF4-FFF2-40B4-BE49-F238E27FC236}">
                <a16:creationId xmlns:a16="http://schemas.microsoft.com/office/drawing/2014/main" id="{AC8BF8FD-5D36-42FA-9033-7D4B49708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1" r="13211"/>
          <a:stretch>
            <a:fillRect/>
          </a:stretch>
        </p:blipFill>
        <p:spPr bwMode="auto">
          <a:xfrm>
            <a:off x="6900863" y="74613"/>
            <a:ext cx="1755775" cy="318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77" name="Text Box 13">
            <a:extLst>
              <a:ext uri="{FF2B5EF4-FFF2-40B4-BE49-F238E27FC236}">
                <a16:creationId xmlns:a16="http://schemas.microsoft.com/office/drawing/2014/main" id="{061799C3-A2D2-44FC-9593-51C8C9EAA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4488" y="3222625"/>
            <a:ext cx="20574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>
                <a:hlinkClick r:id="rId7"/>
              </a:rPr>
              <a:t>http://www.broadinstitute.org/news/169</a:t>
            </a:r>
            <a:r>
              <a:rPr lang="cs-CZ" altLang="cs-CZ"/>
              <a:t> </a:t>
            </a:r>
          </a:p>
        </p:txBody>
      </p:sp>
      <p:pic>
        <p:nvPicPr>
          <p:cNvPr id="88078" name="Picture 14">
            <a:extLst>
              <a:ext uri="{FF2B5EF4-FFF2-40B4-BE49-F238E27FC236}">
                <a16:creationId xmlns:a16="http://schemas.microsoft.com/office/drawing/2014/main" id="{ED16C630-7C8E-4F9A-A37C-28A326AC5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b="17717"/>
          <a:stretch>
            <a:fillRect/>
          </a:stretch>
        </p:blipFill>
        <p:spPr bwMode="auto">
          <a:xfrm>
            <a:off x="6900863" y="3429000"/>
            <a:ext cx="1755775" cy="318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79" name="Text Box 15">
            <a:extLst>
              <a:ext uri="{FF2B5EF4-FFF2-40B4-BE49-F238E27FC236}">
                <a16:creationId xmlns:a16="http://schemas.microsoft.com/office/drawing/2014/main" id="{CCA29160-D4F9-47FC-924B-6B716F8E7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248400"/>
            <a:ext cx="31242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>
                <a:hlinkClick r:id="rId7"/>
              </a:rPr>
              <a:t>F</a:t>
            </a:r>
            <a:r>
              <a:rPr lang="cs-CZ" altLang="cs-CZ"/>
              <a:t>oto Carl Farmer, </a:t>
            </a:r>
            <a:r>
              <a:rPr lang="cs-CZ" altLang="cs-CZ">
                <a:hlinkClick r:id="rId9"/>
              </a:rPr>
              <a:t>http://www.nature-diary.co.uk/2008/06-11.htm</a:t>
            </a:r>
            <a:r>
              <a:rPr lang="cs-CZ" altLang="cs-CZ"/>
              <a:t>  </a:t>
            </a:r>
          </a:p>
        </p:txBody>
      </p:sp>
      <p:pic>
        <p:nvPicPr>
          <p:cNvPr id="88080" name="7a_basid_12_ustilaginomycotina.MP3">
            <a:hlinkClick r:id="" action="ppaction://media"/>
            <a:extLst>
              <a:ext uri="{FF2B5EF4-FFF2-40B4-BE49-F238E27FC236}">
                <a16:creationId xmlns:a16="http://schemas.microsoft.com/office/drawing/2014/main" id="{D0D937AF-6B35-4A32-9E12-3A1A02A59AD3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8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58" fill="hold"/>
                                        <p:tgtEl>
                                          <p:spTgt spid="88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08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08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>
            <a:extLst>
              <a:ext uri="{FF2B5EF4-FFF2-40B4-BE49-F238E27FC236}">
                <a16:creationId xmlns:a16="http://schemas.microsoft.com/office/drawing/2014/main" id="{D8267DE7-EBFC-465C-81A2-B0E855F8D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3886200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</a:rPr>
              <a:t>•</a:t>
            </a:r>
            <a:r>
              <a:rPr lang="cs-CZ" altLang="cs-CZ" sz="1400">
                <a:solidFill>
                  <a:srgbClr val="000000"/>
                </a:solidFill>
              </a:rPr>
              <a:t>  </a:t>
            </a:r>
            <a:r>
              <a:rPr lang="cs-CZ" altLang="cs-CZ" sz="1800">
                <a:solidFill>
                  <a:srgbClr val="000000"/>
                </a:solidFill>
              </a:rPr>
              <a:t>pohlavní</a:t>
            </a:r>
            <a:r>
              <a:rPr lang="cs-CZ" altLang="cs-CZ" sz="1600">
                <a:solidFill>
                  <a:srgbClr val="000000"/>
                </a:solidFill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rozmnožování: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netvoří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se plodnice, na dikaryotickém myceliu se tvoří tlustostěnné teliospory (=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chlamydospory) =&gt; v nich dojde ke karyogamii =&gt; vyklíčí tzv. promycel =&gt; v něm meioza - stává se metabazidií (příčně přehr.) =&gt; tvorba bazidiospor = sporidií (každé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jádro v metabazidii se ještě mitoticky rozdělí na 2 =&gt; přejdou do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bazidiospor) =&gt; ty pak spolu kopulují rovnou anebo kopulují buňky z nich vypučivší =&gt; </a:t>
            </a:r>
            <a:r>
              <a:rPr lang="cs-CZ" altLang="cs-CZ" sz="1800">
                <a:solidFill>
                  <a:srgbClr val="000000"/>
                </a:solidFill>
              </a:rPr>
              <a:t>vyrůstá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dikaryotické mycelium =&gt; infekce =&gt;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časté napadení embrya, po vyklíčení sněť prorůstá rostlinou a projeví se až v dospělosti přeměnou obsahu plodu v masu </a:t>
            </a:r>
            <a:r>
              <a:rPr lang="cs-CZ" altLang="cs-CZ" sz="1800">
                <a:solidFill>
                  <a:srgbClr val="000000"/>
                </a:solidFill>
              </a:rPr>
              <a:t>teli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ospor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</a:t>
            </a:r>
            <a:r>
              <a:rPr lang="cs-CZ" altLang="cs-CZ" sz="1400">
                <a:solidFill>
                  <a:srgbClr val="000000"/>
                </a:solidFill>
              </a:rPr>
              <a:t>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nepohlavní rozmnožování</a:t>
            </a:r>
            <a:r>
              <a:rPr lang="cs-CZ" altLang="cs-CZ" sz="1800">
                <a:solidFill>
                  <a:srgbClr val="000000"/>
                </a:solidFill>
              </a:rPr>
              <a:t>: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hyfy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prorážející na povrch hostitele odškrcují dikaryotické blastospory =&gt; další infekce</a:t>
            </a:r>
            <a:endParaRPr lang="cs-CZ" altLang="cs-CZ" sz="1800">
              <a:solidFill>
                <a:srgbClr val="000000"/>
              </a:solidFill>
            </a:endParaRPr>
          </a:p>
        </p:txBody>
      </p:sp>
      <p:pic>
        <p:nvPicPr>
          <p:cNvPr id="91139" name="Picture 3">
            <a:extLst>
              <a:ext uri="{FF2B5EF4-FFF2-40B4-BE49-F238E27FC236}">
                <a16:creationId xmlns:a16="http://schemas.microsoft.com/office/drawing/2014/main" id="{4357CE99-2C94-49D6-897B-E4F0D8870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88" y="0"/>
            <a:ext cx="4498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0" name="7a_basid_13_ustilago-cyklus.MP3">
            <a:hlinkClick r:id="" action="ppaction://media"/>
            <a:extLst>
              <a:ext uri="{FF2B5EF4-FFF2-40B4-BE49-F238E27FC236}">
                <a16:creationId xmlns:a16="http://schemas.microsoft.com/office/drawing/2014/main" id="{48445118-95E6-4B1F-B23A-88CD867F670C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2845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1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695" fill="hold"/>
                                        <p:tgtEl>
                                          <p:spTgt spid="91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14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14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13" name="Text Box 21">
            <a:extLst>
              <a:ext uri="{FF2B5EF4-FFF2-40B4-BE49-F238E27FC236}">
                <a16:creationId xmlns:a16="http://schemas.microsoft.com/office/drawing/2014/main" id="{D7D88080-1772-4D3C-A5A4-3FB184C35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229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9000"/>
              </a:lnSpc>
            </a:pPr>
            <a:r>
              <a:rPr lang="cs-CZ" altLang="cs-CZ" sz="1800" b="1">
                <a:solidFill>
                  <a:srgbClr val="000000"/>
                </a:solidFill>
              </a:rPr>
              <a:t>Třída: </a:t>
            </a:r>
            <a:r>
              <a:rPr lang="cs-CZ" altLang="cs-CZ" sz="1800" b="1" i="1">
                <a:solidFill>
                  <a:srgbClr val="000000"/>
                </a:solidFill>
              </a:rPr>
              <a:t>EXOBASIDIOMYCETES</a:t>
            </a:r>
            <a:endParaRPr lang="cs-CZ" altLang="cs-CZ" b="1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endParaRPr lang="cs-CZ" altLang="cs-CZ" b="1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taktéž parazitické houby, na rozdíl od třídy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Ustilaginomycetes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mají holobazidie </a:t>
            </a:r>
            <a:endParaRPr lang="cs-CZ" altLang="cs-CZ" sz="1200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endParaRPr lang="cs-CZ" altLang="cs-CZ" sz="1200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sz="1800" b="1" i="1">
                <a:solidFill>
                  <a:srgbClr val="000000"/>
                </a:solidFill>
                <a:cs typeface="Arial" panose="020B0604020202020204" pitchFamily="34" charset="0"/>
              </a:rPr>
              <a:t>Exobasidiales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vysoce specifičtí parazité, </a:t>
            </a:r>
            <a:r>
              <a:rPr lang="cs-CZ" altLang="cs-CZ" sz="1800">
                <a:solidFill>
                  <a:srgbClr val="000000"/>
                </a:solidFill>
              </a:rPr>
              <a:t>mezibun.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mycelium s haustorii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holobazidie se tvoří na povrchu hostitele 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napadají zástupce některých čeledí rostlin (způsobují nádory, skvrny na listech, deformace)</a:t>
            </a:r>
          </a:p>
          <a:p>
            <a:pPr>
              <a:lnSpc>
                <a:spcPct val="99000"/>
              </a:lnSpc>
            </a:pP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Exobasidium vaccinii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(plíška brusinková) 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červenobílé skvrny na brusnicích</a:t>
            </a:r>
          </a:p>
        </p:txBody>
      </p:sp>
      <p:pic>
        <p:nvPicPr>
          <p:cNvPr id="85014" name="Picture 22">
            <a:extLst>
              <a:ext uri="{FF2B5EF4-FFF2-40B4-BE49-F238E27FC236}">
                <a16:creationId xmlns:a16="http://schemas.microsoft.com/office/drawing/2014/main" id="{AD2280DF-E41D-4BE0-B820-5E02832C9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2781300"/>
            <a:ext cx="3533775" cy="265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15" name="Picture 23">
            <a:extLst>
              <a:ext uri="{FF2B5EF4-FFF2-40B4-BE49-F238E27FC236}">
                <a16:creationId xmlns:a16="http://schemas.microsoft.com/office/drawing/2014/main" id="{4C0B83A1-26C9-4D5D-BD10-E4AF426EE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2781300"/>
            <a:ext cx="3533775" cy="265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016" name="Text Box 24">
            <a:extLst>
              <a:ext uri="{FF2B5EF4-FFF2-40B4-BE49-F238E27FC236}">
                <a16:creationId xmlns:a16="http://schemas.microsoft.com/office/drawing/2014/main" id="{276AE44A-BE7D-43B2-8775-3CDBDD51A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3" y="5416550"/>
            <a:ext cx="48768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hlinkClick r:id="rId6"/>
              </a:rPr>
              <a:t>F</a:t>
            </a:r>
            <a:r>
              <a:rPr lang="cs-CZ" altLang="cs-CZ"/>
              <a:t>oto </a:t>
            </a:r>
            <a:r>
              <a:rPr lang="cs-CZ" altLang="cs-CZ">
                <a:latin typeface="Verdana" panose="020B0604030504040204" pitchFamily="34" charset="0"/>
              </a:rPr>
              <a:t>Witold Wójciak</a:t>
            </a:r>
            <a:r>
              <a:rPr lang="cs-CZ" altLang="cs-CZ"/>
              <a:t>, </a:t>
            </a:r>
            <a:r>
              <a:rPr lang="cs-CZ" altLang="cs-CZ">
                <a:hlinkClick r:id="rId7"/>
              </a:rPr>
              <a:t>http://www.grzyby.pl/gatunki/Exobasidium_vaccinii.htm</a:t>
            </a:r>
            <a:r>
              <a:rPr lang="cs-CZ" altLang="cs-CZ"/>
              <a:t> </a:t>
            </a:r>
          </a:p>
        </p:txBody>
      </p:sp>
      <p:pic>
        <p:nvPicPr>
          <p:cNvPr id="85017" name="7a_basid_14_exobasidium.MP3">
            <a:hlinkClick r:id="" action="ppaction://media"/>
            <a:extLst>
              <a:ext uri="{FF2B5EF4-FFF2-40B4-BE49-F238E27FC236}">
                <a16:creationId xmlns:a16="http://schemas.microsoft.com/office/drawing/2014/main" id="{AA5BBA81-1697-49BA-855C-21029A13F058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7813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50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91" fill="hold"/>
                                        <p:tgtEl>
                                          <p:spTgt spid="850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0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0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>
            <a:extLst>
              <a:ext uri="{FF2B5EF4-FFF2-40B4-BE49-F238E27FC236}">
                <a16:creationId xmlns:a16="http://schemas.microsoft.com/office/drawing/2014/main" id="{F03AA63E-115B-4309-8083-73691AE0A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4648200" cy="558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sz="1800" b="1" i="1">
                <a:solidFill>
                  <a:srgbClr val="000000"/>
                </a:solidFill>
                <a:cs typeface="Arial" panose="020B0604020202020204" pitchFamily="34" charset="0"/>
              </a:rPr>
              <a:t>Tilletiales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 - sněti mazlavé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jsou obligátní parazité, odlišní v mnohém od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snětí prašných: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nevytváří se primární mycelium, na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dikaryotickém myceliu primitivní dolipory (ale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ještě i jednoduché póry)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na dikaryotickém myceliu se též tvoří teliospory (chlamydospory), z nichž klíčí promycel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meioza někdy v něm a někdy už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 </a:t>
            </a:r>
            <a:r>
              <a:rPr lang="cs-CZ" altLang="cs-CZ" sz="1800">
                <a:solidFill>
                  <a:srgbClr val="000000"/>
                </a:solidFill>
              </a:rPr>
              <a:t>teli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ospoře =&gt; pak přesun haploidních jader do promycelu =&gt; z něj </a:t>
            </a:r>
            <a:r>
              <a:rPr lang="cs-CZ" altLang="cs-CZ" sz="1800">
                <a:solidFill>
                  <a:srgbClr val="000000"/>
                </a:solidFill>
              </a:rPr>
              <a:t>se t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ak </a:t>
            </a:r>
            <a:r>
              <a:rPr lang="cs-CZ" altLang="cs-CZ" sz="1800">
                <a:solidFill>
                  <a:srgbClr val="000000"/>
                </a:solidFill>
              </a:rPr>
              <a:t>stává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holobazidie (promycel je tedy už vlastně metabazidií) =&gt; tvorba bazidiospor =&gt; kopulují ještě na bazidii pomocí kopulačních kanálků =&gt; přesun jádra z jedné do druhé =&gt; ta pak vyklíčí hyfou nebo sekundárními sporami (nikdy pučením)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hostitele infikuje dikaryotická hyfa, nejčastěji v půdě při klíčení rostliny (infekce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není předem v embryu!)</a:t>
            </a:r>
          </a:p>
        </p:txBody>
      </p:sp>
      <p:pic>
        <p:nvPicPr>
          <p:cNvPr id="89093" name="Picture 5">
            <a:extLst>
              <a:ext uri="{FF2B5EF4-FFF2-40B4-BE49-F238E27FC236}">
                <a16:creationId xmlns:a16="http://schemas.microsoft.com/office/drawing/2014/main" id="{E41E3D02-F39A-44E8-86D7-F6FBF1719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4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5" y="381000"/>
            <a:ext cx="37592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4" name="7a_basid_15_tilletiales.MP3">
            <a:hlinkClick r:id="" action="ppaction://media"/>
            <a:extLst>
              <a:ext uri="{FF2B5EF4-FFF2-40B4-BE49-F238E27FC236}">
                <a16:creationId xmlns:a16="http://schemas.microsoft.com/office/drawing/2014/main" id="{936575EE-F746-4335-B9A0-0AC5A4234DDE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762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90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914" fill="hold"/>
                                        <p:tgtEl>
                                          <p:spTgt spid="890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09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09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>
            <a:extLst>
              <a:ext uri="{FF2B5EF4-FFF2-40B4-BE49-F238E27FC236}">
                <a16:creationId xmlns:a16="http://schemas.microsoft.com/office/drawing/2014/main" id="{1DBD33CE-295F-4E1D-8F21-C41C5BA8B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obligátní parazité cévnatých rostlin, v napadených orgánech často vytváří při tvorbě </a:t>
            </a:r>
            <a:r>
              <a:rPr lang="cs-CZ" altLang="cs-CZ" sz="1800">
                <a:solidFill>
                  <a:srgbClr val="000000"/>
                </a:solidFill>
              </a:rPr>
              <a:t>teli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ospor páchnoucí ložiska se zbytky hyf (druhy rodů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Tilletia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aj.)</a:t>
            </a:r>
          </a:p>
        </p:txBody>
      </p:sp>
      <p:pic>
        <p:nvPicPr>
          <p:cNvPr id="92164" name="Picture 4">
            <a:extLst>
              <a:ext uri="{FF2B5EF4-FFF2-40B4-BE49-F238E27FC236}">
                <a16:creationId xmlns:a16="http://schemas.microsoft.com/office/drawing/2014/main" id="{ED9D6CBE-AA78-4C4B-AC81-BAA44BB0A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1143000"/>
            <a:ext cx="4098925" cy="258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5" name="Text Box 5">
            <a:extLst>
              <a:ext uri="{FF2B5EF4-FFF2-40B4-BE49-F238E27FC236}">
                <a16:creationId xmlns:a16="http://schemas.microsoft.com/office/drawing/2014/main" id="{416C4912-BE73-4C31-8A58-C6DF1936C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3" y="3724275"/>
            <a:ext cx="4876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hlinkClick r:id="rId3"/>
              </a:rPr>
              <a:t>http://www.viarural.com.ar/viarural.com.ar/insumosagropecuarios/agricolas/agroquimicos</a:t>
            </a:r>
          </a:p>
          <a:p>
            <a:r>
              <a:rPr lang="cs-CZ" altLang="cs-CZ">
                <a:hlinkClick r:id="rId3"/>
              </a:rPr>
              <a:t>/rizobacter/aa-enfermedades/tilletia-caries-01.htm</a:t>
            </a:r>
            <a:r>
              <a:rPr lang="cs-CZ" altLang="cs-CZ"/>
              <a:t> </a:t>
            </a:r>
          </a:p>
        </p:txBody>
      </p:sp>
      <p:pic>
        <p:nvPicPr>
          <p:cNvPr id="92166" name="Picture 6">
            <a:extLst>
              <a:ext uri="{FF2B5EF4-FFF2-40B4-BE49-F238E27FC236}">
                <a16:creationId xmlns:a16="http://schemas.microsoft.com/office/drawing/2014/main" id="{43A5955D-7BEE-4E52-9608-CD39EEA53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8862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7" name="Text Box 7">
            <a:extLst>
              <a:ext uri="{FF2B5EF4-FFF2-40B4-BE49-F238E27FC236}">
                <a16:creationId xmlns:a16="http://schemas.microsoft.com/office/drawing/2014/main" id="{F1DEBC56-EFEB-4C64-A1A6-BA657B022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733800"/>
            <a:ext cx="35814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/>
              <a:t>Foto B. Goates, </a:t>
            </a:r>
            <a:r>
              <a:rPr lang="cs-CZ" altLang="cs-CZ">
                <a:hlinkClick r:id="rId5"/>
              </a:rPr>
              <a:t>http://www.apsnet.org/online/archive/1998/barley81.htm</a:t>
            </a:r>
            <a:r>
              <a:rPr lang="cs-CZ" altLang="cs-CZ"/>
              <a:t> </a:t>
            </a:r>
          </a:p>
        </p:txBody>
      </p:sp>
      <p:sp>
        <p:nvSpPr>
          <p:cNvPr id="92169" name="Text Box 9">
            <a:extLst>
              <a:ext uri="{FF2B5EF4-FFF2-40B4-BE49-F238E27FC236}">
                <a16:creationId xmlns:a16="http://schemas.microsoft.com/office/drawing/2014/main" id="{8360D138-255F-483A-957A-B4A60C223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3" y="4038600"/>
            <a:ext cx="83820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/>
              <a:t>Vlevo pšeničné klasy napadené </a:t>
            </a:r>
            <a:r>
              <a:rPr lang="cs-CZ" altLang="cs-CZ" sz="1500" i="1"/>
              <a:t>Tilletia caries </a:t>
            </a:r>
            <a:r>
              <a:rPr lang="cs-CZ" altLang="cs-CZ" sz="1500"/>
              <a:t>(= </a:t>
            </a:r>
            <a:r>
              <a:rPr lang="cs-CZ" altLang="cs-CZ" sz="1500" i="1"/>
              <a:t>T. tritici</a:t>
            </a:r>
            <a:r>
              <a:rPr lang="cs-CZ" altLang="cs-CZ" sz="1500"/>
              <a:t>); vpravo teliospory</a:t>
            </a:r>
            <a:r>
              <a:rPr lang="cs-CZ" altLang="cs-CZ" sz="1500" i="1"/>
              <a:t> Tilletia controversa</a:t>
            </a:r>
            <a:r>
              <a:rPr lang="cs-CZ" altLang="cs-CZ" sz="1500"/>
              <a:t>.</a:t>
            </a:r>
            <a:endParaRPr lang="cs-CZ" altLang="cs-CZ"/>
          </a:p>
        </p:txBody>
      </p:sp>
      <p:sp>
        <p:nvSpPr>
          <p:cNvPr id="92170" name="Text Box 10">
            <a:extLst>
              <a:ext uri="{FF2B5EF4-FFF2-40B4-BE49-F238E27FC236}">
                <a16:creationId xmlns:a16="http://schemas.microsoft.com/office/drawing/2014/main" id="{12DCE821-2BA0-4B53-9CA4-E5916C379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494213"/>
            <a:ext cx="83820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</a:rPr>
              <a:t>Poznámka: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tzv. bazidiogenní kvasinky, známé jako anamorfy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Sporobolomyces</a:t>
            </a:r>
            <a:r>
              <a:rPr lang="cs-CZ" altLang="cs-CZ" sz="1800">
                <a:solidFill>
                  <a:srgbClr val="000000"/>
                </a:solidFill>
              </a:rPr>
              <a:t>, byly některými autory řazeny k řádu </a:t>
            </a:r>
            <a:r>
              <a:rPr lang="cs-CZ" altLang="cs-CZ" sz="1800" i="1">
                <a:solidFill>
                  <a:srgbClr val="000000"/>
                </a:solidFill>
              </a:rPr>
              <a:t>Tilletiales</a:t>
            </a:r>
            <a:r>
              <a:rPr lang="cs-CZ" altLang="cs-CZ" sz="1800">
                <a:solidFill>
                  <a:srgbClr val="000000"/>
                </a:solidFill>
              </a:rPr>
              <a:t>, leč podle aktuálních poznatků se jedná o anamorfy hub z pododdělení </a:t>
            </a:r>
            <a:r>
              <a:rPr lang="cs-CZ" altLang="cs-CZ" sz="1800" i="1">
                <a:solidFill>
                  <a:srgbClr val="000000"/>
                </a:solidFill>
              </a:rPr>
              <a:t>Pucciniomycotina</a:t>
            </a:r>
            <a:endParaRPr lang="cs-CZ" altLang="cs-CZ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>
            <a:extLst>
              <a:ext uri="{FF2B5EF4-FFF2-40B4-BE49-F238E27FC236}">
                <a16:creationId xmlns:a16="http://schemas.microsoft.com/office/drawing/2014/main" id="{3F900A2B-1642-4268-9E4C-F8082EA86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</a:pPr>
            <a:r>
              <a:rPr lang="cs-CZ" altLang="cs-CZ" sz="1800" b="1" u="sng" dirty="0"/>
              <a:t>Oddělení: </a:t>
            </a:r>
            <a:r>
              <a:rPr lang="cs-CZ" altLang="cs-CZ" sz="1800" b="1" i="1" u="sng" dirty="0"/>
              <a:t>BASIDIOMYCOTA</a:t>
            </a:r>
            <a:r>
              <a:rPr lang="cs-CZ" altLang="cs-CZ" sz="1800" b="1" u="sng" dirty="0"/>
              <a:t> – HOUBY STOPKOVÝTRUSNÉ</a:t>
            </a:r>
          </a:p>
          <a:p>
            <a:pPr>
              <a:lnSpc>
                <a:spcPct val="96000"/>
              </a:lnSpc>
            </a:pPr>
            <a:endParaRPr lang="cs-CZ" altLang="cs-CZ" sz="1200" b="1" u="sng" dirty="0"/>
          </a:p>
          <a:p>
            <a:pPr>
              <a:lnSpc>
                <a:spcPct val="96000"/>
              </a:lnSpc>
            </a:pPr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charakteristickým rysem oddělení je karyogamie a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meioza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probíhající v</a:t>
            </a:r>
            <a:r>
              <a:rPr lang="cs-CZ" altLang="cs-CZ" sz="1800" dirty="0">
                <a:solidFill>
                  <a:srgbClr val="000000"/>
                </a:solidFill>
              </a:rPr>
              <a:t> 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terminální buňce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dikaryotické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hyfy - </a:t>
            </a: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bazidii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(bazidie =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meiosporangium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800" dirty="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endParaRPr lang="cs-CZ" altLang="cs-CZ" sz="1800" dirty="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endParaRPr lang="cs-CZ" altLang="cs-CZ" sz="1800" dirty="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endParaRPr lang="cs-CZ" altLang="cs-CZ" sz="1800" dirty="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endParaRPr lang="cs-CZ" altLang="cs-CZ" sz="1800" dirty="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endParaRPr lang="cs-CZ" altLang="cs-CZ" sz="1800" dirty="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endParaRPr lang="cs-CZ" altLang="cs-CZ" sz="1800" dirty="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endParaRPr lang="cs-CZ" altLang="cs-CZ" sz="1800" dirty="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endParaRPr lang="cs-CZ" altLang="cs-CZ" sz="1800" dirty="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endParaRPr lang="cs-CZ" altLang="cs-CZ" sz="1800" dirty="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endParaRPr lang="cs-CZ" altLang="cs-CZ" sz="1800" dirty="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endParaRPr lang="cs-CZ" altLang="cs-CZ" sz="1800" dirty="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endParaRPr lang="cs-CZ" altLang="cs-CZ" sz="1800" dirty="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endParaRPr lang="cs-CZ" altLang="cs-CZ" sz="1200" dirty="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ve stěně přehrádek vytvořeny</a:t>
            </a:r>
            <a:r>
              <a:rPr lang="cs-CZ" altLang="cs-CZ" sz="18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solidFill>
                  <a:srgbClr val="000000"/>
                </a:solidFill>
                <a:cs typeface="Arial" panose="020B0604020202020204" pitchFamily="34" charset="0"/>
              </a:rPr>
              <a:t>dolipory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- póry, jejichž obě strany jsou kryty membránovou čepičkou - 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parentosomem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cs-CZ" altLang="cs-CZ" sz="1800" dirty="0" err="1">
                <a:solidFill>
                  <a:srgbClr val="000000"/>
                </a:solidFill>
                <a:cs typeface="Arial" panose="020B0604020202020204" pitchFamily="34" charset="0"/>
              </a:rPr>
              <a:t>dolipory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nejsou vytvořeny u všech stopkovýtrusných hub, např. u rzí)</a:t>
            </a:r>
            <a:b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00"/>
                </a:solidFill>
              </a:rPr>
              <a:t>• 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hlavní složkou vícevrstevné buněčné stěny je chitin</a:t>
            </a:r>
            <a:endParaRPr lang="cs-CZ" altLang="cs-CZ" sz="1800" dirty="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endParaRPr lang="cs-CZ" altLang="cs-CZ" sz="1200" dirty="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 dirty="0">
                <a:solidFill>
                  <a:srgbClr val="000000"/>
                </a:solidFill>
              </a:rPr>
              <a:t>Zdroje fotografií – bazidie: M. J. </a:t>
            </a:r>
            <a:r>
              <a:rPr lang="cs-CZ" altLang="cs-CZ" dirty="0" err="1">
                <a:solidFill>
                  <a:srgbClr val="000000"/>
                </a:solidFill>
              </a:rPr>
              <a:t>Carlile</a:t>
            </a:r>
            <a:r>
              <a:rPr lang="cs-CZ" altLang="cs-CZ" dirty="0">
                <a:solidFill>
                  <a:srgbClr val="000000"/>
                </a:solidFill>
              </a:rPr>
              <a:t> et S. C. </a:t>
            </a:r>
            <a:r>
              <a:rPr lang="cs-CZ" altLang="cs-CZ" dirty="0" err="1">
                <a:solidFill>
                  <a:srgbClr val="000000"/>
                </a:solidFill>
              </a:rPr>
              <a:t>Watkinson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r>
              <a:rPr lang="cs-CZ" altLang="cs-CZ" dirty="0" err="1">
                <a:solidFill>
                  <a:srgbClr val="000000"/>
                </a:solidFill>
              </a:rPr>
              <a:t>The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Fungi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 err="1">
                <a:solidFill>
                  <a:srgbClr val="000000"/>
                </a:solidFill>
              </a:rPr>
              <a:t>Academic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Press</a:t>
            </a:r>
            <a:r>
              <a:rPr lang="cs-CZ" altLang="cs-CZ" dirty="0">
                <a:solidFill>
                  <a:srgbClr val="000000"/>
                </a:solidFill>
              </a:rPr>
              <a:t>, London, 1994;</a:t>
            </a:r>
          </a:p>
          <a:p>
            <a:pPr>
              <a:lnSpc>
                <a:spcPct val="96000"/>
              </a:lnSpc>
            </a:pPr>
            <a:r>
              <a:rPr lang="cs-CZ" altLang="cs-CZ" dirty="0" err="1">
                <a:solidFill>
                  <a:srgbClr val="000000"/>
                </a:solidFill>
              </a:rPr>
              <a:t>dolipor</a:t>
            </a:r>
            <a:r>
              <a:rPr lang="cs-CZ" altLang="cs-CZ" dirty="0">
                <a:solidFill>
                  <a:srgbClr val="000000"/>
                </a:solidFill>
              </a:rPr>
              <a:t>: G. Langer (1994), Die </a:t>
            </a:r>
            <a:r>
              <a:rPr lang="cs-CZ" altLang="cs-CZ" dirty="0" err="1">
                <a:solidFill>
                  <a:srgbClr val="000000"/>
                </a:solidFill>
              </a:rPr>
              <a:t>Gattung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Botryobasidium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Donk</a:t>
            </a:r>
            <a:r>
              <a:rPr lang="cs-CZ" altLang="cs-CZ" dirty="0">
                <a:solidFill>
                  <a:srgbClr val="000000"/>
                </a:solidFill>
              </a:rPr>
              <a:t> (</a:t>
            </a:r>
            <a:r>
              <a:rPr lang="cs-CZ" altLang="cs-CZ" dirty="0" err="1">
                <a:solidFill>
                  <a:srgbClr val="000000"/>
                </a:solidFill>
              </a:rPr>
              <a:t>Corticiaceae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 err="1">
                <a:solidFill>
                  <a:srgbClr val="000000"/>
                </a:solidFill>
              </a:rPr>
              <a:t>Basidiomycetes</a:t>
            </a:r>
            <a:r>
              <a:rPr lang="cs-CZ" altLang="cs-CZ" dirty="0">
                <a:solidFill>
                  <a:srgbClr val="000000"/>
                </a:solidFill>
              </a:rPr>
              <a:t>), </a:t>
            </a:r>
            <a:r>
              <a:rPr lang="cs-CZ" altLang="cs-CZ" dirty="0" err="1">
                <a:solidFill>
                  <a:srgbClr val="000000"/>
                </a:solidFill>
              </a:rPr>
              <a:t>Bibl</a:t>
            </a:r>
            <a:r>
              <a:rPr lang="cs-CZ" altLang="cs-CZ" dirty="0">
                <a:solidFill>
                  <a:srgbClr val="000000"/>
                </a:solidFill>
              </a:rPr>
              <a:t>. </a:t>
            </a:r>
            <a:r>
              <a:rPr lang="cs-CZ" altLang="cs-CZ" dirty="0" err="1">
                <a:solidFill>
                  <a:srgbClr val="000000"/>
                </a:solidFill>
              </a:rPr>
              <a:t>Mycol</a:t>
            </a:r>
            <a:r>
              <a:rPr lang="cs-CZ" altLang="cs-CZ" dirty="0">
                <a:solidFill>
                  <a:srgbClr val="000000"/>
                </a:solidFill>
              </a:rPr>
              <a:t>. 158: 1-459; </a:t>
            </a:r>
            <a:r>
              <a:rPr lang="cs-CZ" altLang="cs-CZ" dirty="0">
                <a:solidFill>
                  <a:srgbClr val="000000"/>
                </a:solidFill>
                <a:hlinkClick r:id="rId6"/>
              </a:rPr>
              <a:t>http://www.uni-tuebingen.de/uni/bbm/mycology/botryoba.htm</a:t>
            </a:r>
            <a:r>
              <a:rPr lang="cs-CZ" altLang="cs-CZ" dirty="0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9232" name="Picture 16">
            <a:extLst>
              <a:ext uri="{FF2B5EF4-FFF2-40B4-BE49-F238E27FC236}">
                <a16:creationId xmlns:a16="http://schemas.microsoft.com/office/drawing/2014/main" id="{6E9EB62C-F625-494E-AD09-48C0DC47F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27"/>
          <a:stretch>
            <a:fillRect/>
          </a:stretch>
        </p:blipFill>
        <p:spPr bwMode="auto">
          <a:xfrm>
            <a:off x="457200" y="1524000"/>
            <a:ext cx="3871913" cy="201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3" name="Text Box 17">
            <a:extLst>
              <a:ext uri="{FF2B5EF4-FFF2-40B4-BE49-F238E27FC236}">
                <a16:creationId xmlns:a16="http://schemas.microsoft.com/office/drawing/2014/main" id="{4B368BD1-0CAA-4D00-9AEF-DC9EA3A3F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371600"/>
            <a:ext cx="42672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 tomto </a:t>
            </a:r>
            <a:r>
              <a:rPr lang="cs-CZ" altLang="cs-CZ" sz="1800">
                <a:solidFill>
                  <a:srgbClr val="000000"/>
                </a:solidFill>
              </a:rPr>
              <a:t>je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podobnost s vřeckatými houbami, ale zásadní rozdíl -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bazidiospory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se tvoří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exogenně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na stopkách vyrůstajících z bazidie -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sterigmatech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(nejčastěji po 4, ale počet může být 2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8)</a:t>
            </a:r>
          </a:p>
        </p:txBody>
      </p:sp>
      <p:pic>
        <p:nvPicPr>
          <p:cNvPr id="9234" name="Picture 18">
            <a:extLst>
              <a:ext uri="{FF2B5EF4-FFF2-40B4-BE49-F238E27FC236}">
                <a16:creationId xmlns:a16="http://schemas.microsoft.com/office/drawing/2014/main" id="{71626847-892F-4939-976B-04BBF84DF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11513"/>
            <a:ext cx="4248150" cy="163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5" name="Text Box 19">
            <a:extLst>
              <a:ext uri="{FF2B5EF4-FFF2-40B4-BE49-F238E27FC236}">
                <a16:creationId xmlns:a16="http://schemas.microsoft.com/office/drawing/2014/main" id="{68653A44-DC24-42F0-888D-A2ABACEAE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563938"/>
            <a:ext cx="403860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vegetativní stélka -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vláknité přehrádkované mycelium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, spletením více myceliálních vláken vznikají pevné provazce, rhizomorfy nebo sklerocia </a:t>
            </a:r>
          </a:p>
        </p:txBody>
      </p:sp>
      <p:sp>
        <p:nvSpPr>
          <p:cNvPr id="9236" name="Text Box 20">
            <a:extLst>
              <a:ext uri="{FF2B5EF4-FFF2-40B4-BE49-F238E27FC236}">
                <a16:creationId xmlns:a16="http://schemas.microsoft.com/office/drawing/2014/main" id="{2D33BEAB-4497-4AC2-AF88-B66C1F197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2982913"/>
            <a:ext cx="2514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altLang="cs-CZ" sz="1000"/>
              <a:t>Měřítko: (a) 0,5 µm, (b) 0,2 µm</a:t>
            </a:r>
          </a:p>
        </p:txBody>
      </p:sp>
      <p:pic>
        <p:nvPicPr>
          <p:cNvPr id="9237" name="7a_basid_02_bazidie-sterigmata.MP3">
            <a:hlinkClick r:id="" action="ppaction://media"/>
            <a:extLst>
              <a:ext uri="{FF2B5EF4-FFF2-40B4-BE49-F238E27FC236}">
                <a16:creationId xmlns:a16="http://schemas.microsoft.com/office/drawing/2014/main" id="{1462BE83-A73D-425C-A8DD-61BF45565995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5573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8" name="7a_basid_02_dolipory.MP3">
            <a:hlinkClick r:id="" action="ppaction://media"/>
            <a:extLst>
              <a:ext uri="{FF2B5EF4-FFF2-40B4-BE49-F238E27FC236}">
                <a16:creationId xmlns:a16="http://schemas.microsoft.com/office/drawing/2014/main" id="{CDF58752-A043-4BC7-A83B-8FEC118C1B5F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5013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08" fill="hold"/>
                                        <p:tgtEl>
                                          <p:spTgt spid="92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3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0646" fill="hold"/>
                                        <p:tgtEl>
                                          <p:spTgt spid="92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3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>
            <a:extLst>
              <a:ext uri="{FF2B5EF4-FFF2-40B4-BE49-F238E27FC236}">
                <a16:creationId xmlns:a16="http://schemas.microsoft.com/office/drawing/2014/main" id="{5905625E-0E21-4603-843B-A9490EC95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88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/>
              <a:t>•  </a:t>
            </a:r>
            <a:r>
              <a:rPr lang="cs-CZ" altLang="cs-CZ" sz="1800">
                <a:cs typeface="Arial" panose="020B0604020202020204" pitchFamily="34" charset="0"/>
              </a:rPr>
              <a:t>klíčením bazidiospory vzniká haploidní </a:t>
            </a:r>
            <a:r>
              <a:rPr lang="cs-CZ" altLang="cs-CZ" sz="1800" b="1">
                <a:cs typeface="Arial" panose="020B0604020202020204" pitchFamily="34" charset="0"/>
              </a:rPr>
              <a:t>primární mycelium</a:t>
            </a:r>
            <a:r>
              <a:rPr lang="cs-CZ" altLang="cs-CZ" sz="1800">
                <a:cs typeface="Arial" panose="020B0604020202020204" pitchFamily="34" charset="0"/>
              </a:rPr>
              <a:t> (jednojaderné buňky, někdy při klíčení dělení jader rychlejší než růst přehrádek, ale takto vzniklá vícejadernost je dočasná); výjimečně tato fáze může chybět, pokud dojde již ke kopulaci bazidiospor (mazlavé sněti)</a:t>
            </a:r>
            <a:br>
              <a:rPr lang="cs-CZ" altLang="cs-CZ" sz="1800">
                <a:cs typeface="Arial" panose="020B0604020202020204" pitchFamily="34" charset="0"/>
              </a:rPr>
            </a:br>
            <a:endParaRPr lang="cs-CZ" altLang="cs-CZ" sz="1800"/>
          </a:p>
          <a:p>
            <a:endParaRPr lang="cs-CZ" altLang="cs-CZ" sz="1800"/>
          </a:p>
          <a:p>
            <a:endParaRPr lang="cs-CZ" altLang="cs-CZ" sz="1800"/>
          </a:p>
          <a:p>
            <a:endParaRPr lang="cs-CZ" altLang="cs-CZ" sz="1800"/>
          </a:p>
          <a:p>
            <a:endParaRPr lang="cs-CZ" altLang="cs-CZ" sz="1800"/>
          </a:p>
          <a:p>
            <a:endParaRPr lang="cs-CZ" altLang="cs-CZ" sz="1800"/>
          </a:p>
          <a:p>
            <a:endParaRPr lang="cs-CZ" altLang="cs-CZ" sz="1800"/>
          </a:p>
          <a:p>
            <a:endParaRPr lang="cs-CZ" altLang="cs-CZ" sz="2000"/>
          </a:p>
          <a:p>
            <a:r>
              <a:rPr lang="cs-CZ" altLang="cs-CZ" sz="1800">
                <a:cs typeface="Arial" panose="020B0604020202020204" pitchFamily="34" charset="0"/>
              </a:rPr>
              <a:t>=&gt; na sekundárním myceliu dochází k tvorbě plodnic (není časově a prostorově vázána, nemusí se tvořit hned a</a:t>
            </a:r>
            <a:r>
              <a:rPr lang="cs-CZ" altLang="cs-CZ" sz="1800"/>
              <a:t> </a:t>
            </a:r>
            <a:r>
              <a:rPr lang="cs-CZ" altLang="cs-CZ" sz="1800">
                <a:cs typeface="Arial" panose="020B0604020202020204" pitchFamily="34" charset="0"/>
              </a:rPr>
              <a:t>v</a:t>
            </a:r>
            <a:r>
              <a:rPr lang="cs-CZ" altLang="cs-CZ" sz="1800"/>
              <a:t> </a:t>
            </a:r>
            <a:r>
              <a:rPr lang="cs-CZ" altLang="cs-CZ" sz="1800">
                <a:cs typeface="Arial" panose="020B0604020202020204" pitchFamily="34" charset="0"/>
              </a:rPr>
              <a:t>místě somatogamie </a:t>
            </a:r>
            <a:r>
              <a:rPr lang="cs-CZ" altLang="cs-CZ" sz="1800"/>
              <a:t>–</a:t>
            </a:r>
            <a:r>
              <a:rPr lang="cs-CZ" altLang="cs-CZ" sz="1800">
                <a:cs typeface="Arial" panose="020B0604020202020204" pitchFamily="34" charset="0"/>
              </a:rPr>
              <a:t> naopak, dikaryotické mycelium může růst řadu let bez vytvoření plodnic; zde je zásadní rozdíl oproti vřeckatým houbám)</a:t>
            </a:r>
            <a:br>
              <a:rPr lang="cs-CZ" altLang="cs-CZ" sz="1800">
                <a:cs typeface="Arial" panose="020B0604020202020204" pitchFamily="34" charset="0"/>
              </a:rPr>
            </a:br>
            <a:r>
              <a:rPr lang="cs-CZ" altLang="cs-CZ" sz="1800"/>
              <a:t>•  </a:t>
            </a:r>
            <a:r>
              <a:rPr lang="cs-CZ" altLang="cs-CZ" sz="1800">
                <a:cs typeface="Arial" panose="020B0604020202020204" pitchFamily="34" charset="0"/>
              </a:rPr>
              <a:t>hyfy tvořící plektenchymatická pletiva v plodnicích jsou někdy označovány jako terciální mycelium, ačkoli se jedná stále o dikaryotické hyfy</a:t>
            </a:r>
            <a:br>
              <a:rPr lang="cs-CZ" altLang="cs-CZ" sz="1800">
                <a:cs typeface="Arial" panose="020B0604020202020204" pitchFamily="34" charset="0"/>
              </a:rPr>
            </a:br>
            <a:r>
              <a:rPr lang="cs-CZ" altLang="cs-CZ" sz="1800"/>
              <a:t>•  </a:t>
            </a:r>
            <a:r>
              <a:rPr lang="cs-CZ" altLang="cs-CZ" sz="1800">
                <a:cs typeface="Arial" panose="020B0604020202020204" pitchFamily="34" charset="0"/>
              </a:rPr>
              <a:t>z hlediska životního cyklu jsou </a:t>
            </a:r>
            <a:r>
              <a:rPr lang="cs-CZ" altLang="cs-CZ" sz="1800" i="1">
                <a:cs typeface="Arial" panose="020B0604020202020204" pitchFamily="34" charset="0"/>
              </a:rPr>
              <a:t>Basidiomycota </a:t>
            </a:r>
            <a:r>
              <a:rPr lang="cs-CZ" altLang="cs-CZ" sz="1800" b="1">
                <a:cs typeface="Arial" panose="020B0604020202020204" pitchFamily="34" charset="0"/>
              </a:rPr>
              <a:t>dikaryonty</a:t>
            </a:r>
            <a:r>
              <a:rPr lang="cs-CZ" altLang="cs-CZ" sz="1800">
                <a:cs typeface="Arial" panose="020B0604020202020204" pitchFamily="34" charset="0"/>
              </a:rPr>
              <a:t> </a:t>
            </a:r>
            <a:r>
              <a:rPr lang="cs-CZ" altLang="cs-CZ" sz="1800"/>
              <a:t>–</a:t>
            </a:r>
            <a:r>
              <a:rPr lang="cs-CZ" altLang="cs-CZ" sz="1800">
                <a:cs typeface="Arial" panose="020B0604020202020204" pitchFamily="34" charset="0"/>
              </a:rPr>
              <a:t> značně omezena je délka života haploidního primárního mycelia a diploidní fázi představuje jediná buňka</a:t>
            </a:r>
          </a:p>
        </p:txBody>
      </p:sp>
      <p:pic>
        <p:nvPicPr>
          <p:cNvPr id="86019" name="Picture 3">
            <a:extLst>
              <a:ext uri="{FF2B5EF4-FFF2-40B4-BE49-F238E27FC236}">
                <a16:creationId xmlns:a16="http://schemas.microsoft.com/office/drawing/2014/main" id="{C025BC42-3614-44D9-9DA2-98C269380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1646238"/>
            <a:ext cx="4648200" cy="198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0" name="Text Box 4">
            <a:extLst>
              <a:ext uri="{FF2B5EF4-FFF2-40B4-BE49-F238E27FC236}">
                <a16:creationId xmlns:a16="http://schemas.microsoft.com/office/drawing/2014/main" id="{6D6DF557-83F8-479C-8746-7ECF18C3D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08125"/>
            <a:ext cx="35814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/>
              <a:t>•  </a:t>
            </a:r>
            <a:r>
              <a:rPr lang="cs-CZ" altLang="cs-CZ" sz="1800">
                <a:cs typeface="Arial" panose="020B0604020202020204" pitchFamily="34" charset="0"/>
              </a:rPr>
              <a:t>pohlavní proces vede ke vzniku dikaryotického </a:t>
            </a:r>
            <a:r>
              <a:rPr lang="cs-CZ" altLang="cs-CZ" sz="1800" b="1">
                <a:cs typeface="Arial" panose="020B0604020202020204" pitchFamily="34" charset="0"/>
              </a:rPr>
              <a:t>sekundárního mycelia</a:t>
            </a:r>
            <a:r>
              <a:rPr lang="cs-CZ" altLang="cs-CZ" sz="1800">
                <a:cs typeface="Arial" panose="020B0604020202020204" pitchFamily="34" charset="0"/>
              </a:rPr>
              <a:t> – v</a:t>
            </a:r>
            <a:r>
              <a:rPr lang="cs-CZ" altLang="cs-CZ" sz="1800"/>
              <a:t> </a:t>
            </a:r>
            <a:r>
              <a:rPr lang="cs-CZ" altLang="cs-CZ" sz="1800">
                <a:cs typeface="Arial" panose="020B0604020202020204" pitchFamily="34" charset="0"/>
              </a:rPr>
              <a:t>něm probíhají konjugované mitózy spojené s</a:t>
            </a:r>
            <a:r>
              <a:rPr lang="cs-CZ" altLang="cs-CZ" sz="1800"/>
              <a:t> </a:t>
            </a:r>
            <a:r>
              <a:rPr lang="cs-CZ" altLang="cs-CZ" sz="1800">
                <a:cs typeface="Arial" panose="020B0604020202020204" pitchFamily="34" charset="0"/>
              </a:rPr>
              <a:t>tvorbou </a:t>
            </a:r>
            <a:r>
              <a:rPr lang="cs-CZ" altLang="cs-CZ" sz="1800" b="1">
                <a:cs typeface="Arial" panose="020B0604020202020204" pitchFamily="34" charset="0"/>
              </a:rPr>
              <a:t>přezek</a:t>
            </a:r>
            <a:r>
              <a:rPr lang="cs-CZ" altLang="cs-CZ" sz="1800">
                <a:cs typeface="Arial" panose="020B0604020202020204" pitchFamily="34" charset="0"/>
              </a:rPr>
              <a:t> (zajišťují rovnoměrné rozdělení + a – jader do dceřinných buněk; ne u všech skupin k</a:t>
            </a:r>
            <a:r>
              <a:rPr lang="cs-CZ" altLang="cs-CZ" sz="1800"/>
              <a:t> </a:t>
            </a:r>
            <a:r>
              <a:rPr lang="cs-CZ" altLang="cs-CZ" sz="1800">
                <a:cs typeface="Arial" panose="020B0604020202020204" pitchFamily="34" charset="0"/>
              </a:rPr>
              <a:t>tvorbě přezek dochází) </a:t>
            </a:r>
          </a:p>
        </p:txBody>
      </p:sp>
      <p:sp>
        <p:nvSpPr>
          <p:cNvPr id="86021" name="Text Box 5">
            <a:extLst>
              <a:ext uri="{FF2B5EF4-FFF2-40B4-BE49-F238E27FC236}">
                <a16:creationId xmlns:a16="http://schemas.microsoft.com/office/drawing/2014/main" id="{52E0676F-2BCB-4C46-83D8-6D066FFE0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409700"/>
            <a:ext cx="2514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/>
              <a:t>R. Moore, W. D. Clark, K. R. Stern &amp; D. Vodopich: Botany.  Wm. C. Brown Publ., 1995. </a:t>
            </a:r>
          </a:p>
        </p:txBody>
      </p:sp>
      <p:pic>
        <p:nvPicPr>
          <p:cNvPr id="86022" name="7a_basid_03_prezky.MP3">
            <a:hlinkClick r:id="" action="ppaction://media"/>
            <a:extLst>
              <a:ext uri="{FF2B5EF4-FFF2-40B4-BE49-F238E27FC236}">
                <a16:creationId xmlns:a16="http://schemas.microsoft.com/office/drawing/2014/main" id="{787A80D0-B231-44BB-940B-1F0B0E8EE822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276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0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253" fill="hold"/>
                                        <p:tgtEl>
                                          <p:spTgt spid="860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02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02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2" name="Text Box 10">
            <a:extLst>
              <a:ext uri="{FF2B5EF4-FFF2-40B4-BE49-F238E27FC236}">
                <a16:creationId xmlns:a16="http://schemas.microsoft.com/office/drawing/2014/main" id="{E3874FCC-D9B2-4729-BB15-E4855A8B5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nepohlavní rozmnožování - tvoří se konidie, obvykle na dikaryotickém myceliu, ale dominujícím stadiem je u stopkovýtrusných hub teleomorfa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pro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pohlavní rozmnožování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je typické, že se vůbec nevytváří gametangia</a:t>
            </a:r>
            <a:r>
              <a:rPr lang="cs-CZ" altLang="cs-CZ" sz="1800">
                <a:solidFill>
                  <a:srgbClr val="000000"/>
                </a:solidFill>
              </a:rPr>
              <a:t>;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nejčastějším pohlavním procesem je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somatogamie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dvou mycelií (vzácněji</a:t>
            </a:r>
            <a:r>
              <a:rPr lang="cs-CZ" altLang="cs-CZ" sz="1800">
                <a:solidFill>
                  <a:srgbClr val="000000"/>
                </a:solidFill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rovnou</a:t>
            </a:r>
            <a:r>
              <a:rPr lang="cs-CZ" altLang="cs-CZ" sz="1800">
                <a:solidFill>
                  <a:srgbClr val="000000"/>
                </a:solidFill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bazidiospor), u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rzí se setkáme s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gametosomatogamií (oplodnění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hyfy spermacií)</a:t>
            </a:r>
          </a:p>
        </p:txBody>
      </p:sp>
      <p:pic>
        <p:nvPicPr>
          <p:cNvPr id="74771" name="Picture 19">
            <a:extLst>
              <a:ext uri="{FF2B5EF4-FFF2-40B4-BE49-F238E27FC236}">
                <a16:creationId xmlns:a16="http://schemas.microsoft.com/office/drawing/2014/main" id="{8101C60E-EB07-4561-9DEF-8665198F9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68500"/>
            <a:ext cx="5573713" cy="385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73" name="Text Box 21">
            <a:extLst>
              <a:ext uri="{FF2B5EF4-FFF2-40B4-BE49-F238E27FC236}">
                <a16:creationId xmlns:a16="http://schemas.microsoft.com/office/drawing/2014/main" id="{096F536B-8C32-41CF-8913-07745B0B9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184400"/>
            <a:ext cx="2819400" cy="1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500"/>
              <a:t>Životní cyklus stopkovýtrusné houby – primární a sekundární mycelium, tvorba plodnic a bazidií</a:t>
            </a:r>
          </a:p>
          <a:p>
            <a:pPr>
              <a:spcBef>
                <a:spcPct val="50000"/>
              </a:spcBef>
            </a:pPr>
            <a:r>
              <a:rPr lang="cs-CZ" altLang="cs-CZ"/>
              <a:t>Zdroj: R. Moore, W. D. Clark, K. R. Stern &amp; D. Vodopich: Botany.  Wm. C. Brown Publ., 1995. </a:t>
            </a:r>
          </a:p>
        </p:txBody>
      </p:sp>
      <p:pic>
        <p:nvPicPr>
          <p:cNvPr id="74774" name="7a_basid_04_rozmnozovani.MP3">
            <a:hlinkClick r:id="" action="ppaction://media"/>
            <a:extLst>
              <a:ext uri="{FF2B5EF4-FFF2-40B4-BE49-F238E27FC236}">
                <a16:creationId xmlns:a16="http://schemas.microsoft.com/office/drawing/2014/main" id="{0D6E882A-5AE4-4AEC-BD5B-14ED4FE60BAA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7813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47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474" fill="hold"/>
                                        <p:tgtEl>
                                          <p:spTgt spid="747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77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77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2" name="Text Box 10">
            <a:extLst>
              <a:ext uri="{FF2B5EF4-FFF2-40B4-BE49-F238E27FC236}">
                <a16:creationId xmlns:a16="http://schemas.microsoft.com/office/drawing/2014/main" id="{47941EC7-746A-48C5-BFDE-38C3993BD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800">
                <a:solidFill>
                  <a:srgbClr val="000000"/>
                </a:solidFill>
              </a:rPr>
              <a:t>•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bazidie je koncovou buňkou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dikaryotické hyfy, oddělenou příčnou přehrádkou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karyogamie a meioza mohou</a:t>
            </a:r>
            <a:r>
              <a:rPr lang="cs-CZ" altLang="cs-CZ" sz="1800">
                <a:solidFill>
                  <a:srgbClr val="000000"/>
                </a:solidFill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bezprostředně navazovat v téže buňce, nebo může být odlišena probazidie (v ní dochází ke karyogamii) a metabazidie (místo</a:t>
            </a:r>
            <a:r>
              <a:rPr lang="cs-CZ" altLang="cs-CZ" sz="1800">
                <a:solidFill>
                  <a:srgbClr val="000000"/>
                </a:solidFill>
              </a:rPr>
              <a:t>, kde probíhá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meioze)</a:t>
            </a:r>
          </a:p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dělení bazidií podle jejich stavby: nepřehrádkovaná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holobazidie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× přehrádkami rozdělená (podélně nebo příčně)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fragmobazidie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dělení podle postavení vřeténka při meiozi: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chiastická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(vřeténko v příčné poloze, bazidie bývá "tlustá") ×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stichická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(vřeténko v podélné poloze, bazidie obvykle štíhlá, protáhlá)</a:t>
            </a:r>
          </a:p>
        </p:txBody>
      </p:sp>
      <p:pic>
        <p:nvPicPr>
          <p:cNvPr id="79887" name="Picture 15">
            <a:extLst>
              <a:ext uri="{FF2B5EF4-FFF2-40B4-BE49-F238E27FC236}">
                <a16:creationId xmlns:a16="http://schemas.microsoft.com/office/drawing/2014/main" id="{D19316D3-E999-48A7-8213-04AD32CE8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65463"/>
            <a:ext cx="31115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88" name="Text Box 16">
            <a:extLst>
              <a:ext uri="{FF2B5EF4-FFF2-40B4-BE49-F238E27FC236}">
                <a16:creationId xmlns:a16="http://schemas.microsoft.com/office/drawing/2014/main" id="{DEB310A0-A88B-4B16-ACA9-6736D4D0F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3201988"/>
            <a:ext cx="2590800" cy="304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500"/>
              <a:t>Vlevo: </a:t>
            </a:r>
          </a:p>
          <a:p>
            <a:r>
              <a:rPr lang="cs-CZ" altLang="cs-CZ" sz="1500"/>
              <a:t>Tvorba spor na stichické holobazidii lišky obecné</a:t>
            </a:r>
          </a:p>
          <a:p>
            <a:pPr>
              <a:spcBef>
                <a:spcPct val="50000"/>
              </a:spcBef>
            </a:pPr>
            <a:r>
              <a:rPr lang="cs-CZ" altLang="cs-CZ"/>
              <a:t>Zdroj: E. Danell (1994): Cantharellus cibarius: Mycorrhiza formation and Ecology. Acta Univ. Ups.</a:t>
            </a:r>
            <a:r>
              <a:rPr lang="cs-CZ" altLang="cs-CZ" i="1"/>
              <a:t> </a:t>
            </a:r>
            <a:r>
              <a:rPr lang="cs-CZ" altLang="cs-CZ"/>
              <a:t>35, 75 pp.,  Uppsala; </a:t>
            </a:r>
          </a:p>
          <a:p>
            <a:r>
              <a:rPr lang="cs-CZ" altLang="cs-CZ">
                <a:hlinkClick r:id="rId5"/>
              </a:rPr>
              <a:t>http://www-mykopat.slu.se</a:t>
            </a:r>
          </a:p>
          <a:p>
            <a:r>
              <a:rPr lang="cs-CZ" altLang="cs-CZ">
                <a:hlinkClick r:id="rId5"/>
              </a:rPr>
              <a:t>/Newwebsite/mycorrhiza/kantarellfiler/texter/rtf.htm</a:t>
            </a:r>
            <a:endParaRPr lang="cs-CZ" altLang="cs-CZ"/>
          </a:p>
          <a:p>
            <a:endParaRPr lang="cs-CZ" altLang="cs-CZ"/>
          </a:p>
          <a:p>
            <a:pPr>
              <a:spcBef>
                <a:spcPct val="50000"/>
              </a:spcBef>
            </a:pPr>
            <a:r>
              <a:rPr lang="cs-CZ" altLang="cs-CZ" sz="1500"/>
              <a:t>Vpravo: Chiastická fragmobazidie rosolovky s dlouhými sterigmaty</a:t>
            </a:r>
          </a:p>
          <a:p>
            <a:pPr>
              <a:spcBef>
                <a:spcPct val="50000"/>
              </a:spcBef>
            </a:pPr>
            <a:r>
              <a:rPr lang="cs-CZ" altLang="cs-CZ"/>
              <a:t>Zdroj: Jean Louis Émile Boudier: Icones mycologicae ou iconographie des champignons de France, principalement Discomycètes, 1904–1909; </a:t>
            </a:r>
          </a:p>
          <a:p>
            <a:r>
              <a:rPr lang="cs-CZ" altLang="cs-CZ">
                <a:hlinkClick r:id="rId6"/>
              </a:rPr>
              <a:t>http://www.mushroomthejournal.com/greatlakesdata/Terms/steri702.html</a:t>
            </a:r>
            <a:r>
              <a:rPr lang="cs-CZ" altLang="cs-CZ"/>
              <a:t> </a:t>
            </a:r>
          </a:p>
        </p:txBody>
      </p:sp>
      <p:pic>
        <p:nvPicPr>
          <p:cNvPr id="79889" name="Picture 17">
            <a:extLst>
              <a:ext uri="{FF2B5EF4-FFF2-40B4-BE49-F238E27FC236}">
                <a16:creationId xmlns:a16="http://schemas.microsoft.com/office/drawing/2014/main" id="{C3F423FB-0B48-4D36-AF3A-3A692CF8A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5" y="2913063"/>
            <a:ext cx="2409825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90" name="7a_basid_05_typy-bazidii.MP3">
            <a:hlinkClick r:id="" action="ppaction://media"/>
            <a:extLst>
              <a:ext uri="{FF2B5EF4-FFF2-40B4-BE49-F238E27FC236}">
                <a16:creationId xmlns:a16="http://schemas.microsoft.com/office/drawing/2014/main" id="{D5882C9D-4FD5-408C-A3B5-8141B68054D2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8527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98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020" fill="hold"/>
                                        <p:tgtEl>
                                          <p:spTgt spid="798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9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89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5" name="Text Box 21">
            <a:extLst>
              <a:ext uri="{FF2B5EF4-FFF2-40B4-BE49-F238E27FC236}">
                <a16:creationId xmlns:a16="http://schemas.microsoft.com/office/drawing/2014/main" id="{7071FDD5-0983-4750-8AF3-BC097E409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07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bazidie mohou vyrůstat přímo na myceliu, příp. z jiných buněk (např. teliospor u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rzí</a:t>
            </a:r>
            <a:r>
              <a:rPr lang="cs-CZ" altLang="cs-CZ" sz="1800">
                <a:solidFill>
                  <a:srgbClr val="000000"/>
                </a:solidFill>
              </a:rPr>
              <a:t> nebo snětí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), ale nejčastěji je jejich tvorba soustředěna do omezené vrstvy </a:t>
            </a:r>
            <a:r>
              <a:rPr lang="cs-CZ" altLang="cs-CZ" sz="1800" b="1">
                <a:solidFill>
                  <a:srgbClr val="000000"/>
                </a:solidFill>
              </a:rPr>
              <a:t>h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ymenia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nebo se tvoří uvnitř plodnice v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glebě</a:t>
            </a:r>
            <a:br>
              <a:rPr lang="cs-CZ" altLang="cs-CZ" sz="4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600">
              <a:solidFill>
                <a:srgbClr val="000000"/>
              </a:solidFill>
            </a:endParaRPr>
          </a:p>
          <a:p>
            <a:endParaRPr lang="cs-CZ" altLang="cs-CZ" sz="1600">
              <a:solidFill>
                <a:srgbClr val="000000"/>
              </a:solidFill>
            </a:endParaRPr>
          </a:p>
          <a:p>
            <a:endParaRPr lang="cs-CZ" altLang="cs-CZ" sz="1800">
              <a:solidFill>
                <a:srgbClr val="000000"/>
              </a:solidFill>
            </a:endParaRPr>
          </a:p>
          <a:p>
            <a:endParaRPr lang="cs-CZ" altLang="cs-CZ" sz="1800">
              <a:solidFill>
                <a:srgbClr val="000000"/>
              </a:solidFill>
            </a:endParaRPr>
          </a:p>
          <a:p>
            <a:endParaRPr lang="cs-CZ" altLang="cs-CZ" sz="1800">
              <a:solidFill>
                <a:srgbClr val="000000"/>
              </a:solidFill>
            </a:endParaRPr>
          </a:p>
          <a:p>
            <a:endParaRPr lang="cs-CZ" altLang="cs-CZ" sz="1800">
              <a:solidFill>
                <a:srgbClr val="000000"/>
              </a:solidFill>
            </a:endParaRPr>
          </a:p>
          <a:p>
            <a:endParaRPr lang="cs-CZ" altLang="cs-CZ" sz="1800">
              <a:solidFill>
                <a:srgbClr val="000000"/>
              </a:solidFill>
            </a:endParaRPr>
          </a:p>
          <a:p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i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klíční pór, ale může být také na vrcholové straně spory)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 bazidií hymenomycetoidních jsou spory aktivně odmršťovány (balistospory), zatímco z gastroidních se pasivně uvolňují (tvorba těchto typů bazidií neodpovídá přesně skupinám rouškatých hub a břichatek)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bazidiospory jsou různého tvaru i velikosti, mají různé barevné reakce na chemická činidla (cyanofilní, amyloidní, dextrinoidní)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pomůcka při určování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spory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jsou vždy jednobuněčné, většinou jednojaderné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klíčení bazidiospor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základní typ je klíčení hyfou (=&gt; primární mycelium), kromě tohoto mohou z bazidiospor klíčit jednotlivé buňky (kvasinkovité buňky, konidie nebo sekundární spory, pouze u některých řádů ze skupin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Pucciniomycetes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Ustilaginomycetes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1286" name="Picture 22">
            <a:extLst>
              <a:ext uri="{FF2B5EF4-FFF2-40B4-BE49-F238E27FC236}">
                <a16:creationId xmlns:a16="http://schemas.microsoft.com/office/drawing/2014/main" id="{A62E6C08-F16E-4A49-85EB-A481FC710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081088"/>
            <a:ext cx="2886075" cy="212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87" name="Text Box 23">
            <a:extLst>
              <a:ext uri="{FF2B5EF4-FFF2-40B4-BE49-F238E27FC236}">
                <a16:creationId xmlns:a16="http://schemas.microsoft.com/office/drawing/2014/main" id="{151FF8B3-5614-4403-8142-73F5378BD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3062288"/>
            <a:ext cx="25146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>
                <a:hlinkClick r:id="rId5"/>
              </a:rPr>
              <a:t>http://pollen.utulsa.edu/Spores/basidiospores.html</a:t>
            </a:r>
            <a:r>
              <a:rPr lang="cs-CZ" altLang="cs-CZ"/>
              <a:t> </a:t>
            </a:r>
          </a:p>
        </p:txBody>
      </p:sp>
      <p:pic>
        <p:nvPicPr>
          <p:cNvPr id="11288" name="Picture 24">
            <a:extLst>
              <a:ext uri="{FF2B5EF4-FFF2-40B4-BE49-F238E27FC236}">
                <a16:creationId xmlns:a16="http://schemas.microsoft.com/office/drawing/2014/main" id="{200C7C15-ACCC-4E81-B04F-658F0C6C1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462088"/>
            <a:ext cx="24384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89" name="Text Box 25">
            <a:extLst>
              <a:ext uri="{FF2B5EF4-FFF2-40B4-BE49-F238E27FC236}">
                <a16:creationId xmlns:a16="http://schemas.microsoft.com/office/drawing/2014/main" id="{948E8B91-C3DE-43EB-8811-BE69683C3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062288"/>
            <a:ext cx="25146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>
                <a:hlinkClick r:id="rId7"/>
              </a:rPr>
              <a:t>http://www.bsu.edu/classes/ruch/msa/mims.html</a:t>
            </a:r>
            <a:r>
              <a:rPr lang="cs-CZ" altLang="cs-CZ"/>
              <a:t> </a:t>
            </a:r>
          </a:p>
        </p:txBody>
      </p:sp>
      <p:sp>
        <p:nvSpPr>
          <p:cNvPr id="11290" name="Text Box 26">
            <a:extLst>
              <a:ext uri="{FF2B5EF4-FFF2-40B4-BE49-F238E27FC236}">
                <a16:creationId xmlns:a16="http://schemas.microsoft.com/office/drawing/2014/main" id="{BEE415B5-F5E9-4ADE-9C1B-AB199F792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422400"/>
            <a:ext cx="29718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tvorba spor: haploidní jádra po meiozi projdou sterigmaty ven z buňky a obalí se bun</a:t>
            </a:r>
            <a:r>
              <a:rPr lang="cs-CZ" altLang="cs-CZ" sz="1800">
                <a:solidFill>
                  <a:srgbClr val="000000"/>
                </a:solidFill>
              </a:rPr>
              <a:t>ěčnou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stěnou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místo, kde spora přirůstá na sterigma, se nazývá hilum (obvykle zde je</a:t>
            </a:r>
          </a:p>
        </p:txBody>
      </p:sp>
      <p:pic>
        <p:nvPicPr>
          <p:cNvPr id="11291" name="7a_basid_06_bazidiospora-detail.MP3">
            <a:hlinkClick r:id="" action="ppaction://media"/>
            <a:extLst>
              <a:ext uri="{FF2B5EF4-FFF2-40B4-BE49-F238E27FC236}">
                <a16:creationId xmlns:a16="http://schemas.microsoft.com/office/drawing/2014/main" id="{B6CAC1A7-F724-47C8-9394-6256934BC979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255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14" fill="hold"/>
                                        <p:tgtEl>
                                          <p:spTgt spid="112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9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5" name="Text Box 9">
            <a:extLst>
              <a:ext uri="{FF2B5EF4-FFF2-40B4-BE49-F238E27FC236}">
                <a16:creationId xmlns:a16="http://schemas.microsoft.com/office/drawing/2014/main" id="{A3173764-F207-46DB-BAFF-1CF885239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10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ekologie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houby ponejvíce saprofytické, z nichž řada má schopnost přejít fakultativně k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parazitismu, ale i specializované skupiny biotrofních parazitů (rzi, sněti)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významná je symbióza s cévnatými rostlinami -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mykorhiza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(vzájemný podíl na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výživě a ochraně, odumření jednoho partnera často vážně oslabí i druhého)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ektotrofní</a:t>
            </a:r>
            <a:r>
              <a:rPr lang="cs-CZ" altLang="cs-CZ" sz="1800">
                <a:solidFill>
                  <a:srgbClr val="000000"/>
                </a:solidFill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mykorhiza</a:t>
            </a:r>
            <a:r>
              <a:rPr lang="cs-CZ" altLang="cs-CZ" sz="1800">
                <a:solidFill>
                  <a:srgbClr val="000000"/>
                </a:solidFill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-</a:t>
            </a:r>
            <a:r>
              <a:rPr lang="cs-CZ" altLang="cs-CZ" sz="1800">
                <a:solidFill>
                  <a:srgbClr val="000000"/>
                </a:solidFill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hyfový</a:t>
            </a:r>
            <a:r>
              <a:rPr lang="cs-CZ" altLang="cs-CZ" sz="1800">
                <a:solidFill>
                  <a:srgbClr val="000000"/>
                </a:solidFill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plášť</a:t>
            </a:r>
            <a:r>
              <a:rPr lang="cs-CZ" altLang="cs-CZ" sz="1800">
                <a:solidFill>
                  <a:srgbClr val="000000"/>
                </a:solidFill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obaluje</a:t>
            </a:r>
            <a:r>
              <a:rPr lang="cs-CZ" altLang="cs-CZ" sz="1800">
                <a:solidFill>
                  <a:srgbClr val="000000"/>
                </a:solidFill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kořínky,</a:t>
            </a:r>
            <a:r>
              <a:rPr lang="cs-CZ" altLang="cs-CZ" sz="1800">
                <a:solidFill>
                  <a:srgbClr val="000000"/>
                </a:solidFill>
              </a:rPr>
              <a:t> </a:t>
            </a: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houba</a:t>
            </a:r>
            <a:r>
              <a:rPr lang="cs-CZ" altLang="cs-CZ" sz="1800">
                <a:solidFill>
                  <a:srgbClr val="000000"/>
                </a:solidFill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proniká jen do mezibuněčných prostor (převládá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u</a:t>
            </a:r>
            <a:r>
              <a:rPr lang="cs-CZ" altLang="cs-CZ" sz="1500">
                <a:solidFill>
                  <a:srgbClr val="000000"/>
                </a:solidFill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dřevin</a:t>
            </a:r>
            <a:r>
              <a:rPr lang="cs-CZ" altLang="cs-CZ" sz="1500">
                <a:solidFill>
                  <a:srgbClr val="000000"/>
                </a:solidFill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500">
                <a:solidFill>
                  <a:srgbClr val="000000"/>
                </a:solidFill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viz</a:t>
            </a:r>
            <a:r>
              <a:rPr lang="cs-CZ" altLang="cs-CZ" sz="1500">
                <a:solidFill>
                  <a:srgbClr val="000000"/>
                </a:solidFill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foto,</a:t>
            </a:r>
            <a:r>
              <a:rPr lang="cs-CZ" altLang="cs-CZ" sz="1500">
                <a:solidFill>
                  <a:srgbClr val="000000"/>
                </a:solidFill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kořínky</a:t>
            </a:r>
            <a:r>
              <a:rPr lang="cs-CZ" altLang="cs-CZ" sz="1500">
                <a:solidFill>
                  <a:srgbClr val="000000"/>
                </a:solidFill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obalené</a:t>
            </a:r>
            <a:r>
              <a:rPr lang="cs-CZ" altLang="cs-CZ" sz="1500">
                <a:solidFill>
                  <a:srgbClr val="000000"/>
                </a:solidFill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hyfami</a:t>
            </a:r>
            <a:r>
              <a:rPr lang="cs-CZ" altLang="cs-CZ" sz="1500">
                <a:solidFill>
                  <a:srgbClr val="000000"/>
                </a:solidFill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muchomůrky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endotrofní mykorhiza - hyfy pronikají do buněk rostlin,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více u bylin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minimum je lichenizovaných hub, jen některé druhy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(nejsou zde ohraničené taxonomické skupiny zahrnující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lichenizované zástupce)</a:t>
            </a:r>
            <a:br>
              <a:rPr lang="cs-CZ" altLang="cs-CZ" sz="4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hospodářsky významné jsou kromě fytopatogenních parazitů houby rozkládající celulózu a lignin - "dřevokazné" houby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řada zástupců zejména "masitých" hub jsou vyhledávané jedlé houby, u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některých jsou využívány halucinogenní látky</a:t>
            </a:r>
            <a:b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</a:br>
            <a:b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výskyt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 nalézáme je v různých suchozemských biotopech, často ve spojení s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určitými porosty vyšších rostlin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fosilie stopkovýtrusných hub známy ze starších třetihor, symptomy na cévnatých rostlinách přisuzované napadení parazitickými zástupci známy již z křídy</a:t>
            </a:r>
          </a:p>
        </p:txBody>
      </p:sp>
      <p:pic>
        <p:nvPicPr>
          <p:cNvPr id="80906" name="Picture 10">
            <a:extLst>
              <a:ext uri="{FF2B5EF4-FFF2-40B4-BE49-F238E27FC236}">
                <a16:creationId xmlns:a16="http://schemas.microsoft.com/office/drawing/2014/main" id="{90AD87BE-8B8C-470C-A2E1-8FEAB78EF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/>
          <a:stretch>
            <a:fillRect/>
          </a:stretch>
        </p:blipFill>
        <p:spPr bwMode="auto">
          <a:xfrm>
            <a:off x="6273800" y="1930400"/>
            <a:ext cx="236220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7" name="Text Box 11">
            <a:extLst>
              <a:ext uri="{FF2B5EF4-FFF2-40B4-BE49-F238E27FC236}">
                <a16:creationId xmlns:a16="http://schemas.microsoft.com/office/drawing/2014/main" id="{5B98AD41-2A92-4558-BB5E-5CE3A8DD5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0700" y="3759200"/>
            <a:ext cx="31242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>
                <a:hlinkClick r:id="rId5"/>
              </a:rPr>
              <a:t>http://cs.wikipedia.org/wiki/Mykorhiza</a:t>
            </a:r>
            <a:r>
              <a:rPr lang="cs-CZ" altLang="cs-CZ"/>
              <a:t> </a:t>
            </a:r>
          </a:p>
        </p:txBody>
      </p:sp>
      <p:pic>
        <p:nvPicPr>
          <p:cNvPr id="80908" name="7a_basid_07_mykorhiza.MP3">
            <a:hlinkClick r:id="" action="ppaction://media"/>
            <a:extLst>
              <a:ext uri="{FF2B5EF4-FFF2-40B4-BE49-F238E27FC236}">
                <a16:creationId xmlns:a16="http://schemas.microsoft.com/office/drawing/2014/main" id="{86A3FDD6-AAFA-4F54-8C0F-102C4F34B5F1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40052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09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761" fill="hold"/>
                                        <p:tgtEl>
                                          <p:spTgt spid="809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90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90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3" name="Text Box 13">
            <a:extLst>
              <a:ext uri="{FF2B5EF4-FFF2-40B4-BE49-F238E27FC236}">
                <a16:creationId xmlns:a16="http://schemas.microsoft.com/office/drawing/2014/main" id="{AA602313-A66F-4231-B037-8C77FD561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13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u="sng"/>
              <a:t>Pododdělení:</a:t>
            </a:r>
            <a:r>
              <a:rPr lang="cs-CZ" altLang="cs-CZ" sz="1800" b="1" u="sng"/>
              <a:t> </a:t>
            </a:r>
            <a:r>
              <a:rPr lang="cs-CZ" altLang="cs-CZ" sz="1800" b="1" i="1" u="sng"/>
              <a:t>PUCCINIOMYCOTINA</a:t>
            </a:r>
            <a:endParaRPr lang="cs-CZ" altLang="cs-CZ" sz="1800" b="1" u="sng"/>
          </a:p>
          <a:p>
            <a:endParaRPr lang="cs-CZ" altLang="cs-CZ" sz="1200" b="1" u="sng"/>
          </a:p>
          <a:p>
            <a:r>
              <a:rPr lang="cs-CZ" altLang="cs-CZ" sz="1800" b="1">
                <a:solidFill>
                  <a:srgbClr val="000000"/>
                </a:solidFill>
              </a:rPr>
              <a:t>Třída: </a:t>
            </a:r>
            <a:r>
              <a:rPr lang="cs-CZ" altLang="cs-CZ" sz="1800" b="1" i="1">
                <a:solidFill>
                  <a:srgbClr val="000000"/>
                </a:solidFill>
              </a:rPr>
              <a:t>PUCCINIOMYCETES (UREDINIOMYCETES)</a:t>
            </a:r>
            <a:endParaRPr lang="cs-CZ" altLang="cs-CZ" sz="1200" b="1">
              <a:solidFill>
                <a:srgbClr val="000000"/>
              </a:solidFill>
            </a:endParaRPr>
          </a:p>
          <a:p>
            <a:endParaRPr lang="cs-CZ" altLang="cs-CZ" sz="1200" b="1">
              <a:solidFill>
                <a:srgbClr val="000000"/>
              </a:solidFill>
            </a:endParaRPr>
          </a:p>
          <a:p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sz="1800" b="1" i="1">
                <a:solidFill>
                  <a:srgbClr val="000000"/>
                </a:solidFill>
                <a:cs typeface="Arial" panose="020B0604020202020204" pitchFamily="34" charset="0"/>
              </a:rPr>
              <a:t>Pucciniales (Uredinales)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 - rzi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jsou obligátní biotrofní parazité rostlin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intercelulární mycelium vysílá haustoria do buněk hostitele =&gt; způsobují hypertrofie, hyperplazie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na myceliu jsou jednoduché póry (nejsou vytvořeny dolipory), hyfy bez přezek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netvoří se plodnice, zato se vytváří několik typů nepohlavních spor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většin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a druhů během svého životního cyklu střídá hostitele (heteroecické, dioecické = dvoubytné), některé druhy prožijí celý životní cyklus na jednom hostiteli (autoecické, monoecické = jednobytné)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řada druhů má životní cyklus zkrácený o jednu nebo více fází</a:t>
            </a:r>
            <a:br>
              <a:rPr lang="cs-CZ" altLang="cs-CZ" sz="4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pravděpodobně se jedná o nejprimitivnější stopkovýtrusné houby </a:t>
            </a: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hyfy nemají přezky a dolipory, dlouhá haploidní fáze (u mikrocyklických rzí je jedinou formou vegetativní stélky</a:t>
            </a:r>
            <a:r>
              <a:rPr lang="cs-CZ" altLang="cs-CZ" sz="1800">
                <a:solidFill>
                  <a:srgbClr val="000000"/>
                </a:solidFill>
              </a:rPr>
              <a:t>)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, gameto-somatogamie, více stadií nepohlavních spor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parazité cévnatých rostlin - druhy rodů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Puccinia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(na travách aj., různí mezihostitelé),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Uromyces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(na bobovitých aj.),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Phragmidium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a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Gymnosporangium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(na růžovitých)</a:t>
            </a:r>
            <a:endParaRPr lang="cs-CZ" altLang="cs-CZ">
              <a:solidFill>
                <a:srgbClr val="000000"/>
              </a:solidFill>
            </a:endParaRPr>
          </a:p>
          <a:p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vývojový cyklus dvoubytné rzi: na mezihostiteli bazidiospora vyklíčí v hyfu =&gt; haploidní mycelium infikuje tkáně =&gt; pod svrchní epidermis se tvoří ložisko -</a:t>
            </a:r>
            <a:r>
              <a:rPr lang="cs-CZ" altLang="cs-CZ" sz="1800">
                <a:solidFill>
                  <a:srgbClr val="000000"/>
                </a:solidFill>
              </a:rPr>
              <a:t>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spermogonium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(ozn.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0)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=&gt;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na něm se z hyf odškrcují spermacie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-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samčí gamet</a:t>
            </a:r>
            <a:r>
              <a:rPr lang="cs-CZ" altLang="cs-CZ" sz="1800">
                <a:solidFill>
                  <a:srgbClr val="000000"/>
                </a:solidFill>
              </a:rPr>
              <a:t>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56" name="Text Box 12">
            <a:extLst>
              <a:ext uri="{FF2B5EF4-FFF2-40B4-BE49-F238E27FC236}">
                <a16:creationId xmlns:a16="http://schemas.microsoft.com/office/drawing/2014/main" id="{C8E3F4F2-E2E2-4F8E-99D7-979F20A16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3962400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spolu s </a:t>
            </a:r>
            <a:r>
              <a:rPr lang="cs-CZ" altLang="cs-CZ" sz="1800">
                <a:solidFill>
                  <a:srgbClr val="000000"/>
                </a:solidFill>
              </a:rPr>
              <a:t>gametami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se vytváří sladk</a:t>
            </a:r>
            <a:r>
              <a:rPr lang="cs-CZ" altLang="cs-CZ" sz="1800">
                <a:solidFill>
                  <a:srgbClr val="000000"/>
                </a:solidFill>
              </a:rPr>
              <a:t>ý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"nektar</a:t>
            </a:r>
            <a:r>
              <a:rPr lang="cs-CZ" altLang="cs-CZ" sz="1800">
                <a:solidFill>
                  <a:srgbClr val="000000"/>
                </a:solidFill>
              </a:rPr>
              <a:t>“;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ve spermogoniích vyrůstají také receptivní hyfy =&gt; hmyz sající "nektar"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na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ně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přenese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spermacie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=&gt; oplození =&gt; dikaryotická buňka =&gt; sekundární mycelium =&gt; vytvář</a:t>
            </a:r>
            <a:r>
              <a:rPr lang="cs-CZ" altLang="cs-CZ" sz="1800">
                <a:solidFill>
                  <a:srgbClr val="000000"/>
                </a:solidFill>
              </a:rPr>
              <a:t>ej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í se a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epidermis prorážejí ložiska -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aecia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(prášilky, označ. I) =&gt; aeciospory =&gt; infekce hlavního hostitele (u auto</a:t>
            </a:r>
            <a:r>
              <a:rPr lang="cs-CZ" altLang="cs-CZ" sz="1800">
                <a:solidFill>
                  <a:srgbClr val="000000"/>
                </a:solidFill>
              </a:rPr>
              <a:t>-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ecických rzí téhož hostitele) =&gt; vývin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dikaryotického mycelia =&gt; tvorba ložisek -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uredií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(II) =&gt; uredio</a:t>
            </a:r>
            <a:r>
              <a:rPr lang="cs-CZ" altLang="cs-CZ" sz="1800">
                <a:solidFill>
                  <a:srgbClr val="000000"/>
                </a:solidFill>
              </a:rPr>
              <a:t>-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spory =&gt; další šíření nákazy během vegetační sezóny =&gt; před dozráním hostitele se vytvoří ložiska -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telia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(III) =&gt; teliospory - oproti krátce žijícím a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ihned klíčícím urediosporám jsou sporami přetrvávajícími a nejsou infekční =&gt; v teliosp</a:t>
            </a:r>
            <a:r>
              <a:rPr lang="cs-CZ" altLang="cs-CZ" sz="1800">
                <a:solidFill>
                  <a:srgbClr val="000000"/>
                </a:solidFill>
              </a:rPr>
              <a:t>.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karyogamie - fungují jako probazidie =&gt; vyklíčí z nich bazidie (příčně přehrádkované) =&gt; </a:t>
            </a:r>
            <a:r>
              <a:rPr lang="cs-CZ" altLang="cs-CZ" sz="1800">
                <a:solidFill>
                  <a:srgbClr val="000000"/>
                </a:solidFill>
              </a:rPr>
              <a:t>zde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meioza =&gt;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bazidiospory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(IV)</a:t>
            </a:r>
          </a:p>
        </p:txBody>
      </p:sp>
      <p:pic>
        <p:nvPicPr>
          <p:cNvPr id="82958" name="Picture 14">
            <a:extLst>
              <a:ext uri="{FF2B5EF4-FFF2-40B4-BE49-F238E27FC236}">
                <a16:creationId xmlns:a16="http://schemas.microsoft.com/office/drawing/2014/main" id="{4D827471-4594-49AD-9166-2782D9360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63" y="0"/>
            <a:ext cx="4440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9" name="7a_basid_09_puccinia-cyklus.MP3">
            <a:hlinkClick r:id="" action="ppaction://media"/>
            <a:extLst>
              <a:ext uri="{FF2B5EF4-FFF2-40B4-BE49-F238E27FC236}">
                <a16:creationId xmlns:a16="http://schemas.microsoft.com/office/drawing/2014/main" id="{FF42FC79-6689-4793-B010-5B11EC93C1FD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997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9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724" fill="hold"/>
                                        <p:tgtEl>
                                          <p:spTgt spid="829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95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95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5330</TotalTime>
  <Words>2542</Words>
  <Application>Microsoft Office PowerPoint</Application>
  <PresentationFormat>Předvádění na obrazovce (4:3)</PresentationFormat>
  <Paragraphs>141</Paragraphs>
  <Slides>16</Slides>
  <Notes>0</Notes>
  <HiddenSlides>0</HiddenSlides>
  <MMClips>14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1" baseType="lpstr">
      <vt:lpstr>Arial</vt:lpstr>
      <vt:lpstr>SimSun</vt:lpstr>
      <vt:lpstr>Times New Roman</vt:lpstr>
      <vt:lpstr>Verdana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PřF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Daniel Dvořák</dc:creator>
  <cp:lastModifiedBy>Petr</cp:lastModifiedBy>
  <cp:revision>202</cp:revision>
  <dcterms:created xsi:type="dcterms:W3CDTF">2005-10-28T15:01:41Z</dcterms:created>
  <dcterms:modified xsi:type="dcterms:W3CDTF">2020-11-08T11:17:26Z</dcterms:modified>
</cp:coreProperties>
</file>