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3"/>
  </p:notesMasterIdLst>
  <p:sldIdLst>
    <p:sldId id="278" r:id="rId2"/>
    <p:sldId id="279" r:id="rId3"/>
    <p:sldId id="289" r:id="rId4"/>
    <p:sldId id="281" r:id="rId5"/>
    <p:sldId id="290" r:id="rId6"/>
    <p:sldId id="282" r:id="rId7"/>
    <p:sldId id="283" r:id="rId8"/>
    <p:sldId id="284" r:id="rId9"/>
    <p:sldId id="291" r:id="rId10"/>
    <p:sldId id="292" r:id="rId11"/>
    <p:sldId id="293" r:id="rId12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5F5F5F"/>
    <a:srgbClr val="333333"/>
    <a:srgbClr val="CCFFCC"/>
    <a:srgbClr val="CCFF99"/>
    <a:srgbClr val="00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93" autoAdjust="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4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2AF6216D-E221-443E-8E4B-DD615FB1631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A94FA90B-7CA1-4927-8CBF-EA636ABD3DAC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5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458E2693-9038-4F5B-A6BF-52BA7BDE052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162BA2F6-0A6F-4400-B04E-9C42CA4D0ADC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348222-FD87-4A00-ABCB-687E56D6A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8E864A4-88E1-414B-BF1B-7EFEF6400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393207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6E5569-BFA5-4A88-BCDA-90BBBD333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2298F54-9F16-47ED-A1CF-CB10609EC9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92130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26D6C17-6993-4C6D-90CD-22BAFA25A8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500063"/>
            <a:ext cx="1941513" cy="559435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052A953-6681-4F3F-8E27-20F45C797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500063"/>
            <a:ext cx="5676900" cy="55943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426399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EBF259-4F35-4F3B-B3D8-66725DB8E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A90F77-8118-4E77-820F-4450B05A9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311650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976260-E9CC-4447-943D-FF8C5576B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DE7BF64-AA1A-42A6-9919-88DB87752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871988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43E03F-4039-4AEE-9841-E3F3C2D76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BF9A0D-1E07-4C16-82F7-D748EE25B9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FEB2D7F-5F46-49F4-92C6-9A7E38E005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905050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2E828F-8A82-42C7-BF4A-F55C9EFFD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2951024-6370-410B-905F-1CC494CE4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062751-09B4-4B6C-8320-F492899083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4FE3E4A-88A1-457D-A618-4A4EE7EE28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73A15C7-0543-45CC-901D-01F5231FF8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723779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3E1349-9728-44DC-AD4E-45089568D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978014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480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5AA7BF-5591-4CB6-B2CD-D5D6654F1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ED833E-70F5-4389-93B4-F0F3163BD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8016B9C-91E5-4AAC-B8AB-6B8C698457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049994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D81144-04BA-4289-B7BD-9955ACF23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A6E44AA-5A48-49DF-8A78-9BB24EBA38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1E43D46-597F-42F0-8E7A-ABE8E9D436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965318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ext Box 1">
            <a:extLst>
              <a:ext uri="{FF2B5EF4-FFF2-40B4-BE49-F238E27FC236}">
                <a16:creationId xmlns:a16="http://schemas.microsoft.com/office/drawing/2014/main" id="{CF65FE20-D279-4D12-840C-054147D44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6" name="Text Box 2">
            <a:extLst>
              <a:ext uri="{FF2B5EF4-FFF2-40B4-BE49-F238E27FC236}">
                <a16:creationId xmlns:a16="http://schemas.microsoft.com/office/drawing/2014/main" id="{D4DD68B0-A6BB-461B-9AA5-E653DD66E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D4554F2-744A-4BE4-98B4-FFD647D284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0063"/>
            <a:ext cx="7770813" cy="136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titulního textu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36D5DAE-6E8E-435B-9240-9D03CC85C5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 osnovy</a:t>
            </a:r>
          </a:p>
          <a:p>
            <a:pPr lvl="2"/>
            <a:r>
              <a:rPr lang="en-GB" altLang="cs-CZ"/>
              <a:t>Třetí úroveň osnovy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 osnovy</a:t>
            </a:r>
          </a:p>
          <a:p>
            <a:pPr lvl="4"/>
            <a:r>
              <a:rPr lang="en-GB" altLang="cs-CZ"/>
              <a:t>Sedmá úroveň osnovy</a:t>
            </a:r>
          </a:p>
          <a:p>
            <a:pPr lvl="4"/>
            <a:r>
              <a:rPr lang="en-GB" altLang="cs-CZ"/>
              <a:t>Osmá úroveň osnovy</a:t>
            </a:r>
          </a:p>
          <a:p>
            <a:pPr lvl="4"/>
            <a:r>
              <a:rPr lang="en-GB" altLang="cs-CZ"/>
              <a:t>Devátá úroveň osnovy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5pPr>
      <a:lvl6pPr marL="4572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6pPr>
      <a:lvl7pPr marL="9144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7pPr>
      <a:lvl8pPr marL="1371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8pPr>
      <a:lvl9pPr marL="18288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9pPr>
    </p:titleStyle>
    <p:bodyStyle>
      <a:lvl1pPr marL="341313" indent="-341313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microsoft.com/office/2007/relationships/media" Target="../media/media1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4.jpe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openxmlformats.org/officeDocument/2006/relationships/image" Target="../media/image23.jpeg"/><Relationship Id="rId5" Type="http://schemas.microsoft.com/office/2007/relationships/media" Target="../media/media14.MP3"/><Relationship Id="rId10" Type="http://schemas.openxmlformats.org/officeDocument/2006/relationships/image" Target="../media/image22.jpeg"/><Relationship Id="rId4" Type="http://schemas.openxmlformats.org/officeDocument/2006/relationships/audio" Target="../media/media13.MP3"/><Relationship Id="rId9" Type="http://schemas.openxmlformats.org/officeDocument/2006/relationships/image" Target="../media/image21.jpeg"/><Relationship Id="rId1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openxmlformats.org/officeDocument/2006/relationships/image" Target="../media/image16.jpeg"/><Relationship Id="rId3" Type="http://schemas.microsoft.com/office/2007/relationships/media" Target="../media/media8.MP3"/><Relationship Id="rId7" Type="http://schemas.microsoft.com/office/2007/relationships/media" Target="../media/media10.MP3"/><Relationship Id="rId12" Type="http://schemas.openxmlformats.org/officeDocument/2006/relationships/image" Target="../media/image15.jpeg"/><Relationship Id="rId17" Type="http://schemas.openxmlformats.org/officeDocument/2006/relationships/image" Target="../media/image2.png"/><Relationship Id="rId2" Type="http://schemas.openxmlformats.org/officeDocument/2006/relationships/audio" Target="../media/media7.MP3"/><Relationship Id="rId16" Type="http://schemas.openxmlformats.org/officeDocument/2006/relationships/image" Target="../media/image19.jpeg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slideLayout" Target="../slideLayouts/slideLayout7.xml"/><Relationship Id="rId5" Type="http://schemas.microsoft.com/office/2007/relationships/media" Target="../media/media9.MP3"/><Relationship Id="rId15" Type="http://schemas.openxmlformats.org/officeDocument/2006/relationships/image" Target="../media/image18.jpeg"/><Relationship Id="rId10" Type="http://schemas.openxmlformats.org/officeDocument/2006/relationships/audio" Target="../media/media11.MP3"/><Relationship Id="rId4" Type="http://schemas.openxmlformats.org/officeDocument/2006/relationships/audio" Target="../media/media8.MP3"/><Relationship Id="rId9" Type="http://schemas.microsoft.com/office/2007/relationships/media" Target="../media/media11.MP3"/><Relationship Id="rId1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>
            <a:extLst>
              <a:ext uri="{FF2B5EF4-FFF2-40B4-BE49-F238E27FC236}">
                <a16:creationId xmlns:a16="http://schemas.microsoft.com/office/drawing/2014/main" id="{D3A3E746-888F-4CC1-B50A-1C473C3C9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4582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 u="sng">
                <a:latin typeface="Arial" panose="020B0604020202020204" pitchFamily="34" charset="0"/>
              </a:rPr>
              <a:t>2. KOŘEN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800" b="1"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• základní vegetativní orgán rostlinného t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la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>
                <a:latin typeface="Arial" panose="020B0604020202020204" pitchFamily="34" charset="0"/>
              </a:rPr>
              <a:t>orgán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radiáln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symetrický</a:t>
            </a:r>
            <a:r>
              <a:rPr lang="cs-CZ" altLang="cs-CZ" sz="1800"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•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r</a:t>
            </a:r>
            <a:r>
              <a:rPr lang="cs-CZ" altLang="cs-CZ" sz="1800">
                <a:latin typeface="Arial" panose="020B0604020202020204" pitchFamily="34" charset="0"/>
              </a:rPr>
              <a:t>ů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st pozitivn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geotropický</a:t>
            </a:r>
            <a:r>
              <a:rPr lang="cs-CZ" altLang="cs-CZ" sz="1800"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•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neomezený r</a:t>
            </a:r>
            <a:r>
              <a:rPr lang="cs-CZ" altLang="cs-CZ" sz="1800">
                <a:latin typeface="Arial" panose="020B0604020202020204" pitchFamily="34" charset="0"/>
              </a:rPr>
              <a:t>ů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st do délky – apikální meristém, chrán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ný </a:t>
            </a:r>
            <a:r>
              <a:rPr lang="cs-CZ" altLang="cs-CZ" sz="1800">
                <a:latin typeface="Arial" panose="020B0604020202020204" pitchFamily="34" charset="0"/>
              </a:rPr>
              <a:t>č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epi</a:t>
            </a:r>
            <a:r>
              <a:rPr lang="cs-CZ" altLang="cs-CZ" sz="1800">
                <a:latin typeface="Arial" panose="020B0604020202020204" pitchFamily="34" charset="0"/>
              </a:rPr>
              <a:t>č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kou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•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nikdy zde nevznikají listy</a:t>
            </a:r>
            <a:r>
              <a:rPr lang="cs-CZ" altLang="cs-CZ" sz="1800"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•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orgán heterotrofní povahy, odkázán na p</a:t>
            </a:r>
            <a:r>
              <a:rPr lang="cs-CZ" altLang="cs-CZ" sz="1800">
                <a:latin typeface="Arial" panose="020B0604020202020204" pitchFamily="34" charset="0"/>
              </a:rPr>
              <a:t>ř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ísun </a:t>
            </a:r>
            <a:r>
              <a:rPr lang="cs-CZ" altLang="cs-CZ" sz="1800">
                <a:latin typeface="Arial" panose="020B0604020202020204" pitchFamily="34" charset="0"/>
              </a:rPr>
              <a:t>ž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ivin (rozum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j asimilát</a:t>
            </a:r>
            <a:r>
              <a:rPr lang="cs-CZ" altLang="cs-CZ" sz="1800">
                <a:latin typeface="Arial" panose="020B0604020202020204" pitchFamily="34" charset="0"/>
              </a:rPr>
              <a:t>ů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) </a:t>
            </a:r>
            <a:endParaRPr lang="cs-CZ" altLang="cs-CZ" sz="1800"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800"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 u="sng">
                <a:latin typeface="Arial" panose="020B0604020202020204" pitchFamily="34" charset="0"/>
                <a:cs typeface="Times New Roman" panose="02020603050405020304" pitchFamily="18" charset="0"/>
              </a:rPr>
              <a:t>Funkce </a:t>
            </a:r>
            <a:r>
              <a:rPr lang="cs-CZ" altLang="cs-CZ" sz="1800" b="1" u="sng">
                <a:latin typeface="Arial" panose="020B0604020202020204" pitchFamily="34" charset="0"/>
              </a:rPr>
              <a:t>kořene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• č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erpání vody a roztok</a:t>
            </a:r>
            <a:r>
              <a:rPr lang="cs-CZ" altLang="cs-CZ" sz="1800">
                <a:latin typeface="Arial" panose="020B0604020202020204" pitchFamily="34" charset="0"/>
              </a:rPr>
              <a:t>ů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minerálních látek a jejich p</a:t>
            </a:r>
            <a:r>
              <a:rPr lang="cs-CZ" altLang="cs-CZ" sz="1800">
                <a:latin typeface="Arial" panose="020B0604020202020204" pitchFamily="34" charset="0"/>
              </a:rPr>
              <a:t>ř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evod do nadzemních </a:t>
            </a:r>
            <a:r>
              <a:rPr lang="cs-CZ" altLang="cs-CZ" sz="1800">
                <a:latin typeface="Arial" panose="020B0604020202020204" pitchFamily="34" charset="0"/>
              </a:rPr>
              <a:t>č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ástí</a:t>
            </a:r>
            <a:r>
              <a:rPr lang="cs-CZ" altLang="cs-CZ" sz="1800"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•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upevn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ní rostliny v substrátu, vyzvednutí nadzemních </a:t>
            </a:r>
            <a:r>
              <a:rPr lang="cs-CZ" altLang="cs-CZ" sz="1800">
                <a:latin typeface="Arial" panose="020B0604020202020204" pitchFamily="34" charset="0"/>
              </a:rPr>
              <a:t>č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ástí a umo</a:t>
            </a:r>
            <a:r>
              <a:rPr lang="cs-CZ" altLang="cs-CZ" sz="1800">
                <a:latin typeface="Arial" panose="020B0604020202020204" pitchFamily="34" charset="0"/>
              </a:rPr>
              <a:t>žně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ní jejich vertikálního r</a:t>
            </a:r>
            <a:r>
              <a:rPr lang="cs-CZ" altLang="cs-CZ" sz="1800">
                <a:latin typeface="Arial" panose="020B0604020202020204" pitchFamily="34" charset="0"/>
              </a:rPr>
              <a:t>ů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stu </a:t>
            </a:r>
            <a:endParaRPr lang="cs-CZ" altLang="cs-CZ" sz="1800"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•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syntéza aminokyselin, alkaloid</a:t>
            </a:r>
            <a:r>
              <a:rPr lang="cs-CZ" altLang="cs-CZ" sz="1800">
                <a:latin typeface="Arial" panose="020B0604020202020204" pitchFamily="34" charset="0"/>
              </a:rPr>
              <a:t>ů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, cytokinin</a:t>
            </a:r>
            <a:r>
              <a:rPr lang="cs-CZ" altLang="cs-CZ" sz="1800">
                <a:latin typeface="Arial" panose="020B0604020202020204" pitchFamily="34" charset="0"/>
              </a:rPr>
              <a:t>ů (růstové hormony)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, kys. abscisov</a:t>
            </a:r>
            <a:r>
              <a:rPr lang="cs-CZ" altLang="cs-CZ" sz="1800">
                <a:latin typeface="Arial" panose="020B0604020202020204" pitchFamily="34" charset="0"/>
              </a:rPr>
              <a:t>é (inhibiční fytohormon – tvoří se v kořenové špičce, proto se postranní kořeny zakládají až v určité vzdálenosti od vrcholu)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•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symbióza s p</a:t>
            </a:r>
            <a:r>
              <a:rPr lang="cs-CZ" altLang="cs-CZ" sz="1800">
                <a:latin typeface="Arial" panose="020B0604020202020204" pitchFamily="34" charset="0"/>
              </a:rPr>
              <a:t>ů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dními mikroorganismy a houbami </a:t>
            </a:r>
            <a:endParaRPr lang="cs-CZ" altLang="cs-CZ" sz="1800"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en-GB" altLang="cs-CZ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72" name="Picture 12">
            <a:extLst>
              <a:ext uri="{FF2B5EF4-FFF2-40B4-BE49-F238E27FC236}">
                <a16:creationId xmlns:a16="http://schemas.microsoft.com/office/drawing/2014/main" id="{B030E16E-AB41-454E-A624-C917005C0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724400"/>
            <a:ext cx="2847975" cy="17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2" name="Picture 2">
            <a:extLst>
              <a:ext uri="{FF2B5EF4-FFF2-40B4-BE49-F238E27FC236}">
                <a16:creationId xmlns:a16="http://schemas.microsoft.com/office/drawing/2014/main" id="{10A3A358-1D34-4FB5-9AF9-27E853525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2" b="24606"/>
          <a:stretch>
            <a:fillRect/>
          </a:stretch>
        </p:blipFill>
        <p:spPr bwMode="auto">
          <a:xfrm>
            <a:off x="457200" y="3581400"/>
            <a:ext cx="2743200" cy="239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3" name="Text Box 3">
            <a:extLst>
              <a:ext uri="{FF2B5EF4-FFF2-40B4-BE49-F238E27FC236}">
                <a16:creationId xmlns:a16="http://schemas.microsoft.com/office/drawing/2014/main" id="{127B5AEC-5E58-45F3-B178-3800E51554DC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457200" y="3581400"/>
            <a:ext cx="2133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700">
                <a:latin typeface="Arial" panose="020B0604020202020204" pitchFamily="34" charset="0"/>
              </a:rPr>
              <a:t>http://botanika.wendys.cz/slovnik/heslo.php?219</a:t>
            </a:r>
          </a:p>
        </p:txBody>
      </p:sp>
      <p:sp>
        <p:nvSpPr>
          <p:cNvPr id="66569" name="Rectangle 9">
            <a:extLst>
              <a:ext uri="{FF2B5EF4-FFF2-40B4-BE49-F238E27FC236}">
                <a16:creationId xmlns:a16="http://schemas.microsoft.com/office/drawing/2014/main" id="{3905E09F-BF64-4458-BC14-660C07C1F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28600"/>
            <a:ext cx="5943600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kontraktilní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ko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 cibulnatých geofyt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ů, obr. vpravo)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zkracování b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hem ontogeneze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„přidržuje“ cibuli v zemi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ko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enové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adventivní pupeny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=&gt; kořenové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odnože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haustoria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pohružováky, přísavné kořeny parazitů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 pronikají do cév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svazk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hostitele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(u hemiparazitického jmelí do dřeva, u holopar. </a:t>
            </a:r>
            <a:endParaRPr lang="cs-CZ" altLang="cs-CZ" sz="1800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66570" name="Picture 10">
            <a:extLst>
              <a:ext uri="{FF2B5EF4-FFF2-40B4-BE49-F238E27FC236}">
                <a16:creationId xmlns:a16="http://schemas.microsoft.com/office/drawing/2014/main" id="{8A1938F4-3E8B-4CDF-9458-297123A81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4" t="31181" r="32126" b="14174"/>
          <a:stretch>
            <a:fillRect/>
          </a:stretch>
        </p:blipFill>
        <p:spPr bwMode="auto">
          <a:xfrm>
            <a:off x="3346450" y="2057400"/>
            <a:ext cx="1879600" cy="258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71" name="Text Box 11">
            <a:extLst>
              <a:ext uri="{FF2B5EF4-FFF2-40B4-BE49-F238E27FC236}">
                <a16:creationId xmlns:a16="http://schemas.microsoft.com/office/drawing/2014/main" id="{111BD2CE-3B9F-4332-B9B9-3B1D4E3DCA43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4267200" y="4267200"/>
            <a:ext cx="106680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700">
                <a:latin typeface="Arial" panose="020B0604020202020204" pitchFamily="34" charset="0"/>
              </a:rPr>
              <a:t>http://www.csdl.tamu.edu/FLORA/Wilson/tfp/ast/cuspage2.htm</a:t>
            </a:r>
          </a:p>
        </p:txBody>
      </p:sp>
      <p:sp>
        <p:nvSpPr>
          <p:cNvPr id="66573" name="Text Box 13">
            <a:extLst>
              <a:ext uri="{FF2B5EF4-FFF2-40B4-BE49-F238E27FC236}">
                <a16:creationId xmlns:a16="http://schemas.microsoft.com/office/drawing/2014/main" id="{6CA89692-F603-4B88-A630-685EF0DA5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73380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Hedera helix</a:t>
            </a:r>
          </a:p>
        </p:txBody>
      </p:sp>
      <p:pic>
        <p:nvPicPr>
          <p:cNvPr id="66574" name="Picture 14">
            <a:extLst>
              <a:ext uri="{FF2B5EF4-FFF2-40B4-BE49-F238E27FC236}">
                <a16:creationId xmlns:a16="http://schemas.microsoft.com/office/drawing/2014/main" id="{2BAFD67A-8496-4E85-ADD9-16E0C34A3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01"/>
          <a:stretch>
            <a:fillRect/>
          </a:stretch>
        </p:blipFill>
        <p:spPr bwMode="auto">
          <a:xfrm>
            <a:off x="6477000" y="304800"/>
            <a:ext cx="2297113" cy="29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75" name="Text Box 15">
            <a:extLst>
              <a:ext uri="{FF2B5EF4-FFF2-40B4-BE49-F238E27FC236}">
                <a16:creationId xmlns:a16="http://schemas.microsoft.com/office/drawing/2014/main" id="{3CFE3990-60AB-4B8F-BD18-19ACC49AD3E2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6891338" y="2971800"/>
            <a:ext cx="1981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700">
                <a:latin typeface="Arial" panose="020B0604020202020204" pitchFamily="34" charset="0"/>
              </a:rPr>
              <a:t>http://</a:t>
            </a:r>
          </a:p>
          <a:p>
            <a:r>
              <a:rPr lang="cs-CZ" altLang="cs-CZ" sz="700">
                <a:latin typeface="Arial" panose="020B0604020202020204" pitchFamily="34" charset="0"/>
              </a:rPr>
              <a:t>www.ashs.org/albums/album01/Leopold2.jpg</a:t>
            </a:r>
          </a:p>
        </p:txBody>
      </p:sp>
      <p:sp>
        <p:nvSpPr>
          <p:cNvPr id="66577" name="Text Box 17">
            <a:extLst>
              <a:ext uri="{FF2B5EF4-FFF2-40B4-BE49-F238E27FC236}">
                <a16:creationId xmlns:a16="http://schemas.microsoft.com/office/drawing/2014/main" id="{B6F0654B-8112-47D5-B18F-7F842081C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133600"/>
            <a:ext cx="297180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kokotice do dřeva i lýka)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ko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eny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příčepivé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(u lián)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adventivní kořeny sloužící k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ichycení k podkladu</a:t>
            </a:r>
          </a:p>
        </p:txBody>
      </p:sp>
      <p:pic>
        <p:nvPicPr>
          <p:cNvPr id="66579" name="Picture 19">
            <a:extLst>
              <a:ext uri="{FF2B5EF4-FFF2-40B4-BE49-F238E27FC236}">
                <a16:creationId xmlns:a16="http://schemas.microsoft.com/office/drawing/2014/main" id="{3ED7DCF7-15E3-42D2-BCBF-1AA565CD0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1" b="4991"/>
          <a:stretch>
            <a:fillRect/>
          </a:stretch>
        </p:blipFill>
        <p:spPr bwMode="auto">
          <a:xfrm>
            <a:off x="5334000" y="4191000"/>
            <a:ext cx="3429000" cy="231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8" name="Picture 18">
            <a:extLst>
              <a:ext uri="{FF2B5EF4-FFF2-40B4-BE49-F238E27FC236}">
                <a16:creationId xmlns:a16="http://schemas.microsoft.com/office/drawing/2014/main" id="{64E2CA41-751C-4CA6-86C3-4CBAB84EC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33"/>
          <a:stretch>
            <a:fillRect/>
          </a:stretch>
        </p:blipFill>
        <p:spPr bwMode="auto">
          <a:xfrm>
            <a:off x="5334000" y="2057400"/>
            <a:ext cx="1550988" cy="2590800"/>
          </a:xfrm>
          <a:prstGeom prst="rect">
            <a:avLst/>
          </a:prstGeom>
          <a:noFill/>
          <a:ln w="76200">
            <a:solidFill>
              <a:srgbClr val="CC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80" name="Text Box 20">
            <a:extLst>
              <a:ext uri="{FF2B5EF4-FFF2-40B4-BE49-F238E27FC236}">
                <a16:creationId xmlns:a16="http://schemas.microsoft.com/office/drawing/2014/main" id="{8E0C4998-445E-42ED-95D8-FD7F89975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276600"/>
            <a:ext cx="19812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adventivní pupeny (vlevo), adventivní odnožování (dole)</a:t>
            </a:r>
          </a:p>
        </p:txBody>
      </p:sp>
      <p:sp>
        <p:nvSpPr>
          <p:cNvPr id="66581" name="Text Box 21">
            <a:extLst>
              <a:ext uri="{FF2B5EF4-FFF2-40B4-BE49-F238E27FC236}">
                <a16:creationId xmlns:a16="http://schemas.microsoft.com/office/drawing/2014/main" id="{4614E06E-EA4C-4DDB-A96B-64CEFA364E54}"/>
              </a:ext>
            </a:extLst>
          </p:cNvPr>
          <p:cNvSpPr txBox="1">
            <a:spLocks noChangeArrowheads="1"/>
          </p:cNvSpPr>
          <p:nvPr/>
        </p:nvSpPr>
        <p:spPr bwMode="auto">
          <a:xfrm rot="5400000" flipV="1">
            <a:off x="5604669" y="3386931"/>
            <a:ext cx="24003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700">
                <a:latin typeface="Arial" panose="020B0604020202020204" pitchFamily="34" charset="0"/>
              </a:rPr>
              <a:t>http://www.butbn.cas.cz/budbank/pages/fotogalerie.htm</a:t>
            </a:r>
          </a:p>
        </p:txBody>
      </p:sp>
      <p:sp>
        <p:nvSpPr>
          <p:cNvPr id="66583" name="Text Box 23">
            <a:extLst>
              <a:ext uri="{FF2B5EF4-FFF2-40B4-BE49-F238E27FC236}">
                <a16:creationId xmlns:a16="http://schemas.microsoft.com/office/drawing/2014/main" id="{4D336E6E-4D1B-40BC-9E0E-CF226177C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41910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Rorippa palustris</a:t>
            </a:r>
          </a:p>
        </p:txBody>
      </p:sp>
      <p:sp>
        <p:nvSpPr>
          <p:cNvPr id="66584" name="Text Box 24">
            <a:extLst>
              <a:ext uri="{FF2B5EF4-FFF2-40B4-BE49-F238E27FC236}">
                <a16:creationId xmlns:a16="http://schemas.microsoft.com/office/drawing/2014/main" id="{8B99C3B7-C14F-4DDA-8416-5E43E771B287}"/>
              </a:ext>
            </a:extLst>
          </p:cNvPr>
          <p:cNvSpPr txBox="1">
            <a:spLocks noChangeArrowheads="1"/>
          </p:cNvSpPr>
          <p:nvPr/>
        </p:nvSpPr>
        <p:spPr bwMode="auto">
          <a:xfrm rot="5400000" flipV="1">
            <a:off x="7473157" y="5215731"/>
            <a:ext cx="24003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http://www.butbn.cas.cz/budbank/pages/fotogalerie.htm</a:t>
            </a:r>
          </a:p>
        </p:txBody>
      </p:sp>
      <p:sp>
        <p:nvSpPr>
          <p:cNvPr id="66585" name="Text Box 25">
            <a:extLst>
              <a:ext uri="{FF2B5EF4-FFF2-40B4-BE49-F238E27FC236}">
                <a16:creationId xmlns:a16="http://schemas.microsoft.com/office/drawing/2014/main" id="{9F24715A-76C3-44EF-8216-B4C7EFEC9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6210300"/>
            <a:ext cx="1371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Linaria vulgaris</a:t>
            </a:r>
          </a:p>
        </p:txBody>
      </p:sp>
      <p:sp>
        <p:nvSpPr>
          <p:cNvPr id="66586" name="Text Box 26">
            <a:extLst>
              <a:ext uri="{FF2B5EF4-FFF2-40B4-BE49-F238E27FC236}">
                <a16:creationId xmlns:a16="http://schemas.microsoft.com/office/drawing/2014/main" id="{E2A1E754-8F5C-4DBB-B9DB-B59A8B879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6329363"/>
            <a:ext cx="15240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Slavíková 1984: Morfologie rostlin</a:t>
            </a:r>
          </a:p>
        </p:txBody>
      </p:sp>
      <p:pic>
        <p:nvPicPr>
          <p:cNvPr id="66587" name="2_koren_10_haustoria.MP3">
            <a:hlinkClick r:id="" action="ppaction://media"/>
            <a:extLst>
              <a:ext uri="{FF2B5EF4-FFF2-40B4-BE49-F238E27FC236}">
                <a16:creationId xmlns:a16="http://schemas.microsoft.com/office/drawing/2014/main" id="{A705437B-CD62-47EA-ABEB-B86598BEA4EB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7893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88" name="2_koren_10_kontraktilni-koreny.MP3">
            <a:hlinkClick r:id="" action="ppaction://media"/>
            <a:extLst>
              <a:ext uri="{FF2B5EF4-FFF2-40B4-BE49-F238E27FC236}">
                <a16:creationId xmlns:a16="http://schemas.microsoft.com/office/drawing/2014/main" id="{F69050CD-781D-4B47-ACE2-6044DDBC088E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6287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89" name="2_koren_10_pricepive-koreny.MP3">
            <a:hlinkClick r:id="" action="ppaction://media"/>
            <a:extLst>
              <a:ext uri="{FF2B5EF4-FFF2-40B4-BE49-F238E27FC236}">
                <a16:creationId xmlns:a16="http://schemas.microsoft.com/office/drawing/2014/main" id="{52ACA042-581B-4ADD-8C15-CDAC2E69C352}"/>
              </a:ext>
            </a:extLst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0213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5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53" fill="hold"/>
                                        <p:tgtEl>
                                          <p:spTgt spid="665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58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58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65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7195" fill="hold"/>
                                        <p:tgtEl>
                                          <p:spTgt spid="665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58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58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65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6204" fill="hold"/>
                                        <p:tgtEl>
                                          <p:spTgt spid="665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589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58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D92D49E9-68B5-4B5C-87EE-11F8AFBE0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04800"/>
            <a:ext cx="8458200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Kořenové symbiózy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mykorhiza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ektotrofní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zejména u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evin)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pletivo houby pouze na povrchu 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(„punčoška“)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 v mezibun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ěčných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prostorech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=&gt; zv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tšení povrchu ko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ene, indukce dichotomického 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tvení kys. indolyloctovou z hyfy houby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endotrofní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hyfy pronikají do bun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vyskytuje se u většiny čeledí rostlin; typy: arbuskulární, erikoidní, orchideoidní mykorhiza)</a:t>
            </a:r>
          </a:p>
        </p:txBody>
      </p:sp>
      <p:pic>
        <p:nvPicPr>
          <p:cNvPr id="67587" name="Picture 3">
            <a:extLst>
              <a:ext uri="{FF2B5EF4-FFF2-40B4-BE49-F238E27FC236}">
                <a16:creationId xmlns:a16="http://schemas.microsoft.com/office/drawing/2014/main" id="{2C6520ED-8411-45DA-AEA2-6AD455B48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25" y="3352800"/>
            <a:ext cx="2128838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8" name="Text Box 4">
            <a:extLst>
              <a:ext uri="{FF2B5EF4-FFF2-40B4-BE49-F238E27FC236}">
                <a16:creationId xmlns:a16="http://schemas.microsoft.com/office/drawing/2014/main" id="{379982BA-5614-4C7E-8710-52A4C5580DEF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3540125" y="3317875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700">
                <a:latin typeface="Arial" panose="020B0604020202020204" pitchFamily="34" charset="0"/>
              </a:rPr>
              <a:t>http://www.af.mendelu.cz/ustav/</a:t>
            </a:r>
          </a:p>
          <a:p>
            <a:r>
              <a:rPr lang="cs-CZ" altLang="cs-CZ" sz="700">
                <a:latin typeface="Arial" panose="020B0604020202020204" pitchFamily="34" charset="0"/>
              </a:rPr>
              <a:t>221/multitexty/images/biogenni_prvky/hlizky_fazol.gif</a:t>
            </a:r>
          </a:p>
        </p:txBody>
      </p:sp>
      <p:sp>
        <p:nvSpPr>
          <p:cNvPr id="67589" name="Text Box 5">
            <a:extLst>
              <a:ext uri="{FF2B5EF4-FFF2-40B4-BE49-F238E27FC236}">
                <a16:creationId xmlns:a16="http://schemas.microsoft.com/office/drawing/2014/main" id="{82E06EAF-3CF0-4FB8-9C3F-9FD0BEB83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362200"/>
            <a:ext cx="5562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h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lízkové bakterie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pronikají do postranních 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 zp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sobují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nu jejich tvaru =&gt;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kořenové hlízky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zde pak dochází k vázání atmosférického dusíku </a:t>
            </a:r>
            <a:endParaRPr lang="cs-CZ" altLang="cs-CZ" sz="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67590" name="Picture 6">
            <a:extLst>
              <a:ext uri="{FF2B5EF4-FFF2-40B4-BE49-F238E27FC236}">
                <a16:creationId xmlns:a16="http://schemas.microsoft.com/office/drawing/2014/main" id="{6E843532-A44C-4812-AC3F-D69D66A8C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/>
          <a:stretch>
            <a:fillRect/>
          </a:stretch>
        </p:blipFill>
        <p:spPr bwMode="auto">
          <a:xfrm>
            <a:off x="5915025" y="2100263"/>
            <a:ext cx="277177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91" name="Text Box 7">
            <a:extLst>
              <a:ext uri="{FF2B5EF4-FFF2-40B4-BE49-F238E27FC236}">
                <a16:creationId xmlns:a16="http://schemas.microsoft.com/office/drawing/2014/main" id="{851C6856-FCB6-473A-9F41-B9649D8DD805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6823075" y="4038600"/>
            <a:ext cx="1982788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700">
                <a:latin typeface="Arial" panose="020B0604020202020204" pitchFamily="34" charset="0"/>
              </a:rPr>
              <a:t>http://encyklopedie.divoch.info/cs/Mykorhiza</a:t>
            </a:r>
          </a:p>
        </p:txBody>
      </p:sp>
      <p:pic>
        <p:nvPicPr>
          <p:cNvPr id="67592" name="Picture 8">
            <a:extLst>
              <a:ext uri="{FF2B5EF4-FFF2-40B4-BE49-F238E27FC236}">
                <a16:creationId xmlns:a16="http://schemas.microsoft.com/office/drawing/2014/main" id="{B7F1E209-4E7E-47D7-A1C8-5FB6D6A25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"/>
          <a:stretch>
            <a:fillRect/>
          </a:stretch>
        </p:blipFill>
        <p:spPr bwMode="auto">
          <a:xfrm>
            <a:off x="5908675" y="4286250"/>
            <a:ext cx="277812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93" name="Text Box 9">
            <a:extLst>
              <a:ext uri="{FF2B5EF4-FFF2-40B4-BE49-F238E27FC236}">
                <a16:creationId xmlns:a16="http://schemas.microsoft.com/office/drawing/2014/main" id="{1E883024-BE11-48EC-9686-4D53BDFB17BF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6823075" y="6248400"/>
            <a:ext cx="1982788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700">
                <a:latin typeface="Arial" panose="020B0604020202020204" pitchFamily="34" charset="0"/>
              </a:rPr>
              <a:t>http://encyklopedie.divoch.info/cs/Mykorhiza</a:t>
            </a:r>
          </a:p>
        </p:txBody>
      </p:sp>
      <p:sp>
        <p:nvSpPr>
          <p:cNvPr id="67594" name="Text Box 10">
            <a:extLst>
              <a:ext uri="{FF2B5EF4-FFF2-40B4-BE49-F238E27FC236}">
                <a16:creationId xmlns:a16="http://schemas.microsoft.com/office/drawing/2014/main" id="{EE507EA7-4461-486D-9B52-3DD6DB0BC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581400"/>
            <a:ext cx="3200400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Praktický význam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 kořenů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potrava pro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CCFFCC"/>
                </a:solidFill>
                <a:latin typeface="Arial" panose="020B0604020202020204" pitchFamily="34" charset="0"/>
              </a:rPr>
              <a:t>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(dužnaté koř. miříkovitých) </a:t>
            </a:r>
          </a:p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potrava pro dobytek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CCFFCC"/>
                </a:solidFill>
                <a:latin typeface="Arial" panose="020B0604020202020204" pitchFamily="34" charset="0"/>
              </a:rPr>
              <a:t>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(krmná řepa)</a:t>
            </a:r>
          </a:p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surovina pro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rů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mysl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CCFFCC"/>
                </a:solidFill>
                <a:latin typeface="Arial" panose="020B0604020202020204" pitchFamily="34" charset="0"/>
              </a:rPr>
              <a:t>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(cukrovka)</a:t>
            </a:r>
          </a:p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drogy (atropin z koř. rulíku)</a:t>
            </a:r>
            <a:endParaRPr lang="cs-CZ" altLang="cs-CZ"/>
          </a:p>
        </p:txBody>
      </p:sp>
      <p:pic>
        <p:nvPicPr>
          <p:cNvPr id="67595" name="2_koren_11_symbiozy.MP3">
            <a:hlinkClick r:id="" action="ppaction://media"/>
            <a:extLst>
              <a:ext uri="{FF2B5EF4-FFF2-40B4-BE49-F238E27FC236}">
                <a16:creationId xmlns:a16="http://schemas.microsoft.com/office/drawing/2014/main" id="{229E8540-B315-4CF6-8819-665A5DFAED3F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333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5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29" fill="hold"/>
                                        <p:tgtEl>
                                          <p:spTgt spid="675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59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59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9" name="Picture 5">
            <a:extLst>
              <a:ext uri="{FF2B5EF4-FFF2-40B4-BE49-F238E27FC236}">
                <a16:creationId xmlns:a16="http://schemas.microsoft.com/office/drawing/2014/main" id="{4B4BDFD8-20E8-456B-9153-B7960ECCB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957388"/>
            <a:ext cx="46482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6" name="Rectangle 2">
            <a:extLst>
              <a:ext uri="{FF2B5EF4-FFF2-40B4-BE49-F238E27FC236}">
                <a16:creationId xmlns:a16="http://schemas.microsoft.com/office/drawing/2014/main" id="{2B9F4A81-6795-412B-85FA-29E5ECB45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04800"/>
            <a:ext cx="8439150" cy="169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Fylogenetický původ kořene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telomová teorie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 bezcévných rostlin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kořeny nejsou vyvinuty a jejich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funkci zastávají rhizoidy – jednobun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ná nebo přehrádkovaná vlákna </a:t>
            </a:r>
          </a:p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Tělo prvních cévnatých rostlin rostoucích na souši (ryniofyta aj. v siluru a devonu) bylo tvořeno jednoduchým prýtem s apikálním růstem a dichotomickým větvením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231" name="Text Box 7">
            <a:extLst>
              <a:ext uri="{FF2B5EF4-FFF2-40B4-BE49-F238E27FC236}">
                <a16:creationId xmlns:a16="http://schemas.microsoft.com/office/drawing/2014/main" id="{0B565759-EFB0-482D-8478-ABE5BB1B6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017713"/>
            <a:ext cx="3657600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koncové úseky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telomy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vyrůsta-jící z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mezom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(každý mezom byl v ontogenezi telomem)</a:t>
            </a:r>
          </a:p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diferenciace telom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fertilní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	</a:t>
            </a:r>
            <a:r>
              <a:rPr lang="cs-CZ" altLang="cs-CZ" sz="1500">
                <a:solidFill>
                  <a:schemeClr val="tx1"/>
                </a:solidFill>
                <a:latin typeface="Arial" panose="020B0604020202020204" pitchFamily="34" charset="0"/>
              </a:rPr>
              <a:t>  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5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vegetativní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některé vegetativní telomy rostly vzhůru, jiné poléhavě po povrchu substrátu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=&gt;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absorpce vody a minerálních látek =&gt; základ funkce kořenů</a:t>
            </a:r>
          </a:p>
        </p:txBody>
      </p:sp>
      <p:sp>
        <p:nvSpPr>
          <p:cNvPr id="52232" name="Text Box 8">
            <a:extLst>
              <a:ext uri="{FF2B5EF4-FFF2-40B4-BE49-F238E27FC236}">
                <a16:creationId xmlns:a16="http://schemas.microsoft.com/office/drawing/2014/main" id="{23B2AB00-40A0-4EFC-B422-DB00587B7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311775"/>
            <a:ext cx="2514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http://botanika.bf.jcu.cz/systematikaweb/rhyniophyta.htm</a:t>
            </a:r>
          </a:p>
        </p:txBody>
      </p:sp>
      <p:sp>
        <p:nvSpPr>
          <p:cNvPr id="52233" name="Text Box 9">
            <a:extLst>
              <a:ext uri="{FF2B5EF4-FFF2-40B4-BE49-F238E27FC236}">
                <a16:creationId xmlns:a16="http://schemas.microsoft.com/office/drawing/2014/main" id="{8A1244C4-70F1-4084-8E5D-8AC6D8302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105400"/>
            <a:ext cx="8458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vznik a vývoj kořenů představuje </a:t>
            </a:r>
          </a:p>
          <a:p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významný mezník ve vývoji rostlin </a:t>
            </a:r>
          </a:p>
          <a:p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zakořenění umožnilo růst v suché půdě =&gt; kolonizace souše</a:t>
            </a:r>
          </a:p>
          <a:p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ukotvení v substrátu umožnilo tvorbu větších prýtů</a:t>
            </a:r>
          </a:p>
        </p:txBody>
      </p:sp>
      <p:pic>
        <p:nvPicPr>
          <p:cNvPr id="52234" name="2_koren_02_telomova-teorie.MP3">
            <a:hlinkClick r:id="" action="ppaction://media"/>
            <a:extLst>
              <a:ext uri="{FF2B5EF4-FFF2-40B4-BE49-F238E27FC236}">
                <a16:creationId xmlns:a16="http://schemas.microsoft.com/office/drawing/2014/main" id="{67B88DF0-B82D-40E6-9865-3650943929C4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661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5" name="2_koren_02_telomova-teorie_oprava.MP3">
            <a:hlinkClick r:id="" action="ppaction://media"/>
            <a:extLst>
              <a:ext uri="{FF2B5EF4-FFF2-40B4-BE49-F238E27FC236}">
                <a16:creationId xmlns:a16="http://schemas.microsoft.com/office/drawing/2014/main" id="{32AA2225-D12B-429E-998A-8620FEDAD64A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5661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151" fill="hold"/>
                                        <p:tgtEl>
                                          <p:spTgt spid="522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3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2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171" fill="hold"/>
                                        <p:tgtEl>
                                          <p:spTgt spid="522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3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01" name="Rectangle 13">
            <a:extLst>
              <a:ext uri="{FF2B5EF4-FFF2-40B4-BE49-F238E27FC236}">
                <a16:creationId xmlns:a16="http://schemas.microsoft.com/office/drawing/2014/main" id="{05DDE936-8A53-4784-91AB-3EADA77A9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04800"/>
            <a:ext cx="8439150" cy="404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Ontogenetický vývoj a typy kořenů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ze semene vyrůstá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radikula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klíční kořínek</a:t>
            </a:r>
          </a:p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=&gt; pozitivně geotropický růst, mění se v hlavní kořen</a:t>
            </a:r>
          </a:p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rozhraní kořene a stonku se označuje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kořenový krček</a:t>
            </a:r>
          </a:p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Typy kořenů podle ontogeneze:</a:t>
            </a:r>
          </a:p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hlavní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kořen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pokračování radikuly, přímý kořen, růst kolmo do země</a:t>
            </a:r>
            <a:endParaRPr lang="cs-CZ" altLang="cs-CZ" sz="18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postranní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kořeny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vznikají bočním větvením z hlavního kořene </a:t>
            </a:r>
            <a:endParaRPr lang="cs-CZ" altLang="cs-CZ" sz="18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adventivní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kořeny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vyrůstají ze spodních částí stonku nebo orgánů stonkové-ho původu (oddenky), bývají rovnocenné (nerozlišené na hlavní a postranní)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 výtrusných cévnatých rostlin se hlavní kořen vůbec nevyvíjí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jediným typem jsou adventivní kořeny</a:t>
            </a:r>
            <a:endParaRPr lang="cs-CZ" altLang="cs-CZ" sz="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63502" name="Picture 14">
            <a:extLst>
              <a:ext uri="{FF2B5EF4-FFF2-40B4-BE49-F238E27FC236}">
                <a16:creationId xmlns:a16="http://schemas.microsoft.com/office/drawing/2014/main" id="{2E9F63FE-55F4-4D93-B859-97A9090F4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"/>
            <a:ext cx="2014538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03" name="Text Box 15">
            <a:extLst>
              <a:ext uri="{FF2B5EF4-FFF2-40B4-BE49-F238E27FC236}">
                <a16:creationId xmlns:a16="http://schemas.microsoft.com/office/drawing/2014/main" id="{5572E162-5506-468A-A712-402CEC26F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1981200"/>
            <a:ext cx="23622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solidFill>
                  <a:srgbClr val="333333"/>
                </a:solidFill>
                <a:latin typeface="Arial" panose="020B0604020202020204" pitchFamily="34" charset="0"/>
              </a:rPr>
              <a:t>http://www.nadidem.net/k/Rad/pages/Radikula_jpg.htm</a:t>
            </a:r>
          </a:p>
        </p:txBody>
      </p:sp>
      <p:pic>
        <p:nvPicPr>
          <p:cNvPr id="63504" name="Picture 16">
            <a:extLst>
              <a:ext uri="{FF2B5EF4-FFF2-40B4-BE49-F238E27FC236}">
                <a16:creationId xmlns:a16="http://schemas.microsoft.com/office/drawing/2014/main" id="{D1E3B77F-6697-469E-A259-0C5322049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19600"/>
            <a:ext cx="4152900" cy="19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06" name="Text Box 18">
            <a:extLst>
              <a:ext uri="{FF2B5EF4-FFF2-40B4-BE49-F238E27FC236}">
                <a16:creationId xmlns:a16="http://schemas.microsoft.com/office/drawing/2014/main" id="{88901BCC-EBE8-48AB-A9D2-8015AC472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343400"/>
            <a:ext cx="3962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 ontogenezi jednoděložných rostlin záhy zaniká hlavní kořen a vyvíjí se soustava adventivních kořenů vyrůstajících ze spodní části stonku</a:t>
            </a:r>
          </a:p>
        </p:txBody>
      </p:sp>
      <p:sp>
        <p:nvSpPr>
          <p:cNvPr id="63507" name="Text Box 19">
            <a:extLst>
              <a:ext uri="{FF2B5EF4-FFF2-40B4-BE49-F238E27FC236}">
                <a16:creationId xmlns:a16="http://schemas.microsoft.com/office/drawing/2014/main" id="{BE977B0B-470A-4175-ADE8-5F0B43ABF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6172200"/>
            <a:ext cx="15240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Slavíková 1984: Morfologie rostlin</a:t>
            </a:r>
          </a:p>
        </p:txBody>
      </p:sp>
      <p:pic>
        <p:nvPicPr>
          <p:cNvPr id="63508" name="2_koren_03_adventivni-koreny.MP3">
            <a:hlinkClick r:id="" action="ppaction://media"/>
            <a:extLst>
              <a:ext uri="{FF2B5EF4-FFF2-40B4-BE49-F238E27FC236}">
                <a16:creationId xmlns:a16="http://schemas.microsoft.com/office/drawing/2014/main" id="{32A32E37-2185-4296-811C-2CA6CEA2CEFD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508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18" fill="hold"/>
                                        <p:tgtEl>
                                          <p:spTgt spid="635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50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50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41A1BCAA-B7BE-4C51-8B24-AEB901D00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04800"/>
            <a:ext cx="8534400" cy="593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Adventivní kořeny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obligátní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se zakládají přirozeně </a:t>
            </a:r>
          </a:p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na kořenech (starých, druhotně tloustnoucích)</a:t>
            </a:r>
          </a:p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na stoncích: v uzlinách (nodech,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Poaceae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	         na článcích (internodiích,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Ribes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na listech (cykasy,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Kalanchoe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Morfologické typy kořenů: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nitkovit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tenké kořeny, často svazčité (typické pro jednoděložné rostliny)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válcovitý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hlavní kořen, víceméně stejně silný (jako příklad uváděn křen)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kuželovitý –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uváděn u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stromů, příp. neodlišován od předchozího typu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etenovitý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ztlustlý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hlavní ko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nahoře uťatý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dol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pozvolně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zú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(mrkev)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epovitý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silně ztlustlý kořen, nahoře i dole prudce zúžený (řepa)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hlízovité – jiný výraz pro kořenové hlízy /viz dále/</a:t>
            </a:r>
          </a:p>
        </p:txBody>
      </p:sp>
      <p:pic>
        <p:nvPicPr>
          <p:cNvPr id="54287" name="Picture 15">
            <a:extLst>
              <a:ext uri="{FF2B5EF4-FFF2-40B4-BE49-F238E27FC236}">
                <a16:creationId xmlns:a16="http://schemas.microsoft.com/office/drawing/2014/main" id="{41CBB229-F79B-43F8-93DA-53B98D646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1000"/>
            <a:ext cx="176847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86" name="Text Box 14">
            <a:extLst>
              <a:ext uri="{FF2B5EF4-FFF2-40B4-BE49-F238E27FC236}">
                <a16:creationId xmlns:a16="http://schemas.microsoft.com/office/drawing/2014/main" id="{84810859-C107-4AC9-9F4D-610132C479C6}"/>
              </a:ext>
            </a:extLst>
          </p:cNvPr>
          <p:cNvSpPr txBox="1">
            <a:spLocks noChangeArrowheads="1"/>
          </p:cNvSpPr>
          <p:nvPr/>
        </p:nvSpPr>
        <p:spPr bwMode="auto">
          <a:xfrm rot="5400000" flipV="1">
            <a:off x="7413625" y="2263775"/>
            <a:ext cx="2439988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700">
                <a:latin typeface="Arial" panose="020B0604020202020204" pitchFamily="34" charset="0"/>
              </a:rPr>
              <a:t>http://www.bridgewater.edu/~lhill/adventitiousroots.htm</a:t>
            </a:r>
          </a:p>
        </p:txBody>
      </p:sp>
      <p:sp>
        <p:nvSpPr>
          <p:cNvPr id="54289" name="Text Box 17">
            <a:extLst>
              <a:ext uri="{FF2B5EF4-FFF2-40B4-BE49-F238E27FC236}">
                <a16:creationId xmlns:a16="http://schemas.microsoft.com/office/drawing/2014/main" id="{496F9BE9-49F5-41FE-BFB1-B1CBA1BA6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0"/>
            <a:ext cx="64770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400"/>
              </a:spcBef>
              <a:buClr>
                <a:srgbClr val="CCFFCC"/>
              </a:buClr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 některých rostlin se mohou tvořit náhradní kořeny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ránové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v místech poranění – této schopnosti může být využíváno k jejich množení řízkováním (stonků, listů)</a:t>
            </a:r>
          </a:p>
          <a:p>
            <a:pPr>
              <a:spcBef>
                <a:spcPct val="50000"/>
              </a:spcBef>
            </a:pPr>
            <a:endParaRPr lang="cs-CZ" altLang="cs-CZ"/>
          </a:p>
        </p:txBody>
      </p:sp>
      <p:sp>
        <p:nvSpPr>
          <p:cNvPr id="54290" name="Text Box 18">
            <a:extLst>
              <a:ext uri="{FF2B5EF4-FFF2-40B4-BE49-F238E27FC236}">
                <a16:creationId xmlns:a16="http://schemas.microsoft.com/office/drawing/2014/main" id="{FBD8B6CD-E4C8-489D-9C1B-B44913C11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27660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Philodendron</a:t>
            </a:r>
            <a:r>
              <a:rPr lang="cs-CZ" altLang="cs-CZ" sz="1200">
                <a:latin typeface="Arial" panose="020B0604020202020204" pitchFamily="34" charset="0"/>
              </a:rPr>
              <a:t> sp.</a:t>
            </a:r>
            <a:endParaRPr lang="cs-CZ" altLang="cs-CZ" sz="1200" i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1" name="Picture 29">
            <a:extLst>
              <a:ext uri="{FF2B5EF4-FFF2-40B4-BE49-F238E27FC236}">
                <a16:creationId xmlns:a16="http://schemas.microsoft.com/office/drawing/2014/main" id="{71F6FB2A-D088-4A0B-ABA4-5588017A0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4419600" cy="253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7" name="Text Box 5">
            <a:extLst>
              <a:ext uri="{FF2B5EF4-FFF2-40B4-BE49-F238E27FC236}">
                <a16:creationId xmlns:a16="http://schemas.microsoft.com/office/drawing/2014/main" id="{4AF4C201-478A-47CF-A59D-A310EA59E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-34925"/>
            <a:ext cx="1920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sp>
        <p:nvSpPr>
          <p:cNvPr id="64534" name="Rectangle 22">
            <a:extLst>
              <a:ext uri="{FF2B5EF4-FFF2-40B4-BE49-F238E27FC236}">
                <a16:creationId xmlns:a16="http://schemas.microsoft.com/office/drawing/2014/main" id="{4E793562-13FB-4485-A53C-5F3CFA483BA0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379413" y="3048000"/>
            <a:ext cx="84597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postranní ko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eny svírají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s mateřským kořenem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± stejný úhel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mezný úhel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tento úhel je charakteristický 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stálý pro určitý druh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odnožování adventivních kořenů</a:t>
            </a:r>
          </a:p>
        </p:txBody>
      </p:sp>
      <p:sp>
        <p:nvSpPr>
          <p:cNvPr id="64539" name="Text Box 27">
            <a:extLst>
              <a:ext uri="{FF2B5EF4-FFF2-40B4-BE49-F238E27FC236}">
                <a16:creationId xmlns:a16="http://schemas.microsoft.com/office/drawing/2014/main" id="{9A27770C-BFC3-453B-AEA1-D7D300E3C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381000"/>
            <a:ext cx="15240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Slavíková 1984: Morfologie rostlin</a:t>
            </a:r>
          </a:p>
        </p:txBody>
      </p:sp>
      <p:sp>
        <p:nvSpPr>
          <p:cNvPr id="64540" name="Text Box 28">
            <a:extLst>
              <a:ext uri="{FF2B5EF4-FFF2-40B4-BE49-F238E27FC236}">
                <a16:creationId xmlns:a16="http://schemas.microsoft.com/office/drawing/2014/main" id="{E6858BE4-53D5-4437-BE98-42A7D3CD9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04800"/>
            <a:ext cx="3810000" cy="270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Větvení a růst kořenů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větvení dichotomické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(vidličnaté, u plavuní a vranečků)</a:t>
            </a:r>
          </a:p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přímý růst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hlavního kořene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a boční růst postranních kořenů (u ostatních skupin cévn. rostlin)</a:t>
            </a:r>
          </a:p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vícenásobné větvení: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postranní kořeny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I. řádu, II. řádu, III. řádu, ...</a:t>
            </a:r>
          </a:p>
        </p:txBody>
      </p:sp>
      <p:pic>
        <p:nvPicPr>
          <p:cNvPr id="64542" name="Picture 30">
            <a:extLst>
              <a:ext uri="{FF2B5EF4-FFF2-40B4-BE49-F238E27FC236}">
                <a16:creationId xmlns:a16="http://schemas.microsoft.com/office/drawing/2014/main" id="{5CA18DE0-85E4-4FCE-A1FF-DDE7B3EAD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917950"/>
            <a:ext cx="4267200" cy="253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43" name="Text Box 31">
            <a:extLst>
              <a:ext uri="{FF2B5EF4-FFF2-40B4-BE49-F238E27FC236}">
                <a16:creationId xmlns:a16="http://schemas.microsoft.com/office/drawing/2014/main" id="{02B0F589-475C-4BC2-9025-59449FA3F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6248400"/>
            <a:ext cx="15240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Slavíková 1984: Morfologie rostlin</a:t>
            </a:r>
          </a:p>
        </p:txBody>
      </p:sp>
      <p:sp>
        <p:nvSpPr>
          <p:cNvPr id="64545" name="Text Box 33">
            <a:extLst>
              <a:ext uri="{FF2B5EF4-FFF2-40B4-BE49-F238E27FC236}">
                <a16:creationId xmlns:a16="http://schemas.microsoft.com/office/drawing/2014/main" id="{EEFC22B7-C90E-499E-A24D-B461B82F9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114800"/>
            <a:ext cx="3886200" cy="24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Růst kořenů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je terminální – vzrostný vrchol s primárním meristémem (dělivým pletivem)</a:t>
            </a:r>
          </a:p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postranní kořeny se zakládají endogenně (svým růstem prorážejí kůru hlavního) a akropetálně – nejmladší kořeny nejblíže vzrostnému vrcholu hlavního kořene</a:t>
            </a:r>
          </a:p>
        </p:txBody>
      </p:sp>
      <p:pic>
        <p:nvPicPr>
          <p:cNvPr id="64546" name="2_koren_05_dichotomicke-vetveni.MP3">
            <a:hlinkClick r:id="" action="ppaction://media"/>
            <a:extLst>
              <a:ext uri="{FF2B5EF4-FFF2-40B4-BE49-F238E27FC236}">
                <a16:creationId xmlns:a16="http://schemas.microsoft.com/office/drawing/2014/main" id="{8B13F9EC-AF5C-43F4-9F6E-1A30488554A7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549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5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27" fill="hold"/>
                                        <p:tgtEl>
                                          <p:spTgt spid="645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4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54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C692EB15-9030-452C-9102-7F56D69C9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04800"/>
            <a:ext cx="8458200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oře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nová soustava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 souborem všech kořenů; její povaha je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odvislá od ekologických podmínek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homorhizie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kořen. soust. tvořena jen jedním typem kořenů (pravé nebo adventivní) 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primární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homorhizie je charakteristická pro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výtrusné rostliny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(kapraďorosty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které nemají radikulu =&gt; nemohou mít hlavní kořen =&gt; tvoří se jen advent. kořeny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sekundární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homorhizii mají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jednod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ložné rostliny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u kterých je hlavní kořen záhy redukován a vytváří se soustava adventivních kořenů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allorhizie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více typ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kořenů, typicky hlavní a postranní, případně soustava tvořená kořeny pravými i adventivními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Typy kořenových soustav podle rozložení kořenů v půdě (typické pro dřeviny)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dřeviny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suchomilné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(přesněji xerotolerantní než xerofilní)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mají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lový ko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</a:p>
        </p:txBody>
      </p:sp>
      <p:pic>
        <p:nvPicPr>
          <p:cNvPr id="55303" name="Picture 7">
            <a:extLst>
              <a:ext uri="{FF2B5EF4-FFF2-40B4-BE49-F238E27FC236}">
                <a16:creationId xmlns:a16="http://schemas.microsoft.com/office/drawing/2014/main" id="{9A1FF3D4-8BEE-47D9-AE2E-43B1C941C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48200"/>
            <a:ext cx="3886200" cy="17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4" name="Text Box 8">
            <a:extLst>
              <a:ext uri="{FF2B5EF4-FFF2-40B4-BE49-F238E27FC236}">
                <a16:creationId xmlns:a16="http://schemas.microsoft.com/office/drawing/2014/main" id="{2FEB9A5D-35B2-4B55-AD36-8AA6BD1A1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495800"/>
            <a:ext cx="42672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pronikající hluboko do půdy (borovice, jedle, dub)</a:t>
            </a:r>
          </a:p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dřeviny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lkoko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nné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mají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hlavní kořen krátký a silný (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srdcový ko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), postranní kořeny doširoka rozprostřené mělko pod povrchem (smrk, buk, bříza)</a:t>
            </a:r>
          </a:p>
        </p:txBody>
      </p:sp>
      <p:sp>
        <p:nvSpPr>
          <p:cNvPr id="55305" name="Text Box 9">
            <a:extLst>
              <a:ext uri="{FF2B5EF4-FFF2-40B4-BE49-F238E27FC236}">
                <a16:creationId xmlns:a16="http://schemas.microsoft.com/office/drawing/2014/main" id="{DC0C85C9-2795-4893-84FE-F962EDFEF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096000"/>
            <a:ext cx="3505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I – kůlový,  II – rozprostřený,  III – srdcový kořen</a:t>
            </a:r>
          </a:p>
        </p:txBody>
      </p:sp>
      <p:sp>
        <p:nvSpPr>
          <p:cNvPr id="55306" name="Text Box 10">
            <a:extLst>
              <a:ext uri="{FF2B5EF4-FFF2-40B4-BE49-F238E27FC236}">
                <a16:creationId xmlns:a16="http://schemas.microsoft.com/office/drawing/2014/main" id="{AC881785-CF7D-4D55-A1E2-389094B83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648200"/>
            <a:ext cx="20574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http://www.gardening.cz/kko/koutek/skola.htm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8" name="Text Box 8">
            <a:extLst>
              <a:ext uri="{FF2B5EF4-FFF2-40B4-BE49-F238E27FC236}">
                <a16:creationId xmlns:a16="http://schemas.microsoft.com/office/drawing/2014/main" id="{797D35F0-7EBC-4640-BCA2-E05646F77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44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/>
          </a:p>
        </p:txBody>
      </p:sp>
      <p:sp>
        <p:nvSpPr>
          <p:cNvPr id="56329" name="Text Box 9">
            <a:extLst>
              <a:ext uri="{FF2B5EF4-FFF2-40B4-BE49-F238E27FC236}">
                <a16:creationId xmlns:a16="http://schemas.microsoft.com/office/drawing/2014/main" id="{E3024C53-FA0C-46BD-AA98-A8EBF1EBA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943600"/>
            <a:ext cx="86106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Kde rostou nejstarší stromy na světě? Jsou to běžně udávané borovice osinaté z hor Kalifornie nebo baobaby z jižní Afriky – nebo tento „vánoční stromek“ ze Skandinávie? Jeho kmen roste pár století, ale stáří kořenů změřeno (C14) na 9550 let! Zatímco kmeny rostou a odumírají, kořenová soustava má schopnost přežívat a opakovaně z ní vyrůstají nové prýty.</a:t>
            </a:r>
          </a:p>
        </p:txBody>
      </p:sp>
      <p:sp>
        <p:nvSpPr>
          <p:cNvPr id="56348" name="Text Box 28">
            <a:extLst>
              <a:ext uri="{FF2B5EF4-FFF2-40B4-BE49-F238E27FC236}">
                <a16:creationId xmlns:a16="http://schemas.microsoft.com/office/drawing/2014/main" id="{5724E099-B65B-4168-ACB6-AFBFCF4C1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28600"/>
            <a:ext cx="5257800" cy="76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Primární (1) a sekundární (2) homorhizie, allorhizie (3) </a:t>
            </a:r>
          </a:p>
          <a:p>
            <a:endParaRPr lang="cs-CZ" altLang="cs-CZ" sz="12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Vpravo: „chůdovité“ postranní kořeny v horské smrčině</a:t>
            </a:r>
          </a:p>
        </p:txBody>
      </p:sp>
      <p:pic>
        <p:nvPicPr>
          <p:cNvPr id="56349" name="Picture 29">
            <a:extLst>
              <a:ext uri="{FF2B5EF4-FFF2-40B4-BE49-F238E27FC236}">
                <a16:creationId xmlns:a16="http://schemas.microsoft.com/office/drawing/2014/main" id="{D75912DA-BA33-40F6-A8A7-6F3E0CF8C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08075"/>
            <a:ext cx="31242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45" name="Text Box 25">
            <a:extLst>
              <a:ext uri="{FF2B5EF4-FFF2-40B4-BE49-F238E27FC236}">
                <a16:creationId xmlns:a16="http://schemas.microsoft.com/office/drawing/2014/main" id="{BC3285E1-DE36-4CD8-A7AA-F973E8AFBCC4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6705600" y="3281363"/>
            <a:ext cx="21336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700">
                <a:latin typeface="Arial" panose="020B0604020202020204" pitchFamily="34" charset="0"/>
              </a:rPr>
              <a:t>http://www.cb.apu.cz/96-boubinsky-prales-boubin</a:t>
            </a:r>
          </a:p>
        </p:txBody>
      </p:sp>
      <p:pic>
        <p:nvPicPr>
          <p:cNvPr id="56350" name="Picture 30">
            <a:extLst>
              <a:ext uri="{FF2B5EF4-FFF2-40B4-BE49-F238E27FC236}">
                <a16:creationId xmlns:a16="http://schemas.microsoft.com/office/drawing/2014/main" id="{2264F9A5-4000-40C7-84F0-802532F5C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19500"/>
            <a:ext cx="3124200" cy="223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51" name="Text Box 31">
            <a:extLst>
              <a:ext uri="{FF2B5EF4-FFF2-40B4-BE49-F238E27FC236}">
                <a16:creationId xmlns:a16="http://schemas.microsoft.com/office/drawing/2014/main" id="{BC471B61-CC16-4075-B26E-57B3BDF80663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6934200" y="5678488"/>
            <a:ext cx="19050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700">
                <a:latin typeface="Arial" panose="020B0604020202020204" pitchFamily="34" charset="0"/>
              </a:rPr>
              <a:t>http://kolecko.blog.cz/0806/nejstarsi-stromy</a:t>
            </a:r>
          </a:p>
        </p:txBody>
      </p:sp>
      <p:pic>
        <p:nvPicPr>
          <p:cNvPr id="56352" name="Picture 32">
            <a:extLst>
              <a:ext uri="{FF2B5EF4-FFF2-40B4-BE49-F238E27FC236}">
                <a16:creationId xmlns:a16="http://schemas.microsoft.com/office/drawing/2014/main" id="{0EEEF88E-1A63-4DCF-83A9-3CEEC5A56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0"/>
            <a:ext cx="4343400" cy="281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53" name="Picture 33">
            <a:extLst>
              <a:ext uri="{FF2B5EF4-FFF2-40B4-BE49-F238E27FC236}">
                <a16:creationId xmlns:a16="http://schemas.microsoft.com/office/drawing/2014/main" id="{4D472532-80CB-40DD-8B23-7B60763B2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3276600" cy="256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54" name="Text Box 34">
            <a:extLst>
              <a:ext uri="{FF2B5EF4-FFF2-40B4-BE49-F238E27FC236}">
                <a16:creationId xmlns:a16="http://schemas.microsoft.com/office/drawing/2014/main" id="{2AA23DA1-D0DE-42ED-B8D4-4621C7C9F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705100"/>
            <a:ext cx="15240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Slavíková 1984: Morfologie rostlin</a:t>
            </a:r>
          </a:p>
        </p:txBody>
      </p:sp>
      <p:sp>
        <p:nvSpPr>
          <p:cNvPr id="56355" name="Text Box 35">
            <a:extLst>
              <a:ext uri="{FF2B5EF4-FFF2-40B4-BE49-F238E27FC236}">
                <a16:creationId xmlns:a16="http://schemas.microsoft.com/office/drawing/2014/main" id="{62C20B56-4C83-45C5-AB3E-A9757A67A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8" y="2895600"/>
            <a:ext cx="457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http://bp2.blogger.com/</a:t>
            </a:r>
          </a:p>
          <a:p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_pxJxB2Pigds/Rtg9r75B95I/AAAAAAAAABA/LgyDvE0Q_wg/s1600-h/Copy+of+prairie+root+line+drawing.BMP</a:t>
            </a:r>
          </a:p>
        </p:txBody>
      </p:sp>
      <p:sp>
        <p:nvSpPr>
          <p:cNvPr id="56356" name="Text Box 36">
            <a:extLst>
              <a:ext uri="{FF2B5EF4-FFF2-40B4-BE49-F238E27FC236}">
                <a16:creationId xmlns:a16="http://schemas.microsoft.com/office/drawing/2014/main" id="{7C81932C-91C3-4915-85FB-8DB992CA3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914400"/>
            <a:ext cx="1828800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Původ: semenáček zakořenil na padlém kmeni nebo pařezu, který už je rozložen</a:t>
            </a:r>
          </a:p>
          <a:p>
            <a:pPr>
              <a:spcBef>
                <a:spcPct val="100000"/>
              </a:spcBef>
            </a:pP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Dole: xerotolerantní rostliny, hluboké kořenové systémy</a:t>
            </a:r>
          </a:p>
        </p:txBody>
      </p:sp>
      <p:pic>
        <p:nvPicPr>
          <p:cNvPr id="56357" name="2_koren_07_chudovite-koreny.MP3">
            <a:hlinkClick r:id="" action="ppaction://media"/>
            <a:extLst>
              <a:ext uri="{FF2B5EF4-FFF2-40B4-BE49-F238E27FC236}">
                <a16:creationId xmlns:a16="http://schemas.microsoft.com/office/drawing/2014/main" id="{5AE71D09-747D-4ECE-8D1A-62CB5CD1B05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1969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3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39" fill="hold"/>
                                        <p:tgtEl>
                                          <p:spTgt spid="563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5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35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62F22055-C33C-4D9D-8C43-50D854A59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04800"/>
            <a:ext cx="8534400" cy="231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ny ko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řenů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(metamorfózy)</a:t>
            </a:r>
            <a:endParaRPr lang="cs-CZ" altLang="cs-CZ" sz="1800" b="1" u="sng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zásobní funkce u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du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žn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atých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ko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válcovitých, 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etenovitých,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epovitých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bulva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vzniká z ko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ene spolu s bází prýtu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(řepa, celer, viz přeměny stonku)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ko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nové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hlízy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orsej, jiřinka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);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častý dimorfismus (tvorba kořenů i kořen. hlíz)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svaz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ité ko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eny 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viz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sekundární homorhizie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adventivní kořeny na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výb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ěž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cích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(jahodník)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7347" name="Picture 3">
            <a:extLst>
              <a:ext uri="{FF2B5EF4-FFF2-40B4-BE49-F238E27FC236}">
                <a16:creationId xmlns:a16="http://schemas.microsoft.com/office/drawing/2014/main" id="{BD77A4D5-B3BC-4A61-8646-EF21D150B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"/>
          <a:stretch>
            <a:fillRect/>
          </a:stretch>
        </p:blipFill>
        <p:spPr bwMode="auto">
          <a:xfrm>
            <a:off x="457200" y="2743200"/>
            <a:ext cx="3441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>
            <a:extLst>
              <a:ext uri="{FF2B5EF4-FFF2-40B4-BE49-F238E27FC236}">
                <a16:creationId xmlns:a16="http://schemas.microsoft.com/office/drawing/2014/main" id="{BD884618-2356-48AD-BC54-17B0C07A5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81200"/>
            <a:ext cx="3419475" cy="451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9" name="Text Box 5">
            <a:extLst>
              <a:ext uri="{FF2B5EF4-FFF2-40B4-BE49-F238E27FC236}">
                <a16:creationId xmlns:a16="http://schemas.microsoft.com/office/drawing/2014/main" id="{71C763C2-AAB5-4869-9AA0-BDA18C55A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1981200"/>
            <a:ext cx="15240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Slavíková 1984: Morfologie rostlin</a:t>
            </a:r>
          </a:p>
        </p:txBody>
      </p:sp>
      <p:pic>
        <p:nvPicPr>
          <p:cNvPr id="57350" name="2_koren_08_duznate-koreny.MP3">
            <a:hlinkClick r:id="" action="ppaction://media"/>
            <a:extLst>
              <a:ext uri="{FF2B5EF4-FFF2-40B4-BE49-F238E27FC236}">
                <a16:creationId xmlns:a16="http://schemas.microsoft.com/office/drawing/2014/main" id="{9CDC6585-1A59-4534-B4FF-FFA615A533F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70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3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30" fill="hold"/>
                                        <p:tgtEl>
                                          <p:spTgt spid="57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5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35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55" name="Picture 19">
            <a:extLst>
              <a:ext uri="{FF2B5EF4-FFF2-40B4-BE49-F238E27FC236}">
                <a16:creationId xmlns:a16="http://schemas.microsoft.com/office/drawing/2014/main" id="{3A0977B7-348E-47F8-8188-F5F1F9998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0"/>
          <a:stretch>
            <a:fillRect/>
          </a:stretch>
        </p:blipFill>
        <p:spPr bwMode="auto">
          <a:xfrm>
            <a:off x="5334000" y="2017713"/>
            <a:ext cx="3352800" cy="240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0" name="Rectangle 4">
            <a:extLst>
              <a:ext uri="{FF2B5EF4-FFF2-40B4-BE49-F238E27FC236}">
                <a16:creationId xmlns:a16="http://schemas.microsoft.com/office/drawing/2014/main" id="{ECA8B8AC-638D-4FFB-9B14-559CA035D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28600"/>
            <a:ext cx="8534400" cy="300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sloupové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ko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Ficus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rostou z 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tví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 se v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„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kmeny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“, které zakoření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pneumatofory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dýchací kořeny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Taxodium, Avicennia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 – nad povrch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bahnité neprokysličené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kořen s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otvory, aerenchym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vede vzduch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do podzem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ástí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vzdušné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ko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epifytů mají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mohutný velamen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vícevrstevn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poko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u) 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zachycení vzdušné vlhkosti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za vlhka „nasává“ vodu, za sucha nepropouští ven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ko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enové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úponky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Vanilla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dýchací i příchytná funkce</a:t>
            </a:r>
          </a:p>
          <a:p>
            <a:pPr>
              <a:spcBef>
                <a:spcPts val="500"/>
              </a:spcBef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chůdovité kořeny mangrovů </a:t>
            </a:r>
          </a:p>
          <a:p>
            <a:pPr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opěrná i dýchací funkce</a:t>
            </a:r>
          </a:p>
        </p:txBody>
      </p:sp>
      <p:pic>
        <p:nvPicPr>
          <p:cNvPr id="65541" name="Picture 5">
            <a:extLst>
              <a:ext uri="{FF2B5EF4-FFF2-40B4-BE49-F238E27FC236}">
                <a16:creationId xmlns:a16="http://schemas.microsoft.com/office/drawing/2014/main" id="{3D5B45A4-D1CC-4C3A-83CA-6FFEA05E0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"/>
          <a:stretch>
            <a:fillRect/>
          </a:stretch>
        </p:blipFill>
        <p:spPr bwMode="auto">
          <a:xfrm>
            <a:off x="2767013" y="3352800"/>
            <a:ext cx="2452687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2" name="Text Box 6">
            <a:extLst>
              <a:ext uri="{FF2B5EF4-FFF2-40B4-BE49-F238E27FC236}">
                <a16:creationId xmlns:a16="http://schemas.microsoft.com/office/drawing/2014/main" id="{05DD7CB6-5A0B-4712-B7CE-710734619612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2705100" y="6283325"/>
            <a:ext cx="2973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700">
                <a:latin typeface="Arial" panose="020B0604020202020204" pitchFamily="34" charset="0"/>
              </a:rPr>
              <a:t>http://</a:t>
            </a:r>
          </a:p>
          <a:p>
            <a:r>
              <a:rPr lang="cs-CZ" altLang="cs-CZ" sz="700">
                <a:latin typeface="Arial" panose="020B0604020202020204" pitchFamily="34" charset="0"/>
              </a:rPr>
              <a:t>ctfs.si.edu/webatlas/findinfo.php?specid=7719&amp;leng=english</a:t>
            </a:r>
          </a:p>
        </p:txBody>
      </p:sp>
      <p:sp>
        <p:nvSpPr>
          <p:cNvPr id="65544" name="Text Box 8">
            <a:extLst>
              <a:ext uri="{FF2B5EF4-FFF2-40B4-BE49-F238E27FC236}">
                <a16:creationId xmlns:a16="http://schemas.microsoft.com/office/drawing/2014/main" id="{7B2699B8-14AC-4DAD-A576-46845DF8B1BA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6781800" y="4130675"/>
            <a:ext cx="1981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700">
                <a:latin typeface="Arial" panose="020B0604020202020204" pitchFamily="34" charset="0"/>
              </a:rPr>
              <a:t>http://</a:t>
            </a:r>
          </a:p>
          <a:p>
            <a:r>
              <a:rPr lang="cs-CZ" altLang="cs-CZ" sz="700">
                <a:latin typeface="Arial" panose="020B0604020202020204" pitchFamily="34" charset="0"/>
              </a:rPr>
              <a:t>www.flickr.com/photos/yameza/1322835473/</a:t>
            </a:r>
          </a:p>
        </p:txBody>
      </p:sp>
      <p:pic>
        <p:nvPicPr>
          <p:cNvPr id="65545" name="Picture 9">
            <a:extLst>
              <a:ext uri="{FF2B5EF4-FFF2-40B4-BE49-F238E27FC236}">
                <a16:creationId xmlns:a16="http://schemas.microsoft.com/office/drawing/2014/main" id="{8668A733-EC51-4057-8BC8-CD188895C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017713"/>
            <a:ext cx="2286000" cy="1622425"/>
          </a:xfrm>
          <a:prstGeom prst="rect">
            <a:avLst/>
          </a:prstGeom>
          <a:noFill/>
          <a:ln w="76200">
            <a:solidFill>
              <a:srgbClr val="CC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6" name="Picture 10">
            <a:extLst>
              <a:ext uri="{FF2B5EF4-FFF2-40B4-BE49-F238E27FC236}">
                <a16:creationId xmlns:a16="http://schemas.microsoft.com/office/drawing/2014/main" id="{E2C64489-6F93-46A8-A38F-54F976EDF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lum bright="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495800"/>
            <a:ext cx="3352800" cy="205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7" name="Text Box 11">
            <a:extLst>
              <a:ext uri="{FF2B5EF4-FFF2-40B4-BE49-F238E27FC236}">
                <a16:creationId xmlns:a16="http://schemas.microsoft.com/office/drawing/2014/main" id="{2D7B12C6-6389-4C01-B693-5DDB012D8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335338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Socratea </a:t>
            </a:r>
          </a:p>
          <a:p>
            <a:r>
              <a:rPr lang="cs-CZ" altLang="cs-CZ" sz="1200" i="1">
                <a:latin typeface="Arial" panose="020B0604020202020204" pitchFamily="34" charset="0"/>
              </a:rPr>
              <a:t>exorrhiza</a:t>
            </a:r>
          </a:p>
        </p:txBody>
      </p:sp>
      <p:sp>
        <p:nvSpPr>
          <p:cNvPr id="65548" name="Text Box 12">
            <a:extLst>
              <a:ext uri="{FF2B5EF4-FFF2-40B4-BE49-F238E27FC236}">
                <a16:creationId xmlns:a16="http://schemas.microsoft.com/office/drawing/2014/main" id="{2AB6FE0F-1553-496B-A8B9-62D901CC6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1981200"/>
            <a:ext cx="2209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velamen epifytické orchideje</a:t>
            </a:r>
          </a:p>
        </p:txBody>
      </p:sp>
      <p:sp>
        <p:nvSpPr>
          <p:cNvPr id="65549" name="Text Box 13">
            <a:extLst>
              <a:ext uri="{FF2B5EF4-FFF2-40B4-BE49-F238E27FC236}">
                <a16:creationId xmlns:a16="http://schemas.microsoft.com/office/drawing/2014/main" id="{690CEEEC-906F-4D52-865A-CDC53F561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411480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Ficus benghalensis</a:t>
            </a:r>
          </a:p>
        </p:txBody>
      </p:sp>
      <p:sp>
        <p:nvSpPr>
          <p:cNvPr id="65550" name="Text Box 14">
            <a:extLst>
              <a:ext uri="{FF2B5EF4-FFF2-40B4-BE49-F238E27FC236}">
                <a16:creationId xmlns:a16="http://schemas.microsoft.com/office/drawing/2014/main" id="{8B3EE9E2-38DD-406C-8D83-4C6584EEDEB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777582" y="2572543"/>
            <a:ext cx="182880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700">
                <a:latin typeface="Arial" panose="020B0604020202020204" pitchFamily="34" charset="0"/>
              </a:rPr>
              <a:t>http://www.botgard.ucla.edu</a:t>
            </a:r>
          </a:p>
          <a:p>
            <a:r>
              <a:rPr lang="cs-CZ" altLang="cs-CZ" sz="700">
                <a:latin typeface="Arial" panose="020B0604020202020204" pitchFamily="34" charset="0"/>
              </a:rPr>
              <a:t>/html/botanytextbooks/generalbotany</a:t>
            </a:r>
          </a:p>
          <a:p>
            <a:r>
              <a:rPr lang="cs-CZ" altLang="cs-CZ" sz="700">
                <a:latin typeface="Arial" panose="020B0604020202020204" pitchFamily="34" charset="0"/>
              </a:rPr>
              <a:t>/typesofroots/a1128tx.html</a:t>
            </a:r>
          </a:p>
        </p:txBody>
      </p:sp>
      <p:sp>
        <p:nvSpPr>
          <p:cNvPr id="65551" name="Text Box 15">
            <a:extLst>
              <a:ext uri="{FF2B5EF4-FFF2-40B4-BE49-F238E27FC236}">
                <a16:creationId xmlns:a16="http://schemas.microsoft.com/office/drawing/2014/main" id="{512E8124-2258-45BF-9DA8-CAB339441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6172200"/>
            <a:ext cx="15240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Slavíková 1984: Morfologie rostlin</a:t>
            </a:r>
          </a:p>
        </p:txBody>
      </p:sp>
      <p:pic>
        <p:nvPicPr>
          <p:cNvPr id="65552" name="Picture 16">
            <a:extLst>
              <a:ext uri="{FF2B5EF4-FFF2-40B4-BE49-F238E27FC236}">
                <a16:creationId xmlns:a16="http://schemas.microsoft.com/office/drawing/2014/main" id="{A62DEEC0-9BBF-4891-98B2-CAF5BBFA8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1"/>
          <a:stretch>
            <a:fillRect/>
          </a:stretch>
        </p:blipFill>
        <p:spPr bwMode="auto">
          <a:xfrm>
            <a:off x="457200" y="3352800"/>
            <a:ext cx="22098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53" name="Text Box 17">
            <a:extLst>
              <a:ext uri="{FF2B5EF4-FFF2-40B4-BE49-F238E27FC236}">
                <a16:creationId xmlns:a16="http://schemas.microsoft.com/office/drawing/2014/main" id="{07B029B3-75AC-4487-9EB6-75C0AD1F2852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454025" y="6283325"/>
            <a:ext cx="228600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700">
                <a:latin typeface="Arial" panose="020B0604020202020204" pitchFamily="34" charset="0"/>
              </a:rPr>
              <a:t>http://www.fullextra.hu</a:t>
            </a:r>
          </a:p>
          <a:p>
            <a:r>
              <a:rPr lang="cs-CZ" altLang="cs-CZ" sz="700">
                <a:latin typeface="Arial" panose="020B0604020202020204" pitchFamily="34" charset="0"/>
              </a:rPr>
              <a:t>/modules.php?name=Forums&amp;file=viewtopic&amp;p=125690</a:t>
            </a:r>
          </a:p>
        </p:txBody>
      </p:sp>
      <p:sp>
        <p:nvSpPr>
          <p:cNvPr id="65554" name="Text Box 18">
            <a:extLst>
              <a:ext uri="{FF2B5EF4-FFF2-40B4-BE49-F238E27FC236}">
                <a16:creationId xmlns:a16="http://schemas.microsoft.com/office/drawing/2014/main" id="{E8C50B63-0B13-4B8B-9AB7-8104322ED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35280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Vanilla planifolia</a:t>
            </a:r>
          </a:p>
        </p:txBody>
      </p:sp>
      <p:pic>
        <p:nvPicPr>
          <p:cNvPr id="65556" name="2_koren_09_korenove-uponky.MP3">
            <a:hlinkClick r:id="" action="ppaction://media"/>
            <a:extLst>
              <a:ext uri="{FF2B5EF4-FFF2-40B4-BE49-F238E27FC236}">
                <a16:creationId xmlns:a16="http://schemas.microsoft.com/office/drawing/2014/main" id="{05314643-9088-400D-8A28-C90B095A3CF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357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7" name="2_koren_09_mangrove.MP3">
            <a:hlinkClick r:id="" action="ppaction://media"/>
            <a:extLst>
              <a:ext uri="{FF2B5EF4-FFF2-40B4-BE49-F238E27FC236}">
                <a16:creationId xmlns:a16="http://schemas.microsoft.com/office/drawing/2014/main" id="{30570EF2-C199-4C4F-865F-A7965A44AF90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7893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8" name="2_koren_09_pneumatofory.MP3">
            <a:hlinkClick r:id="" action="ppaction://media"/>
            <a:extLst>
              <a:ext uri="{FF2B5EF4-FFF2-40B4-BE49-F238E27FC236}">
                <a16:creationId xmlns:a16="http://schemas.microsoft.com/office/drawing/2014/main" id="{27C3D742-4359-40B7-BD21-36E4FA752A74}"/>
              </a:ext>
            </a:extLst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62372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9" name="2_koren_09_sloupove-koreny.MP3">
            <a:hlinkClick r:id="" action="ppaction://media"/>
            <a:extLst>
              <a:ext uri="{FF2B5EF4-FFF2-40B4-BE49-F238E27FC236}">
                <a16:creationId xmlns:a16="http://schemas.microsoft.com/office/drawing/2014/main" id="{BAC42B52-09BA-4875-BA96-0F9497602EFE}"/>
              </a:ext>
            </a:extLst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20605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60" name="2_koren_09_vzdusne-koreny.MP3">
            <a:hlinkClick r:id="" action="ppaction://media"/>
            <a:extLst>
              <a:ext uri="{FF2B5EF4-FFF2-40B4-BE49-F238E27FC236}">
                <a16:creationId xmlns:a16="http://schemas.microsoft.com/office/drawing/2014/main" id="{019ABCFF-8BEA-42CD-B1B5-DF35907FDD09}"/>
              </a:ext>
            </a:extLst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205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5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61" fill="hold"/>
                                        <p:tgtEl>
                                          <p:spTgt spid="655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55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55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55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365" fill="hold"/>
                                        <p:tgtEl>
                                          <p:spTgt spid="655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55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55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55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7755" fill="hold"/>
                                        <p:tgtEl>
                                          <p:spTgt spid="655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55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55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55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1392" fill="hold"/>
                                        <p:tgtEl>
                                          <p:spTgt spid="655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55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55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55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7219" fill="hold"/>
                                        <p:tgtEl>
                                          <p:spTgt spid="655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560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56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Lucida Sans Unicode"/>
      </a:majorFont>
      <a:minorFont>
        <a:latin typeface="Times New Roman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3467</TotalTime>
  <Words>1679</Words>
  <Application>Microsoft Office PowerPoint</Application>
  <PresentationFormat>Předvádění na obrazovce (4:3)</PresentationFormat>
  <Paragraphs>146</Paragraphs>
  <Slides>11</Slides>
  <Notes>1</Notes>
  <HiddenSlides>0</HiddenSlides>
  <MMClips>15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Times New Roman</vt:lpstr>
      <vt:lpstr>Lucida Sans Unicode</vt:lpstr>
      <vt:lpstr>Arial</vt:lpstr>
      <vt:lpstr>Default Design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</dc:creator>
  <cp:lastModifiedBy>Petr</cp:lastModifiedBy>
  <cp:revision>154</cp:revision>
  <dcterms:modified xsi:type="dcterms:W3CDTF">2020-11-08T11:27:27Z</dcterms:modified>
</cp:coreProperties>
</file>