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278" r:id="rId2"/>
    <p:sldId id="279" r:id="rId3"/>
    <p:sldId id="293" r:id="rId4"/>
    <p:sldId id="289" r:id="rId5"/>
    <p:sldId id="281" r:id="rId6"/>
    <p:sldId id="291" r:id="rId7"/>
    <p:sldId id="290" r:id="rId8"/>
    <p:sldId id="282" r:id="rId9"/>
    <p:sldId id="298" r:id="rId10"/>
    <p:sldId id="283" r:id="rId11"/>
    <p:sldId id="284" r:id="rId12"/>
    <p:sldId id="292" r:id="rId13"/>
    <p:sldId id="294" r:id="rId14"/>
    <p:sldId id="295" r:id="rId15"/>
    <p:sldId id="296" r:id="rId16"/>
    <p:sldId id="297" r:id="rId17"/>
    <p:sldId id="299" r:id="rId18"/>
    <p:sldId id="300" r:id="rId19"/>
    <p:sldId id="301" r:id="rId20"/>
    <p:sldId id="302" r:id="rId2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8" autoAdjust="0"/>
    <p:restoredTop sz="90929"/>
  </p:normalViewPr>
  <p:slideViewPr>
    <p:cSldViewPr>
      <p:cViewPr varScale="1">
        <p:scale>
          <a:sx n="86" d="100"/>
          <a:sy n="86" d="100"/>
        </p:scale>
        <p:origin x="1378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2D9F21BD-F1E2-4CC5-AAFD-0C89D7B723C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C7FFBFC-2779-425D-8FB9-44E7E26525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0C22728-C8B3-4EB7-8C57-5C5D3E77D54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BE4B1F9-97AA-446D-8A52-2FFCA450BA6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06777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931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4840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3047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662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0551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4364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91058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24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1678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0290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>
            <a:extLst>
              <a:ext uri="{FF2B5EF4-FFF2-40B4-BE49-F238E27FC236}">
                <a16:creationId xmlns:a16="http://schemas.microsoft.com/office/drawing/2014/main" id="{5DD4DCCC-1ACC-4303-9518-7941386B1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EEDA68E6-55AE-489B-91DA-672E42D9D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56C954DB-4EC3-4BA0-8DEC-B53BF841B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10E8A79E-6853-4592-A384-D67894710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12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4.jpeg"/><Relationship Id="rId11" Type="http://schemas.openxmlformats.org/officeDocument/2006/relationships/image" Target="../media/image44.jpeg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2.png"/><Relationship Id="rId4" Type="http://schemas.openxmlformats.org/officeDocument/2006/relationships/image" Target="../media/image4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media" Target="../media/media15.MP3"/><Relationship Id="rId7" Type="http://schemas.openxmlformats.org/officeDocument/2006/relationships/image" Target="../media/image51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media" Target="../media/media17.MP3"/><Relationship Id="rId7" Type="http://schemas.openxmlformats.org/officeDocument/2006/relationships/image" Target="../media/image54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P3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media" Target="../media/media19.MP3"/><Relationship Id="rId7" Type="http://schemas.openxmlformats.org/officeDocument/2006/relationships/image" Target="../media/image57.jpe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0.jpeg"/><Relationship Id="rId4" Type="http://schemas.openxmlformats.org/officeDocument/2006/relationships/audio" Target="../media/media19.MP3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jpe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2.pn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media" Target="../media/media23.MP3"/><Relationship Id="rId7" Type="http://schemas.openxmlformats.org/officeDocument/2006/relationships/image" Target="../media/image70.jpe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69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23.MP3"/><Relationship Id="rId9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microsoft.com/office/2007/relationships/media" Target="../media/media25.MP3"/><Relationship Id="rId7" Type="http://schemas.openxmlformats.org/officeDocument/2006/relationships/image" Target="../media/image74.jpeg"/><Relationship Id="rId12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7.jpeg"/><Relationship Id="rId4" Type="http://schemas.openxmlformats.org/officeDocument/2006/relationships/audio" Target="../media/media25.MP3"/><Relationship Id="rId9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jpe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2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6.MP3"/><Relationship Id="rId7" Type="http://schemas.openxmlformats.org/officeDocument/2006/relationships/image" Target="../media/image1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e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jpeg"/><Relationship Id="rId4" Type="http://schemas.openxmlformats.org/officeDocument/2006/relationships/audio" Target="../media/media6.MP3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media" Target="../media/media9.MP3"/><Relationship Id="rId7" Type="http://schemas.openxmlformats.org/officeDocument/2006/relationships/image" Target="../media/image22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jpeg"/><Relationship Id="rId4" Type="http://schemas.openxmlformats.org/officeDocument/2006/relationships/audio" Target="../media/media9.MP3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8.jpeg"/><Relationship Id="rId11" Type="http://schemas.openxmlformats.org/officeDocument/2006/relationships/image" Target="../media/image2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2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01A4B563-E808-4D7D-B0A2-CF404A766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4582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4. LIST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postranní orgán prýtu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pravidelné zakládání po stranách vzrostného vrcholu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exogenní základ (výběžky z povrchového pletiva stonku, do kterých vstupují cévní svazky – listové stopy)</a:t>
            </a: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omezený 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(výjimky: např.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Welwitschia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ct val="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 neomezeným růstem listů, které na bázi 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přirůstají a na konci odumírají)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Funkce</a:t>
            </a:r>
            <a:r>
              <a:rPr lang="cs-CZ" altLang="cs-CZ" sz="1800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listu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fotosyntéza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vým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 plyn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ů, transpirace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sekundární funkce (zejména u přeměněných listů) – zásobní (listy sukulentů) 						          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ochranná (trny)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Není fylogenetická souvislost mezi listem a fyloidy na stélkách bezcévných rostlin – tyto části stélek řas nebo mechorostů jsou součástí gametofytu – haploidní fáze (fyloidy na diploidní stélce se tvoří jen u některých řas)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Naproti tomu list cévnatých rostlin je součástí diploidní fáze – sporofytu</a:t>
            </a:r>
          </a:p>
        </p:txBody>
      </p:sp>
      <p:pic>
        <p:nvPicPr>
          <p:cNvPr id="3075" name="Picture 13" descr="C:\user\Houba\Škola-obrázky\morfologie\4_list\welwitschia_mirabilis_silva+basa.jpg">
            <a:extLst>
              <a:ext uri="{FF2B5EF4-FFF2-40B4-BE49-F238E27FC236}">
                <a16:creationId xmlns:a16="http://schemas.microsoft.com/office/drawing/2014/main" id="{FB716447-6E75-4172-A741-4EDE9E25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1623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14">
            <a:extLst>
              <a:ext uri="{FF2B5EF4-FFF2-40B4-BE49-F238E27FC236}">
                <a16:creationId xmlns:a16="http://schemas.microsoft.com/office/drawing/2014/main" id="{3C15D82E-9723-4CD7-87B7-E102C8F61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038600"/>
            <a:ext cx="1752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http://www.biolib.cz/cz/image/id18227/</a:t>
            </a:r>
          </a:p>
        </p:txBody>
      </p:sp>
      <p:sp>
        <p:nvSpPr>
          <p:cNvPr id="3077" name="Text Box 15">
            <a:extLst>
              <a:ext uri="{FF2B5EF4-FFF2-40B4-BE49-F238E27FC236}">
                <a16:creationId xmlns:a16="http://schemas.microsoft.com/office/drawing/2014/main" id="{F89AB148-6B2E-4C32-BD6B-E8F6F735D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9624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Welwitschia mirabilis</a:t>
            </a:r>
          </a:p>
        </p:txBody>
      </p:sp>
      <p:pic>
        <p:nvPicPr>
          <p:cNvPr id="3079" name="4_list_01_omezeny-rust.MP3">
            <a:hlinkClick r:id="" action="ppaction://media"/>
            <a:extLst>
              <a:ext uri="{FF2B5EF4-FFF2-40B4-BE49-F238E27FC236}">
                <a16:creationId xmlns:a16="http://schemas.microsoft.com/office/drawing/2014/main" id="{C5AF9F2A-F543-4D69-9126-672741088A5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0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34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9">
            <a:extLst>
              <a:ext uri="{FF2B5EF4-FFF2-40B4-BE49-F238E27FC236}">
                <a16:creationId xmlns:a16="http://schemas.microsoft.com/office/drawing/2014/main" id="{BDBED404-2BFE-45D2-BEFB-9ED987B90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534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okraj čepele</a:t>
            </a:r>
            <a:endParaRPr lang="cs-CZ" altLang="cs-CZ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Picture 46" descr="C:\user\Houba\Škola-obrázky\morfologie\4_list\cernohorsky_094_okraj_cepele.jpg">
            <a:extLst>
              <a:ext uri="{FF2B5EF4-FFF2-40B4-BE49-F238E27FC236}">
                <a16:creationId xmlns:a16="http://schemas.microsoft.com/office/drawing/2014/main" id="{DEF1D27B-E743-486D-9DF6-F422D1C73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40386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7" descr="C:\user\Houba\Škola-obrázky\morfologie\4_list\cernohorsky_094_text-1.jpg">
            <a:extLst>
              <a:ext uri="{FF2B5EF4-FFF2-40B4-BE49-F238E27FC236}">
                <a16:creationId xmlns:a16="http://schemas.microsoft.com/office/drawing/2014/main" id="{1F8A77E5-D006-498D-88DF-D9769F58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7"/>
          <a:stretch>
            <a:fillRect/>
          </a:stretch>
        </p:blipFill>
        <p:spPr bwMode="auto">
          <a:xfrm>
            <a:off x="4648200" y="762000"/>
            <a:ext cx="4038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8" descr="C:\user\Houba\Škola-obrázky\morfologie\4_list\cernohorsky_094_text-2.jpg">
            <a:extLst>
              <a:ext uri="{FF2B5EF4-FFF2-40B4-BE49-F238E27FC236}">
                <a16:creationId xmlns:a16="http://schemas.microsoft.com/office/drawing/2014/main" id="{3C8563A5-4C49-4683-862A-FF58167C9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02"/>
          <a:stretch>
            <a:fillRect/>
          </a:stretch>
        </p:blipFill>
        <p:spPr bwMode="auto">
          <a:xfrm>
            <a:off x="4648200" y="1447800"/>
            <a:ext cx="403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49">
            <a:extLst>
              <a:ext uri="{FF2B5EF4-FFF2-40B4-BE49-F238E27FC236}">
                <a16:creationId xmlns:a16="http://schemas.microsoft.com/office/drawing/2014/main" id="{E573A378-DA12-4379-85B7-D675EFB8D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90800"/>
            <a:ext cx="8534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vrchol čepele</a:t>
            </a:r>
            <a:endParaRPr lang="cs-CZ" altLang="cs-CZ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319" name="Picture 50" descr="C:\user\Houba\Škola-obrázky\morfologie\4_list\cernohorsky_096_vrchol_cepele.JPG">
            <a:extLst>
              <a:ext uri="{FF2B5EF4-FFF2-40B4-BE49-F238E27FC236}">
                <a16:creationId xmlns:a16="http://schemas.microsoft.com/office/drawing/2014/main" id="{09D2CD0B-0384-415D-907A-221064FF4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90850"/>
            <a:ext cx="40386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1" descr="C:\user\Houba\Škola-obrázky\morfologie\4_list\cernohorsky_095_text-2.jpg">
            <a:extLst>
              <a:ext uri="{FF2B5EF4-FFF2-40B4-BE49-F238E27FC236}">
                <a16:creationId xmlns:a16="http://schemas.microsoft.com/office/drawing/2014/main" id="{F8824297-4ADD-488E-A365-7128A7A82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14"/>
          <a:stretch>
            <a:fillRect/>
          </a:stretch>
        </p:blipFill>
        <p:spPr bwMode="auto">
          <a:xfrm>
            <a:off x="4648200" y="2330450"/>
            <a:ext cx="40386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52" descr="C:\user\Houba\Škola-obrázky\morfologie\4_list\cernohorsky_096_text-1.jpg">
            <a:extLst>
              <a:ext uri="{FF2B5EF4-FFF2-40B4-BE49-F238E27FC236}">
                <a16:creationId xmlns:a16="http://schemas.microsoft.com/office/drawing/2014/main" id="{F38A5B17-78CB-4F61-85CA-33ABDF61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87650"/>
            <a:ext cx="40386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 Box 53">
            <a:extLst>
              <a:ext uri="{FF2B5EF4-FFF2-40B4-BE49-F238E27FC236}">
                <a16:creationId xmlns:a16="http://schemas.microsoft.com/office/drawing/2014/main" id="{EFFEC34C-F805-44ED-A828-2D95C0C7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19600"/>
            <a:ext cx="44958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konzistence čepele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(dle povahy pletiva)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lupenitá (běžné byliny), blanitá (vodní mor), suchomázdřitá (</a:t>
            </a:r>
            <a:r>
              <a:rPr lang="cs-CZ" altLang="cs-CZ" sz="1700">
                <a:solidFill>
                  <a:schemeClr val="tx1"/>
                </a:solidFill>
                <a:latin typeface="Arial" panose="020B0604020202020204" pitchFamily="34" charset="0"/>
              </a:rPr>
              <a:t>„mrtvá blána“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listeny kosatců), průsvitná (rdest žlutavý), přehrádkovaná (některé sítiny), kožovitá (břečťan), dužnatá (= masitá; rozchodník), dřevnatá (šupiny v šiškách)</a:t>
            </a:r>
          </a:p>
        </p:txBody>
      </p:sp>
      <p:pic>
        <p:nvPicPr>
          <p:cNvPr id="13323" name="Picture 54" descr="C:\user\Houba\Škola-obrázky\morfologie\4_list\Potamogeton_lucens_2.jpg">
            <a:extLst>
              <a:ext uri="{FF2B5EF4-FFF2-40B4-BE49-F238E27FC236}">
                <a16:creationId xmlns:a16="http://schemas.microsoft.com/office/drawing/2014/main" id="{E894796F-3E52-4935-AD29-5E6A20390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9"/>
          <a:stretch>
            <a:fillRect/>
          </a:stretch>
        </p:blipFill>
        <p:spPr bwMode="auto">
          <a:xfrm>
            <a:off x="6283325" y="4264025"/>
            <a:ext cx="24177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 Box 55">
            <a:extLst>
              <a:ext uri="{FF2B5EF4-FFF2-40B4-BE49-F238E27FC236}">
                <a16:creationId xmlns:a16="http://schemas.microsoft.com/office/drawing/2014/main" id="{769E2B82-410F-418E-95B8-FDB1F8D84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588" y="4267200"/>
            <a:ext cx="2590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Rdest žlutavý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Potamogeton lucens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325" name="Text Box 56">
            <a:extLst>
              <a:ext uri="{FF2B5EF4-FFF2-40B4-BE49-F238E27FC236}">
                <a16:creationId xmlns:a16="http://schemas.microsoft.com/office/drawing/2014/main" id="{13F909CC-F5E0-47BF-AD55-46B8F1988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588" y="609600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flora.nhm-wien.ac.at/Seiten-Arten/Potamogeton-lucens.htm</a:t>
            </a:r>
          </a:p>
        </p:txBody>
      </p:sp>
      <p:pic>
        <p:nvPicPr>
          <p:cNvPr id="13326" name="Picture 57" descr="C:\user\Houba\Škola-obrázky\morfologie\4_list\juncus_torreyi_leaf.jpg">
            <a:extLst>
              <a:ext uri="{FF2B5EF4-FFF2-40B4-BE49-F238E27FC236}">
                <a16:creationId xmlns:a16="http://schemas.microsoft.com/office/drawing/2014/main" id="{21A7756F-D10D-4DD7-885B-9B66A0F5D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5"/>
          <a:stretch>
            <a:fillRect/>
          </a:stretch>
        </p:blipFill>
        <p:spPr bwMode="auto">
          <a:xfrm>
            <a:off x="4876800" y="4267200"/>
            <a:ext cx="13303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Text Box 58">
            <a:extLst>
              <a:ext uri="{FF2B5EF4-FFF2-40B4-BE49-F238E27FC236}">
                <a16:creationId xmlns:a16="http://schemas.microsoft.com/office/drawing/2014/main" id="{D5D3D2A3-5A48-4CE6-92DD-B08317F78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8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Juncus torreyi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328" name="Text Box 59">
            <a:extLst>
              <a:ext uri="{FF2B5EF4-FFF2-40B4-BE49-F238E27FC236}">
                <a16:creationId xmlns:a16="http://schemas.microsoft.com/office/drawing/2014/main" id="{93CAF937-96F9-4EEA-972A-4E7CAF11C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4227513"/>
            <a:ext cx="2746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http://www.missouriplants.com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/GSR/Juncus_torreyi_page.html</a:t>
            </a:r>
          </a:p>
        </p:txBody>
      </p:sp>
      <p:pic>
        <p:nvPicPr>
          <p:cNvPr id="13330" name="4_list_10_konzistence-cepele.MP3">
            <a:hlinkClick r:id="" action="ppaction://media"/>
            <a:extLst>
              <a:ext uri="{FF2B5EF4-FFF2-40B4-BE49-F238E27FC236}">
                <a16:creationId xmlns:a16="http://schemas.microsoft.com/office/drawing/2014/main" id="{3F766ECF-35FB-4E47-A13B-724EAE96EFF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895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7" fill="hold"/>
                                        <p:tgtEl>
                                          <p:spTgt spid="13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3" descr="C:\user\Houba\Škola-obrázky\morfologie\4_list\cernohorsky_092_jednoduche_listy.JPG">
            <a:extLst>
              <a:ext uri="{FF2B5EF4-FFF2-40B4-BE49-F238E27FC236}">
                <a16:creationId xmlns:a16="http://schemas.microsoft.com/office/drawing/2014/main" id="{6F55FAF5-B2C5-48B4-92EA-7175C5B9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40386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22">
            <a:extLst>
              <a:ext uri="{FF2B5EF4-FFF2-40B4-BE49-F238E27FC236}">
                <a16:creationId xmlns:a16="http://schemas.microsoft.com/office/drawing/2014/main" id="{B5E4B9C5-73F3-4B39-9219-4B54BD172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534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Členění listu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listy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jednoduché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(celistvé nebo členěné) nebo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složené</a:t>
            </a:r>
          </a:p>
        </p:txBody>
      </p:sp>
      <p:pic>
        <p:nvPicPr>
          <p:cNvPr id="14340" name="Picture 24" descr="C:\user\Houba\Škola-obrázky\morfologie\4_list\cernohorsky_093_slozene_listy.jpg">
            <a:extLst>
              <a:ext uri="{FF2B5EF4-FFF2-40B4-BE49-F238E27FC236}">
                <a16:creationId xmlns:a16="http://schemas.microsoft.com/office/drawing/2014/main" id="{2A91BBA0-97B5-4148-BF3D-B144DFB69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4038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5" descr="C:\user\Houba\Škola-obrázky\morfologie\4_list\cernohorsky_092_text-1.jpg">
            <a:extLst>
              <a:ext uri="{FF2B5EF4-FFF2-40B4-BE49-F238E27FC236}">
                <a16:creationId xmlns:a16="http://schemas.microsoft.com/office/drawing/2014/main" id="{AE0C8F92-DFF1-4191-A6EB-C20DABCF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"/>
            <a:ext cx="40386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6" descr="C:\user\Houba\Škola-obrázky\morfologie\4_list\cernohorsky_092_text-2.jpg">
            <a:extLst>
              <a:ext uri="{FF2B5EF4-FFF2-40B4-BE49-F238E27FC236}">
                <a16:creationId xmlns:a16="http://schemas.microsoft.com/office/drawing/2014/main" id="{A9BFBE04-AC47-4C4F-9CA2-26EDDB8D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39888"/>
            <a:ext cx="40386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7" descr="C:\user\Houba\Škola-obrázky\morfologie\4_list\cernohorsky_093_text-1.jpg">
            <a:extLst>
              <a:ext uri="{FF2B5EF4-FFF2-40B4-BE49-F238E27FC236}">
                <a16:creationId xmlns:a16="http://schemas.microsoft.com/office/drawing/2014/main" id="{5B7EEBE9-9DC0-48FE-AF72-19881D56F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14800"/>
            <a:ext cx="40386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8" descr="C:\user\Houba\Škola-obrázky\morfologie\4_list\cernohorsky_094_text-1.jpg">
            <a:extLst>
              <a:ext uri="{FF2B5EF4-FFF2-40B4-BE49-F238E27FC236}">
                <a16:creationId xmlns:a16="http://schemas.microsoft.com/office/drawing/2014/main" id="{87D4A2EC-A3C3-4653-A16B-387B1B43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4"/>
          <a:stretch>
            <a:fillRect/>
          </a:stretch>
        </p:blipFill>
        <p:spPr bwMode="auto">
          <a:xfrm>
            <a:off x="4648200" y="5297488"/>
            <a:ext cx="4038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4_list_11_slozene-listy.MP3">
            <a:hlinkClick r:id="" action="ppaction://media"/>
            <a:extLst>
              <a:ext uri="{FF2B5EF4-FFF2-40B4-BE49-F238E27FC236}">
                <a16:creationId xmlns:a16="http://schemas.microsoft.com/office/drawing/2014/main" id="{11FF8566-A23B-4955-889F-88DED484418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734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84" fill="hold"/>
                                        <p:tgtEl>
                                          <p:spTgt spid="14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9" descr="C:\user\Houba\Škola-obrázky\morfologie\4_list\slavikova_055_opad_listu.jpg">
            <a:extLst>
              <a:ext uri="{FF2B5EF4-FFF2-40B4-BE49-F238E27FC236}">
                <a16:creationId xmlns:a16="http://schemas.microsoft.com/office/drawing/2014/main" id="{8F625635-FF20-4665-8807-92CCED84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8100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20">
            <a:extLst>
              <a:ext uri="{FF2B5EF4-FFF2-40B4-BE49-F238E27FC236}">
                <a16:creationId xmlns:a16="http://schemas.microsoft.com/office/drawing/2014/main" id="{B85C5B8E-AFE0-4EDC-989D-3F29884CC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71800"/>
            <a:ext cx="5486400" cy="29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podle polohy na stonku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přízemní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lodyžní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přitisklé (</a:t>
            </a:r>
            <a:r>
              <a:rPr lang="cs-CZ" altLang="cs-CZ" sz="1700">
                <a:solidFill>
                  <a:schemeClr val="tx1"/>
                </a:solidFill>
                <a:latin typeface="Arial" panose="020B0604020202020204" pitchFamily="34" charset="0"/>
              </a:rPr>
              <a:t>k lodyze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vzpřímené (</a:t>
            </a:r>
            <a:r>
              <a:rPr lang="cs-CZ" altLang="cs-CZ" sz="1700">
                <a:solidFill>
                  <a:schemeClr val="tx1"/>
                </a:solidFill>
                <a:latin typeface="Arial" panose="020B0604020202020204" pitchFamily="34" charset="0"/>
              </a:rPr>
              <a:t>malý úhel odklonu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odstálé (úhel kolem 45°), rozestálé (zhruba 90°)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polymorfismus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přítomnost různých listů na jedné rostlině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heterofylie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listy různých tvarů (břečťan, křen, lakušník)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anizofylie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listy stejného tvaru, ale lišící se velikostí (mateřídouška)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5364" name="Text Box 21">
            <a:extLst>
              <a:ext uri="{FF2B5EF4-FFF2-40B4-BE49-F238E27FC236}">
                <a16:creationId xmlns:a16="http://schemas.microsoft.com/office/drawing/2014/main" id="{0D7A1AB6-9749-4B89-B6AF-128EA0C01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219200"/>
            <a:ext cx="2209800" cy="100488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     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     </a:t>
            </a:r>
          </a:p>
        </p:txBody>
      </p:sp>
      <p:sp>
        <p:nvSpPr>
          <p:cNvPr id="15365" name="Text Box 18">
            <a:extLst>
              <a:ext uri="{FF2B5EF4-FFF2-40B4-BE49-F238E27FC236}">
                <a16:creationId xmlns:a16="http://schemas.microsoft.com/office/drawing/2014/main" id="{0A08E8BD-898F-486A-BDDC-E838465DF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53440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Typy listů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podle doby trvání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opadavé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opadají každý rok po vytvoření odlučovací vrstvy</a:t>
            </a: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 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neopadavé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(vytrvalé) opadávají až po několika letech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     rostliny vždyzelené – vždy mají alespoň nějaké listy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  místo přisedání listu ke stonku se nazývá listová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inzerce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15366" name="Text Box 22">
            <a:extLst>
              <a:ext uri="{FF2B5EF4-FFF2-40B4-BE49-F238E27FC236}">
                <a16:creationId xmlns:a16="http://schemas.microsoft.com/office/drawing/2014/main" id="{CE6C9559-1FAB-4E7E-819E-85145E24B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3" y="20574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 opadu zde zůstává listová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jizva</a:t>
            </a:r>
          </a:p>
        </p:txBody>
      </p:sp>
      <p:sp>
        <p:nvSpPr>
          <p:cNvPr id="15367" name="Text Box 23">
            <a:extLst>
              <a:ext uri="{FF2B5EF4-FFF2-40B4-BE49-F238E27FC236}">
                <a16:creationId xmlns:a16="http://schemas.microsoft.com/office/drawing/2014/main" id="{E9A94393-2F10-4258-80CE-E5FE5C268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5908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Morfologie rostlin</a:t>
            </a:r>
          </a:p>
        </p:txBody>
      </p:sp>
      <p:pic>
        <p:nvPicPr>
          <p:cNvPr id="15368" name="Picture 24" descr="C:\user\Houba\Škola-obrázky\morfologie\4_list\thymus_pulegioides_anizofylie.jpg">
            <a:extLst>
              <a:ext uri="{FF2B5EF4-FFF2-40B4-BE49-F238E27FC236}">
                <a16:creationId xmlns:a16="http://schemas.microsoft.com/office/drawing/2014/main" id="{BBD5BC34-39EE-4DF3-ABA5-8281B7E35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26247" r="27559" b="20998"/>
          <a:stretch>
            <a:fillRect/>
          </a:stretch>
        </p:blipFill>
        <p:spPr bwMode="auto">
          <a:xfrm>
            <a:off x="5867400" y="4343400"/>
            <a:ext cx="2847975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25">
            <a:extLst>
              <a:ext uri="{FF2B5EF4-FFF2-40B4-BE49-F238E27FC236}">
                <a16:creationId xmlns:a16="http://schemas.microsoft.com/office/drawing/2014/main" id="{8F839102-B58A-4999-977B-0360B5E28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283325"/>
            <a:ext cx="2209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http://botanika.wendys.cz/kytky/foto.php?129:</a:t>
            </a:r>
          </a:p>
        </p:txBody>
      </p:sp>
      <p:sp>
        <p:nvSpPr>
          <p:cNvPr id="15370" name="Text Box 26">
            <a:extLst>
              <a:ext uri="{FF2B5EF4-FFF2-40B4-BE49-F238E27FC236}">
                <a16:creationId xmlns:a16="http://schemas.microsoft.com/office/drawing/2014/main" id="{97686DFB-1E7F-4897-85B7-DA746F42F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343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Mateřídouška vejčitá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Thymus pulegioides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371" name="Picture 27" descr="C:\user\Houba\Škola-obrázky\morfologie\4_list\batrachium_aquatile_heterofylie.jpg">
            <a:extLst>
              <a:ext uri="{FF2B5EF4-FFF2-40B4-BE49-F238E27FC236}">
                <a16:creationId xmlns:a16="http://schemas.microsoft.com/office/drawing/2014/main" id="{E38E4657-20AC-43B7-BDAC-5AC52875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52700"/>
            <a:ext cx="2819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 Box 28">
            <a:extLst>
              <a:ext uri="{FF2B5EF4-FFF2-40B4-BE49-F238E27FC236}">
                <a16:creationId xmlns:a16="http://schemas.microsoft.com/office/drawing/2014/main" id="{D110D863-E2EB-4B54-B60E-EB8DE780E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514600"/>
            <a:ext cx="2209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http://www.liberherbarum.com/Pn1399Th.htm</a:t>
            </a:r>
          </a:p>
        </p:txBody>
      </p:sp>
      <p:sp>
        <p:nvSpPr>
          <p:cNvPr id="15373" name="Text Box 29">
            <a:extLst>
              <a:ext uri="{FF2B5EF4-FFF2-40B4-BE49-F238E27FC236}">
                <a16:creationId xmlns:a16="http://schemas.microsoft.com/office/drawing/2014/main" id="{97F64D90-1CF3-4C3E-BC74-4B74628A3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962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Lakušník vodní –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Batrachium aquatile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375" name="4_list_12_hetero-anizofylie.MP3">
            <a:hlinkClick r:id="" action="ppaction://media"/>
            <a:extLst>
              <a:ext uri="{FF2B5EF4-FFF2-40B4-BE49-F238E27FC236}">
                <a16:creationId xmlns:a16="http://schemas.microsoft.com/office/drawing/2014/main" id="{56EAB808-4CD3-4C49-B055-64CA506B0DA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3006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4_list_12_stopa-inzerce-jizva.MP3">
            <a:hlinkClick r:id="" action="ppaction://media"/>
            <a:extLst>
              <a:ext uri="{FF2B5EF4-FFF2-40B4-BE49-F238E27FC236}">
                <a16:creationId xmlns:a16="http://schemas.microsoft.com/office/drawing/2014/main" id="{0142B308-F364-48AE-9DC2-FF09B26D9369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56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26" fill="hold"/>
                                        <p:tgtEl>
                                          <p:spTgt spid="15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582" fill="hold"/>
                                        <p:tgtEl>
                                          <p:spTgt spid="15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1" descr="C:\user\Houba\Škola-obrázky\morfologie\4_list\tussilago_farfara_supinaty_stonek.jpg">
            <a:extLst>
              <a:ext uri="{FF2B5EF4-FFF2-40B4-BE49-F238E27FC236}">
                <a16:creationId xmlns:a16="http://schemas.microsoft.com/office/drawing/2014/main" id="{70AD1DEC-0BAC-4178-ADC8-40FF66F26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9" b="27559"/>
          <a:stretch>
            <a:fillRect/>
          </a:stretch>
        </p:blipFill>
        <p:spPr bwMode="auto">
          <a:xfrm>
            <a:off x="457200" y="4495800"/>
            <a:ext cx="25908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23">
            <a:extLst>
              <a:ext uri="{FF2B5EF4-FFF2-40B4-BE49-F238E27FC236}">
                <a16:creationId xmlns:a16="http://schemas.microsoft.com/office/drawing/2014/main" id="{7F1847EB-EE9B-43DE-93C5-30240FC9F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62000"/>
            <a:ext cx="5715000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dělohy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první listy, které se často tvoří již v semeni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klíčení hypogeické (dělohy zůstávají pod zemí) nebo epigeické (dělohy vyneseny nad povrch země, kde následně zezelenají)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obvykle krátká životnost, u některých rostlin tvar zcela odlišný od pravých listů (lípa, buk)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zásadní funkce je zásobní, jsou zdrojem živin pro klíčící rostlinu; dužnaté podzemní dělohy mohou i nahrazovat funkci endospermu (dub, hrách)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nahosemenné mají větší počet děloh, krytosemenné jednu nebo dvě (viz dřívější členění na jednoděložné a dvouděložné rostliny)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šupiny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nejčastěji nezelené (jednoduchá vnitřní stavba, celou šupinu obvykle tvoří stejné buňky bez chlorofylu), výskyt na oddencích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na prýtu šupiny na bočních větvích (podobné listům) nebo v pupenech (zejména ochranná funkce)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šupinovité listy na stonku (např. podběl má šupinatý oddenek i stonek)</a:t>
            </a:r>
          </a:p>
        </p:txBody>
      </p:sp>
      <p:sp>
        <p:nvSpPr>
          <p:cNvPr id="16388" name="Text Box 25">
            <a:extLst>
              <a:ext uri="{FF2B5EF4-FFF2-40B4-BE49-F238E27FC236}">
                <a16:creationId xmlns:a16="http://schemas.microsoft.com/office/drawing/2014/main" id="{21D3BCEA-B729-4AA8-845F-7442DF817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5344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Útvary listového původu se specifickou funkcí nebo polohou na rostlině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Text Box 29">
            <a:extLst>
              <a:ext uri="{FF2B5EF4-FFF2-40B4-BE49-F238E27FC236}">
                <a16:creationId xmlns:a16="http://schemas.microsoft.com/office/drawing/2014/main" id="{F2E86C32-9D34-43BD-9E6A-9B1B7533B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4457700"/>
            <a:ext cx="1474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http://rostliny.prirodou.cz/?nazvy=cs&amp;rostlina=tussilago_farfara</a:t>
            </a:r>
          </a:p>
        </p:txBody>
      </p:sp>
      <p:pic>
        <p:nvPicPr>
          <p:cNvPr id="16390" name="Picture 34" descr="C:\user\Houba\Škola-obrázky\morfologie\4_list\delohy_fagus_sylvatica.jpg">
            <a:extLst>
              <a:ext uri="{FF2B5EF4-FFF2-40B4-BE49-F238E27FC236}">
                <a16:creationId xmlns:a16="http://schemas.microsoft.com/office/drawing/2014/main" id="{63F104E7-23D6-4CD0-A467-78595CE45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5"/>
          <a:stretch>
            <a:fillRect/>
          </a:stretch>
        </p:blipFill>
        <p:spPr bwMode="auto">
          <a:xfrm>
            <a:off x="457200" y="2667000"/>
            <a:ext cx="2579688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35">
            <a:extLst>
              <a:ext uri="{FF2B5EF4-FFF2-40B4-BE49-F238E27FC236}">
                <a16:creationId xmlns:a16="http://schemas.microsoft.com/office/drawing/2014/main" id="{5886C2E6-A346-4B99-AAFF-4913EC367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30488"/>
            <a:ext cx="2590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Buk lesní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Fagus sylvatica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92" name="Text Box 36">
            <a:extLst>
              <a:ext uri="{FF2B5EF4-FFF2-40B4-BE49-F238E27FC236}">
                <a16:creationId xmlns:a16="http://schemas.microsoft.com/office/drawing/2014/main" id="{CAB12C6F-8F45-4794-88E0-DE797ABAA20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85762" y="3354388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http://pharm1.pharmazie.uni-greifswald.de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/systematik/7_bilder/liebermn/lb-00140.jpg</a:t>
            </a:r>
          </a:p>
        </p:txBody>
      </p:sp>
      <p:pic>
        <p:nvPicPr>
          <p:cNvPr id="16393" name="Picture 38" descr="C:\user\Houba\Škola-obrázky\morfologie\4_list\delohy.jpg">
            <a:extLst>
              <a:ext uri="{FF2B5EF4-FFF2-40B4-BE49-F238E27FC236}">
                <a16:creationId xmlns:a16="http://schemas.microsoft.com/office/drawing/2014/main" id="{54054DA4-DE29-49EF-A1D4-F1B1865F9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25908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39">
            <a:extLst>
              <a:ext uri="{FF2B5EF4-FFF2-40B4-BE49-F238E27FC236}">
                <a16:creationId xmlns:a16="http://schemas.microsoft.com/office/drawing/2014/main" id="{780B5010-905C-4D99-AF28-7EB74B48D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801688"/>
            <a:ext cx="266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sparkleberrysprings.com/v-web/b2/images/b/bagmethod2.jpg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</a:t>
            </a:r>
          </a:p>
        </p:txBody>
      </p:sp>
      <p:sp>
        <p:nvSpPr>
          <p:cNvPr id="16395" name="Text Box 30">
            <a:extLst>
              <a:ext uri="{FF2B5EF4-FFF2-40B4-BE49-F238E27FC236}">
                <a16:creationId xmlns:a16="http://schemas.microsoft.com/office/drawing/2014/main" id="{85055F29-5235-4E58-B39D-D558BE9C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172200"/>
            <a:ext cx="2590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Podběl lékařský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Tussilago farfara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6397" name="4_list_13_delohy.MP3">
            <a:hlinkClick r:id="" action="ppaction://media"/>
            <a:extLst>
              <a:ext uri="{FF2B5EF4-FFF2-40B4-BE49-F238E27FC236}">
                <a16:creationId xmlns:a16="http://schemas.microsoft.com/office/drawing/2014/main" id="{E6D2E74A-3FFE-40F7-9D0D-C9A3C6E6C7F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4_list_13_supiny.MP3">
            <a:hlinkClick r:id="" action="ppaction://media"/>
            <a:extLst>
              <a:ext uri="{FF2B5EF4-FFF2-40B4-BE49-F238E27FC236}">
                <a16:creationId xmlns:a16="http://schemas.microsoft.com/office/drawing/2014/main" id="{763D4BA3-EAFF-4A77-90AA-817B99916554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308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67" fill="hold"/>
                                        <p:tgtEl>
                                          <p:spTgt spid="16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426" fill="hold"/>
                                        <p:tgtEl>
                                          <p:spTgt spid="16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" descr="C:\user\Houba\Škola-obrázky\morfologie\4_list\slavikova_052_listeny.JPG">
            <a:extLst>
              <a:ext uri="{FF2B5EF4-FFF2-40B4-BE49-F238E27FC236}">
                <a16:creationId xmlns:a16="http://schemas.microsoft.com/office/drawing/2014/main" id="{A1B1B729-1231-4133-8A9F-C73D9810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36576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2">
            <a:extLst>
              <a:ext uri="{FF2B5EF4-FFF2-40B4-BE49-F238E27FC236}">
                <a16:creationId xmlns:a16="http://schemas.microsoft.com/office/drawing/2014/main" id="{9C85046E-494D-4EF3-B664-C4A6395D7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"/>
            <a:ext cx="67056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isteny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v jejich úžlabí vyrůstají květy nebo květenství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pestře zbarvené listeny, lákající opylovače (černýš)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toulec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velký listen pod květenstvím áronovitých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zákrov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soubor listenů pod květenstvím hvězdnicovitých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obal, obalíček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soubory listenů v květenstvích miříkovitých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plevy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pluchy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 květenstvích lipnicovitých</a:t>
            </a:r>
          </a:p>
        </p:txBody>
      </p:sp>
      <p:pic>
        <p:nvPicPr>
          <p:cNvPr id="17412" name="Picture 16" descr="C:\user\Houba\Škola-obrázky\morfologie\4_list\Melampyrum_avense_klas.jpg">
            <a:extLst>
              <a:ext uri="{FF2B5EF4-FFF2-40B4-BE49-F238E27FC236}">
                <a16:creationId xmlns:a16="http://schemas.microsoft.com/office/drawing/2014/main" id="{9A227904-BB8B-4D1F-ADAB-47C3EC945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15986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17">
            <a:extLst>
              <a:ext uri="{FF2B5EF4-FFF2-40B4-BE49-F238E27FC236}">
                <a16:creationId xmlns:a16="http://schemas.microsoft.com/office/drawing/2014/main" id="{827375B9-02D7-4CEA-BAAE-6E703827C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479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http://botanika.bf.jcu.cz/morfologie/MelampyrumArvenseKlas2.jpg</a:t>
            </a:r>
          </a:p>
        </p:txBody>
      </p:sp>
      <p:sp>
        <p:nvSpPr>
          <p:cNvPr id="17414" name="Text Box 18">
            <a:extLst>
              <a:ext uri="{FF2B5EF4-FFF2-40B4-BE49-F238E27FC236}">
                <a16:creationId xmlns:a16="http://schemas.microsoft.com/office/drawing/2014/main" id="{C9934BB1-2EF0-4AFC-8E49-A4D65AA89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Černýš rolní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Melampyrum arvense</a:t>
            </a:r>
          </a:p>
        </p:txBody>
      </p:sp>
      <p:pic>
        <p:nvPicPr>
          <p:cNvPr id="17415" name="Picture 20" descr="C:\user\Houba\Škola-obrázky\morfologie\4_list\spathiphyllum_wallisii.jpg">
            <a:extLst>
              <a:ext uri="{FF2B5EF4-FFF2-40B4-BE49-F238E27FC236}">
                <a16:creationId xmlns:a16="http://schemas.microsoft.com/office/drawing/2014/main" id="{57EE9F74-4108-40B3-A9F7-2571EA79D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4384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21">
            <a:extLst>
              <a:ext uri="{FF2B5EF4-FFF2-40B4-BE49-F238E27FC236}">
                <a16:creationId xmlns:a16="http://schemas.microsoft.com/office/drawing/2014/main" id="{BE2CDF59-EBE3-41DB-9552-D5A776453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862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Spathiphyllum wallisii</a:t>
            </a:r>
          </a:p>
        </p:txBody>
      </p:sp>
      <p:sp>
        <p:nvSpPr>
          <p:cNvPr id="17417" name="Text Box 22">
            <a:extLst>
              <a:ext uri="{FF2B5EF4-FFF2-40B4-BE49-F238E27FC236}">
                <a16:creationId xmlns:a16="http://schemas.microsoft.com/office/drawing/2014/main" id="{29ED91AC-8F4E-4252-BA71-3B7A6548B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1480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http://yoohoo.euweb.cz/cantor2004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/aktual/aktual6-06/6pictimg/spathiphyllum_wallisii01a.jpg</a:t>
            </a:r>
          </a:p>
        </p:txBody>
      </p:sp>
      <p:pic>
        <p:nvPicPr>
          <p:cNvPr id="17418" name="Picture 23" descr="C:\user\Houba\Škola-obrázky\morfologie\4_list\scorzonera_austriaca.jpg">
            <a:extLst>
              <a:ext uri="{FF2B5EF4-FFF2-40B4-BE49-F238E27FC236}">
                <a16:creationId xmlns:a16="http://schemas.microsoft.com/office/drawing/2014/main" id="{62FB77E7-33EF-4AE1-B813-B4AEFCCDE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1736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24">
            <a:extLst>
              <a:ext uri="{FF2B5EF4-FFF2-40B4-BE49-F238E27FC236}">
                <a16:creationId xmlns:a16="http://schemas.microsoft.com/office/drawing/2014/main" id="{162335B3-A3E6-4A92-A96F-F002258CC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962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Hadí mord rakouský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Scorzonera austriaca</a:t>
            </a:r>
          </a:p>
        </p:txBody>
      </p:sp>
      <p:sp>
        <p:nvSpPr>
          <p:cNvPr id="17420" name="Text Box 25">
            <a:extLst>
              <a:ext uri="{FF2B5EF4-FFF2-40B4-BE49-F238E27FC236}">
                <a16:creationId xmlns:a16="http://schemas.microsoft.com/office/drawing/2014/main" id="{C6043E91-BBC1-47C8-861A-331130AEF9C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928019" y="3329781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http://www.botany.cz/cs/scorzonera-austriaca/</a:t>
            </a:r>
          </a:p>
        </p:txBody>
      </p:sp>
      <p:sp>
        <p:nvSpPr>
          <p:cNvPr id="17421" name="Text Box 26">
            <a:extLst>
              <a:ext uri="{FF2B5EF4-FFF2-40B4-BE49-F238E27FC236}">
                <a16:creationId xmlns:a16="http://schemas.microsoft.com/office/drawing/2014/main" id="{200C4F18-8BE1-433D-86B8-94447D547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95800"/>
            <a:ext cx="41148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listence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párové útvary (u jednoděl. pouze 1) na květní stopce nebo boční větvi, jejichž postavení se vymyká genetické spirále pravých listů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přeměnou listenců vznikají u ostřic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mošničky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zdánlivé „plody“ kryjící nažky</a:t>
            </a:r>
          </a:p>
        </p:txBody>
      </p:sp>
      <p:pic>
        <p:nvPicPr>
          <p:cNvPr id="17422" name="Picture 27" descr="C:\user\Houba\Škola-obrázky\morfologie\4_list\carex_grayi_mosnicky.jpg">
            <a:extLst>
              <a:ext uri="{FF2B5EF4-FFF2-40B4-BE49-F238E27FC236}">
                <a16:creationId xmlns:a16="http://schemas.microsoft.com/office/drawing/2014/main" id="{14C044D5-B400-4106-8BB3-E7B0C343AA68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495800"/>
            <a:ext cx="144621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8" descr="C:\user\Houba\Škola-obrázky\morfologie\4_list\viola_riviniana_listence.jpg">
            <a:extLst>
              <a:ext uri="{FF2B5EF4-FFF2-40B4-BE49-F238E27FC236}">
                <a16:creationId xmlns:a16="http://schemas.microsoft.com/office/drawing/2014/main" id="{C982C1F9-05A5-4DAF-A1AE-86F339271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95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ext Box 30">
            <a:extLst>
              <a:ext uri="{FF2B5EF4-FFF2-40B4-BE49-F238E27FC236}">
                <a16:creationId xmlns:a16="http://schemas.microsoft.com/office/drawing/2014/main" id="{B0B18929-41AB-4129-9C84-2E9945A5F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6576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Morfologie rostlin</a:t>
            </a:r>
          </a:p>
        </p:txBody>
      </p:sp>
      <p:sp>
        <p:nvSpPr>
          <p:cNvPr id="17425" name="Text Box 31">
            <a:extLst>
              <a:ext uri="{FF2B5EF4-FFF2-40B4-BE49-F238E27FC236}">
                <a16:creationId xmlns:a16="http://schemas.microsoft.com/office/drawing/2014/main" id="{DC310672-700A-4DC7-A59A-E50E1F6AA1A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423944" y="5220494"/>
            <a:ext cx="2135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botanika.bf.jcu.cz/morfologie/CarexGrayi1.jpg</a:t>
            </a:r>
          </a:p>
        </p:txBody>
      </p:sp>
      <p:sp>
        <p:nvSpPr>
          <p:cNvPr id="17426" name="Text Box 32">
            <a:extLst>
              <a:ext uri="{FF2B5EF4-FFF2-40B4-BE49-F238E27FC236}">
                <a16:creationId xmlns:a16="http://schemas.microsoft.com/office/drawing/2014/main" id="{3DC482EA-CDB1-4BD0-BC0D-5B8116157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4958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Carex grayi</a:t>
            </a:r>
          </a:p>
        </p:txBody>
      </p:sp>
      <p:sp>
        <p:nvSpPr>
          <p:cNvPr id="17427" name="Text Box 33">
            <a:extLst>
              <a:ext uri="{FF2B5EF4-FFF2-40B4-BE49-F238E27FC236}">
                <a16:creationId xmlns:a16="http://schemas.microsoft.com/office/drawing/2014/main" id="{37894CDD-11C5-4309-8147-3E76731B1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21030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http://botanika.wendys.cz/slovnik/heslo.php?366</a:t>
            </a:r>
          </a:p>
        </p:txBody>
      </p:sp>
      <p:sp>
        <p:nvSpPr>
          <p:cNvPr id="17428" name="Text Box 34">
            <a:extLst>
              <a:ext uri="{FF2B5EF4-FFF2-40B4-BE49-F238E27FC236}">
                <a16:creationId xmlns:a16="http://schemas.microsoft.com/office/drawing/2014/main" id="{C5B02723-256F-48E0-B153-82CA09BA6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02338"/>
            <a:ext cx="2514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Violka Rivinova –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 Viola riviniana</a:t>
            </a:r>
          </a:p>
        </p:txBody>
      </p:sp>
      <p:pic>
        <p:nvPicPr>
          <p:cNvPr id="17430" name="4_list_14_obal-plevy-pluchy.MP3">
            <a:hlinkClick r:id="" action="ppaction://media"/>
            <a:extLst>
              <a:ext uri="{FF2B5EF4-FFF2-40B4-BE49-F238E27FC236}">
                <a16:creationId xmlns:a16="http://schemas.microsoft.com/office/drawing/2014/main" id="{344A745C-142A-46DC-AE49-3FAC500B039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4_list_14_toulec-zakrov.MP3">
            <a:hlinkClick r:id="" action="ppaction://media"/>
            <a:extLst>
              <a:ext uri="{FF2B5EF4-FFF2-40B4-BE49-F238E27FC236}">
                <a16:creationId xmlns:a16="http://schemas.microsoft.com/office/drawing/2014/main" id="{4DBB647B-DF92-4EA9-8834-60CFEA04ADD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15" fill="hold"/>
                                        <p:tgtEl>
                                          <p:spTgt spid="17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957" fill="hold"/>
                                        <p:tgtEl>
                                          <p:spTgt spid="174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8" descr="C:\user\Houba\Škola-obrázky\morfologie\4_list\vernace_svinuta+slozena.jpg">
            <a:extLst>
              <a:ext uri="{FF2B5EF4-FFF2-40B4-BE49-F238E27FC236}">
                <a16:creationId xmlns:a16="http://schemas.microsoft.com/office/drawing/2014/main" id="{7CF20D84-A3DA-4DCC-B5A6-F09ADF62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5" r="50394"/>
          <a:stretch>
            <a:fillRect/>
          </a:stretch>
        </p:blipFill>
        <p:spPr bwMode="auto">
          <a:xfrm>
            <a:off x="7315200" y="1905000"/>
            <a:ext cx="1398588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2">
            <a:extLst>
              <a:ext uri="{FF2B5EF4-FFF2-40B4-BE49-F238E27FC236}">
                <a16:creationId xmlns:a16="http://schemas.microsoft.com/office/drawing/2014/main" id="{9510A281-0EDB-46C8-9D05-1892473C6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4582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Uspořádání listů v pupenu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Listová vernace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složení listu v pupenu před rozvinutím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plochá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Viscum, Coffea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slo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ená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Cerasus,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Trifolium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 pratense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svinutá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Arum, Ficus elastica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asnatá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Carpinus, Alchemilla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nadvinutá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Populus, Viola odorata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podvinutá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Polygonum, Primula veris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circinátní (kapradiny, cykasy, z krytosemenných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Drosera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schumlaná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Papaver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/korunní lístky/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Rhaeum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436" name="Picture 12" descr="C:\user\Houba\Škola-obrázky\morfologie\4_list\alchemilla_vulgaris.jpg">
            <a:extLst>
              <a:ext uri="{FF2B5EF4-FFF2-40B4-BE49-F238E27FC236}">
                <a16:creationId xmlns:a16="http://schemas.microsoft.com/office/drawing/2014/main" id="{FB943BA5-C5B0-4303-90BA-B90744CD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4025"/>
            <a:ext cx="29718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13">
            <a:extLst>
              <a:ext uri="{FF2B5EF4-FFF2-40B4-BE49-F238E27FC236}">
                <a16:creationId xmlns:a16="http://schemas.microsoft.com/office/drawing/2014/main" id="{71C89B2D-DA4B-4E2C-A431-68ABAF419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267200"/>
            <a:ext cx="3048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Kontryhel obecný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Alchemilla vulgaris</a:t>
            </a:r>
          </a:p>
        </p:txBody>
      </p:sp>
      <p:sp>
        <p:nvSpPr>
          <p:cNvPr id="18438" name="Text Box 14">
            <a:extLst>
              <a:ext uri="{FF2B5EF4-FFF2-40B4-BE49-F238E27FC236}">
                <a16:creationId xmlns:a16="http://schemas.microsoft.com/office/drawing/2014/main" id="{37414436-445F-4DDE-BA98-0D9BA0705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0"/>
            <a:ext cx="3124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http://de.wikipedia.org/w/index.php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?title=Bild:AlchemillaVulgaris(Blatt).jpg&amp;filetimestamp=20050909123958</a:t>
            </a:r>
          </a:p>
        </p:txBody>
      </p:sp>
      <p:pic>
        <p:nvPicPr>
          <p:cNvPr id="18439" name="Picture 15" descr="C:\user\Houba\Škola-obrázky\morfologie\4_list\vernace_svinuta+slozena.jpg">
            <a:extLst>
              <a:ext uri="{FF2B5EF4-FFF2-40B4-BE49-F238E27FC236}">
                <a16:creationId xmlns:a16="http://schemas.microsoft.com/office/drawing/2014/main" id="{B0861856-2A87-41FD-A9FA-01F182ACF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4" t="14650"/>
          <a:stretch>
            <a:fillRect/>
          </a:stretch>
        </p:blipFill>
        <p:spPr bwMode="auto">
          <a:xfrm>
            <a:off x="7315200" y="474663"/>
            <a:ext cx="1398588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6">
            <a:extLst>
              <a:ext uri="{FF2B5EF4-FFF2-40B4-BE49-F238E27FC236}">
                <a16:creationId xmlns:a16="http://schemas.microsoft.com/office/drawing/2014/main" id="{E5909D29-2D6C-4534-9624-AD44361C3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087688"/>
            <a:ext cx="1403350" cy="265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turfgrassmanagement.psu.edu/weedmgmt.cfm</a:t>
            </a:r>
          </a:p>
        </p:txBody>
      </p:sp>
      <p:pic>
        <p:nvPicPr>
          <p:cNvPr id="18441" name="Picture 17" descr="C:\user\Houba\Škola-obrázky\morfologie\4_list\cernohorsky_082_listova_vernace.JPG">
            <a:extLst>
              <a:ext uri="{FF2B5EF4-FFF2-40B4-BE49-F238E27FC236}">
                <a16:creationId xmlns:a16="http://schemas.microsoft.com/office/drawing/2014/main" id="{D8163542-5D22-40EB-B8BF-8FD9BC009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1263"/>
            <a:ext cx="259080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9">
            <a:extLst>
              <a:ext uri="{FF2B5EF4-FFF2-40B4-BE49-F238E27FC236}">
                <a16:creationId xmlns:a16="http://schemas.microsoft.com/office/drawing/2014/main" id="{F3BBE13B-4E6E-44C8-A7B7-21F3CA833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00400"/>
            <a:ext cx="2743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Základy rostlinné morfologie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8443" name="Text Box 20">
            <a:extLst>
              <a:ext uri="{FF2B5EF4-FFF2-40B4-BE49-F238E27FC236}">
                <a16:creationId xmlns:a16="http://schemas.microsoft.com/office/drawing/2014/main" id="{C1B501D8-1614-47CD-8C32-54FBEC18D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63725"/>
            <a:ext cx="1295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svinutá vernace</a:t>
            </a:r>
          </a:p>
        </p:txBody>
      </p:sp>
      <p:sp>
        <p:nvSpPr>
          <p:cNvPr id="18444" name="Text Box 21">
            <a:extLst>
              <a:ext uri="{FF2B5EF4-FFF2-40B4-BE49-F238E27FC236}">
                <a16:creationId xmlns:a16="http://schemas.microsoft.com/office/drawing/2014/main" id="{835EA970-6533-4ECB-A3FC-95E617B5C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3938" y="1565275"/>
            <a:ext cx="12954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složená vernace</a:t>
            </a:r>
          </a:p>
        </p:txBody>
      </p:sp>
      <p:sp>
        <p:nvSpPr>
          <p:cNvPr id="18445" name="Text Box 22">
            <a:extLst>
              <a:ext uri="{FF2B5EF4-FFF2-40B4-BE49-F238E27FC236}">
                <a16:creationId xmlns:a16="http://schemas.microsoft.com/office/drawing/2014/main" id="{2676FE72-8884-4CEA-906D-4D2350F47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971800"/>
            <a:ext cx="457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</a:t>
            </a: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8446" name="Picture 23" descr="C:\user\Houba\Škola-obrázky\morfologie\4_list\papaver_dubium.jpg">
            <a:extLst>
              <a:ext uri="{FF2B5EF4-FFF2-40B4-BE49-F238E27FC236}">
                <a16:creationId xmlns:a16="http://schemas.microsoft.com/office/drawing/2014/main" id="{3229EB0D-00B4-402D-810E-23FF5787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/>
          <a:stretch>
            <a:fillRect/>
          </a:stretch>
        </p:blipFill>
        <p:spPr bwMode="auto">
          <a:xfrm>
            <a:off x="6557963" y="3505200"/>
            <a:ext cx="21621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 Box 24">
            <a:extLst>
              <a:ext uri="{FF2B5EF4-FFF2-40B4-BE49-F238E27FC236}">
                <a16:creationId xmlns:a16="http://schemas.microsoft.com/office/drawing/2014/main" id="{E5447088-0C6A-41EE-B071-A045CCAA6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5181600"/>
            <a:ext cx="152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Mák pochybný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Papaver dubium</a:t>
            </a:r>
          </a:p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schumlaná vernace korunních lístků</a:t>
            </a:r>
          </a:p>
        </p:txBody>
      </p:sp>
      <p:sp>
        <p:nvSpPr>
          <p:cNvPr id="18448" name="Text Box 25">
            <a:extLst>
              <a:ext uri="{FF2B5EF4-FFF2-40B4-BE49-F238E27FC236}">
                <a16:creationId xmlns:a16="http://schemas.microsoft.com/office/drawing/2014/main" id="{1BD58BD1-A7F0-4A1E-9E54-D66720F50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096000"/>
            <a:ext cx="23034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http://de.wikipedia.org/w/index.php?title=Bild:Papaver_dubium4.jpg&amp;filetimestamp=20070624204004</a:t>
            </a:r>
          </a:p>
        </p:txBody>
      </p:sp>
      <p:pic>
        <p:nvPicPr>
          <p:cNvPr id="18449" name="Picture 26" descr="C:\user\Houba\Škola-obrázky\morfologie\4_list\cycad_circinate_vernation.jpg">
            <a:extLst>
              <a:ext uri="{FF2B5EF4-FFF2-40B4-BE49-F238E27FC236}">
                <a16:creationId xmlns:a16="http://schemas.microsoft.com/office/drawing/2014/main" id="{CD646891-1541-44DC-8961-4F07F248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2843213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Text Box 27">
            <a:extLst>
              <a:ext uri="{FF2B5EF4-FFF2-40B4-BE49-F238E27FC236}">
                <a16:creationId xmlns:a16="http://schemas.microsoft.com/office/drawing/2014/main" id="{92A0754A-9FC6-4B7E-900F-AFFB4EC15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2672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Cycas revoluta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  circinátní vernace</a:t>
            </a:r>
          </a:p>
        </p:txBody>
      </p:sp>
      <p:sp>
        <p:nvSpPr>
          <p:cNvPr id="18451" name="Text Box 28">
            <a:extLst>
              <a:ext uri="{FF2B5EF4-FFF2-40B4-BE49-F238E27FC236}">
                <a16:creationId xmlns:a16="http://schemas.microsoft.com/office/drawing/2014/main" id="{3966936A-9CB8-496D-ACE2-52B6FE99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96000"/>
            <a:ext cx="297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www.flickr.com/photos/vitrain/202281650/in/set-72157601174673057/</a:t>
            </a:r>
          </a:p>
        </p:txBody>
      </p:sp>
      <p:sp>
        <p:nvSpPr>
          <p:cNvPr id="18452" name="Text Box 29">
            <a:extLst>
              <a:ext uri="{FF2B5EF4-FFF2-40B4-BE49-F238E27FC236}">
                <a16:creationId xmlns:a16="http://schemas.microsoft.com/office/drawing/2014/main" id="{7F98404E-E5C5-40DE-9551-91FE49198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980113"/>
            <a:ext cx="1371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řasnatá vernace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8453" name="Picture 32" descr="C:\user\Houba\Škola-obrázky\morfologie\4_list\slavikova_047_listova_vernace.JPG">
            <a:extLst>
              <a:ext uri="{FF2B5EF4-FFF2-40B4-BE49-F238E27FC236}">
                <a16:creationId xmlns:a16="http://schemas.microsoft.com/office/drawing/2014/main" id="{BD6221E5-9A8E-4DE3-B868-96D7B681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6" b="47244"/>
          <a:stretch>
            <a:fillRect/>
          </a:stretch>
        </p:blipFill>
        <p:spPr bwMode="auto">
          <a:xfrm>
            <a:off x="6596063" y="5257800"/>
            <a:ext cx="63023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33" descr="C:\user\Houba\Škola-obrázky\morfologie\4_list\slavikova_047_listova_vernace.JPG">
            <a:extLst>
              <a:ext uri="{FF2B5EF4-FFF2-40B4-BE49-F238E27FC236}">
                <a16:creationId xmlns:a16="http://schemas.microsoft.com/office/drawing/2014/main" id="{08C6F42E-8904-4F27-9385-F2DAA4E2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 t="49391" r="77046" b="15033"/>
          <a:stretch>
            <a:fillRect/>
          </a:stretch>
        </p:blipFill>
        <p:spPr bwMode="auto">
          <a:xfrm>
            <a:off x="6061075" y="4303713"/>
            <a:ext cx="3270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4_list_15_vernace.MP3">
            <a:hlinkClick r:id="" action="ppaction://media"/>
            <a:extLst>
              <a:ext uri="{FF2B5EF4-FFF2-40B4-BE49-F238E27FC236}">
                <a16:creationId xmlns:a16="http://schemas.microsoft.com/office/drawing/2014/main" id="{D3EAB986-327A-4A22-9028-282582CC04C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765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64" fill="hold"/>
                                        <p:tgtEl>
                                          <p:spTgt spid="184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4">
            <a:extLst>
              <a:ext uri="{FF2B5EF4-FFF2-40B4-BE49-F238E27FC236}">
                <a16:creationId xmlns:a16="http://schemas.microsoft.com/office/drawing/2014/main" id="{C4C60FD7-2F12-46E1-9901-598018722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0386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Listová estivace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vzájemné postavení listů v pupenu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chlopňovitá – listy stojí vedle sebe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bývá rozlišována i estivace otevřená, kdy se listy navzájem nedotýkají, zatímco u chlopňovité v užším pojetí se listy dotýkají, ale nepřekrývají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svinutá – každý list kryje sousední list a je kryt listem z druhé strany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skřidlicovitá – v užším pojetí střechovitý překryv protistojných listů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 širším pojetí je pojem skřídlicovitá estivace používán pro překryv listů bez symetrie či určitého pořádku</a:t>
            </a:r>
          </a:p>
        </p:txBody>
      </p:sp>
      <p:pic>
        <p:nvPicPr>
          <p:cNvPr id="19459" name="Picture 35" descr="C:\user\Houba\Škola-obrázky\morfologie\4_list\slavikova_049_listova_estivace.JPG">
            <a:extLst>
              <a:ext uri="{FF2B5EF4-FFF2-40B4-BE49-F238E27FC236}">
                <a16:creationId xmlns:a16="http://schemas.microsoft.com/office/drawing/2014/main" id="{51C44ED9-26A7-480C-90D4-990A7F20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4663"/>
            <a:ext cx="4343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36">
            <a:extLst>
              <a:ext uri="{FF2B5EF4-FFF2-40B4-BE49-F238E27FC236}">
                <a16:creationId xmlns:a16="http://schemas.microsoft.com/office/drawing/2014/main" id="{177D11CF-557A-4D8C-90BE-AD01D7F2D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41960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19462" name="4_list_16_estivace.MP3">
            <a:hlinkClick r:id="" action="ppaction://media"/>
            <a:extLst>
              <a:ext uri="{FF2B5EF4-FFF2-40B4-BE49-F238E27FC236}">
                <a16:creationId xmlns:a16="http://schemas.microsoft.com/office/drawing/2014/main" id="{3F858DFF-1C7C-48A4-A20A-3A7DC372CB7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3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4" fill="hold"/>
                                        <p:tgtEl>
                                          <p:spTgt spid="19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8D17AA5E-0081-48D0-ABD8-3D424A54E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257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Přeměny listů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(metamorfózy)</a:t>
            </a:r>
            <a:endParaRPr lang="cs-CZ" altLang="cs-CZ" sz="1800" b="1" u="sng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trn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vznikají přeměnou celého listu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Berberis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listový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úkrojk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Cirsium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palist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Robinia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základní úlohou 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ochrana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 býlo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ravci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0483" name="Picture 3" descr="C:\user\Houba\Škola-obrázky\morfologie\4_list\berberis_trny.jpg">
            <a:extLst>
              <a:ext uri="{FF2B5EF4-FFF2-40B4-BE49-F238E27FC236}">
                <a16:creationId xmlns:a16="http://schemas.microsoft.com/office/drawing/2014/main" id="{76605290-9B9E-4AD2-B407-A6B4C7EB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FE9872DC-EB55-40DA-B894-FB29CCB28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286000"/>
            <a:ext cx="3048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Dřišťál obecný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Berberis vulgaris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9BC5BA3B-53B8-46AA-8B3B-A9FC2968B7F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381081" y="1304132"/>
            <a:ext cx="230346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http://botanika.wendys.cz/slovnik/heslo.php?337</a:t>
            </a:r>
          </a:p>
        </p:txBody>
      </p:sp>
      <p:pic>
        <p:nvPicPr>
          <p:cNvPr id="20486" name="Picture 6" descr="C:\user\Houba\Škola-obrázky\morfologie\4_list\cirsium_palustre_leaf.jpg">
            <a:extLst>
              <a:ext uri="{FF2B5EF4-FFF2-40B4-BE49-F238E27FC236}">
                <a16:creationId xmlns:a16="http://schemas.microsoft.com/office/drawing/2014/main" id="{FDE7461D-6D71-4E50-A5E4-24BC3A0CD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67000"/>
            <a:ext cx="2819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7">
            <a:extLst>
              <a:ext uri="{FF2B5EF4-FFF2-40B4-BE49-F238E27FC236}">
                <a16:creationId xmlns:a16="http://schemas.microsoft.com/office/drawing/2014/main" id="{09912912-C221-4BB2-875F-235A5D101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667000"/>
            <a:ext cx="297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Pcháč bahenní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Cirsium palustre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DEB57309-797C-45FE-8663-BAAB3F61211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970713" y="3997325"/>
            <a:ext cx="3048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http://www.johnsonscreek.co.uk/Cirsium%20palustre-leaf-07-10-04.jpg</a:t>
            </a:r>
          </a:p>
        </p:txBody>
      </p:sp>
      <p:pic>
        <p:nvPicPr>
          <p:cNvPr id="20489" name="Picture 9" descr="C:\user\Houba\Škola-obrázky\morfologie\4_list\netresk.jpg">
            <a:extLst>
              <a:ext uri="{FF2B5EF4-FFF2-40B4-BE49-F238E27FC236}">
                <a16:creationId xmlns:a16="http://schemas.microsoft.com/office/drawing/2014/main" id="{99D1BE1F-D5EC-4585-A2B1-F07837D4B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id="{EBB86A79-1014-4E83-8DAE-AC0E4E433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3352800"/>
            <a:ext cx="304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http://www.sk2.goo.cz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/fotogalerie/fotografie/rostliny/trvalky/netresk.htm</a:t>
            </a: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B2C42C4B-40BC-4D74-B785-EFED288DF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297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Netřesk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Sempervivum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sp.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5ECF4437-9C12-480E-9DD6-7697B6002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639888"/>
            <a:ext cx="2819400" cy="200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sukulence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zásoba vody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 dužnatých listech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Sedum, Sempervivum, Saxifraga paniculata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extraflorální nektaria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mohou vznikat na listech či palistech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Passiflora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</a:t>
            </a: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20493" name="Picture 13" descr="C:\user\Houba\Škola-obrázky\morfologie\4_list\passiflora_nectaria_listy.jpg">
            <a:extLst>
              <a:ext uri="{FF2B5EF4-FFF2-40B4-BE49-F238E27FC236}">
                <a16:creationId xmlns:a16="http://schemas.microsoft.com/office/drawing/2014/main" id="{0D9F78DA-1D52-4001-BDC1-47C54EBC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2" b="17180"/>
          <a:stretch>
            <a:fillRect/>
          </a:stretch>
        </p:blipFill>
        <p:spPr bwMode="auto">
          <a:xfrm>
            <a:off x="457200" y="3743325"/>
            <a:ext cx="5181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Text Box 14">
            <a:extLst>
              <a:ext uri="{FF2B5EF4-FFF2-40B4-BE49-F238E27FC236}">
                <a16:creationId xmlns:a16="http://schemas.microsoft.com/office/drawing/2014/main" id="{58BF107A-5F3D-4433-85ED-6E4F83111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0"/>
            <a:ext cx="297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Mučenka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Passiflora 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sp.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95" name="Text Box 15">
            <a:extLst>
              <a:ext uri="{FF2B5EF4-FFF2-40B4-BE49-F238E27FC236}">
                <a16:creationId xmlns:a16="http://schemas.microsoft.com/office/drawing/2014/main" id="{FE07D6AF-FFA7-4B08-81AF-BA216F3E0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17220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http://botanika.bf.jcu.cz/morfologie/PassifloraNectariaListy.jpg</a:t>
            </a:r>
          </a:p>
        </p:txBody>
      </p:sp>
      <p:pic>
        <p:nvPicPr>
          <p:cNvPr id="20497" name="4_list_17_listove-trny.MP3">
            <a:hlinkClick r:id="" action="ppaction://media"/>
            <a:extLst>
              <a:ext uri="{FF2B5EF4-FFF2-40B4-BE49-F238E27FC236}">
                <a16:creationId xmlns:a16="http://schemas.microsoft.com/office/drawing/2014/main" id="{12E80EBB-6548-4C09-8B56-46B59E14203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6207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4_list_17_sukulenty.MP3">
            <a:hlinkClick r:id="" action="ppaction://media"/>
            <a:extLst>
              <a:ext uri="{FF2B5EF4-FFF2-40B4-BE49-F238E27FC236}">
                <a16:creationId xmlns:a16="http://schemas.microsoft.com/office/drawing/2014/main" id="{AA8FF79B-0C5D-4E7A-9F1D-56A1410E0BBD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07" fill="hold"/>
                                        <p:tgtEl>
                                          <p:spTgt spid="204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974" fill="hold"/>
                                        <p:tgtEl>
                                          <p:spTgt spid="204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8BE2B227-A41A-494C-991A-C2A232683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019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úponky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přeměněná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etena slo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ených 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Pisum, Vicia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ovíjivé 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apíky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Clematis vitalba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listové struktury masožravých rostlin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tentakule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emergence na povrchu listů, vylučující lepivý sekret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Drosera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„lapací past“, na podráždění rychlé sevření čepele („kloubový mechanismus“ na hlavním žebru,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Dionaea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čepel přeměněna v úponku, zakončenou konvicovitou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láčkou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Nepenthes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na listech bublinatky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Utricularia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jsou bublinky uzavřené klapkou, ve kterých vzniká podtlak =&gt; na podráždění otevření klapky a nasátí oběti dovnitř</a:t>
            </a:r>
          </a:p>
        </p:txBody>
      </p:sp>
      <p:sp>
        <p:nvSpPr>
          <p:cNvPr id="21507" name="Text Box 5">
            <a:extLst>
              <a:ext uri="{FF2B5EF4-FFF2-40B4-BE49-F238E27FC236}">
                <a16:creationId xmlns:a16="http://schemas.microsoft.com/office/drawing/2014/main" id="{98696F8B-7E12-46E8-B9F0-9C174C72A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3815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http://www.zum.de/stueber/lindman/320.jpg</a:t>
            </a:r>
          </a:p>
        </p:txBody>
      </p:sp>
      <p:pic>
        <p:nvPicPr>
          <p:cNvPr id="21508" name="Picture 6" descr="C:\user\Houba\Škola-obrázky\morfologie\4_list\drosera_anglica.jpg">
            <a:extLst>
              <a:ext uri="{FF2B5EF4-FFF2-40B4-BE49-F238E27FC236}">
                <a16:creationId xmlns:a16="http://schemas.microsoft.com/office/drawing/2014/main" id="{47BA5476-E8F6-429F-A7A4-61DF90FD11E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94150"/>
            <a:ext cx="19891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>
            <a:extLst>
              <a:ext uri="{FF2B5EF4-FFF2-40B4-BE49-F238E27FC236}">
                <a16:creationId xmlns:a16="http://schemas.microsoft.com/office/drawing/2014/main" id="{3125C8C9-FE80-40DB-9C36-BA920AE83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994150"/>
            <a:ext cx="1447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Drosera anglica</a:t>
            </a:r>
          </a:p>
        </p:txBody>
      </p:sp>
      <p:sp>
        <p:nvSpPr>
          <p:cNvPr id="21510" name="Text Box 8">
            <a:extLst>
              <a:ext uri="{FF2B5EF4-FFF2-40B4-BE49-F238E27FC236}">
                <a16:creationId xmlns:a16="http://schemas.microsoft.com/office/drawing/2014/main" id="{FBAA7FA9-EB13-454F-A203-A29D981F1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24600"/>
            <a:ext cx="2590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http://www.botany.cz/cs/drosera-anglica/</a:t>
            </a:r>
          </a:p>
        </p:txBody>
      </p:sp>
      <p:pic>
        <p:nvPicPr>
          <p:cNvPr id="21511" name="Picture 9" descr="C:\user\Houba\Škola-obrázky\morfologie\4_list\dionaea_muscipula.jpg">
            <a:extLst>
              <a:ext uri="{FF2B5EF4-FFF2-40B4-BE49-F238E27FC236}">
                <a16:creationId xmlns:a16="http://schemas.microsoft.com/office/drawing/2014/main" id="{184D471B-1105-4C97-AB9A-044C10B84D0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9415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10">
            <a:extLst>
              <a:ext uri="{FF2B5EF4-FFF2-40B4-BE49-F238E27FC236}">
                <a16:creationId xmlns:a16="http://schemas.microsoft.com/office/drawing/2014/main" id="{ED42C9CB-0183-421A-AF23-638A4F05E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994150"/>
            <a:ext cx="1752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Dionaea muscipula</a:t>
            </a:r>
          </a:p>
        </p:txBody>
      </p:sp>
      <p:pic>
        <p:nvPicPr>
          <p:cNvPr id="21513" name="Picture 11" descr="C:\user\Houba\Škola-obrázky\morfologie\4_list\nepenthes_bicalcarata_horni_past.jpg">
            <a:extLst>
              <a:ext uri="{FF2B5EF4-FFF2-40B4-BE49-F238E27FC236}">
                <a16:creationId xmlns:a16="http://schemas.microsoft.com/office/drawing/2014/main" id="{F526A614-044D-4E98-88B5-CD2B60DBA83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000500"/>
            <a:ext cx="1981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 Box 12">
            <a:extLst>
              <a:ext uri="{FF2B5EF4-FFF2-40B4-BE49-F238E27FC236}">
                <a16:creationId xmlns:a16="http://schemas.microsoft.com/office/drawing/2014/main" id="{F88D9896-8EDD-4FFC-A673-0AE5639A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438" y="3997325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Nepenthes bicalcarata</a:t>
            </a:r>
          </a:p>
        </p:txBody>
      </p:sp>
      <p:sp>
        <p:nvSpPr>
          <p:cNvPr id="21515" name="Text Box 13">
            <a:extLst>
              <a:ext uri="{FF2B5EF4-FFF2-40B4-BE49-F238E27FC236}">
                <a16:creationId xmlns:a16="http://schemas.microsoft.com/office/drawing/2014/main" id="{E0460AF9-45C3-4ECA-8F4D-7939BE58F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334000"/>
            <a:ext cx="2057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http://jflisek.carniplanta.com/seznamMR1.html</a:t>
            </a:r>
          </a:p>
        </p:txBody>
      </p:sp>
      <p:pic>
        <p:nvPicPr>
          <p:cNvPr id="21516" name="Picture 14" descr="C:\user\Houba\Škola-obrázky\morfologie\4_list\utricularia_cf_minor.jpg">
            <a:extLst>
              <a:ext uri="{FF2B5EF4-FFF2-40B4-BE49-F238E27FC236}">
                <a16:creationId xmlns:a16="http://schemas.microsoft.com/office/drawing/2014/main" id="{01309F81-A234-4313-87A0-C002FE9FF07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00500"/>
            <a:ext cx="1936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Text Box 15">
            <a:extLst>
              <a:ext uri="{FF2B5EF4-FFF2-40B4-BE49-F238E27FC236}">
                <a16:creationId xmlns:a16="http://schemas.microsoft.com/office/drawing/2014/main" id="{4CF448D5-9186-4938-8FE7-1460EC40D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324600"/>
            <a:ext cx="2057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http://jflisek.carniplanta.com/seznamMR1.html</a:t>
            </a:r>
          </a:p>
        </p:txBody>
      </p:sp>
      <p:sp>
        <p:nvSpPr>
          <p:cNvPr id="21518" name="Text Box 16">
            <a:extLst>
              <a:ext uri="{FF2B5EF4-FFF2-40B4-BE49-F238E27FC236}">
                <a16:creationId xmlns:a16="http://schemas.microsoft.com/office/drawing/2014/main" id="{865632E4-795B-491A-85A2-94F750343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997325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Utricularia 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cf.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 minor</a:t>
            </a:r>
          </a:p>
        </p:txBody>
      </p:sp>
      <p:sp>
        <p:nvSpPr>
          <p:cNvPr id="21519" name="Text Box 17">
            <a:extLst>
              <a:ext uri="{FF2B5EF4-FFF2-40B4-BE49-F238E27FC236}">
                <a16:creationId xmlns:a16="http://schemas.microsoft.com/office/drawing/2014/main" id="{A7731720-1E98-451E-A121-37596B267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32460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http://sokolovak.com/foto_rostliny.htm</a:t>
            </a:r>
          </a:p>
        </p:txBody>
      </p:sp>
      <p:pic>
        <p:nvPicPr>
          <p:cNvPr id="21520" name="Picture 18" descr="C:\user\Houba\Škola-obrázky\morfologie\4_list\cernohorsky_113_hrach_uponky.JPG">
            <a:extLst>
              <a:ext uri="{FF2B5EF4-FFF2-40B4-BE49-F238E27FC236}">
                <a16:creationId xmlns:a16="http://schemas.microsoft.com/office/drawing/2014/main" id="{48F29AEB-AF63-4EC9-B210-1C8DB4758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20688"/>
            <a:ext cx="22701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Text Box 19">
            <a:extLst>
              <a:ext uri="{FF2B5EF4-FFF2-40B4-BE49-F238E27FC236}">
                <a16:creationId xmlns:a16="http://schemas.microsoft.com/office/drawing/2014/main" id="{C4915D3F-D536-4ECA-A9DB-A8E827BAE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20688"/>
            <a:ext cx="1371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Základy rostlinné morfologie</a:t>
            </a: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21522" name="Picture 20" descr="C:\user\Houba\Škola-obrázky\morfologie\4_list\bublinatka_past.gif">
            <a:extLst>
              <a:ext uri="{FF2B5EF4-FFF2-40B4-BE49-F238E27FC236}">
                <a16:creationId xmlns:a16="http://schemas.microsoft.com/office/drawing/2014/main" id="{609583FC-8D46-4AEA-A348-4C4E9522D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3" b="45155"/>
          <a:stretch>
            <a:fillRect/>
          </a:stretch>
        </p:blipFill>
        <p:spPr bwMode="auto">
          <a:xfrm>
            <a:off x="2514600" y="5695950"/>
            <a:ext cx="20574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3" name="Text Box 21">
            <a:extLst>
              <a:ext uri="{FF2B5EF4-FFF2-40B4-BE49-F238E27FC236}">
                <a16:creationId xmlns:a16="http://schemas.microsoft.com/office/drawing/2014/main" id="{C7E6620B-0277-4031-8EF4-84249CCB4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519738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http://www.masozravky.com/ostatni/STUDNICKA/studnicka04.htm</a:t>
            </a:r>
          </a:p>
        </p:txBody>
      </p:sp>
      <p:sp>
        <p:nvSpPr>
          <p:cNvPr id="21524" name="Text Box 22">
            <a:extLst>
              <a:ext uri="{FF2B5EF4-FFF2-40B4-BE49-F238E27FC236}">
                <a16:creationId xmlns:a16="http://schemas.microsoft.com/office/drawing/2014/main" id="{B835125D-B589-4736-9057-0D98057A8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943600"/>
            <a:ext cx="184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21525" name="Text Box 23">
            <a:extLst>
              <a:ext uri="{FF2B5EF4-FFF2-40B4-BE49-F238E27FC236}">
                <a16:creationId xmlns:a16="http://schemas.microsoft.com/office/drawing/2014/main" id="{94EFDDEF-F0CA-4478-98C2-3F58F51ABE0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929856" y="5871369"/>
            <a:ext cx="989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000" i="1">
                <a:solidFill>
                  <a:schemeClr val="tx1"/>
                </a:solidFill>
                <a:latin typeface="Arial" panose="020B0604020202020204" pitchFamily="34" charset="0"/>
              </a:rPr>
              <a:t>  Utricularia </a:t>
            </a:r>
            <a:r>
              <a:rPr lang="cs-CZ" altLang="cs-CZ" sz="1000">
                <a:solidFill>
                  <a:schemeClr val="tx1"/>
                </a:solidFill>
                <a:latin typeface="Arial" panose="020B0604020202020204" pitchFamily="34" charset="0"/>
              </a:rPr>
              <a:t>schéma pasti</a:t>
            </a:r>
            <a:endParaRPr lang="cs-CZ" altLang="cs-CZ" sz="10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1527" name="4_list_18_listove-uponky.MP3">
            <a:hlinkClick r:id="" action="ppaction://media"/>
            <a:extLst>
              <a:ext uri="{FF2B5EF4-FFF2-40B4-BE49-F238E27FC236}">
                <a16:creationId xmlns:a16="http://schemas.microsoft.com/office/drawing/2014/main" id="{D4231839-BD30-4C51-B8E0-621CB5E998D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765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4_list_18_struktury-masozravek.MP3">
            <a:hlinkClick r:id="" action="ppaction://media"/>
            <a:extLst>
              <a:ext uri="{FF2B5EF4-FFF2-40B4-BE49-F238E27FC236}">
                <a16:creationId xmlns:a16="http://schemas.microsoft.com/office/drawing/2014/main" id="{F0121589-2A07-4C9F-AC5E-1377C7DD917A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644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215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414" fill="hold"/>
                                        <p:tgtEl>
                                          <p:spTgt spid="21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3EB985E0-AE4A-4FBE-8A31-4DB64E5D3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8768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cibule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útvar listovo-stonkového původu (listové obaly kolem podpučí – báze stonku)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531" name="Picture 3" descr="C:\user\Houba\Škola-obrázky\morfologie\4_list\cernohorsky_100_cibule.JPG">
            <a:extLst>
              <a:ext uri="{FF2B5EF4-FFF2-40B4-BE49-F238E27FC236}">
                <a16:creationId xmlns:a16="http://schemas.microsoft.com/office/drawing/2014/main" id="{F618DFBA-9332-4192-A481-09AD193D5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7200"/>
            <a:ext cx="30749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C:\user\Houba\Škola-obrázky\morfologie\4_list\galanthus_nivalis_cibulky.jpg">
            <a:extLst>
              <a:ext uri="{FF2B5EF4-FFF2-40B4-BE49-F238E27FC236}">
                <a16:creationId xmlns:a16="http://schemas.microsoft.com/office/drawing/2014/main" id="{41F81DEE-BE09-4C6E-ACE5-8B77AD33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8289"/>
          <a:stretch>
            <a:fillRect/>
          </a:stretch>
        </p:blipFill>
        <p:spPr bwMode="auto">
          <a:xfrm>
            <a:off x="457200" y="1143000"/>
            <a:ext cx="1901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3C758131-1FA5-4EF1-A688-8730B7651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90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Sněženka podsněžník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Galanthus nivalis</a:t>
            </a:r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D31838A8-1704-473F-A367-E72D746ED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00138"/>
            <a:ext cx="25908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http://www.botany.cz/cs/galanthus-nivalis</a:t>
            </a:r>
          </a:p>
        </p:txBody>
      </p:sp>
      <p:pic>
        <p:nvPicPr>
          <p:cNvPr id="22535" name="Picture 7" descr="C:\user\Houba\Škola-obrázky\morfologie\4_list\lilium_martagon.jpg">
            <a:extLst>
              <a:ext uri="{FF2B5EF4-FFF2-40B4-BE49-F238E27FC236}">
                <a16:creationId xmlns:a16="http://schemas.microsoft.com/office/drawing/2014/main" id="{BA78A36E-7E41-4A33-9BE4-2FFDDB1972D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190023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C:\user\Houba\Škola-obrázky\morfologie\4_list\cernohorsky_101_cesnek.JPG">
            <a:extLst>
              <a:ext uri="{FF2B5EF4-FFF2-40B4-BE49-F238E27FC236}">
                <a16:creationId xmlns:a16="http://schemas.microsoft.com/office/drawing/2014/main" id="{912AAC9C-48BD-4B89-AFB2-846C2EE31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31242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10">
            <a:extLst>
              <a:ext uri="{FF2B5EF4-FFF2-40B4-BE49-F238E27FC236}">
                <a16:creationId xmlns:a16="http://schemas.microsoft.com/office/drawing/2014/main" id="{F995C903-2CFE-4F50-8DED-F04FACDD5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181600"/>
            <a:ext cx="31242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složená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 více cibulek ve společném listovém obalu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Allium sativum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8" name="Text Box 11">
            <a:extLst>
              <a:ext uri="{FF2B5EF4-FFF2-40B4-BE49-F238E27FC236}">
                <a16:creationId xmlns:a16="http://schemas.microsoft.com/office/drawing/2014/main" id="{DCAA0804-6D3A-4A7D-B6F5-D25753A27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990600"/>
            <a:ext cx="3200400" cy="26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plná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vzniklá z jednoho listu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Galanthus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, Gagea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sukničitá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tvořená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větším počtem zdužnatělých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Allium cepa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šupinovitá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na podpučí zdužnatělé šupiny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Lilium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Char char="•"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22539" name="Text Box 12">
            <a:extLst>
              <a:ext uri="{FF2B5EF4-FFF2-40B4-BE49-F238E27FC236}">
                <a16:creationId xmlns:a16="http://schemas.microsoft.com/office/drawing/2014/main" id="{B03BF349-D2F4-4639-8636-C9AD8A1B7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20688"/>
            <a:ext cx="220980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 Základy rostlinné morfologie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22540" name="Text Box 13">
            <a:extLst>
              <a:ext uri="{FF2B5EF4-FFF2-40B4-BE49-F238E27FC236}">
                <a16:creationId xmlns:a16="http://schemas.microsoft.com/office/drawing/2014/main" id="{151B259C-CCA9-426C-9AEB-04CA17876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33400"/>
            <a:ext cx="2362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Cibule kuchyňská –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Allium cepa</a:t>
            </a:r>
          </a:p>
        </p:txBody>
      </p:sp>
      <p:sp>
        <p:nvSpPr>
          <p:cNvPr id="22541" name="Text Box 16">
            <a:extLst>
              <a:ext uri="{FF2B5EF4-FFF2-40B4-BE49-F238E27FC236}">
                <a16:creationId xmlns:a16="http://schemas.microsoft.com/office/drawing/2014/main" id="{94AF2554-5E68-4ED5-9CEE-D3885A1B2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89663"/>
            <a:ext cx="541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Lilie zlatohlavá –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Lilium martagon	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Česnek kuchyňský –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Allium sativum</a:t>
            </a:r>
          </a:p>
        </p:txBody>
      </p:sp>
      <p:sp>
        <p:nvSpPr>
          <p:cNvPr id="22542" name="Text Box 17">
            <a:extLst>
              <a:ext uri="{FF2B5EF4-FFF2-40B4-BE49-F238E27FC236}">
                <a16:creationId xmlns:a16="http://schemas.microsoft.com/office/drawing/2014/main" id="{C3242B96-8472-4242-A958-64A70D8BF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http://cs.wikipedia.org/wiki/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Soubor:Illustration_Lilium_martagon0_clean.jpg</a:t>
            </a:r>
          </a:p>
        </p:txBody>
      </p:sp>
      <p:pic>
        <p:nvPicPr>
          <p:cNvPr id="22544" name="4_list_19_cibule.MP3">
            <a:hlinkClick r:id="" action="ppaction://media"/>
            <a:extLst>
              <a:ext uri="{FF2B5EF4-FFF2-40B4-BE49-F238E27FC236}">
                <a16:creationId xmlns:a16="http://schemas.microsoft.com/office/drawing/2014/main" id="{153C00C2-E579-4805-8ADF-1D1A8E2CBF9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35" fill="hold"/>
                                        <p:tgtEl>
                                          <p:spTgt spid="225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6">
            <a:extLst>
              <a:ext uri="{FF2B5EF4-FFF2-40B4-BE49-F238E27FC236}">
                <a16:creationId xmlns:a16="http://schemas.microsoft.com/office/drawing/2014/main" id="{4327C622-38B1-4F01-881C-D4355306C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4582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Fylogenetický vývoj listu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vývoj z telomů, probíhal souběžně s vývojem stonku (jako jeho boční výrůstky)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enační teorie: enace = vychlípeniny pokožky původně nediferencovaných telomů devonských rostlin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Zosterophyllophyta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=&gt;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enafyl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též psilofyl,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jedno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ilný drobný list</a:t>
            </a:r>
            <a:r>
              <a:rPr lang="cs-CZ" altLang="cs-CZ" sz="1800">
                <a:solidFill>
                  <a:schemeClr val="tx1"/>
                </a:solidFill>
              </a:rPr>
              <a:t>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příklad: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Psilotum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pozd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došlo ke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vstup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cévního svazku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postupná vaskularizace =&gt; mikrofyly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stegofyl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jednožilné listy dnešních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plavun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vrane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ů, někdy též označované jako psilofyly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vznikly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asi zmno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ením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zkrácením 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ních sterilních telom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</a:p>
        </p:txBody>
      </p:sp>
      <p:sp>
        <p:nvSpPr>
          <p:cNvPr id="5123" name="Text Box 18">
            <a:extLst>
              <a:ext uri="{FF2B5EF4-FFF2-40B4-BE49-F238E27FC236}">
                <a16:creationId xmlns:a16="http://schemas.microsoft.com/office/drawing/2014/main" id="{6F3C44AD-7115-4601-BA14-11FA07931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0"/>
            <a:ext cx="4800600" cy="341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mikrofyly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esli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ky, nahosem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enné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jednoduchá stavba, 1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nevětvená střední žilka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mikrofyly těchto skupin jsou možná odvozený typ vzniklý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redukc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nahuštěním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makrofyl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vývoj listů procesy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planace, kladodifikace, syntelomizace, dorziventralizace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pteridofyl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(kapra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jeho základem již byla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soustava telom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mezom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makrofyl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 megafyly; většina semenných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složitější stavba, větvení žilnatiny, různé formy a přeměny</a:t>
            </a:r>
          </a:p>
        </p:txBody>
      </p:sp>
      <p:pic>
        <p:nvPicPr>
          <p:cNvPr id="5124" name="Picture 19" descr="C:\user\Houba\Škola-obrázky\morfologie\4_list\slavikova_035_premeny_telomu.JPG">
            <a:extLst>
              <a:ext uri="{FF2B5EF4-FFF2-40B4-BE49-F238E27FC236}">
                <a16:creationId xmlns:a16="http://schemas.microsoft.com/office/drawing/2014/main" id="{0DBFFB39-0143-445A-9CCA-0C4F2D95F28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124200"/>
            <a:ext cx="3394075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20">
            <a:extLst>
              <a:ext uri="{FF2B5EF4-FFF2-40B4-BE49-F238E27FC236}">
                <a16:creationId xmlns:a16="http://schemas.microsoft.com/office/drawing/2014/main" id="{D705DE7D-8D03-48DD-909A-6B7050239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248400"/>
            <a:ext cx="1600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5127" name="4_list_02_vyvoj-listu.MP3">
            <a:hlinkClick r:id="" action="ppaction://media"/>
            <a:extLst>
              <a:ext uri="{FF2B5EF4-FFF2-40B4-BE49-F238E27FC236}">
                <a16:creationId xmlns:a16="http://schemas.microsoft.com/office/drawing/2014/main" id="{321A9CB9-A5D0-40FF-A49D-C0E8D707958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85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A0F390AF-94B7-47E1-AB61-D7B0CC677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81000"/>
            <a:ext cx="21336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rhizofyl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list přeměněný v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enová vlákna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Salvinia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Listového původu jsou i části květu – květní obaly, tyčinky a plodolisty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 úplné redukci listů může dojít u parazitických rostlin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Cuscuta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23555" name="Picture 3" descr="C:\user\Houba\Škola-obrázky\morfologie\4_list\slavikova_057_salvinia.JPG">
            <a:extLst>
              <a:ext uri="{FF2B5EF4-FFF2-40B4-BE49-F238E27FC236}">
                <a16:creationId xmlns:a16="http://schemas.microsoft.com/office/drawing/2014/main" id="{771F311A-1599-43AC-8772-D0894369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373380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C:\user\Houba\Škola-obrázky\morfologie\4_list\kokotice_evropska.jpg">
            <a:extLst>
              <a:ext uri="{FF2B5EF4-FFF2-40B4-BE49-F238E27FC236}">
                <a16:creationId xmlns:a16="http://schemas.microsoft.com/office/drawing/2014/main" id="{64579235-A208-4D33-A710-07D0CB2F6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2599"/>
          <a:stretch>
            <a:fillRect/>
          </a:stretch>
        </p:blipFill>
        <p:spPr bwMode="auto">
          <a:xfrm>
            <a:off x="6705600" y="457200"/>
            <a:ext cx="18399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CE579D4C-82FD-4820-8386-71CF4C934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12420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194649DB-858F-49FF-8BD8-F396908D0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42900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www.kvetenacr.cz/detail.asp?IDdetail=371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8F77829A-36F2-4EB6-B21C-B318B5EB7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572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Kokotice evropská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Cuscuta europaea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9E94E28D-75C9-4490-8907-A9F213551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4038600"/>
            <a:ext cx="8534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Praktický význam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 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potrava pro člověka – listová zelenina (košťáloviny, cibuloviny, vysoký obsah vitamínů), koření (vavřín), čaj (sušené a oxidované listy), krmivo pro zvířata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průmysl textilní (sklerenchym, cévní svazky jednoděložných – sisalová vlákna, výroba provazů), farmaceutický (léčivé rostliny – náprstník, rulík, durman, máta)</a:t>
            </a:r>
          </a:p>
        </p:txBody>
      </p:sp>
      <p:pic>
        <p:nvPicPr>
          <p:cNvPr id="23562" name="4_list_20_rhizofyl.MP3">
            <a:hlinkClick r:id="" action="ppaction://media"/>
            <a:extLst>
              <a:ext uri="{FF2B5EF4-FFF2-40B4-BE49-F238E27FC236}">
                <a16:creationId xmlns:a16="http://schemas.microsoft.com/office/drawing/2014/main" id="{83894092-3E12-4C9A-97D2-3BDAB5856AC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49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60" fill="hold"/>
                                        <p:tgtEl>
                                          <p:spTgt spid="235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3">
            <a:extLst>
              <a:ext uri="{FF2B5EF4-FFF2-40B4-BE49-F238E27FC236}">
                <a16:creationId xmlns:a16="http://schemas.microsoft.com/office/drawing/2014/main" id="{495ACD74-48F1-4C35-891F-1C455C799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886200"/>
            <a:ext cx="135731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Základy rostlinné morfologie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6147" name="Text Box 27">
            <a:extLst>
              <a:ext uri="{FF2B5EF4-FFF2-40B4-BE49-F238E27FC236}">
                <a16:creationId xmlns:a16="http://schemas.microsoft.com/office/drawing/2014/main" id="{62D403E4-B350-4F4F-9A7A-54E6E0654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4582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Postavení listů na stonku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nepravidelné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husté (stegofyly plavuní)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ídavé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(převážně u původnějších skupin rostlin – pryskyřníkovité, růžovité)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disperzní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uspořádání listů: inzerce (místa, kde listy vyrůstají na stonku) jsou uspořádány ve vzestupné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šroubovic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genetická spirál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okruh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(otočka genet. spirály kolem osy stonku o 360°)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ortostich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 svislice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spojující inzerce 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nad sebou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mediána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rovina prolo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ená podélnou osou lodyhy a ortostichem</a:t>
            </a:r>
          </a:p>
        </p:txBody>
      </p:sp>
      <p:pic>
        <p:nvPicPr>
          <p:cNvPr id="6148" name="Picture 28" descr="C:\user\Houba\Škola-obrázky\morfologie\4_list\fagus_sylvatica_atropunicea_1-2.jpg">
            <a:extLst>
              <a:ext uri="{FF2B5EF4-FFF2-40B4-BE49-F238E27FC236}">
                <a16:creationId xmlns:a16="http://schemas.microsoft.com/office/drawing/2014/main" id="{1178C43D-FA9D-41CD-BF80-D8320407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25146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29">
            <a:extLst>
              <a:ext uri="{FF2B5EF4-FFF2-40B4-BE49-F238E27FC236}">
                <a16:creationId xmlns:a16="http://schemas.microsoft.com/office/drawing/2014/main" id="{E722E068-C441-4715-A6EA-67A329044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172200"/>
            <a:ext cx="266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http://www.sharkan.net/index.php?text=100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-buk-lesni-buk-lesny-fagus-sylvatica-quot-atropunicea-quot</a:t>
            </a:r>
          </a:p>
        </p:txBody>
      </p:sp>
      <p:sp>
        <p:nvSpPr>
          <p:cNvPr id="6150" name="Text Box 34">
            <a:extLst>
              <a:ext uri="{FF2B5EF4-FFF2-40B4-BE49-F238E27FC236}">
                <a16:creationId xmlns:a16="http://schemas.microsoft.com/office/drawing/2014/main" id="{FC7F8431-9870-42AB-8B48-FF51FB0D1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0"/>
            <a:ext cx="68580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divergence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 úhel sevřený mediánami po sobě jdoucích listů uváděný ve stupních nebo zlomkem (vždy stálý pro daný druh)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nejčastější úhly: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1/2 (= 180°,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buk, lípa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1/3 (= 120°,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olše, líska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2/5 (= 144°,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vrba, dub, jabloň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 8/21 (šupiny šištic jehličnanů)</a:t>
            </a:r>
          </a:p>
        </p:txBody>
      </p:sp>
      <p:sp>
        <p:nvSpPr>
          <p:cNvPr id="6151" name="Text Box 35">
            <a:extLst>
              <a:ext uri="{FF2B5EF4-FFF2-40B4-BE49-F238E27FC236}">
                <a16:creationId xmlns:a16="http://schemas.microsoft.com/office/drawing/2014/main" id="{4FD8A391-D614-4C70-A61D-AEA9B68C5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343400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Buk lesní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Fagus sylvatica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(1/2)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152" name="Picture 36" descr="C:\user\Houba\Škola-obrázky\morfologie\4_list\cernohorsky_083_listy_2-5.JPG">
            <a:extLst>
              <a:ext uri="{FF2B5EF4-FFF2-40B4-BE49-F238E27FC236}">
                <a16:creationId xmlns:a16="http://schemas.microsoft.com/office/drawing/2014/main" id="{6300138D-68D1-407E-BEBB-6A03494F9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8"/>
          <a:stretch>
            <a:fillRect/>
          </a:stretch>
        </p:blipFill>
        <p:spPr bwMode="auto">
          <a:xfrm>
            <a:off x="7315200" y="1905000"/>
            <a:ext cx="1357313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38" descr="C:\user\Houba\Škola-obrázky\morfologie\4_list\Clivia_dvourade_listy.jpg">
            <a:extLst>
              <a:ext uri="{FF2B5EF4-FFF2-40B4-BE49-F238E27FC236}">
                <a16:creationId xmlns:a16="http://schemas.microsoft.com/office/drawing/2014/main" id="{95D4A3C8-667F-4592-865F-C045F1FBE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1"/>
          <a:stretch>
            <a:fillRect/>
          </a:stretch>
        </p:blipFill>
        <p:spPr bwMode="auto">
          <a:xfrm>
            <a:off x="457200" y="4303713"/>
            <a:ext cx="181768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 Box 39">
            <a:extLst>
              <a:ext uri="{FF2B5EF4-FFF2-40B4-BE49-F238E27FC236}">
                <a16:creationId xmlns:a16="http://schemas.microsoft.com/office/drawing/2014/main" id="{4802F6C2-E9BC-4117-ACC7-EDDFEBBEF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324600"/>
            <a:ext cx="1981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http://botanika.bf.jcu.cz/morfologie/Clivia1.jpg</a:t>
            </a:r>
          </a:p>
        </p:txBody>
      </p:sp>
      <p:sp>
        <p:nvSpPr>
          <p:cNvPr id="6155" name="Text Box 40">
            <a:extLst>
              <a:ext uri="{FF2B5EF4-FFF2-40B4-BE49-F238E27FC236}">
                <a16:creationId xmlns:a16="http://schemas.microsoft.com/office/drawing/2014/main" id="{CDCDAC55-E67A-42EB-9620-F0EC2B517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0"/>
            <a:ext cx="838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Clivia 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sp.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156" name="Text Box 41">
            <a:extLst>
              <a:ext uri="{FF2B5EF4-FFF2-40B4-BE49-F238E27FC236}">
                <a16:creationId xmlns:a16="http://schemas.microsoft.com/office/drawing/2014/main" id="{61A6011A-1475-4A16-AA6E-CF0F2B32E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91000"/>
            <a:ext cx="36576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dvouřadé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uspořádání listů (častější u jednoděložných, ale i jilmovitých nebo bobovitých): následující list stojí na opačné straně stonku než předchozí </a:t>
            </a:r>
          </a:p>
        </p:txBody>
      </p:sp>
      <p:pic>
        <p:nvPicPr>
          <p:cNvPr id="6158" name="4_list_03_geneticka-spirala.MP3">
            <a:hlinkClick r:id="" action="ppaction://media"/>
            <a:extLst>
              <a:ext uri="{FF2B5EF4-FFF2-40B4-BE49-F238E27FC236}">
                <a16:creationId xmlns:a16="http://schemas.microsoft.com/office/drawing/2014/main" id="{5E59ADA7-4529-4622-A7EC-C6B949AE2E4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65" fill="hold"/>
                                        <p:tgtEl>
                                          <p:spTgt spid="6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9" descr="C:\user\Houba\Škola-obrázky\morfologie\4_list\parastich_lobivia_famatimensis_bonnieae.jpg">
            <a:extLst>
              <a:ext uri="{FF2B5EF4-FFF2-40B4-BE49-F238E27FC236}">
                <a16:creationId xmlns:a16="http://schemas.microsoft.com/office/drawing/2014/main" id="{0B8D632D-D6A0-4C01-9341-B2C0240E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1872"/>
          <a:stretch>
            <a:fillRect/>
          </a:stretch>
        </p:blipFill>
        <p:spPr bwMode="auto">
          <a:xfrm>
            <a:off x="457200" y="381000"/>
            <a:ext cx="15001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0">
            <a:extLst>
              <a:ext uri="{FF2B5EF4-FFF2-40B4-BE49-F238E27FC236}">
                <a16:creationId xmlns:a16="http://schemas.microsoft.com/office/drawing/2014/main" id="{0AE017B1-BC75-43CE-BB01-A86BB7C55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57200"/>
            <a:ext cx="67818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zkrácením internodií dojde ke stlačení spirály =&gt; přestává být zřetelná a zdánlivě vzniká vyšší počet ortostich =&gt; druhotné šroubovice – označ. jako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parastichy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(úbory hvězdnicovitých, kaktusy, šišky jehličnanů)</a:t>
            </a:r>
          </a:p>
        </p:txBody>
      </p:sp>
      <p:sp>
        <p:nvSpPr>
          <p:cNvPr id="7172" name="Text Box 31">
            <a:extLst>
              <a:ext uri="{FF2B5EF4-FFF2-40B4-BE49-F238E27FC236}">
                <a16:creationId xmlns:a16="http://schemas.microsoft.com/office/drawing/2014/main" id="{529F5BE7-221F-4753-AEC0-F96830FC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346075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Lobivia famativensis</a:t>
            </a:r>
          </a:p>
        </p:txBody>
      </p:sp>
      <p:sp>
        <p:nvSpPr>
          <p:cNvPr id="7173" name="Text Box 32">
            <a:extLst>
              <a:ext uri="{FF2B5EF4-FFF2-40B4-BE49-F238E27FC236}">
                <a16:creationId xmlns:a16="http://schemas.microsoft.com/office/drawing/2014/main" id="{39E106F2-7CD0-42F7-9A49-308B5F015CA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31019" y="1675607"/>
            <a:ext cx="2592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http://www.cactus-art.biz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/note-book/Dictionary/Dictionary_P/dictionary_parastich.htm</a:t>
            </a:r>
          </a:p>
        </p:txBody>
      </p:sp>
      <p:pic>
        <p:nvPicPr>
          <p:cNvPr id="7174" name="Picture 33" descr="C:\user\Houba\Škola-obrázky\morfologie\4_list\mentha_arvensis_vstricne_krizmostojne.jpg">
            <a:extLst>
              <a:ext uri="{FF2B5EF4-FFF2-40B4-BE49-F238E27FC236}">
                <a16:creationId xmlns:a16="http://schemas.microsoft.com/office/drawing/2014/main" id="{2162584B-FDD9-49B8-B85E-078FC0A34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1447800"/>
            <a:ext cx="20129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34">
            <a:extLst>
              <a:ext uri="{FF2B5EF4-FFF2-40B4-BE49-F238E27FC236}">
                <a16:creationId xmlns:a16="http://schemas.microsoft.com/office/drawing/2014/main" id="{FA040B16-9632-4595-B300-F4D13FED8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600200"/>
            <a:ext cx="457200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vstřícné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listy vznikají v případě pravidel-ného zkrácení každého druhého internodia =&gt; zdánlivě vyrůstají po 2 z každého nodu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následující pár vstřícných listů je postaven vždy kolmo na předchozí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křižmostojné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pravé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eslenité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listy mají přesličky – růst více listů vedle sebe z jednoho nodu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zdánlivě přeslenité uspořádání listů vzniká pravidelným zkrácením 2 nebo více internodií, po němž následuje vždy 1 delší (</a:t>
            </a:r>
            <a:r>
              <a:rPr lang="cs-CZ" altLang="cs-CZ" sz="1700">
                <a:solidFill>
                  <a:schemeClr val="tx1"/>
                </a:solidFill>
                <a:latin typeface="Arial" panose="020B0604020202020204" pitchFamily="34" charset="0"/>
              </a:rPr>
              <a:t>vrbina obecná, kokořík přeslenitý, vraní oko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Všechny typy postavení listů mají shodný cíl – aby dospělé listy co nejlépe „vykryly prostor“ a co nejméně stínily ty pod sebou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7176" name="Text Box 35">
            <a:extLst>
              <a:ext uri="{FF2B5EF4-FFF2-40B4-BE49-F238E27FC236}">
                <a16:creationId xmlns:a16="http://schemas.microsoft.com/office/drawing/2014/main" id="{939A013A-1C6A-4085-8FC8-D6EB91A3D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200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Máta rolní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Mentha arvensis</a:t>
            </a:r>
          </a:p>
        </p:txBody>
      </p:sp>
      <p:sp>
        <p:nvSpPr>
          <p:cNvPr id="7177" name="Text Box 36">
            <a:extLst>
              <a:ext uri="{FF2B5EF4-FFF2-40B4-BE49-F238E27FC236}">
                <a16:creationId xmlns:a16="http://schemas.microsoft.com/office/drawing/2014/main" id="{D86D1737-B98C-4D7B-A55C-BEBB4BC3A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406525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http://www.jvsystem.net/app19/Species.aspx?pk=10051&amp;lng_user=1</a:t>
            </a:r>
          </a:p>
        </p:txBody>
      </p:sp>
      <p:pic>
        <p:nvPicPr>
          <p:cNvPr id="7178" name="Picture 37" descr="C:\user\Houba\Škola-obrázky\morfologie\4_list\equisetum_palustre_preslenite_stenofyly.jpg">
            <a:extLst>
              <a:ext uri="{FF2B5EF4-FFF2-40B4-BE49-F238E27FC236}">
                <a16:creationId xmlns:a16="http://schemas.microsoft.com/office/drawing/2014/main" id="{0C0D9B40-545D-426D-A6D3-142ECD40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r="31496"/>
          <a:stretch>
            <a:fillRect/>
          </a:stretch>
        </p:blipFill>
        <p:spPr bwMode="auto">
          <a:xfrm>
            <a:off x="457200" y="3200400"/>
            <a:ext cx="1504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38">
            <a:extLst>
              <a:ext uri="{FF2B5EF4-FFF2-40B4-BE49-F238E27FC236}">
                <a16:creationId xmlns:a16="http://schemas.microsoft.com/office/drawing/2014/main" id="{8C264F25-CF6D-4088-846C-46EDC566C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00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Přeslička bahenní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Equisetum palustre</a:t>
            </a:r>
          </a:p>
        </p:txBody>
      </p:sp>
      <p:sp>
        <p:nvSpPr>
          <p:cNvPr id="7180" name="Text Box 39">
            <a:extLst>
              <a:ext uri="{FF2B5EF4-FFF2-40B4-BE49-F238E27FC236}">
                <a16:creationId xmlns:a16="http://schemas.microsoft.com/office/drawing/2014/main" id="{CBA06F50-A0AF-4A83-8386-64F4CE63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391150"/>
            <a:ext cx="154781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6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http://botanika.bf.jcu.cz/systematikaweb/files_equisetophyta/equisetumpalustrepochvadethajanskyrybnik14102002.jpg</a:t>
            </a:r>
          </a:p>
        </p:txBody>
      </p:sp>
      <p:pic>
        <p:nvPicPr>
          <p:cNvPr id="7181" name="Picture 40" descr="C:\user\Houba\Škola-obrázky\morfologie\4_list\paris_quadrifolia_preslen_listu.jpg">
            <a:extLst>
              <a:ext uri="{FF2B5EF4-FFF2-40B4-BE49-F238E27FC236}">
                <a16:creationId xmlns:a16="http://schemas.microsoft.com/office/drawing/2014/main" id="{D90E6AC4-F88E-4F7A-9AA5-05694B44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733800"/>
            <a:ext cx="20018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 Box 41">
            <a:extLst>
              <a:ext uri="{FF2B5EF4-FFF2-40B4-BE49-F238E27FC236}">
                <a16:creationId xmlns:a16="http://schemas.microsoft.com/office/drawing/2014/main" id="{5023CE37-0B44-4380-B1F3-DE33354E8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7338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Vraní oko čtyřlisté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Paris quadrifolia</a:t>
            </a:r>
          </a:p>
        </p:txBody>
      </p:sp>
      <p:sp>
        <p:nvSpPr>
          <p:cNvPr id="7183" name="Text Box 42">
            <a:extLst>
              <a:ext uri="{FF2B5EF4-FFF2-40B4-BE49-F238E27FC236}">
                <a16:creationId xmlns:a16="http://schemas.microsoft.com/office/drawing/2014/main" id="{908AC76E-47DB-454A-8817-381F719F7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24588"/>
            <a:ext cx="21336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http://www.kvetenacr.cz/detail.asp?IDdetail=265</a:t>
            </a:r>
          </a:p>
        </p:txBody>
      </p:sp>
      <p:pic>
        <p:nvPicPr>
          <p:cNvPr id="7185" name="4_list_04_stridave-listy.MP3">
            <a:hlinkClick r:id="" action="ppaction://media"/>
            <a:extLst>
              <a:ext uri="{FF2B5EF4-FFF2-40B4-BE49-F238E27FC236}">
                <a16:creationId xmlns:a16="http://schemas.microsoft.com/office/drawing/2014/main" id="{B069F007-C25B-45E8-9AE6-8F9C327E8CB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092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34" fill="hold"/>
                                        <p:tgtEl>
                                          <p:spTgt spid="7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7" descr="C:\user\Houba\Škola-obrázky\morfologie\4_list\cernohorsky_098_prisedani_listu.JPG">
            <a:extLst>
              <a:ext uri="{FF2B5EF4-FFF2-40B4-BE49-F238E27FC236}">
                <a16:creationId xmlns:a16="http://schemas.microsoft.com/office/drawing/2014/main" id="{6FDEA1B6-2AC0-4BB1-B22A-3446D8F1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8227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DF24F986-FC1F-41AC-A90E-62EE109EC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53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Připojení listů na stonek</a:t>
            </a:r>
          </a:p>
        </p:txBody>
      </p:sp>
      <p:pic>
        <p:nvPicPr>
          <p:cNvPr id="8196" name="Picture 24" descr="C:\user\Houba\Škola-obrázky\morfologie\4_list\slavikova_036_stavba_listu.JPG">
            <a:extLst>
              <a:ext uri="{FF2B5EF4-FFF2-40B4-BE49-F238E27FC236}">
                <a16:creationId xmlns:a16="http://schemas.microsoft.com/office/drawing/2014/main" id="{8F322ABC-D13F-47A4-A4C8-AA989A5B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381000"/>
            <a:ext cx="17526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25">
            <a:extLst>
              <a:ext uri="{FF2B5EF4-FFF2-40B4-BE49-F238E27FC236}">
                <a16:creationId xmlns:a16="http://schemas.microsoft.com/office/drawing/2014/main" id="{6687C6D2-B038-45C7-8C8C-0B2202164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810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Morfologie rostlin</a:t>
            </a:r>
          </a:p>
        </p:txBody>
      </p:sp>
      <p:sp>
        <p:nvSpPr>
          <p:cNvPr id="8198" name="Text Box 26">
            <a:extLst>
              <a:ext uri="{FF2B5EF4-FFF2-40B4-BE49-F238E27FC236}">
                <a16:creationId xmlns:a16="http://schemas.microsoft.com/office/drawing/2014/main" id="{FD06691C-BBF0-44E9-87AA-E5DE93973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04800"/>
            <a:ext cx="25146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Části listu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báze listu (může přecházet v pochvu nebo být opatřena palisty)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řapík 	– čepel</a:t>
            </a:r>
          </a:p>
        </p:txBody>
      </p:sp>
      <p:sp>
        <p:nvSpPr>
          <p:cNvPr id="8199" name="Text Box 23">
            <a:extLst>
              <a:ext uri="{FF2B5EF4-FFF2-40B4-BE49-F238E27FC236}">
                <a16:creationId xmlns:a16="http://schemas.microsoft.com/office/drawing/2014/main" id="{7CF13E15-0E15-4CC7-8308-DF3FF23B0EE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398043" y="3536157"/>
            <a:ext cx="13573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Základy rostlinné morfologie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8200" name="Text Box 28">
            <a:extLst>
              <a:ext uri="{FF2B5EF4-FFF2-40B4-BE49-F238E27FC236}">
                <a16:creationId xmlns:a16="http://schemas.microsoft.com/office/drawing/2014/main" id="{8287D7D3-4BCA-407A-BF96-E10E173C7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190750"/>
            <a:ext cx="4419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Pochva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rozší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dolní 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u, objímající stonek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(zejm. jednoděložných)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3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ochrana ú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labních pupen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interkalárních meristém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 (dělivých pletiv)</a:t>
            </a:r>
          </a:p>
          <a:p>
            <a:pPr>
              <a:spcBef>
                <a:spcPct val="3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přítomna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ouška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ječmen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jazý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lipnice) nebo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antiligula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ostřice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201" name="Picture 29" descr="C:\user\Houba\Škola-obrázky\morfologie\4_list\slavikova_038_listova_pochva.JPG">
            <a:extLst>
              <a:ext uri="{FF2B5EF4-FFF2-40B4-BE49-F238E27FC236}">
                <a16:creationId xmlns:a16="http://schemas.microsoft.com/office/drawing/2014/main" id="{99CB7C31-E8D4-4004-96A8-EC50EC92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79888"/>
            <a:ext cx="3581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30">
            <a:extLst>
              <a:ext uri="{FF2B5EF4-FFF2-40B4-BE49-F238E27FC236}">
                <a16:creationId xmlns:a16="http://schemas.microsoft.com/office/drawing/2014/main" id="{8318921E-9BC9-4C65-9FD4-75DAD92B433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754938" y="4868863"/>
            <a:ext cx="1677987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8203" name="Picture 31" descr="C:\user\Houba\Škola-obrázky\morfologie\4_list\apera_spica-venti_pochva+jazycek.jpg">
            <a:extLst>
              <a:ext uri="{FF2B5EF4-FFF2-40B4-BE49-F238E27FC236}">
                <a16:creationId xmlns:a16="http://schemas.microsoft.com/office/drawing/2014/main" id="{ED747928-C6F2-4633-A33B-0C598BF0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24400"/>
            <a:ext cx="21336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 Box 32">
            <a:extLst>
              <a:ext uri="{FF2B5EF4-FFF2-40B4-BE49-F238E27FC236}">
                <a16:creationId xmlns:a16="http://schemas.microsoft.com/office/drawing/2014/main" id="{2B4F59B5-B0EB-4EE0-BACE-E2186F732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724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Chundelka metlice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Apera spica-venti</a:t>
            </a:r>
          </a:p>
        </p:txBody>
      </p:sp>
      <p:sp>
        <p:nvSpPr>
          <p:cNvPr id="8205" name="Text Box 33">
            <a:extLst>
              <a:ext uri="{FF2B5EF4-FFF2-40B4-BE49-F238E27FC236}">
                <a16:creationId xmlns:a16="http://schemas.microsoft.com/office/drawing/2014/main" id="{6BB7908B-E12D-4AFA-A1E1-B60C85B2C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2484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http://www.jvsystem.net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/app19/Species.aspx?pk=1006&amp;lng_user=1</a:t>
            </a:r>
          </a:p>
        </p:txBody>
      </p:sp>
      <p:pic>
        <p:nvPicPr>
          <p:cNvPr id="8206" name="Picture 34" descr="C:\user\Houba\Škola-obrázky\morfologie\4_list\carex_frankii_sheath+antiligula.jpg">
            <a:extLst>
              <a:ext uri="{FF2B5EF4-FFF2-40B4-BE49-F238E27FC236}">
                <a16:creationId xmlns:a16="http://schemas.microsoft.com/office/drawing/2014/main" id="{6138D857-8E52-44FB-8B5E-B5F652C0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18898" r="13760" b="9448"/>
          <a:stretch>
            <a:fillRect/>
          </a:stretch>
        </p:blipFill>
        <p:spPr bwMode="auto">
          <a:xfrm>
            <a:off x="3452813" y="4724400"/>
            <a:ext cx="14620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 Box 35">
            <a:extLst>
              <a:ext uri="{FF2B5EF4-FFF2-40B4-BE49-F238E27FC236}">
                <a16:creationId xmlns:a16="http://schemas.microsoft.com/office/drawing/2014/main" id="{756FD1C6-C908-4229-9ECD-6154C24537D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848100" y="56769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http://utc.usu.edu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/factsheets/CarexFSF/Carex_frankii.htm</a:t>
            </a:r>
          </a:p>
        </p:txBody>
      </p:sp>
      <p:sp>
        <p:nvSpPr>
          <p:cNvPr id="8208" name="Text Box 36">
            <a:extLst>
              <a:ext uri="{FF2B5EF4-FFF2-40B4-BE49-F238E27FC236}">
                <a16:creationId xmlns:a16="http://schemas.microsoft.com/office/drawing/2014/main" id="{8D9397A7-6C03-45EE-AE9A-068C641BF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7244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Carex frankii</a:t>
            </a:r>
          </a:p>
        </p:txBody>
      </p:sp>
      <p:sp>
        <p:nvSpPr>
          <p:cNvPr id="8209" name="Text Box 37">
            <a:extLst>
              <a:ext uri="{FF2B5EF4-FFF2-40B4-BE49-F238E27FC236}">
                <a16:creationId xmlns:a16="http://schemas.microsoft.com/office/drawing/2014/main" id="{50832E96-F476-4651-8E4E-849DF635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4008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antiligula –</a:t>
            </a:r>
          </a:p>
        </p:txBody>
      </p:sp>
      <p:sp>
        <p:nvSpPr>
          <p:cNvPr id="8210" name="Text Box 38">
            <a:extLst>
              <a:ext uri="{FF2B5EF4-FFF2-40B4-BE49-F238E27FC236}">
                <a16:creationId xmlns:a16="http://schemas.microsoft.com/office/drawing/2014/main" id="{4E647D61-A84E-48DE-97AD-E680B180D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4864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–— jazýček</a:t>
            </a:r>
          </a:p>
        </p:txBody>
      </p:sp>
      <p:pic>
        <p:nvPicPr>
          <p:cNvPr id="8212" name="4_list_05_cepel-rapik-palisty.MP3">
            <a:hlinkClick r:id="" action="ppaction://media"/>
            <a:extLst>
              <a:ext uri="{FF2B5EF4-FFF2-40B4-BE49-F238E27FC236}">
                <a16:creationId xmlns:a16="http://schemas.microsoft.com/office/drawing/2014/main" id="{56EEB09D-934C-4872-AF11-FB3C9E9865D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4_list_05_pochva-jazycek-ouska.MP3">
            <a:hlinkClick r:id="" action="ppaction://media"/>
            <a:extLst>
              <a:ext uri="{FF2B5EF4-FFF2-40B4-BE49-F238E27FC236}">
                <a16:creationId xmlns:a16="http://schemas.microsoft.com/office/drawing/2014/main" id="{411049FD-7AEA-4708-A67F-38FE8070CB57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06" fill="hold"/>
                                        <p:tgtEl>
                                          <p:spTgt spid="8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160" fill="hold"/>
                                        <p:tgtEl>
                                          <p:spTgt spid="8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038E2B8D-B867-4B17-A620-7530A1AC5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43200"/>
            <a:ext cx="853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šupinovité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blanité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(nezelené)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nebo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asimilující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(zelené)</a:t>
            </a:r>
          </a:p>
        </p:txBody>
      </p:sp>
      <p:pic>
        <p:nvPicPr>
          <p:cNvPr id="9219" name="Picture 25" descr="C:\user\Houba\Škola-obrázky\morfologie\4_list\salix_aurita.jpg">
            <a:extLst>
              <a:ext uri="{FF2B5EF4-FFF2-40B4-BE49-F238E27FC236}">
                <a16:creationId xmlns:a16="http://schemas.microsoft.com/office/drawing/2014/main" id="{FEA54CB0-631C-4EA9-AF51-8AB2BF930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25606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26">
            <a:extLst>
              <a:ext uri="{FF2B5EF4-FFF2-40B4-BE49-F238E27FC236}">
                <a16:creationId xmlns:a16="http://schemas.microsoft.com/office/drawing/2014/main" id="{5FF36884-7BD0-47D4-8163-1615085A4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2378075"/>
            <a:ext cx="266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http://popgen.unimaas.nl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/~jlindsey/commanster/Plants/Trees/Trees/Salix.aurita.html</a:t>
            </a:r>
          </a:p>
        </p:txBody>
      </p:sp>
      <p:sp>
        <p:nvSpPr>
          <p:cNvPr id="9221" name="Text Box 27">
            <a:extLst>
              <a:ext uri="{FF2B5EF4-FFF2-40B4-BE49-F238E27FC236}">
                <a16:creationId xmlns:a16="http://schemas.microsoft.com/office/drawing/2014/main" id="{FABB6EBE-D227-4158-B914-2A1D7ECFF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632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Palisty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párovité výrůstky v místě přisedání listu na stonek, v ontogenezi se vyvíjejí z listové báze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9222" name="Text Box 28">
            <a:extLst>
              <a:ext uri="{FF2B5EF4-FFF2-40B4-BE49-F238E27FC236}">
                <a16:creationId xmlns:a16="http://schemas.microsoft.com/office/drawing/2014/main" id="{41B2E24E-C792-4FA3-B5CB-AF3D8CB6A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190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Vrba ušatá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Salix aurita</a:t>
            </a:r>
          </a:p>
        </p:txBody>
      </p:sp>
      <p:pic>
        <p:nvPicPr>
          <p:cNvPr id="9223" name="Picture 29" descr="C:\user\Houba\Škola-obrázky\morfologie\4_list\lathyrus_aphaca_palisty.jpg">
            <a:extLst>
              <a:ext uri="{FF2B5EF4-FFF2-40B4-BE49-F238E27FC236}">
                <a16:creationId xmlns:a16="http://schemas.microsoft.com/office/drawing/2014/main" id="{E17AD789-23DE-4B2B-B9D2-CE2E833D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9" r="4749"/>
          <a:stretch>
            <a:fillRect/>
          </a:stretch>
        </p:blipFill>
        <p:spPr bwMode="auto">
          <a:xfrm>
            <a:off x="6786563" y="438150"/>
            <a:ext cx="19764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30">
            <a:extLst>
              <a:ext uri="{FF2B5EF4-FFF2-40B4-BE49-F238E27FC236}">
                <a16:creationId xmlns:a16="http://schemas.microsoft.com/office/drawing/2014/main" id="{EA95B43B-9677-4364-8EAD-759B32E99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990600"/>
            <a:ext cx="3733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mohou být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prchavé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(opadají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 vývojem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epele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 např.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 bukovitých jako šupiny pupenů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padavé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třešeň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ytrvalé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vrba ušatá,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bobovité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 i převzít funkci listů (hrachor bezlistý) </a:t>
            </a:r>
          </a:p>
        </p:txBody>
      </p:sp>
      <p:sp>
        <p:nvSpPr>
          <p:cNvPr id="9225" name="Text Box 31">
            <a:extLst>
              <a:ext uri="{FF2B5EF4-FFF2-40B4-BE49-F238E27FC236}">
                <a16:creationId xmlns:a16="http://schemas.microsoft.com/office/drawing/2014/main" id="{58D31FB7-BD29-4D25-BD1F-BD50F6DD2BB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298532" y="1445419"/>
            <a:ext cx="2589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 /materials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/fotogalerie-nahledy.php?family=Fabaceae&amp;name=Rosidae</a:t>
            </a:r>
          </a:p>
        </p:txBody>
      </p:sp>
      <p:sp>
        <p:nvSpPr>
          <p:cNvPr id="9226" name="Text Box 32">
            <a:extLst>
              <a:ext uri="{FF2B5EF4-FFF2-40B4-BE49-F238E27FC236}">
                <a16:creationId xmlns:a16="http://schemas.microsoft.com/office/drawing/2014/main" id="{761061BE-EFF7-444C-89EB-7AC5B90D0D2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602288" y="1408113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Hrachor pačočkový (= h. bezlistý)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Lathyrus aphaca</a:t>
            </a:r>
          </a:p>
        </p:txBody>
      </p:sp>
      <p:pic>
        <p:nvPicPr>
          <p:cNvPr id="9227" name="Picture 33" descr="C:\user\Houba\Škola-obrázky\morfologie\4_list\galium_album_preslen.jpg">
            <a:extLst>
              <a:ext uri="{FF2B5EF4-FFF2-40B4-BE49-F238E27FC236}">
                <a16:creationId xmlns:a16="http://schemas.microsoft.com/office/drawing/2014/main" id="{7C43761A-4D55-47C1-A9AF-F59EF0F90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34">
            <a:extLst>
              <a:ext uri="{FF2B5EF4-FFF2-40B4-BE49-F238E27FC236}">
                <a16:creationId xmlns:a16="http://schemas.microsoft.com/office/drawing/2014/main" id="{7A3F03A5-1A13-406D-9D1C-4696D39B2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124200"/>
            <a:ext cx="632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palisty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vmeze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ené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tvoří spolu s listy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zdánliv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eslen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mořenovité; pravé listy jsou jen ty, v jejichž paždí je větev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9229" name="Text Box 36">
            <a:extLst>
              <a:ext uri="{FF2B5EF4-FFF2-40B4-BE49-F238E27FC236}">
                <a16:creationId xmlns:a16="http://schemas.microsoft.com/office/drawing/2014/main" id="{F89044F8-EA81-4EF9-8F6D-B673BB1A8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00400"/>
            <a:ext cx="2057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Svízel bílý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Galium album</a:t>
            </a:r>
          </a:p>
        </p:txBody>
      </p:sp>
      <p:pic>
        <p:nvPicPr>
          <p:cNvPr id="9230" name="Picture 37" descr="C:\user\Houba\Škola-obrázky\morfologie\4_list\botka_persicaria_lapathifolia.jpg">
            <a:extLst>
              <a:ext uri="{FF2B5EF4-FFF2-40B4-BE49-F238E27FC236}">
                <a16:creationId xmlns:a16="http://schemas.microsoft.com/office/drawing/2014/main" id="{6F5C2754-E0DA-455C-B56E-483805E9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 Box 38">
            <a:extLst>
              <a:ext uri="{FF2B5EF4-FFF2-40B4-BE49-F238E27FC236}">
                <a16:creationId xmlns:a16="http://schemas.microsoft.com/office/drawing/2014/main" id="{F755FB71-3FB4-423E-94E0-4C60DB012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10000"/>
            <a:ext cx="3581400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botka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blanitý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válcovitý útvar nad nodem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vzniklý srůstem palistů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typický pro rdesnovité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přeměnou palistů vznikly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palistové trny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(akát)</a:t>
            </a:r>
            <a:endParaRPr lang="cs-CZ" altLang="cs-CZ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9232" name="Text Box 39">
            <a:extLst>
              <a:ext uri="{FF2B5EF4-FFF2-40B4-BE49-F238E27FC236}">
                <a16:creationId xmlns:a16="http://schemas.microsoft.com/office/drawing/2014/main" id="{54BE85DC-45E2-4D8C-9FB5-7D2689FC9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88620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http://botanika.wendys.cz/slovnik/heslo.php?339</a:t>
            </a:r>
          </a:p>
        </p:txBody>
      </p:sp>
      <p:sp>
        <p:nvSpPr>
          <p:cNvPr id="9233" name="Text Box 40">
            <a:extLst>
              <a:ext uri="{FF2B5EF4-FFF2-40B4-BE49-F238E27FC236}">
                <a16:creationId xmlns:a16="http://schemas.microsoft.com/office/drawing/2014/main" id="{081EDB04-696B-477A-9BA7-E3396A258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300" y="53340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Rdesno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blešník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Persicaria lapathifolia</a:t>
            </a:r>
          </a:p>
        </p:txBody>
      </p:sp>
      <p:pic>
        <p:nvPicPr>
          <p:cNvPr id="9234" name="Picture 43" descr="C:\user\Houba\Škola-obrázky\morfologie\4_list\robinia_pseudacacia_trny.jpg">
            <a:extLst>
              <a:ext uri="{FF2B5EF4-FFF2-40B4-BE49-F238E27FC236}">
                <a16:creationId xmlns:a16="http://schemas.microsoft.com/office/drawing/2014/main" id="{2651876F-B296-47C6-AB90-8C1DA1FA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84738"/>
            <a:ext cx="205740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Text Box 44">
            <a:extLst>
              <a:ext uri="{FF2B5EF4-FFF2-40B4-BE49-F238E27FC236}">
                <a16:creationId xmlns:a16="http://schemas.microsoft.com/office/drawing/2014/main" id="{92C53616-3191-4794-8409-494DC44D9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9436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Trnovník akát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Robinia pseudacacia</a:t>
            </a:r>
          </a:p>
        </p:txBody>
      </p:sp>
      <p:sp>
        <p:nvSpPr>
          <p:cNvPr id="9236" name="Text Box 45">
            <a:extLst>
              <a:ext uri="{FF2B5EF4-FFF2-40B4-BE49-F238E27FC236}">
                <a16:creationId xmlns:a16="http://schemas.microsoft.com/office/drawing/2014/main" id="{B1747084-84E2-4049-B453-B332C5ADC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4454525"/>
            <a:ext cx="266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botanika.bf.jcu.cz/morfologie/GaliumAlbPreslen.jpg</a:t>
            </a:r>
          </a:p>
        </p:txBody>
      </p:sp>
      <p:sp>
        <p:nvSpPr>
          <p:cNvPr id="9237" name="Text Box 46">
            <a:extLst>
              <a:ext uri="{FF2B5EF4-FFF2-40B4-BE49-F238E27FC236}">
                <a16:creationId xmlns:a16="http://schemas.microsoft.com/office/drawing/2014/main" id="{A1CF40D9-9293-4F09-884A-D55FD3191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4840288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http://botanika.bf.jcu.cz/morfologie/RobiniaTrnyDet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.jpg</a:t>
            </a:r>
          </a:p>
        </p:txBody>
      </p:sp>
      <p:pic>
        <p:nvPicPr>
          <p:cNvPr id="9239" name="4_list_06_palisty.MP3">
            <a:hlinkClick r:id="" action="ppaction://media"/>
            <a:extLst>
              <a:ext uri="{FF2B5EF4-FFF2-40B4-BE49-F238E27FC236}">
                <a16:creationId xmlns:a16="http://schemas.microsoft.com/office/drawing/2014/main" id="{4942DA79-26B3-4EF8-BBC3-8590F2316F6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92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46" fill="hold"/>
                                        <p:tgtEl>
                                          <p:spTgt spid="9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8">
            <a:extLst>
              <a:ext uri="{FF2B5EF4-FFF2-40B4-BE49-F238E27FC236}">
                <a16:creationId xmlns:a16="http://schemas.microsoft.com/office/drawing/2014/main" id="{083C1032-18D8-4DAB-8D18-12D78CF7B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61950"/>
            <a:ext cx="60198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apík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stopkovitá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listu,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chybí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u bezřapíkatých listů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0243" name="Text Box 24">
            <a:extLst>
              <a:ext uri="{FF2B5EF4-FFF2-40B4-BE49-F238E27FC236}">
                <a16:creationId xmlns:a16="http://schemas.microsoft.com/office/drawing/2014/main" id="{20E534B6-20C7-4BA6-AE45-EC9638DAB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85800"/>
            <a:ext cx="38862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různé typy podle průřezu – oblý, hranatý, žlábkovitý, křídlovitý 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nafouklý,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obsahující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aerenchym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kotvice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vodní hyacint)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rozšířená báze řapíku může chránit úžlabní pupen (platan)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fylodi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listovitě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rozší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ený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apík,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epel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asto chybí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Acacia,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Mimosa,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hrachor trávolistý)</a:t>
            </a:r>
          </a:p>
        </p:txBody>
      </p:sp>
      <p:sp>
        <p:nvSpPr>
          <p:cNvPr id="10244" name="Text Box 5">
            <a:extLst>
              <a:ext uri="{FF2B5EF4-FFF2-40B4-BE49-F238E27FC236}">
                <a16:creationId xmlns:a16="http://schemas.microsoft.com/office/drawing/2014/main" id="{F92FB9A3-311E-4562-AA68-C795A1B24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-34925"/>
            <a:ext cx="192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0245" name="Picture 44" descr="C:\user\Houba\Škola-obrázky\morfologie\4_list\trapa_natans_rapik.jpg">
            <a:extLst>
              <a:ext uri="{FF2B5EF4-FFF2-40B4-BE49-F238E27FC236}">
                <a16:creationId xmlns:a16="http://schemas.microsoft.com/office/drawing/2014/main" id="{4334BF18-297C-4669-A0D5-E4602B2D9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" b="4729"/>
          <a:stretch>
            <a:fillRect/>
          </a:stretch>
        </p:blipFill>
        <p:spPr bwMode="auto">
          <a:xfrm>
            <a:off x="457200" y="762000"/>
            <a:ext cx="205898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45">
            <a:extLst>
              <a:ext uri="{FF2B5EF4-FFF2-40B4-BE49-F238E27FC236}">
                <a16:creationId xmlns:a16="http://schemas.microsoft.com/office/drawing/2014/main" id="{94F29F01-8C7D-40D5-8D1B-75B3F32D2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670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Kotvice plovoucí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Trapa natans</a:t>
            </a:r>
          </a:p>
        </p:txBody>
      </p:sp>
      <p:sp>
        <p:nvSpPr>
          <p:cNvPr id="10247" name="Text Box 46">
            <a:extLst>
              <a:ext uri="{FF2B5EF4-FFF2-40B4-BE49-F238E27FC236}">
                <a16:creationId xmlns:a16="http://schemas.microsoft.com/office/drawing/2014/main" id="{F26E0B57-AE88-4781-85BA-1E2C1A961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0"/>
            <a:ext cx="2667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http://www.kvetenacr.cz/detail.asp?IDdetail=152</a:t>
            </a:r>
          </a:p>
        </p:txBody>
      </p:sp>
      <p:pic>
        <p:nvPicPr>
          <p:cNvPr id="10248" name="Picture 47" descr="C:\user\Houba\Škola-obrázky\morfologie\4_list\lathyrus_nissolia_fylodia.jpg">
            <a:extLst>
              <a:ext uri="{FF2B5EF4-FFF2-40B4-BE49-F238E27FC236}">
                <a16:creationId xmlns:a16="http://schemas.microsoft.com/office/drawing/2014/main" id="{26D70678-608B-45E1-8466-5F6AAF76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457200"/>
            <a:ext cx="2368550" cy="2743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Text Box 49">
            <a:extLst>
              <a:ext uri="{FF2B5EF4-FFF2-40B4-BE49-F238E27FC236}">
                <a16:creationId xmlns:a16="http://schemas.microsoft.com/office/drawing/2014/main" id="{C8E1CDC6-68B3-46A5-8C2C-F19573D18BC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082382" y="1623218"/>
            <a:ext cx="28956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http://www.dkimages.com/discover/DKIMAGES/Discover/Home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/Plants/Ornamental-Groups/Annuals-and-Biennials/Leguminosae-Papilionaceae/Lathyrus/Lathyrus-nissolia/Lathyrus-nissolia-1.html</a:t>
            </a:r>
          </a:p>
        </p:txBody>
      </p:sp>
      <p:sp>
        <p:nvSpPr>
          <p:cNvPr id="10250" name="Text Box 50">
            <a:extLst>
              <a:ext uri="{FF2B5EF4-FFF2-40B4-BE49-F238E27FC236}">
                <a16:creationId xmlns:a16="http://schemas.microsoft.com/office/drawing/2014/main" id="{62DE500F-2F59-43DD-B388-DF5623B01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7432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Hrachor trávolistý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Lathyrus nissolia</a:t>
            </a:r>
          </a:p>
        </p:txBody>
      </p:sp>
      <p:sp>
        <p:nvSpPr>
          <p:cNvPr id="10251" name="Text Box 51">
            <a:extLst>
              <a:ext uri="{FF2B5EF4-FFF2-40B4-BE49-F238E27FC236}">
                <a16:creationId xmlns:a16="http://schemas.microsoft.com/office/drawing/2014/main" id="{07940E97-B6CA-4E33-B8A1-63D335C8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09938"/>
            <a:ext cx="8382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epel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dorziventrálně uspořádaná vrcholová část listu, obvykle hypostomatická (průduchy ponejvíce na spodní straně; opačně je tomu u vodních rostlin)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listy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bifaciální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2 různé strany, svrchní a spodní,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ekvifaciální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b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 monofaciální – obě strany stejné, např. případ jehlic, ztlustlých</a:t>
            </a: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0252" name="Picture 53" descr="C:\user\Houba\Škola-obrázky\morfologie\4_list\empetrum_list.jpg">
            <a:extLst>
              <a:ext uri="{FF2B5EF4-FFF2-40B4-BE49-F238E27FC236}">
                <a16:creationId xmlns:a16="http://schemas.microsoft.com/office/drawing/2014/main" id="{677A9D9E-7CE8-4CFC-8166-F47AAFCC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4648200"/>
            <a:ext cx="17478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55">
            <a:extLst>
              <a:ext uri="{FF2B5EF4-FFF2-40B4-BE49-F238E27FC236}">
                <a16:creationId xmlns:a16="http://schemas.microsoft.com/office/drawing/2014/main" id="{44DFDB9B-4C33-46A5-99D8-7ADAC3E24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738" y="61722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/morfologie/EmpetrumList.jpg</a:t>
            </a:r>
          </a:p>
        </p:txBody>
      </p:sp>
      <p:sp>
        <p:nvSpPr>
          <p:cNvPr id="10254" name="Text Box 56">
            <a:extLst>
              <a:ext uri="{FF2B5EF4-FFF2-40B4-BE49-F238E27FC236}">
                <a16:creationId xmlns:a16="http://schemas.microsoft.com/office/drawing/2014/main" id="{39FF715A-7727-43B2-BF9B-F5C1D1FA5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54525"/>
            <a:ext cx="20574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(rozchodník) nebo ponořených listů (vodní mor, rdest),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uni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faciální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–dominantně vyvi-nutá jedna strana (kostřava, šicha)</a:t>
            </a:r>
          </a:p>
        </p:txBody>
      </p:sp>
      <p:pic>
        <p:nvPicPr>
          <p:cNvPr id="10255" name="Picture 57" descr="C:\user\Houba\Škola-obrázky\morfologie\4_list\elodea_canadensis.jpg">
            <a:extLst>
              <a:ext uri="{FF2B5EF4-FFF2-40B4-BE49-F238E27FC236}">
                <a16:creationId xmlns:a16="http://schemas.microsoft.com/office/drawing/2014/main" id="{08A690BC-65E4-44D9-96D1-BD362CA54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48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Text Box 58">
            <a:extLst>
              <a:ext uri="{FF2B5EF4-FFF2-40B4-BE49-F238E27FC236}">
                <a16:creationId xmlns:a16="http://schemas.microsoft.com/office/drawing/2014/main" id="{ACDE0691-96AC-40E7-8BF1-AFE9158C6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113" y="6283325"/>
            <a:ext cx="2590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http://cs.wikipedia.org/wiki/Soubor:Elodea_canadensis.jpeg</a:t>
            </a:r>
          </a:p>
        </p:txBody>
      </p:sp>
      <p:sp>
        <p:nvSpPr>
          <p:cNvPr id="10257" name="Text Box 60">
            <a:extLst>
              <a:ext uri="{FF2B5EF4-FFF2-40B4-BE49-F238E27FC236}">
                <a16:creationId xmlns:a16="http://schemas.microsoft.com/office/drawing/2014/main" id="{3023450E-4D56-4F5E-9F5A-B1FB87261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648200"/>
            <a:ext cx="182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Šicha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Empetrum 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sp. 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258" name="Text Box 61">
            <a:extLst>
              <a:ext uri="{FF2B5EF4-FFF2-40B4-BE49-F238E27FC236}">
                <a16:creationId xmlns:a16="http://schemas.microsoft.com/office/drawing/2014/main" id="{54232ACB-7A24-497E-939B-E322A704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6482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Vodní mor kanadský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Elodea canadensis</a:t>
            </a:r>
          </a:p>
        </p:txBody>
      </p:sp>
      <p:pic>
        <p:nvPicPr>
          <p:cNvPr id="10259" name="Picture 62" descr="C:\user\Houba\Škola-obrázky\morfologie\4_list\cernohorsky_112_list_kostravy.JPG">
            <a:extLst>
              <a:ext uri="{FF2B5EF4-FFF2-40B4-BE49-F238E27FC236}">
                <a16:creationId xmlns:a16="http://schemas.microsoft.com/office/drawing/2014/main" id="{DDA7E1CA-D847-4D8A-A040-CF350DF6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038600"/>
            <a:ext cx="16303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0" name="Text Box 63">
            <a:extLst>
              <a:ext uri="{FF2B5EF4-FFF2-40B4-BE49-F238E27FC236}">
                <a16:creationId xmlns:a16="http://schemas.microsoft.com/office/drawing/2014/main" id="{F0F08C85-E308-4F8A-8E6D-8D773306B35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81700" y="5372100"/>
            <a:ext cx="213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’64: Základy rostlinné morfologie</a:t>
            </a: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0262" name="4_list_07_fylodium.MP3">
            <a:hlinkClick r:id="" action="ppaction://media"/>
            <a:extLst>
              <a:ext uri="{FF2B5EF4-FFF2-40B4-BE49-F238E27FC236}">
                <a16:creationId xmlns:a16="http://schemas.microsoft.com/office/drawing/2014/main" id="{7A7198A5-8145-4A45-9B50-BA3927C3817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420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4_list_07_uni-ekvi-bifacialni.MP3">
            <a:hlinkClick r:id="" action="ppaction://media"/>
            <a:extLst>
              <a:ext uri="{FF2B5EF4-FFF2-40B4-BE49-F238E27FC236}">
                <a16:creationId xmlns:a16="http://schemas.microsoft.com/office/drawing/2014/main" id="{3A310A90-2F71-4D1F-AD85-DF440E2069F1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516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41" fill="hold"/>
                                        <p:tgtEl>
                                          <p:spTgt spid="10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614" fill="hold"/>
                                        <p:tgtEl>
                                          <p:spTgt spid="10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3D3C13A-4476-4637-B65E-AFDF9FD6C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2743200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listy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symetrické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asymetrické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Begonia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 s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asymetrick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báz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čepele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jilm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žilnatina listu</a:t>
            </a:r>
          </a:p>
          <a:p>
            <a:pPr>
              <a:lnSpc>
                <a:spcPct val="93000"/>
              </a:lnSpc>
              <a:spcBef>
                <a:spcPct val="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otevřená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 vidličnatá (bez anastomóz, jinan)</a:t>
            </a:r>
          </a:p>
        </p:txBody>
      </p:sp>
      <p:pic>
        <p:nvPicPr>
          <p:cNvPr id="11267" name="Picture 30" descr="C:\user\Houba\Škola-obrázky\morfologie\4_list\begonia_listy.jpg">
            <a:extLst>
              <a:ext uri="{FF2B5EF4-FFF2-40B4-BE49-F238E27FC236}">
                <a16:creationId xmlns:a16="http://schemas.microsoft.com/office/drawing/2014/main" id="{C91630D5-FC87-4140-8C33-F7F1D6F14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"/>
            <a:ext cx="270510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31">
            <a:extLst>
              <a:ext uri="{FF2B5EF4-FFF2-40B4-BE49-F238E27FC236}">
                <a16:creationId xmlns:a16="http://schemas.microsoft.com/office/drawing/2014/main" id="{043FBA8C-57EE-46EC-B2F7-CC9B3089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04800"/>
            <a:ext cx="1773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http://www.robsviolet.com/begonias.htm</a:t>
            </a:r>
          </a:p>
        </p:txBody>
      </p:sp>
      <p:sp>
        <p:nvSpPr>
          <p:cNvPr id="11269" name="Text Box 32">
            <a:extLst>
              <a:ext uri="{FF2B5EF4-FFF2-40B4-BE49-F238E27FC236}">
                <a16:creationId xmlns:a16="http://schemas.microsoft.com/office/drawing/2014/main" id="{5D334C0E-CD8A-4B15-9CAA-0C91F983C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4384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Begonia 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spp.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270" name="Picture 33" descr="C:\user\Houba\Škola-obrázky\morfologie\4_list\jilm_vaz.bmp">
            <a:extLst>
              <a:ext uri="{FF2B5EF4-FFF2-40B4-BE49-F238E27FC236}">
                <a16:creationId xmlns:a16="http://schemas.microsoft.com/office/drawing/2014/main" id="{2B1A9FF3-7FB8-4F3D-A6C6-13ACB3A70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 b="4199"/>
          <a:stretch>
            <a:fillRect/>
          </a:stretch>
        </p:blipFill>
        <p:spPr bwMode="auto">
          <a:xfrm>
            <a:off x="3124200" y="304800"/>
            <a:ext cx="27051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34">
            <a:extLst>
              <a:ext uri="{FF2B5EF4-FFF2-40B4-BE49-F238E27FC236}">
                <a16:creationId xmlns:a16="http://schemas.microsoft.com/office/drawing/2014/main" id="{0E8AFD0D-79D8-4435-B887-66A373309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04800"/>
            <a:ext cx="182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Jilm vaz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Ulmus laevis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272" name="Text Box 35">
            <a:extLst>
              <a:ext uri="{FF2B5EF4-FFF2-40B4-BE49-F238E27FC236}">
                <a16:creationId xmlns:a16="http://schemas.microsoft.com/office/drawing/2014/main" id="{D1DAD849-BD46-4684-B20A-AEB0EC0E2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9050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http://pdf.uhk.cz/kbi/HERBAR/jilm%20vaz.htm</a:t>
            </a:r>
          </a:p>
        </p:txBody>
      </p:sp>
      <p:pic>
        <p:nvPicPr>
          <p:cNvPr id="11273" name="Picture 36" descr="C:\user\Houba\Škola-obrázky\morfologie\4_list\slavikova_045_zilnatina_listu.jpg">
            <a:extLst>
              <a:ext uri="{FF2B5EF4-FFF2-40B4-BE49-F238E27FC236}">
                <a16:creationId xmlns:a16="http://schemas.microsoft.com/office/drawing/2014/main" id="{E0C8807A-7427-4384-8804-CBA86D736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2786063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37">
            <a:extLst>
              <a:ext uri="{FF2B5EF4-FFF2-40B4-BE49-F238E27FC236}">
                <a16:creationId xmlns:a16="http://schemas.microsoft.com/office/drawing/2014/main" id="{CE42E0F6-9AF1-453A-B89B-8DCCA24FD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209800"/>
            <a:ext cx="1600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11275" name="Picture 39" descr="C:\user\Houba\Škola-obrázky\morfologie\4_list\ginkgo_leaf.gif">
            <a:extLst>
              <a:ext uri="{FF2B5EF4-FFF2-40B4-BE49-F238E27FC236}">
                <a16:creationId xmlns:a16="http://schemas.microsoft.com/office/drawing/2014/main" id="{C59AC14F-F2E0-43BC-8142-AED59C035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16764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 Box 40">
            <a:extLst>
              <a:ext uri="{FF2B5EF4-FFF2-40B4-BE49-F238E27FC236}">
                <a16:creationId xmlns:a16="http://schemas.microsoft.com/office/drawing/2014/main" id="{EDFB81DB-2A3A-460C-A4A7-6CF7666F2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3505200"/>
            <a:ext cx="1143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Ginkgo biloba</a:t>
            </a:r>
          </a:p>
        </p:txBody>
      </p:sp>
      <p:sp>
        <p:nvSpPr>
          <p:cNvPr id="11277" name="Text Box 41">
            <a:extLst>
              <a:ext uri="{FF2B5EF4-FFF2-40B4-BE49-F238E27FC236}">
                <a16:creationId xmlns:a16="http://schemas.microsoft.com/office/drawing/2014/main" id="{0BABC39F-CE59-4C04-AA32-597C7DF01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1400"/>
            <a:ext cx="18288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www.saltspring.com/oldisland/catalogue/Stamp%20pages/476%20Gingko.htm</a:t>
            </a:r>
          </a:p>
        </p:txBody>
      </p:sp>
      <p:sp>
        <p:nvSpPr>
          <p:cNvPr id="11278" name="Text Box 42">
            <a:extLst>
              <a:ext uri="{FF2B5EF4-FFF2-40B4-BE49-F238E27FC236}">
                <a16:creationId xmlns:a16="http://schemas.microsoft.com/office/drawing/2014/main" id="{1CF99F12-1A95-489E-BBEA-9006275DD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19050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uzavřená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(žilky propojeny anastomózami,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1279" name="Text Box 44">
            <a:extLst>
              <a:ext uri="{FF2B5EF4-FFF2-40B4-BE49-F238E27FC236}">
                <a16:creationId xmlns:a16="http://schemas.microsoft.com/office/drawing/2014/main" id="{64B20C56-F468-4A75-8FC4-051F088E1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797175"/>
            <a:ext cx="3733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Kromě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vícežilných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listů (u většiny rostlin) jsou listy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jednožilné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(jehlič-nany),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skrytožilné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(tučnolisté) 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bezžilné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(vodní rostl.,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Lemnaceae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1280" name="Picture 45" descr="C:\user\Houba\Škola-obrázky\morfologie\4_list\wolffia_arrhiza_tafel_043.jpg">
            <a:extLst>
              <a:ext uri="{FF2B5EF4-FFF2-40B4-BE49-F238E27FC236}">
                <a16:creationId xmlns:a16="http://schemas.microsoft.com/office/drawing/2014/main" id="{656290B4-9032-4A79-AAD8-DE1A6D5FC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4038600"/>
            <a:ext cx="1447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Text Box 46">
            <a:extLst>
              <a:ext uri="{FF2B5EF4-FFF2-40B4-BE49-F238E27FC236}">
                <a16:creationId xmlns:a16="http://schemas.microsoft.com/office/drawing/2014/main" id="{A29AB5F8-6104-4059-8B1E-9CC3FDA07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50" y="3975100"/>
            <a:ext cx="36385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http://caliban.mpiz-koeln.mpg.de/~stueber/thome/band1/tafel_043.html</a:t>
            </a:r>
          </a:p>
        </p:txBody>
      </p:sp>
      <p:pic>
        <p:nvPicPr>
          <p:cNvPr id="11282" name="Picture 47" descr="C:\user\Houba\Škola-obrázky\morfologie\4_list\Crassula_Portulacea_rubra.jpg">
            <a:extLst>
              <a:ext uri="{FF2B5EF4-FFF2-40B4-BE49-F238E27FC236}">
                <a16:creationId xmlns:a16="http://schemas.microsoft.com/office/drawing/2014/main" id="{2DAA6E29-10EB-473B-8E97-72E899E7576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2"/>
          <a:stretch>
            <a:fillRect/>
          </a:stretch>
        </p:blipFill>
        <p:spPr bwMode="auto">
          <a:xfrm>
            <a:off x="5467350" y="4198938"/>
            <a:ext cx="16764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Text Box 49">
            <a:extLst>
              <a:ext uri="{FF2B5EF4-FFF2-40B4-BE49-F238E27FC236}">
                <a16:creationId xmlns:a16="http://schemas.microsoft.com/office/drawing/2014/main" id="{C1B99B79-BC0F-4DCD-8067-96AADEF45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5537200"/>
            <a:ext cx="205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www.glasshouseworks.com/succ-bc.html</a:t>
            </a:r>
          </a:p>
        </p:txBody>
      </p:sp>
      <p:sp>
        <p:nvSpPr>
          <p:cNvPr id="11284" name="Text Box 50">
            <a:extLst>
              <a:ext uri="{FF2B5EF4-FFF2-40B4-BE49-F238E27FC236}">
                <a16:creationId xmlns:a16="http://schemas.microsoft.com/office/drawing/2014/main" id="{15AE547D-D8DC-4C26-9103-56CB82CFA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418465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Crassula portulacea</a:t>
            </a:r>
          </a:p>
        </p:txBody>
      </p:sp>
      <p:sp>
        <p:nvSpPr>
          <p:cNvPr id="11285" name="Text Box 51">
            <a:extLst>
              <a:ext uri="{FF2B5EF4-FFF2-40B4-BE49-F238E27FC236}">
                <a16:creationId xmlns:a16="http://schemas.microsoft.com/office/drawing/2014/main" id="{C585C1B5-2309-4D6B-B801-65CAFEADF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5867400"/>
            <a:ext cx="50292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zpravidla lze rozlišit hlavní a postranní žilky; typy 3–5 se sítí anastomóz ozn. jako ž. síťnatá)</a:t>
            </a: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1286" name="Picture 52" descr="C:\user\Houba\Škola-obrázky\morfologie\4_list\cernohorsky_pril19_listove_zilky.JPG">
            <a:extLst>
              <a:ext uri="{FF2B5EF4-FFF2-40B4-BE49-F238E27FC236}">
                <a16:creationId xmlns:a16="http://schemas.microsoft.com/office/drawing/2014/main" id="{41B2BC1F-E96F-481E-A5D7-3B010EFA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7"/>
          <a:stretch>
            <a:fillRect/>
          </a:stretch>
        </p:blipFill>
        <p:spPr bwMode="auto">
          <a:xfrm>
            <a:off x="457200" y="4953000"/>
            <a:ext cx="16764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7" name="Text Box 53">
            <a:extLst>
              <a:ext uri="{FF2B5EF4-FFF2-40B4-BE49-F238E27FC236}">
                <a16:creationId xmlns:a16="http://schemas.microsoft.com/office/drawing/2014/main" id="{D5BFFB4C-4DD5-4033-BA4F-30D4310B1A1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54000" y="5575300"/>
            <a:ext cx="1587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Základy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rostlinné morfologie</a:t>
            </a:r>
          </a:p>
        </p:txBody>
      </p:sp>
      <p:pic>
        <p:nvPicPr>
          <p:cNvPr id="11289" name="4_list_08_zilnatina-listu.MP3">
            <a:hlinkClick r:id="" action="ppaction://media"/>
            <a:extLst>
              <a:ext uri="{FF2B5EF4-FFF2-40B4-BE49-F238E27FC236}">
                <a16:creationId xmlns:a16="http://schemas.microsoft.com/office/drawing/2014/main" id="{56A863F0-42C7-4247-A99E-3B4D34588C1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341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64" fill="hold"/>
                                        <p:tgtEl>
                                          <p:spTgt spid="11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C:\user\Houba\Škola-obrázky\morfologie\4_list\cernohorsky_095_obrys_cepele.JPG">
            <a:extLst>
              <a:ext uri="{FF2B5EF4-FFF2-40B4-BE49-F238E27FC236}">
                <a16:creationId xmlns:a16="http://schemas.microsoft.com/office/drawing/2014/main" id="{058A53FF-899D-485C-9690-024F960B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40513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2">
            <a:extLst>
              <a:ext uri="{FF2B5EF4-FFF2-40B4-BE49-F238E27FC236}">
                <a16:creationId xmlns:a16="http://schemas.microsoft.com/office/drawing/2014/main" id="{EE4FFFC9-ADBD-4660-AD1C-93CBCC7A3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534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tvar čepele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(obrys)</a:t>
            </a:r>
            <a:endParaRPr lang="cs-CZ" altLang="cs-CZ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2292" name="Picture 11" descr="C:\user\Houba\Škola-obrázky\morfologie\4_list\cernohorsky_094_text-2.jpg">
            <a:extLst>
              <a:ext uri="{FF2B5EF4-FFF2-40B4-BE49-F238E27FC236}">
                <a16:creationId xmlns:a16="http://schemas.microsoft.com/office/drawing/2014/main" id="{5D745D50-C850-4C65-AA57-D80322FB9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4"/>
          <a:stretch>
            <a:fillRect/>
          </a:stretch>
        </p:blipFill>
        <p:spPr bwMode="auto">
          <a:xfrm>
            <a:off x="4648200" y="300038"/>
            <a:ext cx="40386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2" descr="C:\user\Houba\Škola-obrázky\morfologie\4_list\cernohorsky_095_text-1.jpg">
            <a:extLst>
              <a:ext uri="{FF2B5EF4-FFF2-40B4-BE49-F238E27FC236}">
                <a16:creationId xmlns:a16="http://schemas.microsoft.com/office/drawing/2014/main" id="{2BB9F2C1-3E79-4CC1-AE7E-2E6A0B3A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1238"/>
            <a:ext cx="40386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 descr="C:\user\Houba\Škola-obrázky\morfologie\4_list\cernohorsky_095_text-2.jpg">
            <a:extLst>
              <a:ext uri="{FF2B5EF4-FFF2-40B4-BE49-F238E27FC236}">
                <a16:creationId xmlns:a16="http://schemas.microsoft.com/office/drawing/2014/main" id="{B7E635FA-30B8-4CAD-8F25-B278D885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12"/>
          <a:stretch>
            <a:fillRect/>
          </a:stretch>
        </p:blipFill>
        <p:spPr bwMode="auto">
          <a:xfrm>
            <a:off x="4648200" y="3352800"/>
            <a:ext cx="40386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4">
            <a:extLst>
              <a:ext uri="{FF2B5EF4-FFF2-40B4-BE49-F238E27FC236}">
                <a16:creationId xmlns:a16="http://schemas.microsoft.com/office/drawing/2014/main" id="{26E9B4D3-192D-44EC-96D7-346D03CB8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0"/>
            <a:ext cx="2743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Základy rostlinné morfologie (na 3 snímcích)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2296" name="Text Box 15">
            <a:extLst>
              <a:ext uri="{FF2B5EF4-FFF2-40B4-BE49-F238E27FC236}">
                <a16:creationId xmlns:a16="http://schemas.microsoft.com/office/drawing/2014/main" id="{3E9DB48E-2B9C-4F9D-B5D0-C23EDEF49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10200"/>
            <a:ext cx="44196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prostorový vzhled čepele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plochá, vlnitá, řasnatá (</a:t>
            </a:r>
            <a:r>
              <a:rPr lang="cs-CZ" altLang="cs-CZ" sz="1700">
                <a:solidFill>
                  <a:schemeClr val="tx1"/>
                </a:solidFill>
                <a:latin typeface="Arial" panose="020B0604020202020204" pitchFamily="34" charset="0"/>
              </a:rPr>
              <a:t>habr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kadeřavá (</a:t>
            </a:r>
            <a:r>
              <a:rPr lang="cs-CZ" altLang="cs-CZ" sz="1700" i="1">
                <a:solidFill>
                  <a:schemeClr val="tx1"/>
                </a:solidFill>
                <a:latin typeface="Arial" panose="020B0604020202020204" pitchFamily="34" charset="0"/>
              </a:rPr>
              <a:t>Rumex crispus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svraskalá (</a:t>
            </a:r>
            <a:r>
              <a:rPr lang="cs-CZ" altLang="cs-CZ" sz="1700" i="1">
                <a:solidFill>
                  <a:schemeClr val="tx1"/>
                </a:solidFill>
                <a:latin typeface="Arial" panose="020B0604020202020204" pitchFamily="34" charset="0"/>
              </a:rPr>
              <a:t>Rosa rugosa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2297" name="Picture 16" descr="C:\user\Houba\Škola-obrázky\morfologie\4_list\rosa_rugosa.jpg">
            <a:extLst>
              <a:ext uri="{FF2B5EF4-FFF2-40B4-BE49-F238E27FC236}">
                <a16:creationId xmlns:a16="http://schemas.microsoft.com/office/drawing/2014/main" id="{3930F8F0-3D00-4963-9FCE-F701FD509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t="27791"/>
          <a:stretch>
            <a:fillRect/>
          </a:stretch>
        </p:blipFill>
        <p:spPr bwMode="auto">
          <a:xfrm>
            <a:off x="6686550" y="5145088"/>
            <a:ext cx="20066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7" descr="C:\user\Houba\Škola-obrázky\morfologie\4_list\habr_obecny_list.jpg">
            <a:extLst>
              <a:ext uri="{FF2B5EF4-FFF2-40B4-BE49-F238E27FC236}">
                <a16:creationId xmlns:a16="http://schemas.microsoft.com/office/drawing/2014/main" id="{CC5E7DB5-ABC2-4A70-9708-5E49120D1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435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 Box 18">
            <a:extLst>
              <a:ext uri="{FF2B5EF4-FFF2-40B4-BE49-F238E27FC236}">
                <a16:creationId xmlns:a16="http://schemas.microsoft.com/office/drawing/2014/main" id="{86B337AB-FE60-47A1-8392-C862D1DB9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105400"/>
            <a:ext cx="2286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http://botanika.wendys.cz/</a:t>
            </a: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kytky/foto.php?129:</a:t>
            </a:r>
          </a:p>
        </p:txBody>
      </p:sp>
      <p:sp>
        <p:nvSpPr>
          <p:cNvPr id="12300" name="Text Box 19">
            <a:extLst>
              <a:ext uri="{FF2B5EF4-FFF2-40B4-BE49-F238E27FC236}">
                <a16:creationId xmlns:a16="http://schemas.microsoft.com/office/drawing/2014/main" id="{764CAFB8-B555-4F33-97C5-DDC912172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0198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Habr obecný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Carpinus betulus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301" name="Text Box 20">
            <a:extLst>
              <a:ext uri="{FF2B5EF4-FFF2-40B4-BE49-F238E27FC236}">
                <a16:creationId xmlns:a16="http://schemas.microsoft.com/office/drawing/2014/main" id="{2EC61F15-EA33-4EF8-9DF0-C1EE1B763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0198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Růže svraskalá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Rosa rugosa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302" name="Text Box 21">
            <a:extLst>
              <a:ext uri="{FF2B5EF4-FFF2-40B4-BE49-F238E27FC236}">
                <a16:creationId xmlns:a16="http://schemas.microsoft.com/office/drawing/2014/main" id="{C96CFA1E-CBDD-4EA8-9816-E8DD694A9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1054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/morfologie/RosaRugListRostl.jpg:</a:t>
            </a:r>
          </a:p>
        </p:txBody>
      </p:sp>
      <p:pic>
        <p:nvPicPr>
          <p:cNvPr id="12304" name="4_list_09_tvary-cepele.MP3">
            <a:hlinkClick r:id="" action="ppaction://media"/>
            <a:extLst>
              <a:ext uri="{FF2B5EF4-FFF2-40B4-BE49-F238E27FC236}">
                <a16:creationId xmlns:a16="http://schemas.microsoft.com/office/drawing/2014/main" id="{F8D0A949-5D0C-4061-8E63-101275FDEEC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60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82" fill="hold"/>
                                        <p:tgtEl>
                                          <p:spTgt spid="12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6864</TotalTime>
  <Words>3215</Words>
  <Application>Microsoft Office PowerPoint</Application>
  <PresentationFormat>Předvádění na obrazovce (4:3)</PresentationFormat>
  <Paragraphs>318</Paragraphs>
  <Slides>20</Slides>
  <Notes>1</Notes>
  <HiddenSlides>0</HiddenSlides>
  <MMClips>27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Times New Roman</vt:lpstr>
      <vt:lpstr>Lucida Sans Unicode</vt:lpstr>
      <vt:lpstr>Arial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275</cp:revision>
  <dcterms:modified xsi:type="dcterms:W3CDTF">2020-11-08T11:29:56Z</dcterms:modified>
</cp:coreProperties>
</file>