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22"/>
  </p:notesMasterIdLst>
  <p:sldIdLst>
    <p:sldId id="278" r:id="rId2"/>
    <p:sldId id="279" r:id="rId3"/>
    <p:sldId id="293" r:id="rId4"/>
    <p:sldId id="289" r:id="rId5"/>
    <p:sldId id="281" r:id="rId6"/>
    <p:sldId id="291" r:id="rId7"/>
    <p:sldId id="290" r:id="rId8"/>
    <p:sldId id="282" r:id="rId9"/>
    <p:sldId id="283" r:id="rId10"/>
    <p:sldId id="284" r:id="rId11"/>
    <p:sldId id="292" r:id="rId12"/>
    <p:sldId id="294" r:id="rId13"/>
    <p:sldId id="295" r:id="rId14"/>
    <p:sldId id="296" r:id="rId15"/>
    <p:sldId id="297" r:id="rId16"/>
    <p:sldId id="298" r:id="rId17"/>
    <p:sldId id="299" r:id="rId18"/>
    <p:sldId id="300" r:id="rId19"/>
    <p:sldId id="301" r:id="rId20"/>
    <p:sldId id="302" r:id="rId21"/>
  </p:sldIdLst>
  <p:sldSz cx="9144000" cy="6858000" type="screen4x3"/>
  <p:notesSz cx="6858000" cy="9144000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+mn-ea"/>
        <a:cs typeface="Lucida Sans Unicode" panose="020B0602030504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+mn-ea"/>
        <a:cs typeface="Lucida Sans Unicode" panose="020B0602030504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+mn-ea"/>
        <a:cs typeface="Lucida Sans Unicode" panose="020B0602030504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+mn-ea"/>
        <a:cs typeface="Lucida Sans Unicode" panose="020B0602030504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+mn-ea"/>
        <a:cs typeface="Lucida Sans Unicode" panose="020B0602030504020204" pitchFamily="34" charset="0"/>
      </a:defRPr>
    </a:lvl5pPr>
    <a:lvl6pPr marL="22860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+mn-ea"/>
        <a:cs typeface="Lucida Sans Unicode" panose="020B0602030504020204" pitchFamily="34" charset="0"/>
      </a:defRPr>
    </a:lvl6pPr>
    <a:lvl7pPr marL="27432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+mn-ea"/>
        <a:cs typeface="Lucida Sans Unicode" panose="020B0602030504020204" pitchFamily="34" charset="0"/>
      </a:defRPr>
    </a:lvl7pPr>
    <a:lvl8pPr marL="32004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+mn-ea"/>
        <a:cs typeface="Lucida Sans Unicode" panose="020B0602030504020204" pitchFamily="34" charset="0"/>
      </a:defRPr>
    </a:lvl8pPr>
    <a:lvl9pPr marL="36576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+mn-ea"/>
        <a:cs typeface="Lucida Sans Unicode" panose="020B0602030504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0000"/>
    <a:srgbClr val="5F5F5F"/>
    <a:srgbClr val="333333"/>
    <a:srgbClr val="CCFFCC"/>
    <a:srgbClr val="CCFF99"/>
    <a:srgbClr val="009900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684" autoAdjust="0"/>
    <p:restoredTop sz="88083" autoAdjust="0"/>
  </p:normalViewPr>
  <p:slideViewPr>
    <p:cSldViewPr>
      <p:cViewPr varScale="1">
        <p:scale>
          <a:sx n="86" d="100"/>
          <a:sy n="86" d="100"/>
        </p:scale>
        <p:origin x="1488" y="67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84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png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image" Target="../media/image39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">
            <a:extLst>
              <a:ext uri="{FF2B5EF4-FFF2-40B4-BE49-F238E27FC236}">
                <a16:creationId xmlns:a16="http://schemas.microsoft.com/office/drawing/2014/main" id="{32180088-E626-45D1-9F0B-8404C59C1DC4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 bwMode="auto">
          <a:xfrm>
            <a:off x="0" y="303213"/>
            <a:ext cx="1588" cy="158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C0E5D150-CC4F-45EC-BE66-C9A7E3200581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503238" y="4316413"/>
            <a:ext cx="5856287" cy="405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cs-CZ" altLang="cs-CZ" noProof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B5498684-ECF9-4FDF-B86A-FEF090E74ECB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F8587676-DCE3-4DAB-9896-E64290698194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>
          <a:xfrm>
            <a:off x="503238" y="4316413"/>
            <a:ext cx="5856287" cy="4060825"/>
          </a:xfrm>
          <a:noFill/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</a:p>
        </p:txBody>
      </p:sp>
    </p:spTree>
    <p:extLst>
      <p:ext uri="{BB962C8B-B14F-4D97-AF65-F5344CB8AC3E}">
        <p14:creationId xmlns:p14="http://schemas.microsoft.com/office/powerpoint/2010/main" val="41630457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23819942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15100" y="500063"/>
            <a:ext cx="1941513" cy="5594350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85800" y="500063"/>
            <a:ext cx="5676900" cy="5594350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21368829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2094686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99264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08413" cy="411321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6613" y="1981200"/>
            <a:ext cx="3810000" cy="411321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1541951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15658191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27733603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83651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15645901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21078047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Box 1">
            <a:extLst>
              <a:ext uri="{FF2B5EF4-FFF2-40B4-BE49-F238E27FC236}">
                <a16:creationId xmlns:a16="http://schemas.microsoft.com/office/drawing/2014/main" id="{B02D5D69-5122-48FF-8744-C1943A7444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>
              <a:defRPr/>
            </a:pPr>
            <a:endParaRPr lang="cs-CZ" altLang="cs-CZ"/>
          </a:p>
        </p:txBody>
      </p:sp>
      <p:sp>
        <p:nvSpPr>
          <p:cNvPr id="1027" name="Text Box 2">
            <a:extLst>
              <a:ext uri="{FF2B5EF4-FFF2-40B4-BE49-F238E27FC236}">
                <a16:creationId xmlns:a16="http://schemas.microsoft.com/office/drawing/2014/main" id="{F0C9282C-F1BB-4708-A546-9C798EC2F8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>
              <a:defRPr/>
            </a:pPr>
            <a:endParaRPr lang="cs-CZ" altLang="cs-CZ"/>
          </a:p>
        </p:txBody>
      </p:sp>
      <p:sp>
        <p:nvSpPr>
          <p:cNvPr id="1028" name="Rectangle 3">
            <a:extLst>
              <a:ext uri="{FF2B5EF4-FFF2-40B4-BE49-F238E27FC236}">
                <a16:creationId xmlns:a16="http://schemas.microsoft.com/office/drawing/2014/main" id="{1E551AFE-A35C-4E14-A9F6-63DEC4425D9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0063"/>
            <a:ext cx="7770813" cy="1360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cs-CZ"/>
              <a:t>Klikněte pro úpravu formátu titulního textu</a:t>
            </a:r>
          </a:p>
        </p:txBody>
      </p:sp>
      <p:sp>
        <p:nvSpPr>
          <p:cNvPr id="1029" name="Rectangle 4">
            <a:extLst>
              <a:ext uri="{FF2B5EF4-FFF2-40B4-BE49-F238E27FC236}">
                <a16:creationId xmlns:a16="http://schemas.microsoft.com/office/drawing/2014/main" id="{79E418FB-63A1-44C8-9FA4-2B595F5F98C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0813" cy="411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cs-CZ"/>
              <a:t>Klikněte pro úpravu formátu textu osnovy</a:t>
            </a:r>
          </a:p>
          <a:p>
            <a:pPr lvl="1"/>
            <a:r>
              <a:rPr lang="en-GB" altLang="cs-CZ"/>
              <a:t>Druhá úroveň osnovy</a:t>
            </a:r>
          </a:p>
          <a:p>
            <a:pPr lvl="2"/>
            <a:r>
              <a:rPr lang="en-GB" altLang="cs-CZ"/>
              <a:t>Třetí úroveň osnovy</a:t>
            </a:r>
          </a:p>
          <a:p>
            <a:pPr lvl="3"/>
            <a:r>
              <a:rPr lang="en-GB" altLang="cs-CZ"/>
              <a:t>Čtvrtá úroveň osnovy</a:t>
            </a:r>
          </a:p>
          <a:p>
            <a:pPr lvl="4"/>
            <a:r>
              <a:rPr lang="en-GB" altLang="cs-CZ"/>
              <a:t>Pátá úroveň osnovy</a:t>
            </a:r>
          </a:p>
          <a:p>
            <a:pPr lvl="4"/>
            <a:r>
              <a:rPr lang="en-GB" altLang="cs-CZ"/>
              <a:t>Šestá úroveň osnovy</a:t>
            </a:r>
          </a:p>
          <a:p>
            <a:pPr lvl="4"/>
            <a:r>
              <a:rPr lang="en-GB" altLang="cs-CZ"/>
              <a:t>Sedmá úroveň osnovy</a:t>
            </a:r>
          </a:p>
          <a:p>
            <a:pPr lvl="4"/>
            <a:r>
              <a:rPr lang="en-GB" altLang="cs-CZ"/>
              <a:t>Osmá úroveň osnovy</a:t>
            </a:r>
          </a:p>
          <a:p>
            <a:pPr lvl="4"/>
            <a:r>
              <a:rPr lang="en-GB" altLang="cs-CZ"/>
              <a:t>Devátá úroveň osnovy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anose="02020603050405020304" pitchFamily="18" charset="0"/>
          <a:ea typeface="Lucida Sans Unicode" panose="020B0602030504020204" pitchFamily="34" charset="0"/>
          <a:cs typeface="Lucida Sans Unicode" panose="020B0602030504020204" pitchFamily="34" charset="0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anose="02020603050405020304" pitchFamily="18" charset="0"/>
          <a:ea typeface="Lucida Sans Unicode" panose="020B0602030504020204" pitchFamily="34" charset="0"/>
          <a:cs typeface="Lucida Sans Unicode" panose="020B0602030504020204" pitchFamily="34" charset="0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anose="02020603050405020304" pitchFamily="18" charset="0"/>
          <a:ea typeface="Lucida Sans Unicode" panose="020B0602030504020204" pitchFamily="34" charset="0"/>
          <a:cs typeface="Lucida Sans Unicode" panose="020B0602030504020204" pitchFamily="34" charset="0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anose="02020603050405020304" pitchFamily="18" charset="0"/>
          <a:ea typeface="Lucida Sans Unicode" panose="020B0602030504020204" pitchFamily="34" charset="0"/>
          <a:cs typeface="Lucida Sans Unicode" panose="020B0602030504020204" pitchFamily="34" charset="0"/>
        </a:defRPr>
      </a:lvl5pPr>
      <a:lvl6pPr marL="4572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anose="02020603050405020304" pitchFamily="18" charset="0"/>
          <a:ea typeface="Lucida Sans Unicode" panose="020B0602030504020204" pitchFamily="34" charset="0"/>
          <a:cs typeface="Lucida Sans Unicode" panose="020B0602030504020204" pitchFamily="34" charset="0"/>
        </a:defRPr>
      </a:lvl6pPr>
      <a:lvl7pPr marL="9144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anose="02020603050405020304" pitchFamily="18" charset="0"/>
          <a:ea typeface="Lucida Sans Unicode" panose="020B0602030504020204" pitchFamily="34" charset="0"/>
          <a:cs typeface="Lucida Sans Unicode" panose="020B0602030504020204" pitchFamily="34" charset="0"/>
        </a:defRPr>
      </a:lvl7pPr>
      <a:lvl8pPr marL="1371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anose="02020603050405020304" pitchFamily="18" charset="0"/>
          <a:ea typeface="Lucida Sans Unicode" panose="020B0602030504020204" pitchFamily="34" charset="0"/>
          <a:cs typeface="Lucida Sans Unicode" panose="020B0602030504020204" pitchFamily="34" charset="0"/>
        </a:defRPr>
      </a:lvl8pPr>
      <a:lvl9pPr marL="18288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anose="02020603050405020304" pitchFamily="18" charset="0"/>
          <a:ea typeface="Lucida Sans Unicode" panose="020B0602030504020204" pitchFamily="34" charset="0"/>
          <a:cs typeface="Lucida Sans Unicode" panose="020B0602030504020204" pitchFamily="34" charset="0"/>
        </a:defRPr>
      </a:lvl9pPr>
    </p:titleStyle>
    <p:bodyStyle>
      <a:lvl1pPr marL="341313" indent="-341313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•"/>
        <a:defRPr sz="3200" kern="1200">
          <a:solidFill>
            <a:srgbClr val="000000"/>
          </a:solidFill>
          <a:latin typeface="+mn-lt"/>
          <a:ea typeface="+mn-ea"/>
          <a:cs typeface="+mn-cs"/>
        </a:defRPr>
      </a:lvl1pPr>
      <a:lvl2pPr marL="741363" indent="-284163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–"/>
        <a:defRPr sz="28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•"/>
        <a:defRPr sz="24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–"/>
        <a:defRPr sz="2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»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13" Type="http://schemas.openxmlformats.org/officeDocument/2006/relationships/image" Target="../media/image4.png"/><Relationship Id="rId3" Type="http://schemas.openxmlformats.org/officeDocument/2006/relationships/audio" Target="../media/media1.MP3"/><Relationship Id="rId7" Type="http://schemas.openxmlformats.org/officeDocument/2006/relationships/notesSlide" Target="../notesSlides/notesSlide1.xml"/><Relationship Id="rId12" Type="http://schemas.openxmlformats.org/officeDocument/2006/relationships/image" Target="../media/image3.jpeg"/><Relationship Id="rId2" Type="http://schemas.microsoft.com/office/2007/relationships/media" Target="../media/media1.MP3"/><Relationship Id="rId1" Type="http://schemas.openxmlformats.org/officeDocument/2006/relationships/vmlDrawing" Target="../drawings/vmlDrawing1.v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2.emf"/><Relationship Id="rId5" Type="http://schemas.openxmlformats.org/officeDocument/2006/relationships/audio" Target="../media/media2.MP3"/><Relationship Id="rId10" Type="http://schemas.openxmlformats.org/officeDocument/2006/relationships/oleObject" Target="../embeddings/oleObject2.bin"/><Relationship Id="rId4" Type="http://schemas.microsoft.com/office/2007/relationships/media" Target="../media/media2.MP3"/><Relationship Id="rId9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5" Type="http://schemas.openxmlformats.org/officeDocument/2006/relationships/image" Target="../media/image4.png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4.png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audio" Target="../media/media15.MP3"/><Relationship Id="rId7" Type="http://schemas.openxmlformats.org/officeDocument/2006/relationships/image" Target="../media/image37.jpeg"/><Relationship Id="rId2" Type="http://schemas.microsoft.com/office/2007/relationships/media" Target="../media/media15.MP3"/><Relationship Id="rId1" Type="http://schemas.openxmlformats.org/officeDocument/2006/relationships/vmlDrawing" Target="../drawings/vmlDrawing5.vml"/><Relationship Id="rId6" Type="http://schemas.openxmlformats.org/officeDocument/2006/relationships/image" Target="../media/image36.jpeg"/><Relationship Id="rId11" Type="http://schemas.openxmlformats.org/officeDocument/2006/relationships/image" Target="../media/image4.png"/><Relationship Id="rId5" Type="http://schemas.openxmlformats.org/officeDocument/2006/relationships/image" Target="../media/image35.jpeg"/><Relationship Id="rId10" Type="http://schemas.openxmlformats.org/officeDocument/2006/relationships/image" Target="../media/image34.png"/><Relationship Id="rId4" Type="http://schemas.openxmlformats.org/officeDocument/2006/relationships/slideLayout" Target="../slideLayouts/slideLayout7.xml"/><Relationship Id="rId9" Type="http://schemas.openxmlformats.org/officeDocument/2006/relationships/oleObject" Target="../embeddings/oleObject10.bin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audio" Target="../media/media16.MP3"/><Relationship Id="rId7" Type="http://schemas.openxmlformats.org/officeDocument/2006/relationships/oleObject" Target="../embeddings/oleObject12.bin"/><Relationship Id="rId2" Type="http://schemas.microsoft.com/office/2007/relationships/media" Target="../media/media16.MP3"/><Relationship Id="rId1" Type="http://schemas.openxmlformats.org/officeDocument/2006/relationships/vmlDrawing" Target="../drawings/vmlDrawing6.vml"/><Relationship Id="rId6" Type="http://schemas.openxmlformats.org/officeDocument/2006/relationships/image" Target="../media/image39.png"/><Relationship Id="rId11" Type="http://schemas.openxmlformats.org/officeDocument/2006/relationships/image" Target="../media/image4.png"/><Relationship Id="rId5" Type="http://schemas.openxmlformats.org/officeDocument/2006/relationships/oleObject" Target="../embeddings/oleObject11.bin"/><Relationship Id="rId10" Type="http://schemas.openxmlformats.org/officeDocument/2006/relationships/image" Target="../media/image41.png"/><Relationship Id="rId4" Type="http://schemas.openxmlformats.org/officeDocument/2006/relationships/slideLayout" Target="../slideLayouts/slideLayout7.xml"/><Relationship Id="rId9" Type="http://schemas.openxmlformats.org/officeDocument/2006/relationships/oleObject" Target="../embeddings/oleObject13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6" Type="http://schemas.openxmlformats.org/officeDocument/2006/relationships/image" Target="../media/image44.png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5" Type="http://schemas.openxmlformats.org/officeDocument/2006/relationships/image" Target="../media/image4.png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audio" Target="../media/media19.MP3"/><Relationship Id="rId7" Type="http://schemas.openxmlformats.org/officeDocument/2006/relationships/image" Target="../media/image46.png"/><Relationship Id="rId2" Type="http://schemas.microsoft.com/office/2007/relationships/media" Target="../media/media19.MP3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4.bin"/><Relationship Id="rId5" Type="http://schemas.openxmlformats.org/officeDocument/2006/relationships/image" Target="../media/image47.jpe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oleObject" Target="../embeddings/oleObject6.bin"/><Relationship Id="rId3" Type="http://schemas.openxmlformats.org/officeDocument/2006/relationships/audio" Target="../media/media3.MP3"/><Relationship Id="rId7" Type="http://schemas.openxmlformats.org/officeDocument/2006/relationships/oleObject" Target="../embeddings/oleObject3.bin"/><Relationship Id="rId12" Type="http://schemas.openxmlformats.org/officeDocument/2006/relationships/image" Target="../media/image7.png"/><Relationship Id="rId17" Type="http://schemas.openxmlformats.org/officeDocument/2006/relationships/image" Target="../media/image4.png"/><Relationship Id="rId2" Type="http://schemas.microsoft.com/office/2007/relationships/media" Target="../media/media3.MP3"/><Relationship Id="rId16" Type="http://schemas.openxmlformats.org/officeDocument/2006/relationships/image" Target="../media/image9.png"/><Relationship Id="rId1" Type="http://schemas.openxmlformats.org/officeDocument/2006/relationships/vmlDrawing" Target="../drawings/vmlDrawing2.vml"/><Relationship Id="rId6" Type="http://schemas.openxmlformats.org/officeDocument/2006/relationships/slideLayout" Target="../slideLayouts/slideLayout7.xml"/><Relationship Id="rId11" Type="http://schemas.openxmlformats.org/officeDocument/2006/relationships/oleObject" Target="../embeddings/oleObject5.bin"/><Relationship Id="rId5" Type="http://schemas.openxmlformats.org/officeDocument/2006/relationships/audio" Target="../media/media4.MP3"/><Relationship Id="rId15" Type="http://schemas.openxmlformats.org/officeDocument/2006/relationships/oleObject" Target="../embeddings/oleObject7.bin"/><Relationship Id="rId10" Type="http://schemas.openxmlformats.org/officeDocument/2006/relationships/image" Target="../media/image6.png"/><Relationship Id="rId4" Type="http://schemas.microsoft.com/office/2007/relationships/media" Target="../media/media4.MP3"/><Relationship Id="rId9" Type="http://schemas.openxmlformats.org/officeDocument/2006/relationships/oleObject" Target="../embeddings/oleObject4.bin"/><Relationship Id="rId1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microsoft.com/office/2007/relationships/media" Target="../media/media6.MP3"/><Relationship Id="rId7" Type="http://schemas.openxmlformats.org/officeDocument/2006/relationships/image" Target="../media/image11.jpe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0.jpeg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4.jpeg"/><Relationship Id="rId4" Type="http://schemas.openxmlformats.org/officeDocument/2006/relationships/audio" Target="../media/media6.MP3"/><Relationship Id="rId9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audio" Target="../media/media7.MP3"/><Relationship Id="rId7" Type="http://schemas.openxmlformats.org/officeDocument/2006/relationships/image" Target="../media/image15.png"/><Relationship Id="rId2" Type="http://schemas.microsoft.com/office/2007/relationships/media" Target="../media/media7.MP3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8.bin"/><Relationship Id="rId5" Type="http://schemas.openxmlformats.org/officeDocument/2006/relationships/image" Target="../media/image16.jpe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audio" Target="../media/media9.MP3"/><Relationship Id="rId7" Type="http://schemas.openxmlformats.org/officeDocument/2006/relationships/image" Target="../media/image26.png"/><Relationship Id="rId2" Type="http://schemas.microsoft.com/office/2007/relationships/media" Target="../media/media9.MP3"/><Relationship Id="rId1" Type="http://schemas.openxmlformats.org/officeDocument/2006/relationships/vmlDrawing" Target="../drawings/vmlDrawing4.v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4.png"/><Relationship Id="rId5" Type="http://schemas.openxmlformats.org/officeDocument/2006/relationships/audio" Target="../media/media10.MP3"/><Relationship Id="rId10" Type="http://schemas.openxmlformats.org/officeDocument/2006/relationships/image" Target="../media/image25.png"/><Relationship Id="rId4" Type="http://schemas.microsoft.com/office/2007/relationships/media" Target="../media/media10.MP3"/><Relationship Id="rId9" Type="http://schemas.openxmlformats.org/officeDocument/2006/relationships/oleObject" Target="../embeddings/oleObject9.bin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4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8">
            <a:extLst>
              <a:ext uri="{FF2B5EF4-FFF2-40B4-BE49-F238E27FC236}">
                <a16:creationId xmlns:a16="http://schemas.microsoft.com/office/drawing/2014/main" id="{292295C9-0559-4FFB-9649-844568732A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98888" y="1524000"/>
            <a:ext cx="4953000" cy="277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lnSpc>
                <a:spcPct val="93000"/>
              </a:lnSpc>
              <a:spcBef>
                <a:spcPts val="1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 b="1" u="sng">
                <a:solidFill>
                  <a:schemeClr val="tx1"/>
                </a:solidFill>
                <a:latin typeface="Arial" panose="020B0604020202020204" pitchFamily="34" charset="0"/>
              </a:rPr>
              <a:t>Pů</a:t>
            </a:r>
            <a:r>
              <a:rPr lang="cs-CZ" altLang="cs-CZ" sz="1800" b="1" u="sng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vod </a:t>
            </a:r>
            <a:r>
              <a:rPr lang="cs-CZ" altLang="cs-CZ" sz="1800" b="1" u="sng">
                <a:solidFill>
                  <a:schemeClr val="tx1"/>
                </a:solidFill>
                <a:latin typeface="Arial" panose="020B0604020202020204" pitchFamily="34" charset="0"/>
              </a:rPr>
              <a:t>a evoluce </a:t>
            </a:r>
            <a:r>
              <a:rPr lang="cs-CZ" altLang="cs-CZ" sz="1800" b="1" u="sng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plodolist</a:t>
            </a:r>
            <a:r>
              <a:rPr lang="cs-CZ" altLang="cs-CZ" sz="1800" b="1" u="sng">
                <a:solidFill>
                  <a:schemeClr val="tx1"/>
                </a:solidFill>
                <a:latin typeface="Arial" panose="020B0604020202020204" pitchFamily="34" charset="0"/>
              </a:rPr>
              <a:t>ů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• orgány listového p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ů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vodu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, vyvinuly se </a:t>
            </a:r>
            <a:r>
              <a:rPr lang="cs-CZ" altLang="cs-CZ" sz="1800">
                <a:solidFill>
                  <a:schemeClr val="tx2"/>
                </a:solidFill>
                <a:latin typeface="Arial" panose="020B0604020202020204" pitchFamily="34" charset="0"/>
              </a:rPr>
              <a:t>přeměnou </a:t>
            </a:r>
            <a:r>
              <a:rPr lang="cs-CZ" altLang="cs-CZ" sz="1800" b="1">
                <a:solidFill>
                  <a:schemeClr val="tx2"/>
                </a:solidFill>
                <a:latin typeface="Arial" panose="020B0604020202020204" pitchFamily="34" charset="0"/>
              </a:rPr>
              <a:t>megasporofylů</a:t>
            </a:r>
            <a:endParaRPr lang="cs-CZ" altLang="cs-CZ" sz="1800" b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•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původní typ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plodolistu: podéln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slo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ž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ený </a:t>
            </a:r>
            <a:r>
              <a:rPr lang="cs-CZ" altLang="cs-CZ" sz="1800">
                <a:solidFill>
                  <a:schemeClr val="tx2"/>
                </a:solidFill>
                <a:latin typeface="Arial" panose="020B0604020202020204" pitchFamily="34" charset="0"/>
              </a:rPr>
              <a:t>(kon-duplikátně = podél střední žilky, jako u složené vernace)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okraje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nesrostl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é (jen slepené),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na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 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okraji bliznové papily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(„kartáčkovitá blizna“)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=&gt;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odzdola sr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ů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st =&gt; posun papil nahoru =&gt;</a:t>
            </a:r>
            <a:r>
              <a:rPr lang="cs-CZ" altLang="cs-CZ" sz="1800">
                <a:solidFill>
                  <a:schemeClr val="tx1"/>
                </a:solidFill>
              </a:rPr>
              <a:t> 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diferenciace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stylodia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a formování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blizny</a:t>
            </a:r>
            <a:endParaRPr lang="cs-CZ" altLang="cs-CZ" sz="180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3075" name="Text Box 33">
            <a:extLst>
              <a:ext uri="{FF2B5EF4-FFF2-40B4-BE49-F238E27FC236}">
                <a16:creationId xmlns:a16="http://schemas.microsoft.com/office/drawing/2014/main" id="{5CB624F4-CCEC-4D36-8EE7-39916C289D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98888" y="381000"/>
            <a:ext cx="4953000" cy="98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GYNECEUM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je soubor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plodolist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ů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(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= karpelů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), volných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 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nebo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 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srostlých v 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pestík</a:t>
            </a:r>
          </a:p>
        </p:txBody>
      </p:sp>
      <p:sp>
        <p:nvSpPr>
          <p:cNvPr id="3076" name="Text Box 34">
            <a:extLst>
              <a:ext uri="{FF2B5EF4-FFF2-40B4-BE49-F238E27FC236}">
                <a16:creationId xmlns:a16="http://schemas.microsoft.com/office/drawing/2014/main" id="{EA2ED598-1BF7-4E3E-85E4-B801F7E669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98888" y="4343400"/>
            <a:ext cx="2286000" cy="188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 typeface="Wingdings" panose="05000000000000000000" pitchFamily="2" charset="2"/>
              <a:buNone/>
            </a:pPr>
            <a:r>
              <a:rPr lang="cs-CZ" altLang="cs-CZ" sz="1800">
                <a:solidFill>
                  <a:schemeClr val="tx2"/>
                </a:solidFill>
                <a:latin typeface="Arial" panose="020B0604020202020204" pitchFamily="34" charset="0"/>
              </a:rPr>
              <a:t>• vývojem prošla i pozice vajíček (obr. vpravo): původně na čepeli =&gt; posun na okraj plodolistu (viz dále, typy placentace)</a:t>
            </a:r>
          </a:p>
        </p:txBody>
      </p:sp>
      <p:graphicFrame>
        <p:nvGraphicFramePr>
          <p:cNvPr id="3077" name="Object 38">
            <a:extLst>
              <a:ext uri="{FF2B5EF4-FFF2-40B4-BE49-F238E27FC236}">
                <a16:creationId xmlns:a16="http://schemas.microsoft.com/office/drawing/2014/main" id="{7FBAAE25-8AFC-46F1-B25D-6B3EE99593F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11175" y="2971800"/>
          <a:ext cx="3122613" cy="3657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7" name="Rastrový obrázek" r:id="rId8" imgW="4001058" imgH="4686954" progId="Paint.Picture">
                  <p:embed/>
                </p:oleObj>
              </mc:Choice>
              <mc:Fallback>
                <p:oleObj name="Rastrový obrázek" r:id="rId8" imgW="4001058" imgH="4686954" progId="Paint.Picture">
                  <p:embed/>
                  <p:pic>
                    <p:nvPicPr>
                      <p:cNvPr id="0" name="Object 3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1175" y="2971800"/>
                        <a:ext cx="3122613" cy="3657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B8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8" name="Object 39">
            <a:extLst>
              <a:ext uri="{FF2B5EF4-FFF2-40B4-BE49-F238E27FC236}">
                <a16:creationId xmlns:a16="http://schemas.microsoft.com/office/drawing/2014/main" id="{4E8F9816-30F3-4D4D-8F3A-8927FB96D39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084888" y="4419600"/>
          <a:ext cx="2492375" cy="1870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8" name="Image" r:id="rId10" imgW="6193841" imgH="4645457" progId="Photoshop.Image.6">
                  <p:embed/>
                </p:oleObj>
              </mc:Choice>
              <mc:Fallback>
                <p:oleObj name="Image" r:id="rId10" imgW="6193841" imgH="4645457" progId="Photoshop.Image.6">
                  <p:embed/>
                  <p:pic>
                    <p:nvPicPr>
                      <p:cNvPr id="0" name="Object 3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84888" y="4419600"/>
                        <a:ext cx="2492375" cy="1870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9" name="Text Box 40">
            <a:extLst>
              <a:ext uri="{FF2B5EF4-FFF2-40B4-BE49-F238E27FC236}">
                <a16:creationId xmlns:a16="http://schemas.microsoft.com/office/drawing/2014/main" id="{B9645715-EAC2-467F-A79D-5E5928B55C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775" y="2933700"/>
            <a:ext cx="27432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200">
                <a:solidFill>
                  <a:srgbClr val="5F5F5F"/>
                </a:solidFill>
                <a:latin typeface="Arial" panose="020B0604020202020204" pitchFamily="34" charset="0"/>
              </a:rPr>
              <a:t>Blizny primitivních krytosemenných</a:t>
            </a:r>
          </a:p>
        </p:txBody>
      </p:sp>
      <p:pic>
        <p:nvPicPr>
          <p:cNvPr id="3080" name="Picture 42" descr="C:\user\Houba\Škola-obrázky\morfologie\7_kvet\slavikova_083_evoluce_plodolistu.JPG">
            <a:extLst>
              <a:ext uri="{FF2B5EF4-FFF2-40B4-BE49-F238E27FC236}">
                <a16:creationId xmlns:a16="http://schemas.microsoft.com/office/drawing/2014/main" id="{6AF994A5-DC7A-4B02-9F31-F2ABF368A0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175" y="304800"/>
            <a:ext cx="3124200" cy="255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1" name="Text Box 41">
            <a:extLst>
              <a:ext uri="{FF2B5EF4-FFF2-40B4-BE49-F238E27FC236}">
                <a16:creationId xmlns:a16="http://schemas.microsoft.com/office/drawing/2014/main" id="{B88E48C5-7B89-4F5E-A4ED-7D7985A458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6925" y="2698750"/>
            <a:ext cx="1600200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 algn="r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700">
                <a:solidFill>
                  <a:schemeClr val="tx1"/>
                </a:solidFill>
                <a:latin typeface="Arial" panose="020B0604020202020204" pitchFamily="34" charset="0"/>
              </a:rPr>
              <a:t>Slavíková 1984: Morfologie rostlin</a:t>
            </a:r>
          </a:p>
        </p:txBody>
      </p:sp>
      <p:pic>
        <p:nvPicPr>
          <p:cNvPr id="3083" name="7b_kvet_01_vyvoj-plodolistu.MP3">
            <a:hlinkClick r:id="" action="ppaction://media"/>
            <a:extLst>
              <a:ext uri="{FF2B5EF4-FFF2-40B4-BE49-F238E27FC236}">
                <a16:creationId xmlns:a16="http://schemas.microsoft.com/office/drawing/2014/main" id="{9AAD525B-FF7A-4F4E-99F7-5FB05CF053D9}"/>
              </a:ext>
            </a:extLst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7002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7b_kvet_01_pozice-vajicek.MP3">
            <a:hlinkClick r:id="" action="ppaction://media"/>
            <a:extLst>
              <a:ext uri="{FF2B5EF4-FFF2-40B4-BE49-F238E27FC236}">
                <a16:creationId xmlns:a16="http://schemas.microsoft.com/office/drawing/2014/main" id="{EFB741CB-C98C-42D1-9382-F9E79A35BF3C}"/>
              </a:ext>
            </a:extLst>
          </p:cNvPr>
          <p:cNvPicPr>
            <a:picLocks noChangeAspect="1" noChangeArrowheads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45085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573" fill="hold"/>
                                        <p:tgtEl>
                                          <p:spTgt spid="30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8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0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28757" fill="hold"/>
                                        <p:tgtEl>
                                          <p:spTgt spid="30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4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8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48">
            <a:extLst>
              <a:ext uri="{FF2B5EF4-FFF2-40B4-BE49-F238E27FC236}">
                <a16:creationId xmlns:a16="http://schemas.microsoft.com/office/drawing/2014/main" id="{DBA4D261-2747-4D05-839D-1DE9F514E7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8382000" cy="290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 b="1" u="sng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Megagametogeneze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•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megaspora intenzivn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roste =&gt; mate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ř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ská bu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ň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ka zárode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č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ného vaku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(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má vysoký obsah RNA, protein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ů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, enzym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ů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a n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kdy i zásobních látek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)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=&gt; vývoj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megagamety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=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vaječné buňky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(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oosféry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)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•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jádro megaspory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(resp.</a:t>
            </a:r>
            <a:r>
              <a:rPr lang="cs-CZ" altLang="cs-CZ" sz="120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mateř.</a:t>
            </a:r>
            <a:r>
              <a:rPr lang="cs-CZ" altLang="cs-CZ" sz="120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b.</a:t>
            </a:r>
            <a:r>
              <a:rPr lang="cs-CZ" altLang="cs-CZ" sz="120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zár.</a:t>
            </a:r>
            <a:r>
              <a:rPr lang="cs-CZ" altLang="cs-CZ" sz="120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vaku)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je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primární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jádro zárode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č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ného vaku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– 1. d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lení =&gt; vznik dvojjaderného zárode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č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ného vaku (2 dce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ř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inná jádra na pólech, vakuola ve st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ř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edu)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– 2. d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lení =&gt; 2 jádra na mikropyl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árním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pólu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,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2 jádra na chalaz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álním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pólu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				      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(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č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ty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ř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jaderný zárode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č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ný vak)</a:t>
            </a:r>
          </a:p>
        </p:txBody>
      </p:sp>
      <p:pic>
        <p:nvPicPr>
          <p:cNvPr id="13315" name="Picture 50" descr="C:\user\Houba\Škola-obrázky\morfologie\7_kvet\slavikova_088_zarodecny_vak.JPG">
            <a:extLst>
              <a:ext uri="{FF2B5EF4-FFF2-40B4-BE49-F238E27FC236}">
                <a16:creationId xmlns:a16="http://schemas.microsoft.com/office/drawing/2014/main" id="{AC5EE071-19FF-4481-9927-3EADF8D7FA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124200"/>
            <a:ext cx="29972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Text Box 51">
            <a:extLst>
              <a:ext uri="{FF2B5EF4-FFF2-40B4-BE49-F238E27FC236}">
                <a16:creationId xmlns:a16="http://schemas.microsoft.com/office/drawing/2014/main" id="{7A860A4C-8434-459F-A069-CAA5C9A3B3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1400" y="3330575"/>
            <a:ext cx="5181600" cy="1241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– 3. d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lení =&gt; 4 jádra na mikropyl. pólu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,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4 jádra na chalaz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.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pólu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=&gt;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osmijaderný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zárode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č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ný vak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;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zmín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né póly jsou odd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leny vakuolami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•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pozd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ji odd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lení na samostatné bu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ň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ky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: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3317" name="Text Box 52">
            <a:extLst>
              <a:ext uri="{FF2B5EF4-FFF2-40B4-BE49-F238E27FC236}">
                <a16:creationId xmlns:a16="http://schemas.microsoft.com/office/drawing/2014/main" id="{67704545-3A2A-4DEC-A41B-5EFC23B309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3124200"/>
            <a:ext cx="1600200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 algn="r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700">
                <a:solidFill>
                  <a:schemeClr val="tx1"/>
                </a:solidFill>
                <a:latin typeface="Arial" panose="020B0604020202020204" pitchFamily="34" charset="0"/>
              </a:rPr>
              <a:t>Slavíková 1984: Morfologie rostlin</a:t>
            </a:r>
          </a:p>
        </p:txBody>
      </p:sp>
      <p:sp>
        <p:nvSpPr>
          <p:cNvPr id="13318" name="Text Box 54">
            <a:extLst>
              <a:ext uri="{FF2B5EF4-FFF2-40B4-BE49-F238E27FC236}">
                <a16:creationId xmlns:a16="http://schemas.microsoft.com/office/drawing/2014/main" id="{7B9708D7-7097-4933-BB1C-15D15D6795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4572000"/>
            <a:ext cx="662940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– v mikropylární oblasti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(na obr.</a:t>
            </a:r>
            <a:r>
              <a:rPr lang="cs-CZ" altLang="cs-CZ" sz="120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nahoře)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oosféra</a:t>
            </a:r>
            <a:r>
              <a:rPr lang="cs-CZ" altLang="cs-CZ" sz="16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+</a:t>
            </a:r>
            <a:r>
              <a:rPr lang="cs-CZ" altLang="cs-CZ" sz="16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2 synergidy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=</a:t>
            </a:r>
            <a:r>
              <a:rPr lang="cs-CZ" altLang="cs-CZ" sz="1600">
                <a:solidFill>
                  <a:schemeClr val="tx1"/>
                </a:solidFill>
                <a:latin typeface="Arial" panose="020B0604020202020204" pitchFamily="34" charset="0"/>
              </a:rPr>
              <a:t> 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vaje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č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ný aparát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,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v</a:t>
            </a:r>
            <a:r>
              <a:rPr lang="cs-CZ" altLang="cs-CZ" sz="16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 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chalázové oblasti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(na obr.</a:t>
            </a:r>
            <a:r>
              <a:rPr lang="cs-CZ" altLang="cs-CZ" sz="120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dole)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3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antipody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– obsah zár. vaku mezi vaj. aparátem a antipodami vyplňuje velká vakuolizovaná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centrální buňka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;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dv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volná pólová jádra (jedno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z každého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pólu)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se přesunou do středu této buňky a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splynou v jedno diploidní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sekundární jádro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zárode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č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ného vaku</a:t>
            </a:r>
            <a:endParaRPr lang="cs-CZ" altLang="cs-CZ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13320" name="7b_kvet_10_zarodecny-vak.MP3">
            <a:hlinkClick r:id="" action="ppaction://media"/>
            <a:extLst>
              <a:ext uri="{FF2B5EF4-FFF2-40B4-BE49-F238E27FC236}">
                <a16:creationId xmlns:a16="http://schemas.microsoft.com/office/drawing/2014/main" id="{5F92BDA4-8DCE-4EDF-BEAC-5337AB882C8A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913" y="40767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3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818" fill="hold"/>
                                        <p:tgtEl>
                                          <p:spTgt spid="133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20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20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51" descr="simp-ang09">
            <a:extLst>
              <a:ext uri="{FF2B5EF4-FFF2-40B4-BE49-F238E27FC236}">
                <a16:creationId xmlns:a16="http://schemas.microsoft.com/office/drawing/2014/main" id="{D2FFCD11-EB64-41C3-8656-025CF47B32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2" t="7487" r="11647" b="60646"/>
          <a:stretch>
            <a:fillRect/>
          </a:stretch>
        </p:blipFill>
        <p:spPr bwMode="auto">
          <a:xfrm>
            <a:off x="457200" y="479425"/>
            <a:ext cx="6400800" cy="307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Text Box 52">
            <a:extLst>
              <a:ext uri="{FF2B5EF4-FFF2-40B4-BE49-F238E27FC236}">
                <a16:creationId xmlns:a16="http://schemas.microsoft.com/office/drawing/2014/main" id="{81F75DB3-34FC-49C1-9E5E-E35E43CA06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690938"/>
            <a:ext cx="8458200" cy="277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•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centrální bu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ň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ka je od bun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k vaje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č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ného aparátu obvykle odd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lena plazmalemou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– na po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č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átku bývá dvojjaderná, jádra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zpravidla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splynou p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ř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ed oplozením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•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oosféra je v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tší ne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ž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synergidy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a má tenkou buněčnou stěnu, což napomáhá účelu, pro který je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ur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č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ena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–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splynutí se sam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č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í gametou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•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synergidy</a:t>
            </a:r>
            <a:r>
              <a:rPr lang="cs-CZ" altLang="cs-CZ" sz="1800" i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pak při oplození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usnad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ň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ují pr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ů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nik pylové lá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č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ky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(filiformní aparát – kanálkovité výběžky jejich vnitřní stěny –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vylu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č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uj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e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chemotropicky aktivní látky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)</a:t>
            </a:r>
            <a:endParaRPr lang="cs-CZ" altLang="cs-CZ" sz="1800">
              <a:solidFill>
                <a:schemeClr val="tx1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–</a:t>
            </a:r>
            <a:r>
              <a:rPr lang="cs-CZ" altLang="cs-CZ" sz="16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p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ř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echodn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ý</a:t>
            </a:r>
            <a:r>
              <a:rPr lang="cs-CZ" altLang="cs-CZ" sz="16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charakter,</a:t>
            </a:r>
            <a:r>
              <a:rPr lang="cs-CZ" altLang="cs-CZ" sz="16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degenerují</a:t>
            </a:r>
            <a:r>
              <a:rPr lang="cs-CZ" altLang="cs-CZ" sz="16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po</a:t>
            </a:r>
            <a:r>
              <a:rPr lang="cs-CZ" altLang="cs-CZ" sz="16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oplození,</a:t>
            </a:r>
            <a:r>
              <a:rPr lang="cs-CZ" altLang="cs-CZ" sz="16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někdy</a:t>
            </a:r>
            <a:r>
              <a:rPr lang="cs-CZ" altLang="cs-CZ" sz="16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jedna</a:t>
            </a:r>
            <a:r>
              <a:rPr lang="cs-CZ" altLang="cs-CZ" sz="16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ješt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6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p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ř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ed</a:t>
            </a:r>
            <a:r>
              <a:rPr lang="cs-CZ" altLang="cs-CZ" sz="16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oplozením</a:t>
            </a:r>
            <a:endParaRPr lang="cs-CZ" altLang="cs-CZ" sz="18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•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antipody se n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kdy d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lí,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jin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dy záhy degenerují; pravd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pod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obně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se ú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č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astní vý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ž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ivy</a:t>
            </a:r>
          </a:p>
        </p:txBody>
      </p:sp>
      <p:sp>
        <p:nvSpPr>
          <p:cNvPr id="14340" name="Text Box 53">
            <a:extLst>
              <a:ext uri="{FF2B5EF4-FFF2-40B4-BE49-F238E27FC236}">
                <a16:creationId xmlns:a16="http://schemas.microsoft.com/office/drawing/2014/main" id="{78FE25AD-290B-41BC-B74C-20B9BCC2CE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2125" y="381000"/>
            <a:ext cx="18700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Rekapitulace ...</a:t>
            </a:r>
          </a:p>
        </p:txBody>
      </p:sp>
      <p:sp>
        <p:nvSpPr>
          <p:cNvPr id="14341" name="Text Box 54">
            <a:extLst>
              <a:ext uri="{FF2B5EF4-FFF2-40B4-BE49-F238E27FC236}">
                <a16:creationId xmlns:a16="http://schemas.microsoft.com/office/drawing/2014/main" id="{FBD83ABC-5180-43C5-B28C-E7C0601F2B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4200" y="381000"/>
            <a:ext cx="1876425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•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zárode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č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ný vak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představu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je sami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č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í pohlavní generac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i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rostlin krytosemenných (angiosperm)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–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ž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ivin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y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prochá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-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zejí poutkem do chalázy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=&gt; do nucellu, jehož buňky resorbuje zárodečný vak</a:t>
            </a:r>
            <a:endParaRPr lang="cs-CZ" altLang="cs-CZ" sz="1800">
              <a:solidFill>
                <a:schemeClr val="tx1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343" name="7b_kvet_11_shrnuti-vyvoje-vajicka.MP3">
            <a:hlinkClick r:id="" action="ppaction://media"/>
            <a:extLst>
              <a:ext uri="{FF2B5EF4-FFF2-40B4-BE49-F238E27FC236}">
                <a16:creationId xmlns:a16="http://schemas.microsoft.com/office/drawing/2014/main" id="{C1923597-15D8-4DD9-8BB0-1A5EAE199907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4762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3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711" fill="hold"/>
                                        <p:tgtEl>
                                          <p:spTgt spid="143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4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34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22">
            <a:extLst>
              <a:ext uri="{FF2B5EF4-FFF2-40B4-BE49-F238E27FC236}">
                <a16:creationId xmlns:a16="http://schemas.microsoft.com/office/drawing/2014/main" id="{BF4573AF-277D-4A49-92F2-510810C9F2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4495800" cy="596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T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ypy zárode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č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ných vak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ů</a:t>
            </a:r>
            <a:endParaRPr lang="cs-CZ" altLang="cs-CZ" sz="1800">
              <a:solidFill>
                <a:schemeClr val="tx1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– monosporický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–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vývin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z jediné funk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č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ní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 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megaspory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(výše popsaný příklad sporogeneze a gametogeneze)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– bisporický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–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redukční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d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lení mate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ř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ské bu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ň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ky megaspor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vede ke vzniku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diády (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2 dvojjaderné buňky,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jestli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ž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e se nevytvo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ř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í bun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.</a:t>
            </a:r>
            <a:r>
              <a:rPr lang="cs-CZ" altLang="cs-CZ" sz="12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st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na</a:t>
            </a:r>
            <a:r>
              <a:rPr lang="cs-CZ" altLang="cs-CZ" sz="16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nebo</a:t>
            </a:r>
            <a:r>
              <a:rPr lang="cs-CZ" altLang="cs-CZ" sz="16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dojde</a:t>
            </a:r>
            <a:r>
              <a:rPr lang="cs-CZ" altLang="cs-CZ" sz="16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k</a:t>
            </a:r>
            <a:r>
              <a:rPr lang="cs-CZ" altLang="cs-CZ" sz="16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 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jejímu</a:t>
            </a:r>
            <a:r>
              <a:rPr lang="cs-CZ" altLang="cs-CZ" sz="16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rozpušt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ní)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– zárodečný vak se pak vyvíjí z jedné z těchto dvojjad. megaspor (druhá abortuje)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– tetrasporický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– v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tetrád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vzniklé při meiozi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se bun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ěč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ná st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na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vůbec nevytvoří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nebo rozpustí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=&gt; ze všech 4 jader pak vznikají</a:t>
            </a:r>
            <a:r>
              <a:rPr lang="cs-CZ" altLang="cs-CZ" sz="160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jádra</a:t>
            </a:r>
            <a:r>
              <a:rPr lang="cs-CZ" altLang="cs-CZ" sz="160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elementů</a:t>
            </a:r>
            <a:r>
              <a:rPr lang="cs-CZ" altLang="cs-CZ" sz="160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zárodečného</a:t>
            </a:r>
            <a:r>
              <a:rPr lang="cs-CZ" altLang="cs-CZ" sz="160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vaku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• rozdílný vývin uvedených typů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m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á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vliv na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 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genetický p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ů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vod zralých zárod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.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vak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ů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– u monosporického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(typ běžný u většiny rostlin)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vznik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ají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b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.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s jádry tého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ž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genotypu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– u bi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sporického</a:t>
            </a:r>
            <a:r>
              <a:rPr lang="cs-CZ" altLang="cs-CZ" sz="160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a</a:t>
            </a:r>
            <a:r>
              <a:rPr lang="cs-CZ" altLang="cs-CZ" sz="160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tetrasporického</a:t>
            </a:r>
            <a:r>
              <a:rPr lang="cs-CZ" altLang="cs-CZ" sz="160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vznikají bu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ň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ky s jádry r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ů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zných genotyp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ů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5363" name="Picture 23" descr="C:\user\Houba\Škola-obrázky\morfologie\7_kvet\zarodecne_vaky_tetrasporicke.png">
            <a:extLst>
              <a:ext uri="{FF2B5EF4-FFF2-40B4-BE49-F238E27FC236}">
                <a16:creationId xmlns:a16="http://schemas.microsoft.com/office/drawing/2014/main" id="{ADCA3C7A-48D4-481B-9D88-8E19352E4D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5050" y="2773363"/>
            <a:ext cx="3962400" cy="391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24" descr="C:\user\Houba\Škola-obrázky\morfologie\7_kvet\zarodecne_vaky_monosporicke.png">
            <a:extLst>
              <a:ext uri="{FF2B5EF4-FFF2-40B4-BE49-F238E27FC236}">
                <a16:creationId xmlns:a16="http://schemas.microsoft.com/office/drawing/2014/main" id="{BACEF6F7-BB8D-4B7E-A6A2-B53C8E748F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250" y="107950"/>
            <a:ext cx="4679950" cy="139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25" descr="C:\user\Houba\Škola-obrázky\morfologie\7_kvet\zarodecne_vaky_bisporicke.png">
            <a:extLst>
              <a:ext uri="{FF2B5EF4-FFF2-40B4-BE49-F238E27FC236}">
                <a16:creationId xmlns:a16="http://schemas.microsoft.com/office/drawing/2014/main" id="{EC99E234-A1C5-422F-8E5A-5C6DB3947C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8850" y="1555750"/>
            <a:ext cx="4038600" cy="107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6" name="Text Box 26">
            <a:extLst>
              <a:ext uri="{FF2B5EF4-FFF2-40B4-BE49-F238E27FC236}">
                <a16:creationId xmlns:a16="http://schemas.microsoft.com/office/drawing/2014/main" id="{130D5F48-95D0-46C4-9356-EF82CE8EFB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1075" y="6184900"/>
            <a:ext cx="14478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 algn="r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700">
                <a:solidFill>
                  <a:schemeClr val="tx1"/>
                </a:solidFill>
                <a:latin typeface="Arial" panose="020B0604020202020204" pitchFamily="34" charset="0"/>
              </a:rPr>
              <a:t>http://biomikro.vscht.cz/groups</a:t>
            </a:r>
          </a:p>
          <a:p>
            <a:pPr algn="r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700">
                <a:solidFill>
                  <a:schemeClr val="tx1"/>
                </a:solidFill>
                <a:latin typeface="Arial" panose="020B0604020202020204" pitchFamily="34" charset="0"/>
              </a:rPr>
              <a:t>/biologie/mega/monospor.html</a:t>
            </a:r>
          </a:p>
          <a:p>
            <a:pPr algn="r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700">
                <a:solidFill>
                  <a:schemeClr val="tx1"/>
                </a:solidFill>
                <a:latin typeface="Arial" panose="020B0604020202020204" pitchFamily="34" charset="0"/>
              </a:rPr>
              <a:t>.../bispor.htm</a:t>
            </a:r>
          </a:p>
          <a:p>
            <a:pPr algn="r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700">
                <a:solidFill>
                  <a:schemeClr val="tx1"/>
                </a:solidFill>
                <a:latin typeface="Arial" panose="020B0604020202020204" pitchFamily="34" charset="0"/>
              </a:rPr>
              <a:t>.../tetraspor.htm</a:t>
            </a:r>
          </a:p>
        </p:txBody>
      </p:sp>
      <p:pic>
        <p:nvPicPr>
          <p:cNvPr id="15368" name="7b_kvet_12_typy-zarodecnych-vaku.MP3">
            <a:hlinkClick r:id="" action="ppaction://media"/>
            <a:extLst>
              <a:ext uri="{FF2B5EF4-FFF2-40B4-BE49-F238E27FC236}">
                <a16:creationId xmlns:a16="http://schemas.microsoft.com/office/drawing/2014/main" id="{560CF9AD-BCAE-4E62-A7EF-CD695500EA1C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11588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3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595" fill="hold"/>
                                        <p:tgtEl>
                                          <p:spTgt spid="153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68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36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8" descr="C:\Documents and Settings\Hrouda\Dokumenty\S_Obrazky\Morfologie\7_kvet\ophrys_holosericea_4871.jpg">
            <a:extLst>
              <a:ext uri="{FF2B5EF4-FFF2-40B4-BE49-F238E27FC236}">
                <a16:creationId xmlns:a16="http://schemas.microsoft.com/office/drawing/2014/main" id="{4BB43019-F169-4D50-8186-3D59FD440D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4" b="11023"/>
          <a:stretch>
            <a:fillRect/>
          </a:stretch>
        </p:blipFill>
        <p:spPr bwMode="auto">
          <a:xfrm>
            <a:off x="4648200" y="4775200"/>
            <a:ext cx="2144713" cy="168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Text Box 4">
            <a:extLst>
              <a:ext uri="{FF2B5EF4-FFF2-40B4-BE49-F238E27FC236}">
                <a16:creationId xmlns:a16="http://schemas.microsoft.com/office/drawing/2014/main" id="{78660EAD-6828-4A3E-B248-E23E4916D6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58775"/>
            <a:ext cx="8382000" cy="123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OPLOZENÍ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1. p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ř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enos pylu,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  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2. vyklí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č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ení pylu a pror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ů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stání pylové lá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č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ky,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  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3. vlastní oplození</a:t>
            </a:r>
          </a:p>
          <a:p>
            <a:pPr>
              <a:lnSpc>
                <a:spcPct val="93000"/>
              </a:lnSpc>
              <a:spcBef>
                <a:spcPts val="1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 b="1" u="sng">
                <a:solidFill>
                  <a:schemeClr val="tx1"/>
                </a:solidFill>
                <a:latin typeface="Arial" panose="020B0604020202020204" pitchFamily="34" charset="0"/>
              </a:rPr>
              <a:t>O</a:t>
            </a:r>
            <a:r>
              <a:rPr lang="cs-CZ" altLang="cs-CZ" sz="1800" b="1" u="sng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pylení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– p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ř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enos pylu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z tyčinek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na bliznu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; za původní je považována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zoogamie</a:t>
            </a:r>
            <a:endParaRPr lang="cs-CZ" altLang="cs-CZ" sz="1800" b="1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16388" name="Picture 10" descr="C:\user\Houba\Škola-obrázky\morfologie\7_kvet\parnassia_palustris_nektaria_z_tycinek.jpg">
            <a:extLst>
              <a:ext uri="{FF2B5EF4-FFF2-40B4-BE49-F238E27FC236}">
                <a16:creationId xmlns:a16="http://schemas.microsoft.com/office/drawing/2014/main" id="{2AE86669-4B2D-4C7D-B052-F859AB75FA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1" b="5154"/>
          <a:stretch>
            <a:fillRect/>
          </a:stretch>
        </p:blipFill>
        <p:spPr bwMode="auto">
          <a:xfrm>
            <a:off x="6880225" y="4191000"/>
            <a:ext cx="1835150" cy="227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Text Box 11">
            <a:extLst>
              <a:ext uri="{FF2B5EF4-FFF2-40B4-BE49-F238E27FC236}">
                <a16:creationId xmlns:a16="http://schemas.microsoft.com/office/drawing/2014/main" id="{A17EFB14-BD76-4531-A9A9-230983C8A0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5775" y="6181725"/>
            <a:ext cx="20574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700">
                <a:solidFill>
                  <a:schemeClr val="bg1"/>
                </a:solidFill>
                <a:latin typeface="Arial" panose="020B0604020202020204" pitchFamily="34" charset="0"/>
              </a:rPr>
              <a:t>http: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700">
                <a:solidFill>
                  <a:schemeClr val="bg1"/>
                </a:solidFill>
                <a:latin typeface="Arial" panose="020B0604020202020204" pitchFamily="34" charset="0"/>
              </a:rPr>
              <a:t>//botanika.bf.jcu.cz/morfologie/Parnassia.jpg</a:t>
            </a:r>
          </a:p>
        </p:txBody>
      </p:sp>
      <p:sp>
        <p:nvSpPr>
          <p:cNvPr id="16390" name="Text Box 12">
            <a:extLst>
              <a:ext uri="{FF2B5EF4-FFF2-40B4-BE49-F238E27FC236}">
                <a16:creationId xmlns:a16="http://schemas.microsoft.com/office/drawing/2014/main" id="{888E6D7F-AB68-404D-B782-FC1A53024B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26250" y="3776663"/>
            <a:ext cx="1981200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200">
                <a:solidFill>
                  <a:schemeClr val="tx1"/>
                </a:solidFill>
                <a:latin typeface="Arial" panose="020B0604020202020204" pitchFamily="34" charset="0"/>
              </a:rPr>
              <a:t>Tolije bahenní </a:t>
            </a:r>
            <a:r>
              <a:rPr lang="cs-CZ" altLang="cs-CZ" sz="1200" i="1">
                <a:solidFill>
                  <a:schemeClr val="tx1"/>
                </a:solidFill>
                <a:latin typeface="Arial" panose="020B0604020202020204" pitchFamily="34" charset="0"/>
              </a:rPr>
              <a:t>Parnassia palustris</a:t>
            </a:r>
          </a:p>
          <a:p>
            <a:pPr>
              <a:spcBef>
                <a:spcPct val="30000"/>
              </a:spcBef>
              <a:buClrTx/>
              <a:buSzTx/>
              <a:buFontTx/>
              <a:buNone/>
            </a:pPr>
            <a:r>
              <a:rPr lang="cs-CZ" altLang="cs-CZ" sz="1200">
                <a:solidFill>
                  <a:schemeClr val="bg1"/>
                </a:solidFill>
                <a:latin typeface="Arial" panose="020B0604020202020204" pitchFamily="34" charset="0"/>
              </a:rPr>
              <a:t>nektaria z 1 kruhu tyčinek</a:t>
            </a:r>
          </a:p>
        </p:txBody>
      </p:sp>
      <p:pic>
        <p:nvPicPr>
          <p:cNvPr id="16391" name="Picture 15" descr="C:\user\Houba\Škola-obrázky\morfologie\7_kvet\strevicnik_pastovy_kvet_2.jpg">
            <a:extLst>
              <a:ext uri="{FF2B5EF4-FFF2-40B4-BE49-F238E27FC236}">
                <a16:creationId xmlns:a16="http://schemas.microsoft.com/office/drawing/2014/main" id="{3A0EEAF4-F830-4089-91E1-497782A73A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74"/>
          <a:stretch>
            <a:fillRect/>
          </a:stretch>
        </p:blipFill>
        <p:spPr bwMode="auto">
          <a:xfrm>
            <a:off x="2117725" y="4778375"/>
            <a:ext cx="2438400" cy="168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Picture 13" descr="C:\user\Houba\Škola-obrázky\morfologie\7_kvet\strevicnik_pastovy_kvet_1.jpg">
            <a:extLst>
              <a:ext uri="{FF2B5EF4-FFF2-40B4-BE49-F238E27FC236}">
                <a16:creationId xmlns:a16="http://schemas.microsoft.com/office/drawing/2014/main" id="{841B7A9B-15AD-4F58-BB28-B0083953D4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7"/>
          <a:stretch>
            <a:fillRect/>
          </a:stretch>
        </p:blipFill>
        <p:spPr bwMode="auto">
          <a:xfrm>
            <a:off x="454025" y="4181475"/>
            <a:ext cx="1654175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3" name="Text Box 17">
            <a:extLst>
              <a:ext uri="{FF2B5EF4-FFF2-40B4-BE49-F238E27FC236}">
                <a16:creationId xmlns:a16="http://schemas.microsoft.com/office/drawing/2014/main" id="{24606BD1-29F8-4FDA-9479-DED47B2427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2025" y="4081463"/>
            <a:ext cx="4495800" cy="60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– tvarem (podobností s hmyzí samičkou, tvorbou „pastí“ či „šálivých květů“)</a:t>
            </a:r>
          </a:p>
        </p:txBody>
      </p:sp>
      <p:sp>
        <p:nvSpPr>
          <p:cNvPr id="16394" name="Text Box 14">
            <a:extLst>
              <a:ext uri="{FF2B5EF4-FFF2-40B4-BE49-F238E27FC236}">
                <a16:creationId xmlns:a16="http://schemas.microsoft.com/office/drawing/2014/main" id="{E3DD2432-41F7-4F4C-BC39-E9A267C834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625" y="4157663"/>
            <a:ext cx="1600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 algn="r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700">
                <a:solidFill>
                  <a:schemeClr val="bg1"/>
                </a:solidFill>
                <a:latin typeface="Arial" panose="020B0604020202020204" pitchFamily="34" charset="0"/>
              </a:rPr>
              <a:t>http://jarojaromer.cz</a:t>
            </a:r>
          </a:p>
          <a:p>
            <a:pPr algn="r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700">
                <a:solidFill>
                  <a:schemeClr val="bg1"/>
                </a:solidFill>
                <a:latin typeface="Arial" panose="020B0604020202020204" pitchFamily="34" charset="0"/>
              </a:rPr>
              <a:t>/priroda/?cat=3</a:t>
            </a:r>
          </a:p>
        </p:txBody>
      </p:sp>
      <p:sp>
        <p:nvSpPr>
          <p:cNvPr id="16395" name="Text Box 19">
            <a:extLst>
              <a:ext uri="{FF2B5EF4-FFF2-40B4-BE49-F238E27FC236}">
                <a16:creationId xmlns:a16="http://schemas.microsoft.com/office/drawing/2014/main" id="{4499616C-A63C-407B-B3C0-AB826EE95E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725" y="6196013"/>
            <a:ext cx="42576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30000"/>
              </a:spcBef>
              <a:buClrTx/>
              <a:buSzTx/>
              <a:buFontTx/>
              <a:buNone/>
            </a:pPr>
            <a:r>
              <a:rPr lang="cs-CZ" altLang="cs-CZ" sz="1200">
                <a:solidFill>
                  <a:schemeClr val="bg1"/>
                </a:solidFill>
                <a:latin typeface="Arial" panose="020B0604020202020204" pitchFamily="34" charset="0"/>
              </a:rPr>
              <a:t>Střevíčník pantoflíček 	             </a:t>
            </a:r>
            <a:r>
              <a:rPr lang="cs-CZ" altLang="cs-CZ" sz="1200" i="1">
                <a:solidFill>
                  <a:schemeClr val="bg1"/>
                </a:solidFill>
                <a:latin typeface="Arial" panose="020B0604020202020204" pitchFamily="34" charset="0"/>
              </a:rPr>
              <a:t>Cypripedium calceolus</a:t>
            </a:r>
            <a:endParaRPr lang="cs-CZ" altLang="cs-CZ" sz="12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6396" name="Text Box 20">
            <a:extLst>
              <a:ext uri="{FF2B5EF4-FFF2-40B4-BE49-F238E27FC236}">
                <a16:creationId xmlns:a16="http://schemas.microsoft.com/office/drawing/2014/main" id="{EDCC13EE-4967-4907-80F1-C75C9A6FCB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35500" y="6011863"/>
            <a:ext cx="990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30000"/>
              </a:spcBef>
              <a:buClrTx/>
              <a:buSzTx/>
              <a:buFontTx/>
              <a:buNone/>
            </a:pPr>
            <a:r>
              <a:rPr lang="cs-CZ" altLang="cs-CZ" sz="1200">
                <a:solidFill>
                  <a:schemeClr val="bg1"/>
                </a:solidFill>
                <a:latin typeface="Arial" panose="020B0604020202020204" pitchFamily="34" charset="0"/>
              </a:rPr>
              <a:t>Tořič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200">
                <a:solidFill>
                  <a:schemeClr val="bg1"/>
                </a:solidFill>
                <a:latin typeface="Arial" panose="020B0604020202020204" pitchFamily="34" charset="0"/>
              </a:rPr>
              <a:t>čmelákovitý</a:t>
            </a:r>
            <a:endParaRPr lang="cs-CZ" altLang="cs-CZ" sz="1200" i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6397" name="Text Box 21">
            <a:extLst>
              <a:ext uri="{FF2B5EF4-FFF2-40B4-BE49-F238E27FC236}">
                <a16:creationId xmlns:a16="http://schemas.microsoft.com/office/drawing/2014/main" id="{A881975E-DB64-4C3B-9BF1-3203EBC2EE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62475" y="4735513"/>
            <a:ext cx="2308225" cy="198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700">
                <a:solidFill>
                  <a:schemeClr val="bg1"/>
                </a:solidFill>
                <a:latin typeface="Arial" panose="020B0604020202020204" pitchFamily="34" charset="0"/>
              </a:rPr>
              <a:t>http://www.hlasek.com/ophrys_holosericea_4871.html</a:t>
            </a:r>
          </a:p>
        </p:txBody>
      </p:sp>
      <p:graphicFrame>
        <p:nvGraphicFramePr>
          <p:cNvPr id="16398" name="Object 23">
            <a:extLst>
              <a:ext uri="{FF2B5EF4-FFF2-40B4-BE49-F238E27FC236}">
                <a16:creationId xmlns:a16="http://schemas.microsoft.com/office/drawing/2014/main" id="{B388FCE1-181A-4D7A-A9D7-68CA8BBA0E7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57200" y="1654175"/>
          <a:ext cx="4495800" cy="2384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06" name="Rastrový obrázek" r:id="rId9" imgW="6392167" imgH="3390476" progId="Obraz programu Malování">
                  <p:embed/>
                </p:oleObj>
              </mc:Choice>
              <mc:Fallback>
                <p:oleObj name="Rastrový obrázek" r:id="rId9" imgW="6392167" imgH="3390476" progId="Obraz programu Malování">
                  <p:embed/>
                  <p:pic>
                    <p:nvPicPr>
                      <p:cNvPr id="0" name="Object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1654175"/>
                        <a:ext cx="4495800" cy="2384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B8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399" name="Text Box 24">
            <a:extLst>
              <a:ext uri="{FF2B5EF4-FFF2-40B4-BE49-F238E27FC236}">
                <a16:creationId xmlns:a16="http://schemas.microsoft.com/office/drawing/2014/main" id="{A1C352FD-09FB-4442-A9B3-CBBBA9AD67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0" y="1614488"/>
            <a:ext cx="381000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•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entomogamie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(opylení hmyzem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: brouky, motýly, blanokř., dvoukř.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)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–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zřejmě nejpůvodnější typ,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kv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ty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bývají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uzp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ů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soben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y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k lákání hmyzu</a:t>
            </a:r>
            <a:endParaRPr lang="cs-CZ" altLang="cs-CZ" sz="18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–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barvou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(nejvíce barevné koruny, ale též kalich, okvětí, listeny, nitky)</a:t>
            </a:r>
          </a:p>
        </p:txBody>
      </p:sp>
      <p:sp>
        <p:nvSpPr>
          <p:cNvPr id="16400" name="Text Box 25">
            <a:extLst>
              <a:ext uri="{FF2B5EF4-FFF2-40B4-BE49-F238E27FC236}">
                <a16:creationId xmlns:a16="http://schemas.microsoft.com/office/drawing/2014/main" id="{263A3350-CF4E-4FA7-9043-5EACDAF690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87688" y="3370263"/>
            <a:ext cx="5715000" cy="70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	–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v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ů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ní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(nebo smradem :o), např. </a:t>
            </a:r>
            <a:r>
              <a:rPr lang="cs-CZ" altLang="cs-CZ" sz="1800" i="1">
                <a:solidFill>
                  <a:schemeClr val="tx1"/>
                </a:solidFill>
                <a:latin typeface="Arial" panose="020B0604020202020204" pitchFamily="34" charset="0"/>
              </a:rPr>
              <a:t>Rafflesia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) </a:t>
            </a:r>
          </a:p>
          <a:p>
            <a:pPr>
              <a:lnSpc>
                <a:spcPct val="93000"/>
              </a:lnSpc>
              <a:spcBef>
                <a:spcPts val="3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– tvorbou nektaru (florální nektaria)</a:t>
            </a:r>
            <a:endParaRPr lang="cs-CZ" altLang="cs-CZ" sz="2400">
              <a:solidFill>
                <a:schemeClr val="bg1"/>
              </a:solidFill>
            </a:endParaRPr>
          </a:p>
        </p:txBody>
      </p:sp>
      <p:sp>
        <p:nvSpPr>
          <p:cNvPr id="16401" name="Text Box 26">
            <a:extLst>
              <a:ext uri="{FF2B5EF4-FFF2-40B4-BE49-F238E27FC236}">
                <a16:creationId xmlns:a16="http://schemas.microsoft.com/office/drawing/2014/main" id="{E1393B8C-108E-462B-8C68-86686C7BBE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4750" y="3133725"/>
            <a:ext cx="2514600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 algn="r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700">
                <a:solidFill>
                  <a:schemeClr val="bg1"/>
                </a:solidFill>
                <a:latin typeface="Arial" panose="020B0604020202020204" pitchFamily="34" charset="0"/>
              </a:rPr>
              <a:t>http://www.vcbio.science.ru.nl/virtuallessons/pollination/</a:t>
            </a:r>
          </a:p>
        </p:txBody>
      </p:sp>
      <p:sp>
        <p:nvSpPr>
          <p:cNvPr id="16402" name="Text Box 29">
            <a:extLst>
              <a:ext uri="{FF2B5EF4-FFF2-40B4-BE49-F238E27FC236}">
                <a16:creationId xmlns:a16="http://schemas.microsoft.com/office/drawing/2014/main" id="{3BF469A1-B915-46AA-B4F1-C9179507CF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26100" y="6008688"/>
            <a:ext cx="11842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 algn="r">
              <a:spcBef>
                <a:spcPct val="30000"/>
              </a:spcBef>
              <a:buClrTx/>
              <a:buSzTx/>
              <a:buFontTx/>
              <a:buNone/>
            </a:pPr>
            <a:r>
              <a:rPr lang="cs-CZ" altLang="cs-CZ" sz="1200" i="1">
                <a:solidFill>
                  <a:schemeClr val="bg1"/>
                </a:solidFill>
                <a:latin typeface="Arial" panose="020B0604020202020204" pitchFamily="34" charset="0"/>
              </a:rPr>
              <a:t>Ophrys</a:t>
            </a:r>
            <a:r>
              <a:rPr lang="cs-CZ" altLang="cs-CZ" sz="120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</a:p>
          <a:p>
            <a:pPr algn="r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200" i="1">
                <a:solidFill>
                  <a:schemeClr val="bg1"/>
                </a:solidFill>
                <a:latin typeface="Arial" panose="020B0604020202020204" pitchFamily="34" charset="0"/>
              </a:rPr>
              <a:t>holosericea</a:t>
            </a:r>
          </a:p>
        </p:txBody>
      </p:sp>
      <p:pic>
        <p:nvPicPr>
          <p:cNvPr id="16404" name="7b_kvet_13_zoogamie.MP3">
            <a:hlinkClick r:id="" action="ppaction://media"/>
            <a:extLst>
              <a:ext uri="{FF2B5EF4-FFF2-40B4-BE49-F238E27FC236}">
                <a16:creationId xmlns:a16="http://schemas.microsoft.com/office/drawing/2014/main" id="{51859EC5-FCA6-4DF7-9A82-8EBDC86F5E97}"/>
              </a:ext>
            </a:extLst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3333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4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9462" fill="hold"/>
                                        <p:tgtEl>
                                          <p:spTgt spid="1640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40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40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9">
            <a:extLst>
              <a:ext uri="{FF2B5EF4-FFF2-40B4-BE49-F238E27FC236}">
                <a16:creationId xmlns:a16="http://schemas.microsoft.com/office/drawing/2014/main" id="{5D310B1F-EA8A-445E-AE78-7FDF2ECC76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8382000" cy="154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lnSpc>
                <a:spcPct val="93000"/>
              </a:lnSpc>
              <a:spcBef>
                <a:spcPts val="2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•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malakogamie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(opylení plži) – uváděna u kopytníku (</a:t>
            </a:r>
            <a:r>
              <a:rPr lang="cs-CZ" altLang="cs-CZ" sz="1800" i="1">
                <a:solidFill>
                  <a:schemeClr val="tx1"/>
                </a:solidFill>
                <a:latin typeface="Arial" panose="020B0604020202020204" pitchFamily="34" charset="0"/>
              </a:rPr>
              <a:t>Asarum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), tropické </a:t>
            </a:r>
            <a:r>
              <a:rPr lang="cs-CZ" altLang="cs-CZ" sz="1800" i="1">
                <a:solidFill>
                  <a:schemeClr val="tx1"/>
                </a:solidFill>
                <a:latin typeface="Arial" panose="020B0604020202020204" pitchFamily="34" charset="0"/>
              </a:rPr>
              <a:t>Araceae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</a:p>
          <a:p>
            <a:pPr>
              <a:lnSpc>
                <a:spcPct val="93000"/>
              </a:lnSpc>
              <a:spcBef>
                <a:spcPts val="2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•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chiropterogamie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(opylení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kaloni, např. u baobabů /</a:t>
            </a:r>
            <a:r>
              <a:rPr lang="cs-CZ" altLang="cs-CZ" sz="1800" i="1">
                <a:solidFill>
                  <a:schemeClr val="tx1"/>
                </a:solidFill>
                <a:latin typeface="Arial" panose="020B0604020202020204" pitchFamily="34" charset="0"/>
              </a:rPr>
              <a:t>Adansonia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/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) – tropy; kv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ty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 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no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č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ní, velké,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bíle zbarvené,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nep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ř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íjemný zápach, nektar, mnoho pyl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u</a:t>
            </a:r>
          </a:p>
          <a:p>
            <a:pPr>
              <a:lnSpc>
                <a:spcPct val="93000"/>
              </a:lnSpc>
              <a:spcBef>
                <a:spcPts val="2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•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ornitogamie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(opylení ptáky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: kolibříky, medosavkami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) – tropy; kv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ty barevné, s nektarem,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ale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nevoní</a:t>
            </a:r>
          </a:p>
        </p:txBody>
      </p:sp>
      <p:graphicFrame>
        <p:nvGraphicFramePr>
          <p:cNvPr id="17411" name="Object 10">
            <a:extLst>
              <a:ext uri="{FF2B5EF4-FFF2-40B4-BE49-F238E27FC236}">
                <a16:creationId xmlns:a16="http://schemas.microsoft.com/office/drawing/2014/main" id="{23E0BC16-8618-4C75-9770-56BA768E01F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57200" y="1981200"/>
          <a:ext cx="4495800" cy="2906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25" name="Rastrový obrázek" r:id="rId5" imgW="6380952" imgH="4123810" progId="Obraz programu Malování">
                  <p:embed/>
                </p:oleObj>
              </mc:Choice>
              <mc:Fallback>
                <p:oleObj name="Rastrový obrázek" r:id="rId5" imgW="6380952" imgH="4123810" progId="Obraz programu Malování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1981200"/>
                        <a:ext cx="4495800" cy="2906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B8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412" name="Object 11">
            <a:extLst>
              <a:ext uri="{FF2B5EF4-FFF2-40B4-BE49-F238E27FC236}">
                <a16:creationId xmlns:a16="http://schemas.microsoft.com/office/drawing/2014/main" id="{30C114B0-82CB-4BFD-8153-67E7FBB7757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57200" y="5105400"/>
          <a:ext cx="4495800" cy="1306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26" name="Rastrový obrázek" r:id="rId7" imgW="6361905" imgH="1848108" progId="Obraz programu Malování">
                  <p:embed/>
                </p:oleObj>
              </mc:Choice>
              <mc:Fallback>
                <p:oleObj name="Rastrový obrázek" r:id="rId7" imgW="6361905" imgH="1848108" progId="Obraz programu Malování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5105400"/>
                        <a:ext cx="4495800" cy="1306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B8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13" name="Text Box 13">
            <a:extLst>
              <a:ext uri="{FF2B5EF4-FFF2-40B4-BE49-F238E27FC236}">
                <a16:creationId xmlns:a16="http://schemas.microsoft.com/office/drawing/2014/main" id="{6F7B2904-DFBE-437D-AFBE-B38BB5405D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200" y="1693863"/>
            <a:ext cx="3810000" cy="2722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lnSpc>
                <a:spcPct val="93000"/>
              </a:lnSpc>
              <a:spcBef>
                <a:spcPts val="2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V rámci krytosemenných odvozený je přenos pylu větrem či vodou</a:t>
            </a:r>
          </a:p>
          <a:p>
            <a:pPr>
              <a:lnSpc>
                <a:spcPct val="93000"/>
              </a:lnSpc>
              <a:spcBef>
                <a:spcPts val="2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•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anemogamie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(opylení v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trem)</a:t>
            </a:r>
            <a:endParaRPr lang="cs-CZ" altLang="cs-CZ" sz="18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lnSpc>
                <a:spcPct val="93000"/>
              </a:lnSpc>
              <a:spcBef>
                <a:spcPts val="2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–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zmenšení kv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t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ů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, redukce obal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ů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, nahlou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č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ená kv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tenství, redukce nekt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a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rií, zmenšení po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č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tu vají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č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ek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, pyl drobný a snadno létavý </a:t>
            </a:r>
          </a:p>
          <a:p>
            <a:pPr>
              <a:lnSpc>
                <a:spcPct val="93000"/>
              </a:lnSpc>
              <a:spcBef>
                <a:spcPts val="2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–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tendence k tvorb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odd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l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.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sam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č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ích a sami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č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ích kv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t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ů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a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ž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k dvoudomosti</a:t>
            </a:r>
            <a:endParaRPr lang="cs-CZ" altLang="cs-CZ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7414" name="Text Box 15">
            <a:extLst>
              <a:ext uri="{FF2B5EF4-FFF2-40B4-BE49-F238E27FC236}">
                <a16:creationId xmlns:a16="http://schemas.microsoft.com/office/drawing/2014/main" id="{054000B9-737A-44F8-AC52-E48FD52813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4114800"/>
            <a:ext cx="2514600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 algn="r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700">
                <a:solidFill>
                  <a:schemeClr val="tx1"/>
                </a:solidFill>
                <a:latin typeface="Arial" panose="020B0604020202020204" pitchFamily="34" charset="0"/>
              </a:rPr>
              <a:t>http://www.vcbio.science.ru.nl/virtuallessons/pollination</a:t>
            </a:r>
            <a:r>
              <a:rPr lang="cs-CZ" altLang="cs-CZ" sz="700">
                <a:solidFill>
                  <a:schemeClr val="bg1"/>
                </a:solidFill>
                <a:latin typeface="Arial" panose="020B0604020202020204" pitchFamily="34" charset="0"/>
              </a:rPr>
              <a:t>/</a:t>
            </a:r>
          </a:p>
        </p:txBody>
      </p:sp>
      <p:sp>
        <p:nvSpPr>
          <p:cNvPr id="17415" name="Text Box 16">
            <a:extLst>
              <a:ext uri="{FF2B5EF4-FFF2-40B4-BE49-F238E27FC236}">
                <a16:creationId xmlns:a16="http://schemas.microsoft.com/office/drawing/2014/main" id="{6465DB42-194B-480D-B57B-6E3FFE1B21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6223000"/>
            <a:ext cx="2514600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 algn="r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700">
                <a:solidFill>
                  <a:schemeClr val="bg1"/>
                </a:solidFill>
                <a:latin typeface="Arial" panose="020B0604020202020204" pitchFamily="34" charset="0"/>
              </a:rPr>
              <a:t>http://www.vcbio.science.ru.nl/virtuallessons/pollination/</a:t>
            </a:r>
          </a:p>
        </p:txBody>
      </p:sp>
      <p:graphicFrame>
        <p:nvGraphicFramePr>
          <p:cNvPr id="17416" name="Object 18">
            <a:extLst>
              <a:ext uri="{FF2B5EF4-FFF2-40B4-BE49-F238E27FC236}">
                <a16:creationId xmlns:a16="http://schemas.microsoft.com/office/drawing/2014/main" id="{29C27ECF-3AF5-40B0-8B50-2B938CEA3B0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934200" y="5105400"/>
          <a:ext cx="1763713" cy="1319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27" name="Rastrový obrázek" r:id="rId9" imgW="3734321" imgH="2523810" progId="Obraz programu Malování">
                  <p:embed/>
                </p:oleObj>
              </mc:Choice>
              <mc:Fallback>
                <p:oleObj name="Rastrový obrázek" r:id="rId9" imgW="3734321" imgH="2523810" progId="Obraz programu Malování">
                  <p:embed/>
                  <p:pic>
                    <p:nvPicPr>
                      <p:cNvPr id="0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9641"/>
                      <a:stretch>
                        <a:fillRect/>
                      </a:stretch>
                    </p:blipFill>
                    <p:spPr bwMode="auto">
                      <a:xfrm>
                        <a:off x="6934200" y="5105400"/>
                        <a:ext cx="1763713" cy="1319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B8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17" name="Text Box 19">
            <a:extLst>
              <a:ext uri="{FF2B5EF4-FFF2-40B4-BE49-F238E27FC236}">
                <a16:creationId xmlns:a16="http://schemas.microsoft.com/office/drawing/2014/main" id="{700DC3B1-3E99-440D-9E2B-7880DA380D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200" y="4953000"/>
            <a:ext cx="1905000" cy="1370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lnSpc>
                <a:spcPct val="93000"/>
              </a:lnSpc>
              <a:spcBef>
                <a:spcPts val="2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blizny umístěny na hladině, kde je přenášen pyl (často niťovitý nebo</a:t>
            </a:r>
            <a:r>
              <a:rPr lang="cs-CZ" altLang="cs-CZ" sz="160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řetízky</a:t>
            </a:r>
            <a:r>
              <a:rPr lang="cs-CZ" altLang="cs-CZ" sz="160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zrn)</a:t>
            </a:r>
            <a:endParaRPr lang="cs-CZ" altLang="cs-CZ" sz="2400">
              <a:solidFill>
                <a:schemeClr val="bg1"/>
              </a:solidFill>
            </a:endParaRPr>
          </a:p>
        </p:txBody>
      </p:sp>
      <p:sp>
        <p:nvSpPr>
          <p:cNvPr id="17418" name="Text Box 20">
            <a:extLst>
              <a:ext uri="{FF2B5EF4-FFF2-40B4-BE49-F238E27FC236}">
                <a16:creationId xmlns:a16="http://schemas.microsoft.com/office/drawing/2014/main" id="{A618D247-B420-45C2-968A-4D5CB2965D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4303713"/>
            <a:ext cx="2590800" cy="641350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3600">
                <a:solidFill>
                  <a:schemeClr val="bg1"/>
                </a:solidFill>
              </a:rPr>
              <a:t> </a:t>
            </a:r>
          </a:p>
        </p:txBody>
      </p:sp>
      <p:sp>
        <p:nvSpPr>
          <p:cNvPr id="17419" name="Text Box 17">
            <a:extLst>
              <a:ext uri="{FF2B5EF4-FFF2-40B4-BE49-F238E27FC236}">
                <a16:creationId xmlns:a16="http://schemas.microsoft.com/office/drawing/2014/main" id="{6CB3215E-AA3C-4531-8134-B6A969182B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0" y="4343400"/>
            <a:ext cx="6172200" cy="69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lnSpc>
                <a:spcPct val="93000"/>
              </a:lnSpc>
              <a:spcBef>
                <a:spcPts val="200"/>
              </a:spcBef>
              <a:spcAft>
                <a:spcPts val="500"/>
              </a:spcAft>
              <a:buClrTx/>
              <a:buSzTx/>
              <a:buFontTx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– pomocná struktura u </a:t>
            </a:r>
            <a:r>
              <a:rPr lang="cs-CZ" altLang="cs-CZ" sz="1800" i="1">
                <a:solidFill>
                  <a:schemeClr val="tx1"/>
                </a:solidFill>
                <a:latin typeface="Arial" panose="020B0604020202020204" pitchFamily="34" charset="0"/>
              </a:rPr>
              <a:t>Pinales</a:t>
            </a:r>
            <a:r>
              <a:rPr lang="cs-CZ" altLang="cs-CZ" sz="140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–</a:t>
            </a:r>
            <a:r>
              <a:rPr lang="cs-CZ" altLang="cs-CZ" sz="140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vzdušné</a:t>
            </a:r>
            <a:r>
              <a:rPr lang="cs-CZ" altLang="cs-CZ" sz="160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vaky</a:t>
            </a:r>
            <a:r>
              <a:rPr lang="cs-CZ" altLang="cs-CZ" sz="160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na</a:t>
            </a:r>
            <a:r>
              <a:rPr lang="cs-CZ" altLang="cs-CZ" sz="160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pyl.</a:t>
            </a:r>
            <a:r>
              <a:rPr lang="cs-CZ" altLang="cs-CZ" sz="140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zrnu</a:t>
            </a:r>
          </a:p>
          <a:p>
            <a:pPr>
              <a:lnSpc>
                <a:spcPct val="93000"/>
              </a:lnSpc>
              <a:spcBef>
                <a:spcPts val="200"/>
              </a:spcBef>
              <a:spcAft>
                <a:spcPts val="500"/>
              </a:spcAft>
              <a:buClrTx/>
              <a:buSzTx/>
              <a:buFontTx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•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hydrogamie</a:t>
            </a:r>
            <a:r>
              <a:rPr lang="cs-CZ" altLang="cs-CZ" sz="16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(opyl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ení</a:t>
            </a:r>
            <a:r>
              <a:rPr lang="cs-CZ" altLang="cs-CZ" sz="12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vodou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,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vzácné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) –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redukce obalů,</a:t>
            </a:r>
          </a:p>
        </p:txBody>
      </p:sp>
      <p:pic>
        <p:nvPicPr>
          <p:cNvPr id="17421" name="7b_kvet_14_anemo-hydrogamie.MP3">
            <a:hlinkClick r:id="" action="ppaction://media"/>
            <a:extLst>
              <a:ext uri="{FF2B5EF4-FFF2-40B4-BE49-F238E27FC236}">
                <a16:creationId xmlns:a16="http://schemas.microsoft.com/office/drawing/2014/main" id="{5DA61295-2489-4BB1-86F1-7B6C7BBB273D}"/>
              </a:ext>
            </a:extLst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813" y="22764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4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305" fill="hold"/>
                                        <p:tgtEl>
                                          <p:spTgt spid="174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421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421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2">
            <a:extLst>
              <a:ext uri="{FF2B5EF4-FFF2-40B4-BE49-F238E27FC236}">
                <a16:creationId xmlns:a16="http://schemas.microsoft.com/office/drawing/2014/main" id="{5B93943C-ABD2-4370-BE4A-11D47F58F1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8800" y="2438400"/>
            <a:ext cx="3168650" cy="410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lnSpc>
                <a:spcPct val="93000"/>
              </a:lnSpc>
              <a:spcBef>
                <a:spcPts val="2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• lá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č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ka proniká do vají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č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ka zpravidla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skrz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mikropyl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e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–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porogamie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(otvor je obrácen nahoru u vajíček přímých nebo častěji dolů u příčných a obrácených)</a:t>
            </a:r>
          </a:p>
          <a:p>
            <a:pPr>
              <a:lnSpc>
                <a:spcPct val="93000"/>
              </a:lnSpc>
              <a:spcBef>
                <a:spcPts val="2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– neproniká-li láčka skrz mikropyle, jde o odvozené případy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aporogamie – chalazogamie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(prorůstá chalázou) nebo 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mezogamie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(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prorůstá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integumenty)</a:t>
            </a:r>
            <a:endParaRPr lang="cs-CZ" altLang="cs-CZ" sz="18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lnSpc>
                <a:spcPct val="93000"/>
              </a:lnSpc>
              <a:spcBef>
                <a:spcPts val="2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•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pylová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lá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č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ka proniká do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synergid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– puká a uvolní obsah do obsahu synergidy</a:t>
            </a:r>
            <a:endParaRPr lang="cs-CZ" altLang="cs-CZ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18435" name="Picture 9">
            <a:extLst>
              <a:ext uri="{FF2B5EF4-FFF2-40B4-BE49-F238E27FC236}">
                <a16:creationId xmlns:a16="http://schemas.microsoft.com/office/drawing/2014/main" id="{00BCFB73-DF3D-445A-BBBD-FD928A5D12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4" b="3094"/>
          <a:stretch>
            <a:fillRect/>
          </a:stretch>
        </p:blipFill>
        <p:spPr bwMode="auto">
          <a:xfrm>
            <a:off x="457200" y="1654175"/>
            <a:ext cx="4114800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436" name="Text Box 10">
            <a:extLst>
              <a:ext uri="{FF2B5EF4-FFF2-40B4-BE49-F238E27FC236}">
                <a16:creationId xmlns:a16="http://schemas.microsoft.com/office/drawing/2014/main" id="{F868224B-33A9-41DC-93B5-11CEC590F3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58775"/>
            <a:ext cx="8382000" cy="1203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lnSpc>
                <a:spcPct val="93000"/>
              </a:lnSpc>
              <a:spcBef>
                <a:spcPts val="2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 b="1" u="sng">
                <a:solidFill>
                  <a:schemeClr val="tx1"/>
                </a:solidFill>
                <a:latin typeface="Arial" panose="020B0604020202020204" pitchFamily="34" charset="0"/>
              </a:rPr>
              <a:t>K</a:t>
            </a:r>
            <a:r>
              <a:rPr lang="cs-CZ" altLang="cs-CZ" sz="1800" b="1" u="sng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lí</a:t>
            </a:r>
            <a:r>
              <a:rPr lang="cs-CZ" altLang="cs-CZ" sz="1800" b="1" u="sng">
                <a:solidFill>
                  <a:schemeClr val="tx1"/>
                </a:solidFill>
                <a:latin typeface="Arial" panose="020B0604020202020204" pitchFamily="34" charset="0"/>
              </a:rPr>
              <a:t>č</a:t>
            </a:r>
            <a:r>
              <a:rPr lang="cs-CZ" altLang="cs-CZ" sz="1800" b="1" u="sng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ení pylového zrna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a </a:t>
            </a:r>
            <a:r>
              <a:rPr lang="cs-CZ" altLang="cs-CZ" sz="1800" b="1" u="sng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pror</a:t>
            </a:r>
            <a:r>
              <a:rPr lang="cs-CZ" altLang="cs-CZ" sz="1800" b="1" u="sng">
                <a:solidFill>
                  <a:schemeClr val="tx1"/>
                </a:solidFill>
                <a:latin typeface="Arial" panose="020B0604020202020204" pitchFamily="34" charset="0"/>
              </a:rPr>
              <a:t>ů</a:t>
            </a:r>
            <a:r>
              <a:rPr lang="cs-CZ" altLang="cs-CZ" sz="1800" b="1" u="sng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stání lá</a:t>
            </a:r>
            <a:r>
              <a:rPr lang="cs-CZ" altLang="cs-CZ" sz="1800" b="1" u="sng">
                <a:solidFill>
                  <a:schemeClr val="tx1"/>
                </a:solidFill>
                <a:latin typeface="Arial" panose="020B0604020202020204" pitchFamily="34" charset="0"/>
              </a:rPr>
              <a:t>č</a:t>
            </a:r>
            <a:r>
              <a:rPr lang="cs-CZ" altLang="cs-CZ" sz="1800" b="1" u="sng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ky</a:t>
            </a:r>
            <a:endParaRPr lang="cs-CZ" altLang="cs-CZ" sz="1800" u="sng">
              <a:solidFill>
                <a:schemeClr val="tx1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93000"/>
              </a:lnSpc>
              <a:spcBef>
                <a:spcPts val="2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• v ur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č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ité fázi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ontogeneze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dojde k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vylu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č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ování tekutiny na povrchu blizny –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období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receptivit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y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blizny =&gt; zde zachycená pylová zrna za několik hodin až dnů klíčí v 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pylovou láčku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=&gt; prorůstá čnělkou</a:t>
            </a:r>
            <a:endParaRPr lang="cs-CZ" altLang="cs-CZ" sz="2400">
              <a:solidFill>
                <a:schemeClr val="bg1"/>
              </a:solidFill>
            </a:endParaRPr>
          </a:p>
        </p:txBody>
      </p:sp>
      <p:sp>
        <p:nvSpPr>
          <p:cNvPr id="18437" name="Text Box 11">
            <a:extLst>
              <a:ext uri="{FF2B5EF4-FFF2-40B4-BE49-F238E27FC236}">
                <a16:creationId xmlns:a16="http://schemas.microsoft.com/office/drawing/2014/main" id="{93D1438C-EEC7-48CB-A481-DD67A0565E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8200" y="1312863"/>
            <a:ext cx="4191000" cy="111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lnSpc>
                <a:spcPct val="93000"/>
              </a:lnSpc>
              <a:spcBef>
                <a:spcPts val="2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•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č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n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lka dutá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(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bývá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u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 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jednod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lo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ž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ných) nebo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plná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(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obvyklá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u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 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dvoud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lo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ž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ných,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pletivo uprostřed tvoří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bu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ň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ky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s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 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vysokou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metabolickou aktivitou)</a:t>
            </a:r>
            <a:endParaRPr lang="cs-CZ" altLang="cs-CZ" sz="2400">
              <a:solidFill>
                <a:schemeClr val="bg1"/>
              </a:solidFill>
            </a:endParaRPr>
          </a:p>
        </p:txBody>
      </p:sp>
      <p:pic>
        <p:nvPicPr>
          <p:cNvPr id="18438" name="Picture 12" descr="C:\user\Houba\Škola-obrázky\morfologie\7_kvet\cernohorsky_138_pylova_lacka.JPG">
            <a:extLst>
              <a:ext uri="{FF2B5EF4-FFF2-40B4-BE49-F238E27FC236}">
                <a16:creationId xmlns:a16="http://schemas.microsoft.com/office/drawing/2014/main" id="{9A13DA85-5CB5-445F-B251-C3F69F21BE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2568575"/>
            <a:ext cx="164465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Picture 13">
            <a:extLst>
              <a:ext uri="{FF2B5EF4-FFF2-40B4-BE49-F238E27FC236}">
                <a16:creationId xmlns:a16="http://schemas.microsoft.com/office/drawing/2014/main" id="{52DEA7A7-ED9B-4BAA-B1D9-DDDE53FA0C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308225"/>
            <a:ext cx="1284288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440" name="Text Box 14">
            <a:extLst>
              <a:ext uri="{FF2B5EF4-FFF2-40B4-BE49-F238E27FC236}">
                <a16:creationId xmlns:a16="http://schemas.microsoft.com/office/drawing/2014/main" id="{0874E5A0-77DC-4017-867D-F916DEFD33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7250" y="6302375"/>
            <a:ext cx="2259013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 algn="r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700">
                <a:solidFill>
                  <a:srgbClr val="333333"/>
                </a:solidFill>
                <a:latin typeface="Arial" panose="020B0604020202020204" pitchFamily="34" charset="0"/>
              </a:rPr>
              <a:t>Černohorský 1964: Základy rostlinné morfologie</a:t>
            </a:r>
          </a:p>
        </p:txBody>
      </p:sp>
      <p:pic>
        <p:nvPicPr>
          <p:cNvPr id="18442" name="7b_kvet_15_kliceni-pyloveho-zrna.MP3">
            <a:hlinkClick r:id="" action="ppaction://media"/>
            <a:extLst>
              <a:ext uri="{FF2B5EF4-FFF2-40B4-BE49-F238E27FC236}">
                <a16:creationId xmlns:a16="http://schemas.microsoft.com/office/drawing/2014/main" id="{8AEF8D60-A81F-40EC-A903-98A14B5824AF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602138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4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581" fill="hold"/>
                                        <p:tgtEl>
                                          <p:spTgt spid="184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4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44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2">
            <a:extLst>
              <a:ext uri="{FF2B5EF4-FFF2-40B4-BE49-F238E27FC236}">
                <a16:creationId xmlns:a16="http://schemas.microsoft.com/office/drawing/2014/main" id="{17AE5CBD-A888-49DB-8C9D-9CE120926B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8382000" cy="615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•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spermatické bu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ň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ky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dále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pronikají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k oosfé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ř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e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nebo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centrální bu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ň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ce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, zbytek obsahu láčky (včetně degener. jádra vegetativní buňky) zůstává v synergidě</a:t>
            </a:r>
          </a:p>
          <a:p>
            <a:pPr>
              <a:lnSpc>
                <a:spcPct val="93000"/>
              </a:lnSpc>
              <a:spcBef>
                <a:spcPts val="10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endParaRPr lang="cs-CZ" altLang="cs-CZ" sz="18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endParaRPr lang="cs-CZ" altLang="cs-CZ" sz="18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endParaRPr lang="cs-CZ" altLang="cs-CZ" sz="18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endParaRPr lang="cs-CZ" altLang="cs-CZ" sz="18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endParaRPr lang="cs-CZ" altLang="cs-CZ" sz="18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endParaRPr lang="cs-CZ" altLang="cs-CZ" sz="18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endParaRPr lang="cs-CZ" altLang="cs-CZ" sz="20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=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dohromady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syngamie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=&gt; vznik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diploidní zygoty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a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triploidního endospermu</a:t>
            </a:r>
          </a:p>
          <a:p>
            <a:pPr>
              <a:lnSpc>
                <a:spcPct val="93000"/>
              </a:lnSpc>
              <a:spcBef>
                <a:spcPts val="2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• u n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kterých krytosemenných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rostlin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dochází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jen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k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jednoduché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mu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oplození (druhá spermatická bu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ň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ka degeneruje) =&gt;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oplozena jen oosféra,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endosperm se nevyvine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a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jeho funkci p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ř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ebere centrální bu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ň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ka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zárod. vaku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nebo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jiná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pletiva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</a:p>
          <a:p>
            <a:pPr>
              <a:lnSpc>
                <a:spcPct val="93000"/>
              </a:lnSpc>
              <a:spcBef>
                <a:spcPts val="2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• zřídka oplození oosféry 2 i více sperm. buňkami =&gt; triploidní/polyploidní zygota</a:t>
            </a:r>
          </a:p>
          <a:p>
            <a:pPr>
              <a:lnSpc>
                <a:spcPct val="93000"/>
              </a:lnSpc>
              <a:spcBef>
                <a:spcPts val="2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•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polyembryonie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nastává oplozením synergid nebo antipod =&gt; vznik více embryí v 1 semeni (pravá polyembryonie – vývin všech zárodků v 1 zárod. vaku)</a:t>
            </a:r>
          </a:p>
          <a:p>
            <a:pPr>
              <a:lnSpc>
                <a:spcPct val="93000"/>
              </a:lnSpc>
              <a:spcBef>
                <a:spcPts val="2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– nepravá polyembryonie: zárodky vznikají z více zárod. vaků uvnitř vajíčka nebo i z buněk sporofytu ve vajíčku</a:t>
            </a:r>
          </a:p>
        </p:txBody>
      </p:sp>
      <p:pic>
        <p:nvPicPr>
          <p:cNvPr id="19459" name="Picture 5">
            <a:extLst>
              <a:ext uri="{FF2B5EF4-FFF2-40B4-BE49-F238E27FC236}">
                <a16:creationId xmlns:a16="http://schemas.microsoft.com/office/drawing/2014/main" id="{6A5D5AB3-00F7-4038-9D9D-EBA8F6AB4F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0" b="1790"/>
          <a:stretch>
            <a:fillRect/>
          </a:stretch>
        </p:blipFill>
        <p:spPr bwMode="auto">
          <a:xfrm>
            <a:off x="2590800" y="1066800"/>
            <a:ext cx="6051550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460" name="Text Box 7">
            <a:extLst>
              <a:ext uri="{FF2B5EF4-FFF2-40B4-BE49-F238E27FC236}">
                <a16:creationId xmlns:a16="http://schemas.microsoft.com/office/drawing/2014/main" id="{7F21567D-CC5B-4E0F-B60E-26B5282691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066800"/>
            <a:ext cx="2133600" cy="282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lnSpc>
                <a:spcPct val="93000"/>
              </a:lnSpc>
              <a:spcBef>
                <a:spcPts val="2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 b="1" u="sng">
                <a:solidFill>
                  <a:schemeClr val="tx1"/>
                </a:solidFill>
                <a:latin typeface="Arial" panose="020B0604020202020204" pitchFamily="34" charset="0"/>
              </a:rPr>
              <a:t>Oplození</a:t>
            </a:r>
          </a:p>
          <a:p>
            <a:pPr>
              <a:lnSpc>
                <a:spcPct val="93000"/>
              </a:lnSpc>
              <a:spcBef>
                <a:spcPts val="2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• vlastní oplození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je dvojí – splynutí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jedné spermatické buňky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s oosférou a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 druhé sperm. b.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s centrální bu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ň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kou zárode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č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ného vaku</a:t>
            </a:r>
            <a:endParaRPr lang="cs-CZ" altLang="cs-CZ" sz="18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lnSpc>
                <a:spcPct val="93000"/>
              </a:lnSpc>
              <a:spcBef>
                <a:spcPts val="2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•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plazmogamie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+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 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karyogamie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19461" name="Text Box 10">
            <a:extLst>
              <a:ext uri="{FF2B5EF4-FFF2-40B4-BE49-F238E27FC236}">
                <a16:creationId xmlns:a16="http://schemas.microsoft.com/office/drawing/2014/main" id="{D83B72BF-65CC-4F75-8931-3BE08C3522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5200" y="1066800"/>
            <a:ext cx="1371600" cy="228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 algn="r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–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pokud dojde k průniku více   láček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, podílejí se na vý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ž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iv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zárod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.</a:t>
            </a:r>
            <a:r>
              <a:rPr lang="cs-CZ" altLang="cs-CZ" sz="12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vaku</a:t>
            </a:r>
          </a:p>
        </p:txBody>
      </p:sp>
      <p:sp>
        <p:nvSpPr>
          <p:cNvPr id="19462" name="Text Box 11">
            <a:extLst>
              <a:ext uri="{FF2B5EF4-FFF2-40B4-BE49-F238E27FC236}">
                <a16:creationId xmlns:a16="http://schemas.microsoft.com/office/drawing/2014/main" id="{BE4C52C5-CC2B-453C-8821-C536F7C764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1066800"/>
            <a:ext cx="1371600" cy="2014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 algn="r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• do vají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č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ka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pro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roste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zpravidla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jen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jedna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pylová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lá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č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ka</a:t>
            </a:r>
            <a:endParaRPr lang="cs-CZ" altLang="cs-CZ" sz="18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algn="r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=&gt;</a:t>
            </a:r>
          </a:p>
        </p:txBody>
      </p:sp>
      <p:pic>
        <p:nvPicPr>
          <p:cNvPr id="19464" name="7b_kvet_16_oplozeni.MP3">
            <a:hlinkClick r:id="" action="ppaction://media"/>
            <a:extLst>
              <a:ext uri="{FF2B5EF4-FFF2-40B4-BE49-F238E27FC236}">
                <a16:creationId xmlns:a16="http://schemas.microsoft.com/office/drawing/2014/main" id="{E21DC93B-510E-48B6-95BF-268B98EA30D7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11255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4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928" fill="hold"/>
                                        <p:tgtEl>
                                          <p:spTgt spid="194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46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46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9">
            <a:extLst>
              <a:ext uri="{FF2B5EF4-FFF2-40B4-BE49-F238E27FC236}">
                <a16:creationId xmlns:a16="http://schemas.microsoft.com/office/drawing/2014/main" id="{BC44225A-2922-4DB2-886A-E1C80F36DA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8382000" cy="545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 b="1" u="sng">
                <a:solidFill>
                  <a:schemeClr val="tx1"/>
                </a:solidFill>
                <a:latin typeface="Arial" panose="020B0604020202020204" pitchFamily="34" charset="0"/>
              </a:rPr>
              <a:t>Genetické aspekty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 opylení a oplození</a:t>
            </a:r>
            <a:endParaRPr lang="cs-CZ" altLang="cs-CZ" sz="1800" b="1" u="sng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•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autogamie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– oplození vlastním pylem z tého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ž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nebo sousedního kv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tu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– krajním případem je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kleistogamie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– opylení uvnit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ř nerozvitého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kv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tu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(pro některé rostliny hlavní způsob tvorby semen,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chasmogamní kv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ty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u nich buď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nedozrají v plody (</a:t>
            </a:r>
            <a:r>
              <a:rPr lang="cs-CZ" altLang="cs-CZ" sz="1800" i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Viola</a:t>
            </a:r>
            <a:r>
              <a:rPr lang="cs-CZ" altLang="cs-CZ" sz="1800" i="1">
                <a:solidFill>
                  <a:schemeClr val="tx1"/>
                </a:solidFill>
                <a:latin typeface="Arial" panose="020B0604020202020204" pitchFamily="34" charset="0"/>
              </a:rPr>
              <a:t>, Oxalis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) nebo mají málo semen (</a:t>
            </a:r>
            <a:r>
              <a:rPr lang="cs-CZ" altLang="cs-CZ" sz="1800" i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Lamium amplexicaule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)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•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allogamie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– opylení pylem jiného jedince</a:t>
            </a:r>
            <a:endParaRPr lang="cs-CZ" altLang="cs-CZ" sz="18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Původní květy byly zřejmě oboupohlavné a entomogamní =&gt; snadná autogamie – pro lepší zajištění výměny gen. informace se vyvinuly allogamické mechanismy (fyziologické, fenologické i morfologické)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•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inkompatibilita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m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ůž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e být mezirodová, mezidruhová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(zabraňuje křížení), ale nás teď zajímá hlavně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autoinkompatibilita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jako faktor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zabra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ň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uj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ící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autogamii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vnit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ř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ní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příčiny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– fyziolog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.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reakce zabra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ňu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jící procesu oplození</a:t>
            </a:r>
            <a:endParaRPr lang="cs-CZ" altLang="cs-CZ" sz="18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– inkompatibilita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gametofytického typu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zabrání prorůstání pylové láčky čnělkou (případně semeníkem nebo v zárodečném vaku; zde jde o reakci pylového zrna) 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– inkompatibilita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sporofytického typu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zabrání vyklíčení pylu na blizně (reakce nesnášenlivosti k „nevhodnému“ pylu, projevuje se na povrchu blizny) nebo přístupu pylu k vlastní blizně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2">
            <a:extLst>
              <a:ext uri="{FF2B5EF4-FFF2-40B4-BE49-F238E27FC236}">
                <a16:creationId xmlns:a16="http://schemas.microsoft.com/office/drawing/2014/main" id="{DDA63B1E-A651-4312-8ADD-3FB1C9CBAA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58775"/>
            <a:ext cx="6477000" cy="277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•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časové rozrůznění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dozrávání samčích a samičích orgánů (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dichogamie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)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–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proterandrie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(=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protandrie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, např.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1800" i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Asteraceae</a:t>
            </a:r>
            <a:r>
              <a:rPr lang="cs-CZ" altLang="cs-CZ" sz="1800" i="1">
                <a:solidFill>
                  <a:schemeClr val="tx1"/>
                </a:solidFill>
                <a:latin typeface="Arial" panose="020B0604020202020204" pitchFamily="34" charset="0"/>
              </a:rPr>
              <a:t>, Campanula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)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– v rámci jednoho květu dozrávají prašníky dříve než blizny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–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proterogynie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(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= protogynie, vzácné případy, např. </a:t>
            </a:r>
            <a:r>
              <a:rPr lang="cs-CZ" altLang="cs-CZ" sz="1800" i="1">
                <a:solidFill>
                  <a:schemeClr val="tx1"/>
                </a:solidFill>
                <a:latin typeface="Arial" panose="020B0604020202020204" pitchFamily="34" charset="0"/>
              </a:rPr>
              <a:t>A</a:t>
            </a:r>
            <a:r>
              <a:rPr lang="cs-CZ" altLang="cs-CZ" sz="1800" i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ristolochia</a:t>
            </a:r>
            <a:r>
              <a:rPr lang="cs-CZ" altLang="cs-CZ" sz="1800" i="1">
                <a:solidFill>
                  <a:schemeClr val="tx1"/>
                </a:solidFill>
                <a:latin typeface="Arial" panose="020B0604020202020204" pitchFamily="34" charset="0"/>
              </a:rPr>
              <a:t>, Clematis, Plantago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nebo některé</a:t>
            </a:r>
            <a:r>
              <a:rPr lang="cs-CZ" altLang="cs-CZ" sz="1800" i="1">
                <a:solidFill>
                  <a:schemeClr val="tx1"/>
                </a:solidFill>
                <a:latin typeface="Arial" panose="020B0604020202020204" pitchFamily="34" charset="0"/>
              </a:rPr>
              <a:t> Poaceae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)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– naopak blizny dozrávají dříve než prašníky</a:t>
            </a:r>
          </a:p>
          <a:p>
            <a:pPr>
              <a:lnSpc>
                <a:spcPct val="93000"/>
              </a:lnSpc>
              <a:spcBef>
                <a:spcPts val="500"/>
              </a:spcBef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•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prostorové oddělení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samičích a samčích orgánů v květu </a:t>
            </a:r>
          </a:p>
          <a:p>
            <a:pPr>
              <a:lnSpc>
                <a:spcPct val="93000"/>
              </a:lnSpc>
              <a:spcBef>
                <a:spcPct val="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–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herkogamie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(tyč. a blizny v samost. částech květu kosatce)</a:t>
            </a:r>
            <a:endParaRPr lang="cs-CZ" altLang="cs-CZ" sz="2400">
              <a:solidFill>
                <a:schemeClr val="bg1"/>
              </a:solidFill>
            </a:endParaRPr>
          </a:p>
        </p:txBody>
      </p:sp>
      <p:pic>
        <p:nvPicPr>
          <p:cNvPr id="21507" name="Picture 5" descr="1751">
            <a:extLst>
              <a:ext uri="{FF2B5EF4-FFF2-40B4-BE49-F238E27FC236}">
                <a16:creationId xmlns:a16="http://schemas.microsoft.com/office/drawing/2014/main" id="{1D74CB30-50B9-49CC-9663-B52CD83A7E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7900" y="3644900"/>
            <a:ext cx="1306513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1508" name="Object 7">
            <a:extLst>
              <a:ext uri="{FF2B5EF4-FFF2-40B4-BE49-F238E27FC236}">
                <a16:creationId xmlns:a16="http://schemas.microsoft.com/office/drawing/2014/main" id="{50FD49DC-11A2-44F8-B63D-8383BB8302A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259388" y="3644900"/>
          <a:ext cx="1990725" cy="190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17" name="Rastrový obrázek" r:id="rId6" imgW="3524742" imgH="3467584" progId="Obraz programu Malování">
                  <p:embed/>
                </p:oleObj>
              </mc:Choice>
              <mc:Fallback>
                <p:oleObj name="Rastrový obrázek" r:id="rId6" imgW="3524742" imgH="3467584" progId="Obraz programu Malování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9388" y="3644900"/>
                        <a:ext cx="1990725" cy="1905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B8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509" name="Text Box 8">
            <a:extLst>
              <a:ext uri="{FF2B5EF4-FFF2-40B4-BE49-F238E27FC236}">
                <a16:creationId xmlns:a16="http://schemas.microsoft.com/office/drawing/2014/main" id="{CF844126-E1F9-4E67-8374-343038D7DB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733800"/>
            <a:ext cx="4648200" cy="1881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lnSpc>
                <a:spcPct val="93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v 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populacích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 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allogamní i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 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autogamní jedinci, jedinci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s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čnělkou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delší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 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i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 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kratší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 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ne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ž tyčinky, kteří mohou mít nicí nebo vzpřímené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kv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ty =&gt;</a:t>
            </a:r>
            <a:r>
              <a:rPr lang="cs-CZ" altLang="cs-CZ" sz="1800" b="1" i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autogamie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=</a:t>
            </a:r>
            <a:r>
              <a:rPr lang="cs-CZ" altLang="cs-CZ" sz="1800" b="1" i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ty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č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inky delší + vzp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ř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ímené kv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ty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nebo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ty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č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inky kratší + nicí kv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ty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,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allogamie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naopak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; různá je i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velikost pylu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a 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velikost bliznových papil</a:t>
            </a:r>
          </a:p>
        </p:txBody>
      </p:sp>
      <p:sp>
        <p:nvSpPr>
          <p:cNvPr id="21510" name="Text Box 9">
            <a:extLst>
              <a:ext uri="{FF2B5EF4-FFF2-40B4-BE49-F238E27FC236}">
                <a16:creationId xmlns:a16="http://schemas.microsoft.com/office/drawing/2014/main" id="{75790F64-A8F2-4DEF-B98A-73ABE4FE56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5334000"/>
            <a:ext cx="8458200" cy="347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lnSpc>
                <a:spcPct val="93000"/>
              </a:lnSpc>
              <a:spcBef>
                <a:spcPts val="200"/>
              </a:spcBef>
              <a:spcAft>
                <a:spcPts val="500"/>
              </a:spcAft>
              <a:buClrTx/>
              <a:buSzTx/>
              <a:buFontTx/>
              <a:buNone/>
            </a:pPr>
            <a:endParaRPr lang="cs-CZ" altLang="cs-CZ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21511" name="Picture 10" descr="C:\user\Houba\Škola-obrázky\morfologie\7_kvet\iris_stavba_kvetu_herkogamie.jpg">
            <a:extLst>
              <a:ext uri="{FF2B5EF4-FFF2-40B4-BE49-F238E27FC236}">
                <a16:creationId xmlns:a16="http://schemas.microsoft.com/office/drawing/2014/main" id="{5CAD9C5D-1B2D-4A06-B7B6-B4B34DC784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438150"/>
            <a:ext cx="1698625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2" name="Text Box 11">
            <a:extLst>
              <a:ext uri="{FF2B5EF4-FFF2-40B4-BE49-F238E27FC236}">
                <a16:creationId xmlns:a16="http://schemas.microsoft.com/office/drawing/2014/main" id="{3A8C8ECC-109F-4585-9D8C-029DB8758C65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5542757" y="1645444"/>
            <a:ext cx="2667000" cy="198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 algn="r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700">
                <a:solidFill>
                  <a:schemeClr val="tx1"/>
                </a:solidFill>
                <a:latin typeface="Arial" panose="020B0604020202020204" pitchFamily="34" charset="0"/>
              </a:rPr>
              <a:t>http://www.camerabotanica.de/pflanzen/iridaceae/iris/iris-4.htm</a:t>
            </a:r>
          </a:p>
        </p:txBody>
      </p:sp>
      <p:sp>
        <p:nvSpPr>
          <p:cNvPr id="21513" name="Text Box 12">
            <a:extLst>
              <a:ext uri="{FF2B5EF4-FFF2-40B4-BE49-F238E27FC236}">
                <a16:creationId xmlns:a16="http://schemas.microsoft.com/office/drawing/2014/main" id="{1BFF555F-443A-4E45-AEE3-2D4FE6DF5A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200400"/>
            <a:ext cx="8458200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lnSpc>
                <a:spcPct val="93000"/>
              </a:lnSpc>
              <a:spcBef>
                <a:spcPts val="2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•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rozdíly ve stavb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kv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tu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různých jedinců téhož druhu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–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případ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heterostylie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(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=</a:t>
            </a:r>
            <a:r>
              <a:rPr lang="cs-CZ" altLang="cs-CZ" sz="1800" b="1" i="1">
                <a:solidFill>
                  <a:schemeClr val="tx1"/>
                </a:solidFill>
                <a:latin typeface="Arial" panose="020B0604020202020204" pitchFamily="34" charset="0"/>
              </a:rPr>
              <a:t> 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r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ů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zno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č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n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le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č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nost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)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např. u prvosenek:</a:t>
            </a:r>
          </a:p>
        </p:txBody>
      </p:sp>
      <p:pic>
        <p:nvPicPr>
          <p:cNvPr id="21515" name="7b_kvet_18_heterostylie.MP3">
            <a:hlinkClick r:id="" action="ppaction://media"/>
            <a:extLst>
              <a:ext uri="{FF2B5EF4-FFF2-40B4-BE49-F238E27FC236}">
                <a16:creationId xmlns:a16="http://schemas.microsoft.com/office/drawing/2014/main" id="{DF0B2AC7-056E-4B4D-9002-E5D07AB79A80}"/>
              </a:ext>
            </a:extLst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515778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5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477" fill="hold"/>
                                        <p:tgtEl>
                                          <p:spTgt spid="215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51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51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2">
            <a:extLst>
              <a:ext uri="{FF2B5EF4-FFF2-40B4-BE49-F238E27FC236}">
                <a16:creationId xmlns:a16="http://schemas.microsoft.com/office/drawing/2014/main" id="{C2929637-FE08-42CB-BF1A-4BE47A4ADC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58775"/>
            <a:ext cx="8458200" cy="615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Tx/>
              <a:buNone/>
            </a:pP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Samčí sterilita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– neschopnost vytvářet funkční pyl; je možno rozlišit sterilitu 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Tx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– funkční (zábrana oplození dědičnými morfolog. změnami květních orgánů), 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Tx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– tyčinkovou (abnormální vývoj tyčinek), 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Tx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– pylovou (degenerace v průběhu mikrosporogeneze); 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Tx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samčí sterilitu je možno vyvolat i uměle (zářením, působením chemických látek)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</a:p>
          <a:p>
            <a:pPr>
              <a:lnSpc>
                <a:spcPct val="93000"/>
              </a:lnSpc>
              <a:spcBef>
                <a:spcPts val="1000"/>
              </a:spcBef>
              <a:spcAft>
                <a:spcPts val="500"/>
              </a:spcAft>
              <a:buClrTx/>
              <a:buSzTx/>
              <a:buFontTx/>
              <a:buNone/>
            </a:pPr>
            <a:r>
              <a:rPr lang="cs-CZ" altLang="cs-CZ" sz="1800" b="1" u="sng">
                <a:solidFill>
                  <a:schemeClr val="tx1"/>
                </a:solidFill>
                <a:latin typeface="Arial" panose="020B0604020202020204" pitchFamily="34" charset="0"/>
              </a:rPr>
              <a:t>Apomixe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– rozmnožování bez splývání gamet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p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ř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i zachování rys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ů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generativní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	  	    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reprodukce (v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č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etn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semen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, resp. spor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)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Tx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• u</a:t>
            </a:r>
            <a:r>
              <a:rPr lang="cs-CZ" altLang="cs-CZ" sz="1600">
                <a:solidFill>
                  <a:schemeClr val="tx1"/>
                </a:solidFill>
                <a:latin typeface="Arial" panose="020B0604020202020204" pitchFamily="34" charset="0"/>
              </a:rPr>
              <a:t> 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kapradin diploidní</a:t>
            </a:r>
            <a:r>
              <a:rPr lang="cs-CZ" altLang="cs-CZ" sz="120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spory</a:t>
            </a:r>
            <a:r>
              <a:rPr lang="cs-CZ" altLang="cs-CZ" sz="160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=&gt;</a:t>
            </a:r>
            <a:r>
              <a:rPr lang="cs-CZ" altLang="cs-CZ" sz="120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diploidní gametofyt</a:t>
            </a:r>
            <a:r>
              <a:rPr lang="cs-CZ" altLang="cs-CZ" sz="160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=&gt;</a:t>
            </a:r>
            <a:r>
              <a:rPr lang="cs-CZ" altLang="cs-CZ" sz="120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diploidní sporofyt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Tx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• u</a:t>
            </a:r>
            <a:r>
              <a:rPr lang="cs-CZ" altLang="cs-CZ" sz="160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krytosemenných různé typy: na samičí straně redukční a neredukční apomixe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Tx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•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nereduk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č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ní apomixe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– nedochází k redukci v po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č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tu chromosom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ů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, zárode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č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ný vak i oosféra jsou diploidní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=&gt; diploidní embryo vzniká bez oplození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Tx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–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aposporie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– zárode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č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ný vak vzniká z n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které somatické bu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ň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ky (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buňky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nucellu),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nedochází k meiozi – č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asto tehdy, kdy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ž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degeneruje archesporová bu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ň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ka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Tx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–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diplosporie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– zárode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č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ný vak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vzniká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z archesporové bu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ň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ky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defektní meiozou (bez redukčního dělení)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Tx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=&gt;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mo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ž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nost vzniku ur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č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ité variability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dává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(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č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áste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č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ná) meiotická konjugace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homologických chromosomů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=&gt;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jsou-li takto vzniklí jedinci schopni reprodukce (totožným způsobem), jde o dědičnou neboli stálou apomixi</a:t>
            </a:r>
          </a:p>
        </p:txBody>
      </p:sp>
      <p:pic>
        <p:nvPicPr>
          <p:cNvPr id="22532" name="7b_kvet_19_apomixe.MP3">
            <a:hlinkClick r:id="" action="ppaction://media"/>
            <a:extLst>
              <a:ext uri="{FF2B5EF4-FFF2-40B4-BE49-F238E27FC236}">
                <a16:creationId xmlns:a16="http://schemas.microsoft.com/office/drawing/2014/main" id="{20D2D481-91FB-4054-A183-D8DC31ED0E05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6368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5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367" fill="hold"/>
                                        <p:tgtEl>
                                          <p:spTgt spid="225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53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53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65">
            <a:extLst>
              <a:ext uri="{FF2B5EF4-FFF2-40B4-BE49-F238E27FC236}">
                <a16:creationId xmlns:a16="http://schemas.microsoft.com/office/drawing/2014/main" id="{C69BE3F7-0651-4E8B-BE7F-7BF7709C28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93700"/>
            <a:ext cx="4114800" cy="537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 typeface="Wingdings" panose="05000000000000000000" pitchFamily="2" charset="2"/>
              <a:buNone/>
            </a:pPr>
            <a:r>
              <a:rPr lang="cs-CZ" altLang="cs-CZ" sz="1800">
                <a:solidFill>
                  <a:schemeClr val="tx2"/>
                </a:solidFill>
                <a:latin typeface="Arial" panose="020B0604020202020204" pitchFamily="34" charset="0"/>
              </a:rPr>
              <a:t>• původní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postavení</a:t>
            </a:r>
            <a:r>
              <a:rPr lang="cs-CZ" altLang="cs-CZ" sz="1800">
                <a:solidFill>
                  <a:schemeClr val="tx2"/>
                </a:solidFill>
                <a:latin typeface="Arial" panose="020B0604020202020204" pitchFamily="34" charset="0"/>
              </a:rPr>
              <a:t>: velký počet plodolistů vedle sebe na vyvýšeném květním lůžku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 typeface="Symbol" panose="05050102010706020507" pitchFamily="18" charset="2"/>
              <a:buNone/>
            </a:pPr>
            <a:r>
              <a:rPr lang="cs-CZ" altLang="cs-CZ" sz="1800">
                <a:solidFill>
                  <a:schemeClr val="tx2"/>
                </a:solidFill>
                <a:latin typeface="Arial" panose="020B0604020202020204" pitchFamily="34" charset="0"/>
              </a:rPr>
              <a:t>=&gt; zkracování bliznové části, srůst okrajů jednotlivých plodolistů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 typeface="Symbol" panose="05050102010706020507" pitchFamily="18" charset="2"/>
              <a:buChar char="Þ"/>
            </a:pPr>
            <a:endParaRPr lang="cs-CZ" altLang="cs-CZ" sz="1800">
              <a:solidFill>
                <a:schemeClr val="tx2"/>
              </a:solidFill>
              <a:latin typeface="Arial" panose="020B0604020202020204" pitchFamily="34" charset="0"/>
            </a:endParaRP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 typeface="Symbol" panose="05050102010706020507" pitchFamily="18" charset="2"/>
              <a:buChar char="Þ"/>
            </a:pPr>
            <a:endParaRPr lang="cs-CZ" altLang="cs-CZ" sz="1800">
              <a:solidFill>
                <a:schemeClr val="tx2"/>
              </a:solidFill>
              <a:latin typeface="Arial" panose="020B0604020202020204" pitchFamily="34" charset="0"/>
            </a:endParaRP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 typeface="Symbol" panose="05050102010706020507" pitchFamily="18" charset="2"/>
              <a:buChar char="Þ"/>
            </a:pPr>
            <a:endParaRPr lang="cs-CZ" altLang="cs-CZ" sz="1800">
              <a:solidFill>
                <a:schemeClr val="tx2"/>
              </a:solidFill>
              <a:latin typeface="Arial" panose="020B0604020202020204" pitchFamily="34" charset="0"/>
            </a:endParaRP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 typeface="Symbol" panose="05050102010706020507" pitchFamily="18" charset="2"/>
              <a:buChar char="Þ"/>
            </a:pPr>
            <a:endParaRPr lang="cs-CZ" altLang="cs-CZ" sz="1800">
              <a:solidFill>
                <a:schemeClr val="tx2"/>
              </a:solidFill>
              <a:latin typeface="Arial" panose="020B0604020202020204" pitchFamily="34" charset="0"/>
            </a:endParaRP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 typeface="Symbol" panose="05050102010706020507" pitchFamily="18" charset="2"/>
              <a:buChar char="Þ"/>
            </a:pPr>
            <a:endParaRPr lang="cs-CZ" altLang="cs-CZ" sz="1800">
              <a:solidFill>
                <a:schemeClr val="tx2"/>
              </a:solidFill>
              <a:latin typeface="Arial" panose="020B0604020202020204" pitchFamily="34" charset="0"/>
            </a:endParaRPr>
          </a:p>
          <a:p>
            <a:pPr>
              <a:lnSpc>
                <a:spcPct val="93000"/>
              </a:lnSpc>
              <a:spcBef>
                <a:spcPts val="1500"/>
              </a:spcBef>
              <a:spcAft>
                <a:spcPts val="500"/>
              </a:spcAft>
              <a:buClrTx/>
              <a:buSzTx/>
              <a:buFont typeface="Symbol" panose="05050102010706020507" pitchFamily="18" charset="2"/>
              <a:buNone/>
            </a:pPr>
            <a:r>
              <a:rPr lang="cs-CZ" altLang="cs-CZ" sz="1800">
                <a:solidFill>
                  <a:schemeClr val="tx2"/>
                </a:solidFill>
                <a:latin typeface="Arial" panose="020B0604020202020204" pitchFamily="34" charset="0"/>
              </a:rPr>
              <a:t>– podobně jako u tyčinek je původní uspořádání velkého množství plodolistů ve spirále =&gt; redukce počtu je pak spojena s pozicí vedle sebe (přechod ke kruhovému uspořádání) 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 typeface="Symbol" panose="05050102010706020507" pitchFamily="18" charset="2"/>
              <a:buNone/>
            </a:pPr>
            <a:r>
              <a:rPr lang="cs-CZ" altLang="cs-CZ" sz="1800">
                <a:solidFill>
                  <a:schemeClr val="tx2"/>
                </a:solidFill>
                <a:latin typeface="Arial" panose="020B0604020202020204" pitchFamily="34" charset="0"/>
              </a:rPr>
              <a:t>– druhotné zmnožení pestíků vzácné</a:t>
            </a:r>
          </a:p>
        </p:txBody>
      </p:sp>
      <p:graphicFrame>
        <p:nvGraphicFramePr>
          <p:cNvPr id="5123" name="Object 67">
            <a:extLst>
              <a:ext uri="{FF2B5EF4-FFF2-40B4-BE49-F238E27FC236}">
                <a16:creationId xmlns:a16="http://schemas.microsoft.com/office/drawing/2014/main" id="{505E670F-42A3-48E8-8DB3-F1C4635FA0F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57200" y="1993900"/>
          <a:ext cx="4038600" cy="1839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7" name="Rastrový obrázek" r:id="rId7" imgW="5668166" imgH="2580952" progId="Paint.Picture">
                  <p:embed/>
                </p:oleObj>
              </mc:Choice>
              <mc:Fallback>
                <p:oleObj name="Rastrový obrázek" r:id="rId7" imgW="5668166" imgH="2580952" progId="Paint.Picture">
                  <p:embed/>
                  <p:pic>
                    <p:nvPicPr>
                      <p:cNvPr id="0" name="Object 6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1993900"/>
                        <a:ext cx="4038600" cy="18399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B8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4" name="Object 68">
            <a:extLst>
              <a:ext uri="{FF2B5EF4-FFF2-40B4-BE49-F238E27FC236}">
                <a16:creationId xmlns:a16="http://schemas.microsoft.com/office/drawing/2014/main" id="{24A280D1-9576-46F0-B1BF-A98B9DC36B4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572000" y="457200"/>
          <a:ext cx="1976438" cy="2438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8" name="Rastrový obrázek" r:id="rId9" imgW="2448267" imgH="3019048" progId="Paint.Picture">
                  <p:embed/>
                </p:oleObj>
              </mc:Choice>
              <mc:Fallback>
                <p:oleObj name="Rastrový obrázek" r:id="rId9" imgW="2448267" imgH="3019048" progId="Paint.Picture">
                  <p:embed/>
                  <p:pic>
                    <p:nvPicPr>
                      <p:cNvPr id="0" name="Object 6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457200"/>
                        <a:ext cx="1976438" cy="2438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B8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5" name="Object 69">
            <a:extLst>
              <a:ext uri="{FF2B5EF4-FFF2-40B4-BE49-F238E27FC236}">
                <a16:creationId xmlns:a16="http://schemas.microsoft.com/office/drawing/2014/main" id="{C86C6421-73E8-4365-A1C1-E68ED00A95B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629400" y="457200"/>
          <a:ext cx="2039938" cy="2438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9" name="Rastrový obrázek" r:id="rId11" imgW="2542857" imgH="3038095" progId="Paint.Picture">
                  <p:embed/>
                </p:oleObj>
              </mc:Choice>
              <mc:Fallback>
                <p:oleObj name="Rastrový obrázek" r:id="rId11" imgW="2542857" imgH="3038095" progId="Paint.Picture">
                  <p:embed/>
                  <p:pic>
                    <p:nvPicPr>
                      <p:cNvPr id="0" name="Object 6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29400" y="457200"/>
                        <a:ext cx="2039938" cy="2438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B8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6" name="Object 70">
            <a:extLst>
              <a:ext uri="{FF2B5EF4-FFF2-40B4-BE49-F238E27FC236}">
                <a16:creationId xmlns:a16="http://schemas.microsoft.com/office/drawing/2014/main" id="{35C082B0-80EB-4162-8860-20E6AAE3E1B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564063" y="2971800"/>
          <a:ext cx="1989137" cy="2438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0" name="Rastrový obrázek" r:id="rId13" imgW="2343477" imgH="2991268" progId="Paint.Picture">
                  <p:embed/>
                </p:oleObj>
              </mc:Choice>
              <mc:Fallback>
                <p:oleObj name="Rastrový obrázek" r:id="rId13" imgW="2343477" imgH="2991268" progId="Paint.Picture">
                  <p:embed/>
                  <p:pic>
                    <p:nvPicPr>
                      <p:cNvPr id="0" name="Object 7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64063" y="2971800"/>
                        <a:ext cx="1989137" cy="2438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B8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7" name="Object 71">
            <a:extLst>
              <a:ext uri="{FF2B5EF4-FFF2-40B4-BE49-F238E27FC236}">
                <a16:creationId xmlns:a16="http://schemas.microsoft.com/office/drawing/2014/main" id="{722B1113-263B-4213-8AC0-1F9000C544C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629400" y="2971800"/>
          <a:ext cx="2033588" cy="2438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1" name="Rastrový obrázek" r:id="rId15" imgW="2390476" imgH="2866667" progId="Paint.Picture">
                  <p:embed/>
                </p:oleObj>
              </mc:Choice>
              <mc:Fallback>
                <p:oleObj name="Rastrový obrázek" r:id="rId15" imgW="2390476" imgH="2866667" progId="Paint.Picture">
                  <p:embed/>
                  <p:pic>
                    <p:nvPicPr>
                      <p:cNvPr id="0" name="Object 7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29400" y="2971800"/>
                        <a:ext cx="2033588" cy="2438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B8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8" name="Text Box 72">
            <a:extLst>
              <a:ext uri="{FF2B5EF4-FFF2-40B4-BE49-F238E27FC236}">
                <a16:creationId xmlns:a16="http://schemas.microsoft.com/office/drawing/2014/main" id="{D42B4E8C-52BD-4ADB-8276-5D044F35E8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5761038"/>
            <a:ext cx="8382000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• redukce na jednopohlavné květy =&gt; v samičích květech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může být zachován zbytek pestíku –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pistillodium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</a:p>
        </p:txBody>
      </p:sp>
      <p:pic>
        <p:nvPicPr>
          <p:cNvPr id="5130" name="7b_kvet_02_srust-plodolistu.MP3">
            <a:hlinkClick r:id="" action="ppaction://media"/>
            <a:extLst>
              <a:ext uri="{FF2B5EF4-FFF2-40B4-BE49-F238E27FC236}">
                <a16:creationId xmlns:a16="http://schemas.microsoft.com/office/drawing/2014/main" id="{BD04C707-A6BC-42D7-A3B4-C4AC2ABFC48D}"/>
              </a:ext>
            </a:extLst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15573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1" name="7b_kvet_02_pistillodium.MP3">
            <a:hlinkClick r:id="" action="ppaction://media"/>
            <a:extLst>
              <a:ext uri="{FF2B5EF4-FFF2-40B4-BE49-F238E27FC236}">
                <a16:creationId xmlns:a16="http://schemas.microsoft.com/office/drawing/2014/main" id="{243B7EE1-F240-4520-A7C1-5812B994767A}"/>
              </a:ext>
            </a:extLst>
          </p:cNvPr>
          <p:cNvPicPr>
            <a:picLocks noChangeAspect="1" noChangeArrowheads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60928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1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699" fill="hold"/>
                                        <p:tgtEl>
                                          <p:spTgt spid="51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0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30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4909" fill="hold"/>
                                        <p:tgtEl>
                                          <p:spTgt spid="51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1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31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2">
            <a:extLst>
              <a:ext uri="{FF2B5EF4-FFF2-40B4-BE49-F238E27FC236}">
                <a16:creationId xmlns:a16="http://schemas.microsoft.com/office/drawing/2014/main" id="{33DE902D-2527-4CB6-83D5-F2D737EC2B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04800"/>
            <a:ext cx="8382000" cy="623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lnSpc>
                <a:spcPct val="93000"/>
              </a:lnSpc>
              <a:spcBef>
                <a:spcPts val="400"/>
              </a:spcBef>
              <a:spcAft>
                <a:spcPts val="500"/>
              </a:spcAft>
              <a:buClrTx/>
              <a:buSzTx/>
              <a:buFontTx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•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reduk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č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ní apomixe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– normální sporogeneze a gametogeneze =&gt; zárod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.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vak s haploidními bu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ň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kami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, avšak embryo vzniká z neoplozené oosféry nebo jiné buňky zárod. vaku =&gt;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embryo je haploidní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=&gt;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zpravidla sterilní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jedinci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, ned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dící</a:t>
            </a:r>
            <a:endParaRPr lang="cs-CZ" altLang="cs-CZ" sz="18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lnSpc>
                <a:spcPct val="93000"/>
              </a:lnSpc>
              <a:spcBef>
                <a:spcPts val="400"/>
              </a:spcBef>
              <a:spcAft>
                <a:spcPts val="500"/>
              </a:spcAft>
              <a:buClrTx/>
              <a:buSzTx/>
              <a:buFontTx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–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apogamie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–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případ, kdy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zárodek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vzniká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ze synergid nebo antipod</a:t>
            </a:r>
          </a:p>
          <a:p>
            <a:pPr>
              <a:lnSpc>
                <a:spcPct val="93000"/>
              </a:lnSpc>
              <a:spcBef>
                <a:spcPts val="400"/>
              </a:spcBef>
              <a:spcAft>
                <a:spcPts val="500"/>
              </a:spcAft>
              <a:buClrTx/>
              <a:buSzTx/>
              <a:buFontTx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•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partenogeneze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–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vznik a vývoj dipl. embrya z oosféry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bez ú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č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asti sam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č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í bu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ň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ky</a:t>
            </a:r>
            <a:endParaRPr lang="cs-CZ" altLang="cs-CZ" sz="18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lnSpc>
                <a:spcPct val="93000"/>
              </a:lnSpc>
              <a:spcBef>
                <a:spcPts val="400"/>
              </a:spcBef>
              <a:spcAft>
                <a:spcPts val="500"/>
              </a:spcAft>
              <a:buClrTx/>
              <a:buSzTx/>
              <a:buFontTx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• následující typy jsou působením samčí strany v různé míře ovlivněny a vzniká diploidní zárodek – je možno hovořit o apomiktických mechanismech ze samčí strany (i když v každém případě platí, že samec sám embryo nezplodí :o)</a:t>
            </a:r>
          </a:p>
          <a:p>
            <a:pPr>
              <a:lnSpc>
                <a:spcPct val="93000"/>
              </a:lnSpc>
              <a:spcBef>
                <a:spcPts val="400"/>
              </a:spcBef>
              <a:spcAft>
                <a:spcPts val="500"/>
              </a:spcAft>
              <a:buClrTx/>
              <a:buSzTx/>
              <a:buFontTx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–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pseudogamie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– dojde k opylení a po opylení splyne sam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č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í gameta s polárními bu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ň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kami nebo s centrální bu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ň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kou zár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od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. vaku, ale nikoli s oosférou</a:t>
            </a:r>
          </a:p>
          <a:p>
            <a:pPr>
              <a:lnSpc>
                <a:spcPct val="93000"/>
              </a:lnSpc>
              <a:spcBef>
                <a:spcPts val="400"/>
              </a:spcBef>
              <a:spcAft>
                <a:spcPts val="500"/>
              </a:spcAft>
              <a:buClrTx/>
              <a:buSzTx/>
              <a:buFontTx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–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semigamie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– jádro spermatické bu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ň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ky vnikne do oosféry, vyvolá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zde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d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lení, ale nesplyne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s jádrem oosféry =&gt; to splyne s jádrem nějaké jiné buňky</a:t>
            </a:r>
          </a:p>
          <a:p>
            <a:pPr>
              <a:lnSpc>
                <a:spcPct val="93000"/>
              </a:lnSpc>
              <a:spcBef>
                <a:spcPts val="400"/>
              </a:spcBef>
              <a:spcAft>
                <a:spcPts val="500"/>
              </a:spcAft>
              <a:buClrTx/>
              <a:buSzTx/>
              <a:buFontTx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–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androgeneze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– embryo z oosféry,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jejíž jádro degeneruje a je nahrazeno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jádrem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spermatické bu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ň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ky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=&gt; taktéž splyne s jádrem nějaké jiné buňky</a:t>
            </a:r>
          </a:p>
          <a:p>
            <a:pPr>
              <a:lnSpc>
                <a:spcPct val="93000"/>
              </a:lnSpc>
              <a:spcBef>
                <a:spcPts val="400"/>
              </a:spcBef>
              <a:spcAft>
                <a:spcPts val="500"/>
              </a:spcAft>
              <a:buClrTx/>
              <a:buSzTx/>
              <a:buFontTx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•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adventivní embryonie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– vznik zárodku z bun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k nucellu nebo integumentu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sou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č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asn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s normální embryogenezí =&gt;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polyembryonie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(</a:t>
            </a:r>
            <a:r>
              <a:rPr lang="cs-CZ" altLang="cs-CZ" sz="1800" i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Citrus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)</a:t>
            </a:r>
            <a:endParaRPr lang="cs-CZ" altLang="cs-CZ" sz="18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lnSpc>
                <a:spcPct val="93000"/>
              </a:lnSpc>
              <a:spcBef>
                <a:spcPts val="400"/>
              </a:spcBef>
              <a:spcAft>
                <a:spcPts val="500"/>
              </a:spcAft>
              <a:buClrTx/>
              <a:buSzTx/>
              <a:buFontTx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• apomixe je častá u druhů s lichou ploidií (triploidi, pentaploidi, ...), její výskyt je také vyšší u druhů se zmnoženou chromosomovou sadou</a:t>
            </a:r>
          </a:p>
          <a:p>
            <a:pPr>
              <a:lnSpc>
                <a:spcPct val="93000"/>
              </a:lnSpc>
              <a:spcBef>
                <a:spcPts val="400"/>
              </a:spcBef>
              <a:spcAft>
                <a:spcPts val="500"/>
              </a:spcAft>
              <a:buClrTx/>
              <a:buSzTx/>
              <a:buFontTx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– znamená určitou nezávislost na přítomnosti opylovačů nebo blízkosti rostliny opačného pohlaví (u dvoudomých) za cenu snížení genet. variability potomstva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62">
            <a:extLst>
              <a:ext uri="{FF2B5EF4-FFF2-40B4-BE49-F238E27FC236}">
                <a16:creationId xmlns:a16="http://schemas.microsoft.com/office/drawing/2014/main" id="{8EB9CF2D-48D0-4FC7-90C9-B907F4FC3F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58775"/>
            <a:ext cx="5029200" cy="429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 b="1" u="sng">
                <a:solidFill>
                  <a:schemeClr val="tx1"/>
                </a:solidFill>
                <a:latin typeface="Arial" panose="020B0604020202020204" pitchFamily="34" charset="0"/>
              </a:rPr>
              <a:t>Stavba </a:t>
            </a:r>
            <a:r>
              <a:rPr lang="cs-CZ" altLang="cs-CZ" sz="1800" b="1" u="sng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pestík</a:t>
            </a:r>
            <a:r>
              <a:rPr lang="cs-CZ" altLang="cs-CZ" sz="1800" b="1" u="sng">
                <a:solidFill>
                  <a:schemeClr val="tx1"/>
                </a:solidFill>
                <a:latin typeface="Arial" panose="020B0604020202020204" pitchFamily="34" charset="0"/>
              </a:rPr>
              <a:t>u</a:t>
            </a:r>
            <a:endParaRPr lang="cs-CZ" altLang="cs-CZ" sz="1800" u="sng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lnSpc>
                <a:spcPct val="93000"/>
              </a:lnSpc>
              <a:spcBef>
                <a:spcPts val="2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•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blizna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– „aktivní“ část pestíku, kde dochází k zachytávání pylu (tomu může být i uzpůsobena různými tvary, např. pérovitá blizna trav) =&gt;</a:t>
            </a:r>
            <a:endParaRPr lang="cs-CZ" altLang="cs-CZ" sz="1800">
              <a:solidFill>
                <a:schemeClr val="tx1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93000"/>
              </a:lnSpc>
              <a:spcBef>
                <a:spcPts val="2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		</a:t>
            </a:r>
          </a:p>
          <a:p>
            <a:pPr>
              <a:lnSpc>
                <a:spcPct val="93000"/>
              </a:lnSpc>
              <a:spcBef>
                <a:spcPts val="2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endParaRPr lang="cs-CZ" altLang="cs-CZ" sz="18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lnSpc>
                <a:spcPct val="93000"/>
              </a:lnSpc>
              <a:spcBef>
                <a:spcPts val="2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endParaRPr lang="cs-CZ" altLang="cs-CZ" sz="18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lnSpc>
                <a:spcPct val="93000"/>
              </a:lnSpc>
              <a:spcBef>
                <a:spcPts val="2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endParaRPr lang="cs-CZ" altLang="cs-CZ" sz="18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lnSpc>
                <a:spcPct val="93000"/>
              </a:lnSpc>
              <a:spcBef>
                <a:spcPts val="200"/>
              </a:spcBef>
              <a:buClr>
                <a:srgbClr val="CCFFCC"/>
              </a:buClr>
              <a:buFont typeface="Arial" panose="020B0604020202020204" pitchFamily="34" charset="0"/>
              <a:buNone/>
            </a:pPr>
            <a:endParaRPr lang="cs-CZ" altLang="cs-CZ" sz="18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lnSpc>
                <a:spcPct val="93000"/>
              </a:lnSpc>
              <a:spcBef>
                <a:spcPct val="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–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stylopodium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– čnělka terčovitě rozšířená v místě nasedání na semeník (</a:t>
            </a:r>
            <a:r>
              <a:rPr lang="cs-CZ" altLang="cs-CZ" sz="1800" i="1">
                <a:solidFill>
                  <a:schemeClr val="tx1"/>
                </a:solidFill>
                <a:latin typeface="Arial" panose="020B0604020202020204" pitchFamily="34" charset="0"/>
              </a:rPr>
              <a:t>Apiaceae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, vlevo)</a:t>
            </a:r>
          </a:p>
          <a:p>
            <a:pPr>
              <a:lnSpc>
                <a:spcPct val="93000"/>
              </a:lnSpc>
              <a:spcBef>
                <a:spcPts val="2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–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gynobázická čnělka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vyrůstá na bázi semeníku, resp. ze středu členěného semeníku (</a:t>
            </a:r>
            <a:r>
              <a:rPr lang="cs-CZ" altLang="cs-CZ" sz="1800" i="1">
                <a:solidFill>
                  <a:schemeClr val="tx1"/>
                </a:solidFill>
                <a:latin typeface="Arial" panose="020B0604020202020204" pitchFamily="34" charset="0"/>
              </a:rPr>
              <a:t>Lamiaceae, Boraginaceae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, obr. vpravo)</a:t>
            </a:r>
          </a:p>
        </p:txBody>
      </p:sp>
      <p:pic>
        <p:nvPicPr>
          <p:cNvPr id="6147" name="Picture 67" descr="C:\Documents and Settings\Hrouda\Dokumenty\S_Obrazky\Morfologie\7_kvet\anthriscus_sylvestris_stylopodium.jpg">
            <a:extLst>
              <a:ext uri="{FF2B5EF4-FFF2-40B4-BE49-F238E27FC236}">
                <a16:creationId xmlns:a16="http://schemas.microsoft.com/office/drawing/2014/main" id="{D9E8CF38-4577-436E-BD99-C1D26EFCB1E3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53" r="16571" b="17180"/>
          <a:stretch>
            <a:fillRect/>
          </a:stretch>
        </p:blipFill>
        <p:spPr bwMode="auto">
          <a:xfrm>
            <a:off x="485775" y="4724400"/>
            <a:ext cx="2682875" cy="168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Text Box 68">
            <a:extLst>
              <a:ext uri="{FF2B5EF4-FFF2-40B4-BE49-F238E27FC236}">
                <a16:creationId xmlns:a16="http://schemas.microsoft.com/office/drawing/2014/main" id="{064D0D59-E820-492A-9A56-B5B91344CE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050" y="6121400"/>
            <a:ext cx="2971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700">
                <a:solidFill>
                  <a:schemeClr val="bg1"/>
                </a:solidFill>
                <a:latin typeface="Arial" panose="020B0604020202020204" pitchFamily="34" charset="0"/>
              </a:rPr>
              <a:t>http://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700">
                <a:solidFill>
                  <a:schemeClr val="bg1"/>
                </a:solidFill>
                <a:latin typeface="Arial" panose="020B0604020202020204" pitchFamily="34" charset="0"/>
              </a:rPr>
              <a:t>pharm1.pharmazie.uni-greifswald.de/allgemei/1_bilder/bue02-05.jpg</a:t>
            </a:r>
          </a:p>
        </p:txBody>
      </p:sp>
      <p:pic>
        <p:nvPicPr>
          <p:cNvPr id="6149" name="Picture 70" descr="C:\Documents and Settings\Hrouda\Dokumenty\S_Obrazky\Morfologie\7_kvet\stigma_shape.jpg">
            <a:extLst>
              <a:ext uri="{FF2B5EF4-FFF2-40B4-BE49-F238E27FC236}">
                <a16:creationId xmlns:a16="http://schemas.microsoft.com/office/drawing/2014/main" id="{5F26571F-6808-401A-AABB-1BC551747B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457200"/>
            <a:ext cx="316865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0" name="Text Box 71">
            <a:extLst>
              <a:ext uri="{FF2B5EF4-FFF2-40B4-BE49-F238E27FC236}">
                <a16:creationId xmlns:a16="http://schemas.microsoft.com/office/drawing/2014/main" id="{640530B1-15BF-4792-9013-2BB0AFEF9E1E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4360069" y="3128169"/>
            <a:ext cx="2359025" cy="198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700">
                <a:solidFill>
                  <a:schemeClr val="bg1"/>
                </a:solidFill>
                <a:latin typeface="Arial" panose="020B0604020202020204" pitchFamily="34" charset="0"/>
              </a:rPr>
              <a:t>http://www.anbg.gov.au/glossary/webpubl/stigma.jpg</a:t>
            </a:r>
          </a:p>
        </p:txBody>
      </p:sp>
      <p:pic>
        <p:nvPicPr>
          <p:cNvPr id="6151" name="Picture 72" descr="C:\Documents and Settings\Hrouda\Dokumenty\S_Obrazky\Morfologie\7_kvet\style_insertion.jpg">
            <a:extLst>
              <a:ext uri="{FF2B5EF4-FFF2-40B4-BE49-F238E27FC236}">
                <a16:creationId xmlns:a16="http://schemas.microsoft.com/office/drawing/2014/main" id="{09F5A2A0-704F-45C2-8040-698C7AD9DB06}"/>
              </a:ext>
            </a:extLst>
          </p:cNvPr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4464050"/>
            <a:ext cx="3168650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2" name="Text Box 73">
            <a:extLst>
              <a:ext uri="{FF2B5EF4-FFF2-40B4-BE49-F238E27FC236}">
                <a16:creationId xmlns:a16="http://schemas.microsoft.com/office/drawing/2014/main" id="{E8C33300-4BCF-4FD4-ABB4-2131BFFB7299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4963319" y="4815681"/>
            <a:ext cx="1143000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700">
                <a:solidFill>
                  <a:schemeClr val="bg1"/>
                </a:solidFill>
                <a:latin typeface="Arial" panose="020B0604020202020204" pitchFamily="34" charset="0"/>
              </a:rPr>
              <a:t>.../webpubl/styleins.jpg</a:t>
            </a:r>
          </a:p>
        </p:txBody>
      </p:sp>
      <p:pic>
        <p:nvPicPr>
          <p:cNvPr id="6153" name="Picture 74" descr="AnchusaTvrdky">
            <a:extLst>
              <a:ext uri="{FF2B5EF4-FFF2-40B4-BE49-F238E27FC236}">
                <a16:creationId xmlns:a16="http://schemas.microsoft.com/office/drawing/2014/main" id="{957B2DC9-884E-4A88-B6E4-C2A93F364F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57"/>
          <a:stretch>
            <a:fillRect/>
          </a:stretch>
        </p:blipFill>
        <p:spPr bwMode="auto">
          <a:xfrm>
            <a:off x="3289300" y="4724400"/>
            <a:ext cx="2070100" cy="168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4" name="Text Box 75">
            <a:extLst>
              <a:ext uri="{FF2B5EF4-FFF2-40B4-BE49-F238E27FC236}">
                <a16:creationId xmlns:a16="http://schemas.microsoft.com/office/drawing/2014/main" id="{FE124663-DD57-4A8D-BFC8-75F0469665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0250" y="6115050"/>
            <a:ext cx="2133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700">
                <a:solidFill>
                  <a:schemeClr val="bg1"/>
                </a:solidFill>
                <a:latin typeface="Arial" panose="020B0604020202020204" pitchFamily="34" charset="0"/>
              </a:rPr>
              <a:t>http://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700">
                <a:solidFill>
                  <a:schemeClr val="bg1"/>
                </a:solidFill>
                <a:latin typeface="Arial" panose="020B0604020202020204" pitchFamily="34" charset="0"/>
              </a:rPr>
              <a:t>botanika.bf.jcu.cz/morfologie/AnchusaTvrdky.jpg</a:t>
            </a:r>
          </a:p>
        </p:txBody>
      </p:sp>
      <p:sp>
        <p:nvSpPr>
          <p:cNvPr id="6155" name="Text Box 76">
            <a:extLst>
              <a:ext uri="{FF2B5EF4-FFF2-40B4-BE49-F238E27FC236}">
                <a16:creationId xmlns:a16="http://schemas.microsoft.com/office/drawing/2014/main" id="{A1A90216-921D-4748-84E9-F3D522FBEA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0250" y="4710113"/>
            <a:ext cx="15240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200" i="1">
                <a:solidFill>
                  <a:schemeClr val="bg1"/>
                </a:solidFill>
                <a:latin typeface="Arial" panose="020B0604020202020204" pitchFamily="34" charset="0"/>
              </a:rPr>
              <a:t>Anchusa</a:t>
            </a:r>
            <a:r>
              <a:rPr lang="cs-CZ" altLang="cs-CZ" sz="1200">
                <a:solidFill>
                  <a:schemeClr val="bg1"/>
                </a:solidFill>
                <a:latin typeface="Arial" panose="020B0604020202020204" pitchFamily="34" charset="0"/>
              </a:rPr>
              <a:t> sp. </a:t>
            </a:r>
          </a:p>
        </p:txBody>
      </p:sp>
      <p:sp>
        <p:nvSpPr>
          <p:cNvPr id="6156" name="Text Box 77">
            <a:extLst>
              <a:ext uri="{FF2B5EF4-FFF2-40B4-BE49-F238E27FC236}">
                <a16:creationId xmlns:a16="http://schemas.microsoft.com/office/drawing/2014/main" id="{E5C94056-03E7-472F-B738-387446F2F9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850" y="4705350"/>
            <a:ext cx="914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200" i="1">
                <a:solidFill>
                  <a:schemeClr val="bg1"/>
                </a:solidFill>
                <a:latin typeface="Arial" panose="020B0604020202020204" pitchFamily="34" charset="0"/>
              </a:rPr>
              <a:t>Anthriscus sylvesttis</a:t>
            </a:r>
            <a:endParaRPr lang="cs-CZ" altLang="cs-CZ" sz="12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6157" name="Picture 78" descr="C:\user\Houba\Škola-obrázky\morfologie\7_kvet\papaver_somniferum_pestík.jpg">
            <a:extLst>
              <a:ext uri="{FF2B5EF4-FFF2-40B4-BE49-F238E27FC236}">
                <a16:creationId xmlns:a16="http://schemas.microsoft.com/office/drawing/2014/main" id="{E7B71ED8-F66B-4DC7-AF2D-888402987D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00" y="1600200"/>
            <a:ext cx="2057400" cy="154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8" name="Text Box 79">
            <a:extLst>
              <a:ext uri="{FF2B5EF4-FFF2-40B4-BE49-F238E27FC236}">
                <a16:creationId xmlns:a16="http://schemas.microsoft.com/office/drawing/2014/main" id="{BC4AD40A-D258-4F2B-84DB-6A68A5222D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3700" y="2971800"/>
            <a:ext cx="2133600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 algn="r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700">
                <a:solidFill>
                  <a:schemeClr val="bg1"/>
                </a:solidFill>
                <a:latin typeface="Arial" panose="020B0604020202020204" pitchFamily="34" charset="0"/>
              </a:rPr>
              <a:t>http://botanika.wendys.cz/slovnik/heslo.php?715</a:t>
            </a:r>
          </a:p>
        </p:txBody>
      </p:sp>
      <p:sp>
        <p:nvSpPr>
          <p:cNvPr id="6159" name="Text Box 80">
            <a:extLst>
              <a:ext uri="{FF2B5EF4-FFF2-40B4-BE49-F238E27FC236}">
                <a16:creationId xmlns:a16="http://schemas.microsoft.com/office/drawing/2014/main" id="{09A7704B-090E-48AF-A3BC-8D7498FACD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1577975"/>
            <a:ext cx="2667000" cy="162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lnSpc>
                <a:spcPct val="93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•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č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n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lka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spojuje bliznu a semeník (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n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kdy chybí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–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u primitivních rostlin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ještě není zformována, u některých dalších může být redukovaná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6160" name="Text Box 81">
            <a:extLst>
              <a:ext uri="{FF2B5EF4-FFF2-40B4-BE49-F238E27FC236}">
                <a16:creationId xmlns:a16="http://schemas.microsoft.com/office/drawing/2014/main" id="{D3DACB40-8B5D-4373-B8BF-493A59B0A09F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-216694" y="2218532"/>
            <a:ext cx="1598613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 algn="r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100" i="1">
                <a:solidFill>
                  <a:schemeClr val="bg1"/>
                </a:solidFill>
                <a:latin typeface="Arial" panose="020B0604020202020204" pitchFamily="34" charset="0"/>
              </a:rPr>
              <a:t>Papaver</a:t>
            </a:r>
            <a:r>
              <a:rPr lang="cs-CZ" altLang="cs-CZ" sz="1100" i="1">
                <a:solidFill>
                  <a:schemeClr val="tx1"/>
                </a:solidFill>
                <a:latin typeface="Arial" panose="020B0604020202020204" pitchFamily="34" charset="0"/>
              </a:rPr>
              <a:t> somniferum</a:t>
            </a:r>
            <a:endParaRPr lang="cs-CZ" altLang="cs-CZ" sz="11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6162" name="7b_kvet_03_tvary-blizny.MP3">
            <a:hlinkClick r:id="" action="ppaction://media"/>
            <a:extLst>
              <a:ext uri="{FF2B5EF4-FFF2-40B4-BE49-F238E27FC236}">
                <a16:creationId xmlns:a16="http://schemas.microsoft.com/office/drawing/2014/main" id="{6F01F3E3-BCA2-4F91-BAA6-49F84E61DE5C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913" y="26368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3" name="7b_kvet_03_gynobazicka-cnelka.MP3">
            <a:hlinkClick r:id="" action="ppaction://media"/>
            <a:extLst>
              <a:ext uri="{FF2B5EF4-FFF2-40B4-BE49-F238E27FC236}">
                <a16:creationId xmlns:a16="http://schemas.microsoft.com/office/drawing/2014/main" id="{C6FE3884-E197-424B-AEB1-6524EC6BFD15}"/>
              </a:ext>
            </a:extLst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486886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1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249" fill="hold"/>
                                        <p:tgtEl>
                                          <p:spTgt spid="61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6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6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1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2484" fill="hold"/>
                                        <p:tgtEl>
                                          <p:spTgt spid="61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63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6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62">
            <a:extLst>
              <a:ext uri="{FF2B5EF4-FFF2-40B4-BE49-F238E27FC236}">
                <a16:creationId xmlns:a16="http://schemas.microsoft.com/office/drawing/2014/main" id="{0EA3DAE9-6E2B-4F14-B7A0-AC5FD5D28E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5867400" cy="1370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– čnělka v pravém smyslu vychází ze srostlých plodo-listů cenokarpního gynecea (viz dále) – pro bliznonosné „stopky“ vycházející z nesrostlých plodolistů (gyneceum apokarpní /např. </a:t>
            </a:r>
            <a:r>
              <a:rPr lang="cs-CZ" altLang="cs-CZ" sz="1800" i="1">
                <a:solidFill>
                  <a:schemeClr val="tx1"/>
                </a:solidFill>
                <a:latin typeface="Arial" panose="020B0604020202020204" pitchFamily="34" charset="0"/>
              </a:rPr>
              <a:t>Ranunculaceae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/ či nedokonale srostlé /</a:t>
            </a:r>
            <a:r>
              <a:rPr lang="cs-CZ" altLang="cs-CZ" sz="1800" i="1">
                <a:solidFill>
                  <a:schemeClr val="tx1"/>
                </a:solidFill>
                <a:latin typeface="Arial" panose="020B0604020202020204" pitchFamily="34" charset="0"/>
              </a:rPr>
              <a:t>Caryophyllaceae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/) je přesný výraz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stylodium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7171" name="Picture 63" descr="C:\Documents and Settings\Hrouda\Dokumenty\S_Obrazky\Morfologie\7_kvet\cernohorsky_123_semenik.JPG">
            <a:extLst>
              <a:ext uri="{FF2B5EF4-FFF2-40B4-BE49-F238E27FC236}">
                <a16:creationId xmlns:a16="http://schemas.microsoft.com/office/drawing/2014/main" id="{A1B83494-8F2C-4EFA-AA9E-7EA813BA40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2286000"/>
            <a:ext cx="4686300" cy="166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Text Box 64">
            <a:extLst>
              <a:ext uri="{FF2B5EF4-FFF2-40B4-BE49-F238E27FC236}">
                <a16:creationId xmlns:a16="http://schemas.microsoft.com/office/drawing/2014/main" id="{EB627A02-581F-4305-837C-9E5F597992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3708400"/>
            <a:ext cx="22590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 algn="r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700">
                <a:solidFill>
                  <a:srgbClr val="333333"/>
                </a:solidFill>
                <a:latin typeface="Arial" panose="020B0604020202020204" pitchFamily="34" charset="0"/>
              </a:rPr>
              <a:t>	Černohorský 1964</a:t>
            </a:r>
          </a:p>
          <a:p>
            <a:pPr algn="r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700">
                <a:solidFill>
                  <a:srgbClr val="333333"/>
                </a:solidFill>
                <a:latin typeface="Arial" panose="020B0604020202020204" pitchFamily="34" charset="0"/>
              </a:rPr>
              <a:t>Základy rostlinné morfologie</a:t>
            </a:r>
          </a:p>
        </p:txBody>
      </p:sp>
      <p:graphicFrame>
        <p:nvGraphicFramePr>
          <p:cNvPr id="7173" name="Object 65">
            <a:extLst>
              <a:ext uri="{FF2B5EF4-FFF2-40B4-BE49-F238E27FC236}">
                <a16:creationId xmlns:a16="http://schemas.microsoft.com/office/drawing/2014/main" id="{2744FF0E-267E-42CB-B3BC-BAA732BCDF9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57200" y="1828800"/>
          <a:ext cx="3354388" cy="464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1" name="Rastrový obrázek" r:id="rId6" imgW="3895238" imgH="5372850" progId="Paint.Picture">
                  <p:embed/>
                </p:oleObj>
              </mc:Choice>
              <mc:Fallback>
                <p:oleObj name="Rastrový obrázek" r:id="rId6" imgW="3895238" imgH="5372850" progId="Paint.Picture">
                  <p:embed/>
                  <p:pic>
                    <p:nvPicPr>
                      <p:cNvPr id="0" name="Object 6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r="462"/>
                      <a:stretch>
                        <a:fillRect/>
                      </a:stretch>
                    </p:blipFill>
                    <p:spPr bwMode="auto">
                      <a:xfrm>
                        <a:off x="457200" y="1828800"/>
                        <a:ext cx="3354388" cy="4648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B8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174" name="Picture 66" descr="MyosotonAq">
            <a:extLst>
              <a:ext uri="{FF2B5EF4-FFF2-40B4-BE49-F238E27FC236}">
                <a16:creationId xmlns:a16="http://schemas.microsoft.com/office/drawing/2014/main" id="{8568391D-8082-46B5-8AC2-7D323E75A9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57"/>
          <a:stretch>
            <a:fillRect/>
          </a:stretch>
        </p:blipFill>
        <p:spPr bwMode="auto">
          <a:xfrm>
            <a:off x="6400800" y="304800"/>
            <a:ext cx="2243138" cy="183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5" name="Text Box 67">
            <a:extLst>
              <a:ext uri="{FF2B5EF4-FFF2-40B4-BE49-F238E27FC236}">
                <a16:creationId xmlns:a16="http://schemas.microsoft.com/office/drawing/2014/main" id="{2151947C-80CF-4069-98C3-4AFB689250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4064000"/>
            <a:ext cx="4876800" cy="2390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•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semeník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m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ůž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e být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svrchní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(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původn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í),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polospodní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nebo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spodní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(odvozen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ý typ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)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– svrchní i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spodní semeník m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ůž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e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být obklopen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bazálními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č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ástmi obal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ů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a ty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č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inkami + n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kdy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 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kv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tním l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ůž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kem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za vzniku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č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ešule </a:t>
            </a:r>
            <a:endParaRPr lang="cs-CZ" altLang="cs-CZ" sz="18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semeníky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na dn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č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ešule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má např.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růže</a:t>
            </a:r>
            <a:r>
              <a:rPr lang="cs-CZ" altLang="cs-CZ" sz="1800" i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(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=&gt;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 vznikne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šípek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); příkladem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sr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ů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st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u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češule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s gyneceem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je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jabloň</a:t>
            </a:r>
            <a:r>
              <a:rPr lang="cs-CZ" altLang="cs-CZ" sz="1800" i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(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=&gt;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vznikne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malvice) </a:t>
            </a:r>
            <a:endParaRPr lang="cs-CZ" altLang="cs-CZ" sz="2400">
              <a:solidFill>
                <a:schemeClr val="bg1"/>
              </a:solidFill>
            </a:endParaRPr>
          </a:p>
        </p:txBody>
      </p:sp>
      <p:sp>
        <p:nvSpPr>
          <p:cNvPr id="7176" name="Text Box 68">
            <a:extLst>
              <a:ext uri="{FF2B5EF4-FFF2-40B4-BE49-F238E27FC236}">
                <a16:creationId xmlns:a16="http://schemas.microsoft.com/office/drawing/2014/main" id="{5A1DC0A4-5554-4E67-BDEF-E3D347793B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7000" y="285750"/>
            <a:ext cx="2286000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700">
                <a:solidFill>
                  <a:schemeClr val="bg1"/>
                </a:solidFill>
                <a:latin typeface="Arial" panose="020B0604020202020204" pitchFamily="34" charset="0"/>
              </a:rPr>
              <a:t>http://botanika.bf.jcu.cz/morfologie/MyosotonAq.jpg</a:t>
            </a:r>
          </a:p>
        </p:txBody>
      </p:sp>
      <p:sp>
        <p:nvSpPr>
          <p:cNvPr id="7177" name="Text Box 69">
            <a:extLst>
              <a:ext uri="{FF2B5EF4-FFF2-40B4-BE49-F238E27FC236}">
                <a16:creationId xmlns:a16="http://schemas.microsoft.com/office/drawing/2014/main" id="{A0FC77BB-A240-4981-9792-11C598D255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1847850"/>
            <a:ext cx="24701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200">
                <a:solidFill>
                  <a:schemeClr val="bg1"/>
                </a:solidFill>
                <a:latin typeface="Arial" panose="020B0604020202020204" pitchFamily="34" charset="0"/>
              </a:rPr>
              <a:t>5 stylodií </a:t>
            </a:r>
            <a:r>
              <a:rPr lang="cs-CZ" altLang="cs-CZ" sz="1200" i="1">
                <a:solidFill>
                  <a:schemeClr val="bg1"/>
                </a:solidFill>
                <a:latin typeface="Arial" panose="020B0604020202020204" pitchFamily="34" charset="0"/>
              </a:rPr>
              <a:t>Myosoton aquaticum</a:t>
            </a:r>
            <a:endParaRPr lang="cs-CZ" altLang="cs-CZ" sz="12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7179" name="7b_kvet_04_semenik-cesule.MP3">
            <a:hlinkClick r:id="" action="ppaction://media"/>
            <a:extLst>
              <a:ext uri="{FF2B5EF4-FFF2-40B4-BE49-F238E27FC236}">
                <a16:creationId xmlns:a16="http://schemas.microsoft.com/office/drawing/2014/main" id="{139D68D5-03E5-45A5-BEF0-C72CA29CB9E5}"/>
              </a:ext>
            </a:extLst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18446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1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534" fill="hold"/>
                                        <p:tgtEl>
                                          <p:spTgt spid="71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9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7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53">
            <a:extLst>
              <a:ext uri="{FF2B5EF4-FFF2-40B4-BE49-F238E27FC236}">
                <a16:creationId xmlns:a16="http://schemas.microsoft.com/office/drawing/2014/main" id="{B17B31C7-79A6-4C07-A309-BF0F669825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8600" y="381000"/>
            <a:ext cx="4724400" cy="149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 b="1" u="sng">
                <a:solidFill>
                  <a:schemeClr val="tx1"/>
                </a:solidFill>
                <a:latin typeface="Arial" panose="020B0604020202020204" pitchFamily="34" charset="0"/>
              </a:rPr>
              <a:t>Typy gynecea, placentace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•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apokarpní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gyneceum (zřejmě původní typ) – jednotlivé nesrostlé plodolisty, označované též jako jednoplodolistové pestíky; může jich být větší počet (</a:t>
            </a:r>
            <a:r>
              <a:rPr lang="cs-CZ" altLang="cs-CZ" sz="1800" i="1">
                <a:solidFill>
                  <a:schemeClr val="tx1"/>
                </a:solidFill>
                <a:latin typeface="Arial" panose="020B0604020202020204" pitchFamily="34" charset="0"/>
              </a:rPr>
              <a:t>Magnolia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) až 1 (</a:t>
            </a:r>
            <a:r>
              <a:rPr lang="cs-CZ" altLang="cs-CZ" sz="1800" i="1">
                <a:solidFill>
                  <a:schemeClr val="tx1"/>
                </a:solidFill>
                <a:latin typeface="Arial" panose="020B0604020202020204" pitchFamily="34" charset="0"/>
              </a:rPr>
              <a:t>Fabaceae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)</a:t>
            </a:r>
          </a:p>
        </p:txBody>
      </p:sp>
      <p:pic>
        <p:nvPicPr>
          <p:cNvPr id="8195" name="Picture 54" descr="C:\user\Houba\Škola-obrázky\morfologie\7_kvet\slavikova_084_typy_gynecea.JPG">
            <a:extLst>
              <a:ext uri="{FF2B5EF4-FFF2-40B4-BE49-F238E27FC236}">
                <a16:creationId xmlns:a16="http://schemas.microsoft.com/office/drawing/2014/main" id="{E906EE53-2C14-41B9-BC10-E7BCFB22C4F3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57200"/>
            <a:ext cx="3498850" cy="423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Text Box 55">
            <a:extLst>
              <a:ext uri="{FF2B5EF4-FFF2-40B4-BE49-F238E27FC236}">
                <a16:creationId xmlns:a16="http://schemas.microsoft.com/office/drawing/2014/main" id="{B4B134D2-1226-49F0-B75C-A95C414BCD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87600" y="3798888"/>
            <a:ext cx="1600200" cy="198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 algn="r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700">
                <a:solidFill>
                  <a:schemeClr val="tx1"/>
                </a:solidFill>
                <a:latin typeface="Arial" panose="020B0604020202020204" pitchFamily="34" charset="0"/>
              </a:rPr>
              <a:t>Slavíková 1984: Morfologie rostlin</a:t>
            </a:r>
          </a:p>
        </p:txBody>
      </p:sp>
      <p:pic>
        <p:nvPicPr>
          <p:cNvPr id="8197" name="Picture 56" descr="C:\user\Houba\Škola-obrázky\morfologie\7_kvet\helleborus_viridis_plody_prurez.jpg">
            <a:extLst>
              <a:ext uri="{FF2B5EF4-FFF2-40B4-BE49-F238E27FC236}">
                <a16:creationId xmlns:a16="http://schemas.microsoft.com/office/drawing/2014/main" id="{5B319464-C23C-41EC-B871-D90BD18CE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41" t="24496" r="22310" b="12248"/>
          <a:stretch>
            <a:fillRect/>
          </a:stretch>
        </p:blipFill>
        <p:spPr bwMode="auto">
          <a:xfrm>
            <a:off x="6802438" y="2027238"/>
            <a:ext cx="1866900" cy="153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8" name="Text Box 57">
            <a:extLst>
              <a:ext uri="{FF2B5EF4-FFF2-40B4-BE49-F238E27FC236}">
                <a16:creationId xmlns:a16="http://schemas.microsoft.com/office/drawing/2014/main" id="{F6C9E3CD-8319-4EE9-9878-9F209FD72E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5200" y="3276600"/>
            <a:ext cx="15240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200" i="1">
                <a:solidFill>
                  <a:schemeClr val="bg1"/>
                </a:solidFill>
                <a:latin typeface="Arial" panose="020B0604020202020204" pitchFamily="34" charset="0"/>
              </a:rPr>
              <a:t>Helleborus viridis</a:t>
            </a:r>
            <a:endParaRPr lang="cs-CZ" altLang="cs-CZ" sz="12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8199" name="Text Box 58">
            <a:extLst>
              <a:ext uri="{FF2B5EF4-FFF2-40B4-BE49-F238E27FC236}">
                <a16:creationId xmlns:a16="http://schemas.microsoft.com/office/drawing/2014/main" id="{A65D4CDF-4CAC-43D0-8D16-65A986C4E577}"/>
              </a:ext>
            </a:extLst>
          </p:cNvPr>
          <p:cNvSpPr txBox="1">
            <a:spLocks noChangeArrowheads="1"/>
          </p:cNvSpPr>
          <p:nvPr/>
        </p:nvSpPr>
        <p:spPr bwMode="auto">
          <a:xfrm rot="5400000">
            <a:off x="5660232" y="2713831"/>
            <a:ext cx="198120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700">
                <a:solidFill>
                  <a:schemeClr val="tx1"/>
                </a:solidFill>
                <a:latin typeface="Arial" panose="020B0604020202020204" pitchFamily="34" charset="0"/>
              </a:rPr>
              <a:t>http://botanika.bf.jcu.cz/systematikaweb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700">
                <a:solidFill>
                  <a:schemeClr val="tx1"/>
                </a:solidFill>
                <a:latin typeface="Arial" panose="020B0604020202020204" pitchFamily="34" charset="0"/>
              </a:rPr>
              <a:t>/files_magnoliophyta/ helleborusviridis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700">
                <a:solidFill>
                  <a:schemeClr val="tx1"/>
                </a:solidFill>
                <a:latin typeface="Arial" panose="020B0604020202020204" pitchFamily="34" charset="0"/>
              </a:rPr>
              <a:t>plodyprurez1elportalet11072002.jpg</a:t>
            </a:r>
          </a:p>
        </p:txBody>
      </p:sp>
      <p:pic>
        <p:nvPicPr>
          <p:cNvPr id="8200" name="Picture 68" descr="C:\user\Houba\Škola-obrázky\morfologie\7_kvet\asteraceae_stigma.jpg">
            <a:extLst>
              <a:ext uri="{FF2B5EF4-FFF2-40B4-BE49-F238E27FC236}">
                <a16:creationId xmlns:a16="http://schemas.microsoft.com/office/drawing/2014/main" id="{A18C4A29-A24A-49F7-B93B-B3B6BC2AAF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4092575"/>
            <a:ext cx="1500188" cy="231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1" name="Text Box 69">
            <a:extLst>
              <a:ext uri="{FF2B5EF4-FFF2-40B4-BE49-F238E27FC236}">
                <a16:creationId xmlns:a16="http://schemas.microsoft.com/office/drawing/2014/main" id="{CA2A2CFB-5ADA-422E-882B-F446A0366DF1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5681663" y="4995862"/>
            <a:ext cx="2743200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600">
                <a:solidFill>
                  <a:schemeClr val="tx1"/>
                </a:solidFill>
                <a:latin typeface="Arial" panose="020B0604020202020204" pitchFamily="34" charset="0"/>
              </a:rPr>
              <a:t>http://www.biologie.uni-hamburg.de/b-online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600">
                <a:solidFill>
                  <a:schemeClr val="tx1"/>
                </a:solidFill>
                <a:latin typeface="Arial" panose="020B0604020202020204" pitchFamily="34" charset="0"/>
              </a:rPr>
              <a:t>/library/webb/BOT410/Angiosperm/Aster/DiskFlrDiag240Stigma.jpg</a:t>
            </a:r>
          </a:p>
        </p:txBody>
      </p:sp>
      <p:sp>
        <p:nvSpPr>
          <p:cNvPr id="8202" name="Text Box 70">
            <a:extLst>
              <a:ext uri="{FF2B5EF4-FFF2-40B4-BE49-F238E27FC236}">
                <a16:creationId xmlns:a16="http://schemas.microsoft.com/office/drawing/2014/main" id="{563AF473-1990-4949-B43E-8477A8540E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8600" y="1905000"/>
            <a:ext cx="2590800" cy="173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sr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ů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st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okrajů plodolistu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=&gt;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b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ř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išní šev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=&gt;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ž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ilka vzniklá spojením dvou postranních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ž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ilek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(pův. plodolist měl 1 střední a 2 postranní žilky)</a:t>
            </a:r>
          </a:p>
        </p:txBody>
      </p:sp>
      <p:sp>
        <p:nvSpPr>
          <p:cNvPr id="8203" name="Text Box 71">
            <a:extLst>
              <a:ext uri="{FF2B5EF4-FFF2-40B4-BE49-F238E27FC236}">
                <a16:creationId xmlns:a16="http://schemas.microsoft.com/office/drawing/2014/main" id="{F7EEEAF3-4DCD-45F8-8BEA-C8BF72358D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4800600"/>
            <a:ext cx="6781800" cy="1368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–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zřejmě v první fázi vývoje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sr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ů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st jen v dolních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č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ástech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, vzniká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srostlý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 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semeník + volná stylodia s bliznami (</a:t>
            </a:r>
            <a:r>
              <a:rPr lang="cs-CZ" altLang="cs-CZ" sz="1800" i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Caryophyllaceae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)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– pozd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ji sr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ů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st cel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é čnělky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, jen volné blizny (</a:t>
            </a:r>
            <a:r>
              <a:rPr lang="cs-CZ" altLang="cs-CZ" sz="1800" i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Asteraceae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)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800" i="1">
                <a:solidFill>
                  <a:schemeClr val="tx1"/>
                </a:solidFill>
                <a:latin typeface="Arial" panose="020B0604020202020204" pitchFamily="34" charset="0"/>
              </a:rPr>
              <a:t>=&gt;</a:t>
            </a:r>
            <a:endParaRPr lang="cs-CZ" altLang="cs-CZ" sz="1800">
              <a:solidFill>
                <a:schemeClr val="tx1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– vrcholem je sr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ů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st v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č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etn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blizny (</a:t>
            </a:r>
            <a:r>
              <a:rPr lang="cs-CZ" altLang="cs-CZ" sz="1800" i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Orchidaceae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8204" name="Text Box 72">
            <a:extLst>
              <a:ext uri="{FF2B5EF4-FFF2-40B4-BE49-F238E27FC236}">
                <a16:creationId xmlns:a16="http://schemas.microsoft.com/office/drawing/2014/main" id="{0BAE36FF-76F6-42D3-9FB9-333472C2C1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8600" y="3667125"/>
            <a:ext cx="4800600" cy="111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•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cenokarp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ní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gyneceum vzniká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spojením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plodolistů bočním srůstem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(v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tšího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 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po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č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tu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 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a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ž v krajním případě 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jednoho)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 =&gt; pestík</a:t>
            </a:r>
          </a:p>
        </p:txBody>
      </p:sp>
      <p:pic>
        <p:nvPicPr>
          <p:cNvPr id="8206" name="7b_kvet_05_typy-gynecea.MP3">
            <a:hlinkClick r:id="" action="ppaction://media"/>
            <a:extLst>
              <a:ext uri="{FF2B5EF4-FFF2-40B4-BE49-F238E27FC236}">
                <a16:creationId xmlns:a16="http://schemas.microsoft.com/office/drawing/2014/main" id="{9D96C09C-1D66-4591-B4A6-1143A2F2494F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32845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2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6404" fill="hold"/>
                                        <p:tgtEl>
                                          <p:spTgt spid="820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0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20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54">
            <a:extLst>
              <a:ext uri="{FF2B5EF4-FFF2-40B4-BE49-F238E27FC236}">
                <a16:creationId xmlns:a16="http://schemas.microsoft.com/office/drawing/2014/main" id="{CDD1AA6B-DBB4-45AF-8DCE-BE103F73D4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4775" y="381000"/>
            <a:ext cx="6248400" cy="430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Tři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typy cenokarp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ního gynecea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:</a:t>
            </a:r>
            <a:endParaRPr lang="cs-CZ" altLang="cs-CZ" sz="18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–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synkarp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ní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–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bo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č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ní sr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ů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st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stěn plodolistů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,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z nich vznikají jednotlivá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pouzdra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oddělená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p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ř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ehrádk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ami – septy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(</a:t>
            </a:r>
            <a:r>
              <a:rPr lang="cs-CZ" altLang="cs-CZ" sz="1800" i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Lilium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)</a:t>
            </a:r>
            <a:endParaRPr lang="cs-CZ" altLang="cs-CZ" sz="18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(jiný původ mají nepravé přehrádky, např. v případě ořešáku nebo diafragmy parakarpních brukvovitých)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–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parakarp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ní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–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vzniká jedno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pouzdro,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a to ztrátou funkce přehrádek, které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b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hem vývoje prod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rav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ly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, nebo srůstem okrajů sousedních plodolistů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(primárn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jednopouzdré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gyn.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)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–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lyzikarp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ní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– p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ř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ehrádky chybí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(stěny se rozpustily)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zůstaly jen spojené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okraje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původních plodolistů, z nichž vznikl střední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sloupek (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gyn.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sekundárn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jednopouzdré)</a:t>
            </a:r>
            <a:endParaRPr lang="cs-CZ" altLang="cs-CZ" sz="18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•</a:t>
            </a:r>
            <a:r>
              <a:rPr lang="cs-CZ" altLang="cs-CZ" sz="160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za</a:t>
            </a:r>
            <a:r>
              <a:rPr lang="cs-CZ" altLang="cs-CZ" sz="160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nepravá</a:t>
            </a:r>
            <a:r>
              <a:rPr lang="cs-CZ" altLang="cs-CZ" sz="160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cenokarpní</a:t>
            </a:r>
            <a:r>
              <a:rPr lang="cs-CZ" altLang="cs-CZ" sz="160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gynecea</a:t>
            </a:r>
            <a:r>
              <a:rPr lang="cs-CZ" altLang="cs-CZ" sz="160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jsou</a:t>
            </a:r>
            <a:r>
              <a:rPr lang="cs-CZ" altLang="cs-CZ" sz="160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považovány</a:t>
            </a:r>
            <a:r>
              <a:rPr lang="cs-CZ" altLang="cs-CZ" sz="160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případy, kdy je apokarpní gyneceum pevně uzavřeno do květního lůžka (</a:t>
            </a:r>
            <a:r>
              <a:rPr lang="cs-CZ" altLang="cs-CZ" sz="1800" i="1">
                <a:solidFill>
                  <a:schemeClr val="tx1"/>
                </a:solidFill>
                <a:latin typeface="Arial" panose="020B0604020202020204" pitchFamily="34" charset="0"/>
              </a:rPr>
              <a:t>Nymphaea, Malus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)</a:t>
            </a:r>
          </a:p>
        </p:txBody>
      </p:sp>
      <p:pic>
        <p:nvPicPr>
          <p:cNvPr id="9219" name="Picture 60" descr="C:\user\Houba\Škola-obrázky\morfologie\7_kvet\lilium_martagon_tobolka_prickozelka03092002.jpg">
            <a:extLst>
              <a:ext uri="{FF2B5EF4-FFF2-40B4-BE49-F238E27FC236}">
                <a16:creationId xmlns:a16="http://schemas.microsoft.com/office/drawing/2014/main" id="{A5A991A6-C89A-4BA3-8794-5A7BDF135642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7" r="3937"/>
          <a:stretch>
            <a:fillRect/>
          </a:stretch>
        </p:blipFill>
        <p:spPr bwMode="auto">
          <a:xfrm>
            <a:off x="457200" y="457200"/>
            <a:ext cx="2105025" cy="165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Text Box 61">
            <a:extLst>
              <a:ext uri="{FF2B5EF4-FFF2-40B4-BE49-F238E27FC236}">
                <a16:creationId xmlns:a16="http://schemas.microsoft.com/office/drawing/2014/main" id="{15CCFD9B-B30D-4DAA-9D6D-C5DCA78472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3700" y="1935163"/>
            <a:ext cx="2286000" cy="198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700">
                <a:solidFill>
                  <a:schemeClr val="bg1"/>
                </a:solidFill>
                <a:latin typeface="Arial" panose="020B0604020202020204" pitchFamily="34" charset="0"/>
              </a:rPr>
              <a:t>.../liliummartagontobolkaprickozelka03092002.jpg</a:t>
            </a:r>
          </a:p>
        </p:txBody>
      </p:sp>
      <p:sp>
        <p:nvSpPr>
          <p:cNvPr id="9221" name="Text Box 62">
            <a:extLst>
              <a:ext uri="{FF2B5EF4-FFF2-40B4-BE49-F238E27FC236}">
                <a16:creationId xmlns:a16="http://schemas.microsoft.com/office/drawing/2014/main" id="{39A883D7-241B-4A0A-8771-D26CC8F861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500" y="457200"/>
            <a:ext cx="21336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200" i="1">
                <a:solidFill>
                  <a:schemeClr val="bg1"/>
                </a:solidFill>
                <a:latin typeface="Arial" panose="020B0604020202020204" pitchFamily="34" charset="0"/>
              </a:rPr>
              <a:t>Lilium martagon</a:t>
            </a:r>
            <a:r>
              <a:rPr lang="cs-CZ" altLang="cs-CZ" sz="1200">
                <a:solidFill>
                  <a:schemeClr val="bg1"/>
                </a:solidFill>
                <a:latin typeface="Arial" panose="020B0604020202020204" pitchFamily="34" charset="0"/>
              </a:rPr>
              <a:t>     synkarpie</a:t>
            </a:r>
          </a:p>
        </p:txBody>
      </p:sp>
      <p:pic>
        <p:nvPicPr>
          <p:cNvPr id="9222" name="Picture 63" descr="C:\user\Houba\Škola-obrázky\morfologie\7_kvet\passiflora_plod_prurez.jpg">
            <a:extLst>
              <a:ext uri="{FF2B5EF4-FFF2-40B4-BE49-F238E27FC236}">
                <a16:creationId xmlns:a16="http://schemas.microsoft.com/office/drawing/2014/main" id="{404097E7-BDD7-4596-ABF9-6C61BC257DEA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5" r="2625"/>
          <a:stretch>
            <a:fillRect/>
          </a:stretch>
        </p:blipFill>
        <p:spPr bwMode="auto">
          <a:xfrm>
            <a:off x="457200" y="2209800"/>
            <a:ext cx="2105025" cy="165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3" name="Text Box 64">
            <a:extLst>
              <a:ext uri="{FF2B5EF4-FFF2-40B4-BE49-F238E27FC236}">
                <a16:creationId xmlns:a16="http://schemas.microsoft.com/office/drawing/2014/main" id="{5B29CB85-4AF2-41ED-BE8D-3A1A97E05D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3700" y="3689350"/>
            <a:ext cx="2362200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700">
                <a:solidFill>
                  <a:schemeClr val="bg1"/>
                </a:solidFill>
                <a:latin typeface="Arial" panose="020B0604020202020204" pitchFamily="34" charset="0"/>
              </a:rPr>
              <a:t>.../passifloraplodprurezdet2cabeca09072002.jpg</a:t>
            </a:r>
          </a:p>
        </p:txBody>
      </p:sp>
      <p:pic>
        <p:nvPicPr>
          <p:cNvPr id="9224" name="Picture 65" descr="C:\user\Houba\Škola-obrázky\morfologie\7_kvet\myosoton_tobolka_bok.jpg">
            <a:extLst>
              <a:ext uri="{FF2B5EF4-FFF2-40B4-BE49-F238E27FC236}">
                <a16:creationId xmlns:a16="http://schemas.microsoft.com/office/drawing/2014/main" id="{19055040-AE56-4376-AEC9-E9DCD8C88A26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85" t="13124" r="9842" b="13124"/>
          <a:stretch>
            <a:fillRect/>
          </a:stretch>
        </p:blipFill>
        <p:spPr bwMode="auto">
          <a:xfrm>
            <a:off x="457200" y="3962400"/>
            <a:ext cx="2105025" cy="165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5" name="Text Box 66">
            <a:extLst>
              <a:ext uri="{FF2B5EF4-FFF2-40B4-BE49-F238E27FC236}">
                <a16:creationId xmlns:a16="http://schemas.microsoft.com/office/drawing/2014/main" id="{C4550884-2A20-48FD-AC2D-93F20F8354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050" y="5334000"/>
            <a:ext cx="2209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700">
                <a:solidFill>
                  <a:schemeClr val="bg1"/>
                </a:solidFill>
                <a:latin typeface="Arial" panose="020B0604020202020204" pitchFamily="34" charset="0"/>
              </a:rPr>
              <a:t>http://botanika.bf.jcu.cz/systematikaweb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700">
                <a:solidFill>
                  <a:schemeClr val="bg1"/>
                </a:solidFill>
                <a:latin typeface="Arial" panose="020B0604020202020204" pitchFamily="34" charset="0"/>
              </a:rPr>
              <a:t>/files_magnoliophyta/myosotontobbok.jpg</a:t>
            </a:r>
          </a:p>
        </p:txBody>
      </p:sp>
      <p:sp>
        <p:nvSpPr>
          <p:cNvPr id="9226" name="Text Box 67">
            <a:extLst>
              <a:ext uri="{FF2B5EF4-FFF2-40B4-BE49-F238E27FC236}">
                <a16:creationId xmlns:a16="http://schemas.microsoft.com/office/drawing/2014/main" id="{2EB2BEAA-0842-40EC-900F-63409B2242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500" y="2209800"/>
            <a:ext cx="22098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200" i="1">
                <a:solidFill>
                  <a:schemeClr val="bg1"/>
                </a:solidFill>
                <a:latin typeface="Arial" panose="020B0604020202020204" pitchFamily="34" charset="0"/>
              </a:rPr>
              <a:t>Passiflora</a:t>
            </a:r>
            <a:r>
              <a:rPr lang="cs-CZ" altLang="cs-CZ" sz="1200">
                <a:solidFill>
                  <a:schemeClr val="bg1"/>
                </a:solidFill>
                <a:latin typeface="Arial" panose="020B0604020202020204" pitchFamily="34" charset="0"/>
              </a:rPr>
              <a:t> sp.     </a:t>
            </a:r>
            <a:r>
              <a:rPr lang="cs-CZ" altLang="cs-CZ" sz="1000">
                <a:solidFill>
                  <a:schemeClr val="bg1"/>
                </a:solidFill>
                <a:latin typeface="Arial" panose="020B0604020202020204" pitchFamily="34" charset="0"/>
              </a:rPr>
              <a:t>   </a:t>
            </a:r>
            <a:r>
              <a:rPr lang="cs-CZ" altLang="cs-CZ" sz="1200">
                <a:solidFill>
                  <a:schemeClr val="bg1"/>
                </a:solidFill>
                <a:latin typeface="Arial" panose="020B0604020202020204" pitchFamily="34" charset="0"/>
              </a:rPr>
              <a:t>parakarpie</a:t>
            </a:r>
          </a:p>
        </p:txBody>
      </p:sp>
      <p:sp>
        <p:nvSpPr>
          <p:cNvPr id="9227" name="Text Box 68">
            <a:extLst>
              <a:ext uri="{FF2B5EF4-FFF2-40B4-BE49-F238E27FC236}">
                <a16:creationId xmlns:a16="http://schemas.microsoft.com/office/drawing/2014/main" id="{35E10C64-0F7A-4C3F-AB3D-25B53196A4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650" y="3962400"/>
            <a:ext cx="2209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 algn="r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200" i="1">
                <a:solidFill>
                  <a:schemeClr val="bg1"/>
                </a:solidFill>
                <a:latin typeface="Arial" panose="020B0604020202020204" pitchFamily="34" charset="0"/>
              </a:rPr>
              <a:t>Myosoton aquaticum   </a:t>
            </a:r>
            <a:r>
              <a:rPr lang="cs-CZ" altLang="cs-CZ" sz="1100" i="1">
                <a:solidFill>
                  <a:schemeClr val="bg1"/>
                </a:solidFill>
                <a:latin typeface="Arial" panose="020B0604020202020204" pitchFamily="34" charset="0"/>
              </a:rPr>
              <a:t>    </a:t>
            </a:r>
            <a:r>
              <a:rPr lang="cs-CZ" altLang="cs-CZ" sz="1200">
                <a:solidFill>
                  <a:schemeClr val="bg1"/>
                </a:solidFill>
                <a:latin typeface="Arial" panose="020B0604020202020204" pitchFamily="34" charset="0"/>
              </a:rPr>
              <a:t>lyzi-karpie</a:t>
            </a:r>
          </a:p>
        </p:txBody>
      </p:sp>
      <p:pic>
        <p:nvPicPr>
          <p:cNvPr id="9228" name="Picture 70" descr="C:\user\Houba\Škola-obrázky\morfologie\7_kvet\nigella_damascena.jpg">
            <a:extLst>
              <a:ext uri="{FF2B5EF4-FFF2-40B4-BE49-F238E27FC236}">
                <a16:creationId xmlns:a16="http://schemas.microsoft.com/office/drawing/2014/main" id="{42997392-8362-4573-80B3-691F91E1D7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4549775"/>
            <a:ext cx="2289175" cy="187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9" name="Text Box 69">
            <a:extLst>
              <a:ext uri="{FF2B5EF4-FFF2-40B4-BE49-F238E27FC236}">
                <a16:creationId xmlns:a16="http://schemas.microsoft.com/office/drawing/2014/main" id="{C38BAC85-930C-40FF-9ADD-2F714CE6D5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9000" y="4546600"/>
            <a:ext cx="15240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200" i="1">
                <a:solidFill>
                  <a:schemeClr val="bg1"/>
                </a:solidFill>
                <a:latin typeface="Arial" panose="020B0604020202020204" pitchFamily="34" charset="0"/>
              </a:rPr>
              <a:t>Nigella damascena</a:t>
            </a:r>
            <a:endParaRPr lang="cs-CZ" altLang="cs-CZ" sz="12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9230" name="Text Box 71">
            <a:extLst>
              <a:ext uri="{FF2B5EF4-FFF2-40B4-BE49-F238E27FC236}">
                <a16:creationId xmlns:a16="http://schemas.microsoft.com/office/drawing/2014/main" id="{804BC1F3-0217-4D08-B7B8-ACB225354E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0000" y="6134100"/>
            <a:ext cx="2336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700">
                <a:solidFill>
                  <a:schemeClr val="bg1"/>
                </a:solidFill>
                <a:latin typeface="Arial" panose="020B0604020202020204" pitchFamily="34" charset="0"/>
              </a:rPr>
              <a:t>http://www.ruhr-uni-bochum.de/boga/geobot/AJ1992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700">
                <a:solidFill>
                  <a:schemeClr val="bg1"/>
                </a:solidFill>
                <a:latin typeface="Arial" panose="020B0604020202020204" pitchFamily="34" charset="0"/>
              </a:rPr>
              <a:t>/Nigella.damascena.ja.jpg</a:t>
            </a:r>
          </a:p>
        </p:txBody>
      </p:sp>
      <p:sp>
        <p:nvSpPr>
          <p:cNvPr id="9231" name="Text Box 72">
            <a:extLst>
              <a:ext uri="{FF2B5EF4-FFF2-40B4-BE49-F238E27FC236}">
                <a16:creationId xmlns:a16="http://schemas.microsoft.com/office/drawing/2014/main" id="{01DF0A47-EC16-4F5F-BD84-6D48FE7E26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4775" y="4724400"/>
            <a:ext cx="3756025" cy="111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lnSpc>
                <a:spcPct val="93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• ztráta fertility některých plodolistů v květu, nakonec je pouze jeden fertilní, ostatní redukované (</a:t>
            </a:r>
            <a:r>
              <a:rPr lang="cs-CZ" altLang="cs-CZ" sz="1800" i="1">
                <a:solidFill>
                  <a:schemeClr val="tx1"/>
                </a:solidFill>
                <a:latin typeface="Arial" panose="020B0604020202020204" pitchFamily="34" charset="0"/>
              </a:rPr>
              <a:t>Ulmus, Plantago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) –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pseudomonomerie</a:t>
            </a:r>
            <a:endParaRPr lang="cs-CZ" altLang="cs-CZ" sz="1600" b="1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232" name="Text Box 73">
            <a:extLst>
              <a:ext uri="{FF2B5EF4-FFF2-40B4-BE49-F238E27FC236}">
                <a16:creationId xmlns:a16="http://schemas.microsoft.com/office/drawing/2014/main" id="{C53CC2DD-7DC2-4793-B07C-EC427753C6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5867400"/>
            <a:ext cx="6019800" cy="105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• příkladem vývoje je rod </a:t>
            </a:r>
            <a:r>
              <a:rPr lang="cs-CZ" altLang="cs-CZ" sz="1800" i="1">
                <a:solidFill>
                  <a:schemeClr val="tx1"/>
                </a:solidFill>
                <a:latin typeface="Arial" panose="020B0604020202020204" pitchFamily="34" charset="0"/>
              </a:rPr>
              <a:t>Nigella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– různé druhy představují přechody od apokarpie až téměř k cenokarpii</a:t>
            </a:r>
          </a:p>
          <a:p>
            <a:pPr>
              <a:spcBef>
                <a:spcPct val="50000"/>
              </a:spcBef>
              <a:buClrTx/>
              <a:buSzTx/>
              <a:buFontTx/>
              <a:buNone/>
            </a:pPr>
            <a:endParaRPr lang="cs-CZ" altLang="cs-CZ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69">
            <a:extLst>
              <a:ext uri="{FF2B5EF4-FFF2-40B4-BE49-F238E27FC236}">
                <a16:creationId xmlns:a16="http://schemas.microsoft.com/office/drawing/2014/main" id="{00A6323C-CC25-47C0-96EE-1A7FF4AAFB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5486400" cy="366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lnSpc>
                <a:spcPct val="93000"/>
              </a:lnSpc>
              <a:spcBef>
                <a:spcPts val="3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P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lacenta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je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pletivo, na n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m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ž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vyr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ů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stají vají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č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ka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; umístění placenty v gyneceu se nazývá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placentace</a:t>
            </a:r>
            <a:endParaRPr lang="cs-CZ" altLang="cs-CZ" sz="18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lnSpc>
                <a:spcPct val="93000"/>
              </a:lnSpc>
              <a:spcBef>
                <a:spcPts val="3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•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laminární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: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vají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č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ka po celé vnit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ř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ní st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n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 plodolistu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(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u primitivních konduplikátních typů, např. leknín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)</a:t>
            </a:r>
          </a:p>
          <a:p>
            <a:pPr>
              <a:lnSpc>
                <a:spcPct val="93000"/>
              </a:lnSpc>
              <a:spcBef>
                <a:spcPts val="3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•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marginální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: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vají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č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ka po obou stranách b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ř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išního švu (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u rostlin s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apo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karpním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i cenokarpní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m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gynece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e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m)</a:t>
            </a:r>
          </a:p>
          <a:p>
            <a:pPr>
              <a:lnSpc>
                <a:spcPct val="93000"/>
              </a:lnSpc>
              <a:spcBef>
                <a:spcPts val="3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– u apokarpie vajíčka jen podél břišního švu (hrách)</a:t>
            </a:r>
          </a:p>
          <a:p>
            <a:pPr>
              <a:lnSpc>
                <a:spcPct val="93000"/>
              </a:lnSpc>
              <a:spcBef>
                <a:spcPts val="3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– u synkarpie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je placentace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axilární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(středoúhlá)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–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vajíčka uprostřed gynecea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v koutech pouzder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(lilie)</a:t>
            </a:r>
          </a:p>
          <a:p>
            <a:pPr>
              <a:lnSpc>
                <a:spcPct val="93000"/>
              </a:lnSpc>
              <a:spcBef>
                <a:spcPts val="3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– u parakarpie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je placentace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parietální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(nástěnná)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=&gt; n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kdy rozr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ů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stání do dutiny a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tvorba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druhotných p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ř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ehrádek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z placenty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(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mák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)</a:t>
            </a:r>
            <a:endParaRPr lang="cs-CZ" altLang="cs-CZ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10243" name="Picture 81">
            <a:extLst>
              <a:ext uri="{FF2B5EF4-FFF2-40B4-BE49-F238E27FC236}">
                <a16:creationId xmlns:a16="http://schemas.microsoft.com/office/drawing/2014/main" id="{8FAF7719-A03B-4EC1-9149-19A8FD8F72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5025" y="3886200"/>
            <a:ext cx="5334000" cy="255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82" descr="GyneceumInervace">
            <a:extLst>
              <a:ext uri="{FF2B5EF4-FFF2-40B4-BE49-F238E27FC236}">
                <a16:creationId xmlns:a16="http://schemas.microsoft.com/office/drawing/2014/main" id="{DAE81ED6-5EA9-4D57-92B4-7CBB2814DA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6925" y="457200"/>
            <a:ext cx="2835275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5" name="Text Box 83">
            <a:extLst>
              <a:ext uri="{FF2B5EF4-FFF2-40B4-BE49-F238E27FC236}">
                <a16:creationId xmlns:a16="http://schemas.microsoft.com/office/drawing/2014/main" id="{13E08D0C-0E8B-46A0-A5F2-D88FD9C08A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9800" y="457200"/>
            <a:ext cx="26670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 algn="r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200">
                <a:solidFill>
                  <a:srgbClr val="5F5F5F"/>
                </a:solidFill>
                <a:latin typeface="Arial" panose="020B0604020202020204" pitchFamily="34" charset="0"/>
              </a:rPr>
              <a:t>laminární placentace</a:t>
            </a:r>
          </a:p>
        </p:txBody>
      </p:sp>
      <p:sp>
        <p:nvSpPr>
          <p:cNvPr id="10246" name="Text Box 84">
            <a:extLst>
              <a:ext uri="{FF2B5EF4-FFF2-40B4-BE49-F238E27FC236}">
                <a16:creationId xmlns:a16="http://schemas.microsoft.com/office/drawing/2014/main" id="{96D35A3A-C9DB-43C9-9C85-66F1E6C669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5289550"/>
            <a:ext cx="29718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– u lyzikarpie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je placentace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centrální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(středová, </a:t>
            </a:r>
            <a:r>
              <a:rPr lang="cs-CZ" altLang="cs-CZ" sz="1800" i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Caryo</a:t>
            </a:r>
            <a:r>
              <a:rPr lang="cs-CZ" altLang="cs-CZ" sz="1800" i="1">
                <a:solidFill>
                  <a:schemeClr val="tx1"/>
                </a:solidFill>
                <a:latin typeface="Arial" panose="020B0604020202020204" pitchFamily="34" charset="0"/>
              </a:rPr>
              <a:t>-</a:t>
            </a:r>
            <a:r>
              <a:rPr lang="cs-CZ" altLang="cs-CZ" sz="1800" i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phyllaceae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) nebo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bazální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(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spodinová, </a:t>
            </a:r>
            <a:r>
              <a:rPr lang="cs-CZ" altLang="cs-CZ" sz="1800" i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Primulaceae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)</a:t>
            </a:r>
          </a:p>
        </p:txBody>
      </p:sp>
      <p:graphicFrame>
        <p:nvGraphicFramePr>
          <p:cNvPr id="10247" name="Object 85">
            <a:extLst>
              <a:ext uri="{FF2B5EF4-FFF2-40B4-BE49-F238E27FC236}">
                <a16:creationId xmlns:a16="http://schemas.microsoft.com/office/drawing/2014/main" id="{9FBD0FE6-578D-4E1B-ABC0-5C3F88EB99F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90600" y="4114800"/>
          <a:ext cx="2238375" cy="1128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3" name="Rastrový obrázek" r:id="rId9" imgW="2381582" imgH="2819794" progId="Obraz programu Malování">
                  <p:embed/>
                </p:oleObj>
              </mc:Choice>
              <mc:Fallback>
                <p:oleObj name="Rastrový obrázek" r:id="rId9" imgW="2381582" imgH="2819794" progId="Obraz programu Malování">
                  <p:embed/>
                  <p:pic>
                    <p:nvPicPr>
                      <p:cNvPr id="0" name="Object 8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3023" t="38301" r="3023" b="21704"/>
                      <a:stretch>
                        <a:fillRect/>
                      </a:stretch>
                    </p:blipFill>
                    <p:spPr bwMode="auto">
                      <a:xfrm>
                        <a:off x="990600" y="4114800"/>
                        <a:ext cx="2238375" cy="1128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B8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48" name="Text Box 86">
            <a:extLst>
              <a:ext uri="{FF2B5EF4-FFF2-40B4-BE49-F238E27FC236}">
                <a16:creationId xmlns:a16="http://schemas.microsoft.com/office/drawing/2014/main" id="{4696C6C7-2393-4A1F-B6A3-CABB8F2C27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4648200"/>
            <a:ext cx="1089025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200">
                <a:solidFill>
                  <a:srgbClr val="5F5F5F"/>
                </a:solidFill>
                <a:latin typeface="Arial" panose="020B0604020202020204" pitchFamily="34" charset="0"/>
              </a:rPr>
              <a:t>Mák setý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200" i="1">
                <a:solidFill>
                  <a:srgbClr val="5F5F5F"/>
                </a:solidFill>
                <a:latin typeface="Arial" panose="020B0604020202020204" pitchFamily="34" charset="0"/>
              </a:rPr>
              <a:t>Papaver somniferum</a:t>
            </a:r>
          </a:p>
        </p:txBody>
      </p:sp>
      <p:pic>
        <p:nvPicPr>
          <p:cNvPr id="10250" name="7b_kvet_07_placentace-laminarni.MP3">
            <a:hlinkClick r:id="" action="ppaction://media"/>
            <a:extLst>
              <a:ext uri="{FF2B5EF4-FFF2-40B4-BE49-F238E27FC236}">
                <a16:creationId xmlns:a16="http://schemas.microsoft.com/office/drawing/2014/main" id="{86C21822-B681-44D1-A0D5-173B1E2D2008}"/>
              </a:ext>
            </a:extLst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4762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1" name="7b_kvet_07_placentace-marginalni.MP3">
            <a:hlinkClick r:id="" action="ppaction://media"/>
            <a:extLst>
              <a:ext uri="{FF2B5EF4-FFF2-40B4-BE49-F238E27FC236}">
                <a16:creationId xmlns:a16="http://schemas.microsoft.com/office/drawing/2014/main" id="{0E294257-31A1-48F3-A99D-CBAD1CF4F396}"/>
              </a:ext>
            </a:extLst>
          </p:cNvPr>
          <p:cNvPicPr>
            <a:picLocks noChangeAspect="1" noChangeArrowheads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913" y="39338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050" fill="hold"/>
                                        <p:tgtEl>
                                          <p:spTgt spid="102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50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250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2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88104" fill="hold"/>
                                        <p:tgtEl>
                                          <p:spTgt spid="102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51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251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55">
            <a:extLst>
              <a:ext uri="{FF2B5EF4-FFF2-40B4-BE49-F238E27FC236}">
                <a16:creationId xmlns:a16="http://schemas.microsoft.com/office/drawing/2014/main" id="{2A9D1292-392B-418D-ACE1-BBA3C0E29D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8382000" cy="614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 b="1" u="sng">
                <a:solidFill>
                  <a:schemeClr val="tx1"/>
                </a:solidFill>
                <a:latin typeface="Arial" panose="020B0604020202020204" pitchFamily="34" charset="0"/>
              </a:rPr>
              <a:t>V</a:t>
            </a:r>
            <a:r>
              <a:rPr lang="cs-CZ" altLang="cs-CZ" sz="1800" b="1" u="sng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ají</a:t>
            </a:r>
            <a:r>
              <a:rPr lang="cs-CZ" altLang="cs-CZ" sz="1800" b="1" u="sng">
                <a:solidFill>
                  <a:schemeClr val="tx1"/>
                </a:solidFill>
                <a:latin typeface="Arial" panose="020B0604020202020204" pitchFamily="34" charset="0"/>
              </a:rPr>
              <a:t>č</a:t>
            </a:r>
            <a:r>
              <a:rPr lang="cs-CZ" altLang="cs-CZ" sz="1800" b="1" u="sng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ko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vzniká z meristému placenty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, kde se zakládá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hrbolek – základ nucellu</a:t>
            </a:r>
            <a:endParaRPr lang="cs-CZ" altLang="cs-CZ" sz="18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•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na bázi hrbolku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1–2 valy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, z nichž se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s vyvíjejícím se vajíčkem vytvářejí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vaječné obaly –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integumenty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(postupně obalí nucellus až na vrchol, jako otvor zůstane jen mikropyle)</a:t>
            </a:r>
          </a:p>
          <a:p>
            <a:pPr>
              <a:lnSpc>
                <a:spcPct val="93000"/>
              </a:lnSpc>
              <a:spcBef>
                <a:spcPts val="4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–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p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ů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vodní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typ představují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2 obaly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(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v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tšina jednod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lo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ž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ných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rostlin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+ choripetalní dvoud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lo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ž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né </a:t>
            </a:r>
            <a:r>
              <a:rPr lang="cs-CZ" altLang="cs-CZ" sz="1800" b="1" i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–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bazální trikolpátní + rosidová v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tev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)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93000"/>
              </a:lnSpc>
              <a:spcBef>
                <a:spcPts val="4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– odvozený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typ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– 1 obal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(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sympetalní dvoud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lo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ž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né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rostliny,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± asteridová v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tev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;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na pomezí stojí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1800" i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Ericaceae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, tam je obojí)</a:t>
            </a:r>
            <a:endParaRPr lang="cs-CZ" altLang="cs-CZ" sz="18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lnSpc>
                <a:spcPct val="93000"/>
              </a:lnSpc>
              <a:spcBef>
                <a:spcPts val="4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– vzácný je nejodvozenější typ, vajíčka bezobalná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•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vají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č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ko pojí k placent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poutko –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funiculus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– s cévním svazkem vedoucím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ž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iviny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(u druhů s redukovaným poutkem vajíčko „sedí“ přímo na placentě)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•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chaláza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je místo na bázi nucellu, kde proniká cévní svazek z poutka do vajíčka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• tvary vajíček – vývojově původní typ je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vají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č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ko p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ř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ímé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(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atropické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); také v ontogenezi jsou zpočátku všechna vajíčka přímá a další typy vznikají nepravidelností růstu pletiva =&gt; srůsty a natočení vajíček</a:t>
            </a:r>
          </a:p>
          <a:p>
            <a:pPr>
              <a:lnSpc>
                <a:spcPct val="93000"/>
              </a:lnSpc>
              <a:spcBef>
                <a:spcPts val="4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–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vají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č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ko p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ř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í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č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né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(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kampylotropické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)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–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poutko vedle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mikropyle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, jež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sm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ěř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uje dol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ů</a:t>
            </a:r>
          </a:p>
          <a:p>
            <a:pPr>
              <a:lnSpc>
                <a:spcPct val="93000"/>
              </a:lnSpc>
              <a:spcBef>
                <a:spcPts val="4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–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vají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č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ko obrácené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(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anatropické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)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je považováno za odvozený typ;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integument na jedné straně srůstá s poutkem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(zde pak na osemení zůstane jizva – raphe)</a:t>
            </a:r>
          </a:p>
          <a:p>
            <a:pPr>
              <a:lnSpc>
                <a:spcPct val="93000"/>
              </a:lnSpc>
              <a:spcBef>
                <a:spcPts val="4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–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redukce vají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č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ka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(</a:t>
            </a:r>
            <a:r>
              <a:rPr lang="cs-CZ" altLang="cs-CZ" sz="1800" i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Orchidaceae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) –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zárode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č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ný vak se vyvíjí p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ř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ímo v placent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63">
            <a:extLst>
              <a:ext uri="{FF2B5EF4-FFF2-40B4-BE49-F238E27FC236}">
                <a16:creationId xmlns:a16="http://schemas.microsoft.com/office/drawing/2014/main" id="{3B63989D-E580-4D53-BD45-60C3EBD8F1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066800"/>
            <a:ext cx="8382000" cy="545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						         • zatímco vajíčko představuje 						         megasporangium, nucellus je 						         pletivem, ze kterého se vyvíjí stěna tohoto sporangia (pod krycími obaly – integumenty) a uvnitř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zárode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č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ný vak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•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mohutně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vyvinutý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nucellus (několik vrstev buněk) mají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krassinucellární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vají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č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k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a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(primitivní dvo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u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d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lo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ž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né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, většina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jednod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ělož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n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ých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)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=&gt; redukce vedla k vytváření zakrnělého nucellu (jen epidermis kryjící zárodečný vak) u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tenuinucellární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ch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vají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ček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(sympetalní dvo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u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d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lo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ž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né, odvozené jednod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lo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ž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né)</a:t>
            </a:r>
            <a:endParaRPr lang="cs-CZ" altLang="cs-CZ" sz="18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 b="1" u="sng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Megasporogeneze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•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z 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jedné nebo více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diploidní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ch buněk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v podpoko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ž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kové vrstv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nucellu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poblíž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mikropyle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vzniká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archesporní bu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ň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ka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(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v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tší a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s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v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tší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m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jádr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em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a hustší cytoplazm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o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u ne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ž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okol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n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í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), případně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archespor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(soubor buněk)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=&gt; tangenciáln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í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dělení =&gt;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bu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ň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ka vn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jší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(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=&gt;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d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ále se d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lí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=&gt; obklopují vnitřní b.) a 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bu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ň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ka vnit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ř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ní =&gt;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mate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ř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ská bu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ň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ka megaspor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(též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megasporocyt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)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–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nebo se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archesporní b.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nerozd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lí a stane se sama mate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ř.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bu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ň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kou megaspor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=&gt;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mate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ř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ská bu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ň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ka megaspor se d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lí meiózou na 4 haploidní bu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ň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ky =&gt; obvykle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3 abortují a 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dále se vyvíjí jen jedna, nejvzdálen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jší od mikropyle =&gt;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megaspora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(též označována jako mladý zárodečný vak, i když ten se bude teprve vyvíjet)</a:t>
            </a:r>
          </a:p>
        </p:txBody>
      </p:sp>
      <p:pic>
        <p:nvPicPr>
          <p:cNvPr id="12291" name="Picture 66">
            <a:extLst>
              <a:ext uri="{FF2B5EF4-FFF2-40B4-BE49-F238E27FC236}">
                <a16:creationId xmlns:a16="http://schemas.microsoft.com/office/drawing/2014/main" id="{80470E8A-CE81-47A4-B2CA-C96D570317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8" t="7242" r="1248" b="14482"/>
          <a:stretch>
            <a:fillRect/>
          </a:stretch>
        </p:blipFill>
        <p:spPr bwMode="auto">
          <a:xfrm>
            <a:off x="508000" y="419100"/>
            <a:ext cx="4902200" cy="1357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292" name="Text Box 67">
            <a:extLst>
              <a:ext uri="{FF2B5EF4-FFF2-40B4-BE49-F238E27FC236}">
                <a16:creationId xmlns:a16="http://schemas.microsoft.com/office/drawing/2014/main" id="{90A6F4E6-EB1D-4B48-B9A9-41B7564DF9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4000" y="444500"/>
            <a:ext cx="457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200">
                <a:solidFill>
                  <a:schemeClr val="tx1"/>
                </a:solidFill>
                <a:latin typeface="Arial" panose="020B0604020202020204" pitchFamily="34" charset="0"/>
              </a:rPr>
              <a:t>Typy vajíček (obr. k minulé straně); nucellus představuje pletivné jádro vajíčka mezi chalázou a mikropyle</a:t>
            </a:r>
          </a:p>
        </p:txBody>
      </p:sp>
      <p:pic>
        <p:nvPicPr>
          <p:cNvPr id="12294" name="7b_kvet_09_typy-vajicek.MP3">
            <a:hlinkClick r:id="" action="ppaction://media"/>
            <a:extLst>
              <a:ext uri="{FF2B5EF4-FFF2-40B4-BE49-F238E27FC236}">
                <a16:creationId xmlns:a16="http://schemas.microsoft.com/office/drawing/2014/main" id="{3CC65571-48A6-433A-9801-E5040E8DED4C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7651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2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184" fill="hold"/>
                                        <p:tgtEl>
                                          <p:spTgt spid="122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9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29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Lucida Sans Unicode"/>
        <a:cs typeface="Lucida Sans Unicode"/>
      </a:majorFont>
      <a:minorFont>
        <a:latin typeface="Times New Roman"/>
        <a:ea typeface="Lucida Sans Unicode"/>
        <a:cs typeface="Lucida Sans Unicode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cs-CZ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cs-CZ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10500</TotalTime>
  <Words>3452</Words>
  <Application>Microsoft Office PowerPoint</Application>
  <PresentationFormat>Předvádění na obrazovce (4:3)</PresentationFormat>
  <Paragraphs>237</Paragraphs>
  <Slides>20</Slides>
  <Notes>1</Notes>
  <HiddenSlides>0</HiddenSlides>
  <MMClips>20</MMClips>
  <ScaleCrop>false</ScaleCrop>
  <HeadingPairs>
    <vt:vector size="8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2</vt:i4>
      </vt:variant>
      <vt:variant>
        <vt:lpstr>Nadpisy snímků</vt:lpstr>
      </vt:variant>
      <vt:variant>
        <vt:i4>20</vt:i4>
      </vt:variant>
    </vt:vector>
  </HeadingPairs>
  <TitlesOfParts>
    <vt:vector size="28" baseType="lpstr">
      <vt:lpstr>Times New Roman</vt:lpstr>
      <vt:lpstr>Lucida Sans Unicode</vt:lpstr>
      <vt:lpstr>Arial</vt:lpstr>
      <vt:lpstr>Wingdings</vt:lpstr>
      <vt:lpstr>Symbol</vt:lpstr>
      <vt:lpstr>Default Design</vt:lpstr>
      <vt:lpstr>Rastrový obrázek</vt:lpstr>
      <vt:lpstr>Adobe Photoshop Image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Petr</dc:creator>
  <cp:lastModifiedBy>Petr</cp:lastModifiedBy>
  <cp:revision>446</cp:revision>
  <dcterms:modified xsi:type="dcterms:W3CDTF">2020-11-08T11:34:34Z</dcterms:modified>
</cp:coreProperties>
</file>