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083A-B204-4EAF-A7AE-CD9DBDADBB0A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2299-AE3B-462F-BB6D-C548B881E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89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083A-B204-4EAF-A7AE-CD9DBDADBB0A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2299-AE3B-462F-BB6D-C548B881E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56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083A-B204-4EAF-A7AE-CD9DBDADBB0A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2299-AE3B-462F-BB6D-C548B881E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95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083A-B204-4EAF-A7AE-CD9DBDADBB0A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2299-AE3B-462F-BB6D-C548B881E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27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083A-B204-4EAF-A7AE-CD9DBDADBB0A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2299-AE3B-462F-BB6D-C548B881E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26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083A-B204-4EAF-A7AE-CD9DBDADBB0A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2299-AE3B-462F-BB6D-C548B881E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49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083A-B204-4EAF-A7AE-CD9DBDADBB0A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2299-AE3B-462F-BB6D-C548B881E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21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083A-B204-4EAF-A7AE-CD9DBDADBB0A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2299-AE3B-462F-BB6D-C548B881E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4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083A-B204-4EAF-A7AE-CD9DBDADBB0A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2299-AE3B-462F-BB6D-C548B881E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07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083A-B204-4EAF-A7AE-CD9DBDADBB0A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2299-AE3B-462F-BB6D-C548B881E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53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083A-B204-4EAF-A7AE-CD9DBDADBB0A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2299-AE3B-462F-BB6D-C548B881E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58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2083A-B204-4EAF-A7AE-CD9DBDADBB0A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2299-AE3B-462F-BB6D-C548B881E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0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Fázový kontrast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Hana Cempírková, Ph.D.</a:t>
            </a:r>
          </a:p>
        </p:txBody>
      </p:sp>
    </p:spTree>
    <p:extLst>
      <p:ext uri="{BB962C8B-B14F-4D97-AF65-F5344CB8AC3E}">
        <p14:creationId xmlns:p14="http://schemas.microsoft.com/office/powerpoint/2010/main" val="292706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u="sng" dirty="0"/>
              <a:t>Diferenciální Interferenční </a:t>
            </a:r>
            <a:r>
              <a:rPr lang="cs-CZ" b="1" i="1" u="sng" dirty="0" err="1"/>
              <a:t>Contrast</a:t>
            </a:r>
            <a:br>
              <a:rPr lang="cs-CZ" b="1" i="1" u="sng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59249" y="1119346"/>
            <a:ext cx="8422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Verdana, Tahoma, Arial, Helvetica"/>
              </a:rPr>
              <a:t>Podobně jako fázový kontrast i diferenciální interferenční kontrast (DIC) využívá pro vznik viditelného (amplitudového) obrazu rozdíly v indexech lomu prostředí, objektu, nebo jeho jednotlivých komponent. Obvykle se používá k pozorování drobných nebarvených objektů. Podle obvykle používané konstrukce, kterou navrhl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Verdana, Tahoma, Arial, Helvetica"/>
              </a:rPr>
              <a:t>Nomarski</a:t>
            </a:r>
            <a:r>
              <a:rPr lang="cs-CZ" b="0" i="0" dirty="0">
                <a:solidFill>
                  <a:srgbClr val="000000"/>
                </a:solidFill>
                <a:effectLst/>
                <a:latin typeface="Verdana, Tahoma, Arial, Helvetica"/>
              </a:rPr>
              <a:t> a u níž je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Verdana, Tahoma, Arial, Helvetica"/>
              </a:rPr>
              <a:t>Wolastonův</a:t>
            </a:r>
            <a:r>
              <a:rPr lang="cs-CZ" b="0" i="0" dirty="0">
                <a:solidFill>
                  <a:srgbClr val="000000"/>
                </a:solidFill>
                <a:effectLst/>
                <a:latin typeface="Verdana, Tahoma, Arial, Helvetica"/>
              </a:rPr>
              <a:t> hranol umístěn nad objektivem a není přímo jeho součástí, se také často nazývá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Verdana, Tahoma, Arial, Helvetica"/>
              </a:rPr>
              <a:t>Nomarského</a:t>
            </a:r>
            <a:r>
              <a:rPr lang="cs-CZ" b="0" i="0" dirty="0">
                <a:solidFill>
                  <a:srgbClr val="000000"/>
                </a:solidFill>
                <a:effectLst/>
                <a:latin typeface="Verdana, Tahoma, Arial, Helvetica"/>
              </a:rPr>
              <a:t> DIC. Obraz pozorovaný v DIC je výsledkem.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017" t="34306" r="22405" b="8557"/>
          <a:stretch/>
        </p:blipFill>
        <p:spPr>
          <a:xfrm>
            <a:off x="766245" y="1157915"/>
            <a:ext cx="8741218" cy="53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3189" y="0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„Halo“ efekt</a:t>
            </a:r>
          </a:p>
        </p:txBody>
      </p:sp>
      <p:pic>
        <p:nvPicPr>
          <p:cNvPr id="2050" name="Picture 2" descr="http://www.olympusmicro.com/primer/techniques/dic/images/dicphasefig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56" y="1393958"/>
            <a:ext cx="4725353" cy="37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858576" y="151560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Verdana, Tahoma, Arial, Helvetica"/>
              </a:rPr>
              <a:t>Jedním z typických artefaktů vznikajících při pozorování ve fázovém kontrastu je </a:t>
            </a:r>
            <a:r>
              <a:rPr lang="cs-CZ" b="1" i="0" dirty="0">
                <a:solidFill>
                  <a:srgbClr val="000000"/>
                </a:solidFill>
                <a:effectLst/>
                <a:latin typeface="Verdana, Tahoma, Arial, Helvetica"/>
              </a:rPr>
              <a:t>"halo efekt"</a:t>
            </a:r>
            <a:r>
              <a:rPr lang="cs-CZ" b="0" i="0" dirty="0">
                <a:solidFill>
                  <a:srgbClr val="000000"/>
                </a:solidFill>
                <a:effectLst/>
                <a:latin typeface="Verdana, Tahoma, Arial, Helvetica"/>
              </a:rPr>
              <a:t> ohraničující objekty. Tmavé objekty jsou v pozitivním fázovém kontrastu ohraničeny světlým "stínem" a naopak jasné objekty v negativním fázovém kontrastu mají "stín" tmavý. Tento efekt je výsledkem neúplného prostorového oddělení optických drah světla pozadí a světla procházejícího objektem. Část světla po průchodu objektem sdílí optickou dráhu se světlem pozadí i během průchodu fázovou deskou objektivu a dochází tak k posunu fáze odlišnému od ostatního světla procházejícího objektem. Výsledkem je právě vznik "halo" na hranicích objektu.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7233" y="5464042"/>
            <a:ext cx="63614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http://www.olympusmicro.com/primer/techniques/dic/dicphasecomparison.html</a:t>
            </a:r>
          </a:p>
        </p:txBody>
      </p:sp>
    </p:spTree>
    <p:extLst>
      <p:ext uri="{BB962C8B-B14F-4D97-AF65-F5344CB8AC3E}">
        <p14:creationId xmlns:p14="http://schemas.microsoft.com/office/powerpoint/2010/main" val="2188155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unsci.com/fun3_en/guide/guide4/micro4_en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9" y="248072"/>
            <a:ext cx="6243425" cy="45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46169" y="476022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Grain of pollen from the lesser celandine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Ranunculus </a:t>
            </a:r>
            <a:r>
              <a:rPr lang="en-US" sz="1600" b="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ficaria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 which has produced a pollen tube. 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Kept in a 15% sugar solution for approximately 6 hours. 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Phase contrast. Field = 0.25 mm.</a:t>
            </a:r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2023476" y="5837438"/>
            <a:ext cx="610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http://www.funsci.com/fun3_en/guide/guide4/micro4_en.htm</a:t>
            </a:r>
          </a:p>
        </p:txBody>
      </p:sp>
      <p:pic>
        <p:nvPicPr>
          <p:cNvPr id="3076" name="Picture 4" descr="http://casopis.vesmir.cz/files/image/id/10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68" y="345948"/>
            <a:ext cx="3810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598664" y="2986353"/>
            <a:ext cx="4617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0" i="0" dirty="0">
                <a:effectLst/>
                <a:latin typeface="Verdana" panose="020B0604030504040204" pitchFamily="34" charset="0"/>
              </a:rPr>
              <a:t>Štítkovité krycí </a:t>
            </a:r>
            <a:r>
              <a:rPr lang="cs-CZ" sz="1400" b="0" i="0" dirty="0" err="1">
                <a:effectLst/>
                <a:latin typeface="Verdana" panose="020B0604030504040204" pitchFamily="34" charset="0"/>
              </a:rPr>
              <a:t>trichomy</a:t>
            </a:r>
            <a:r>
              <a:rPr lang="cs-CZ" sz="1400" b="0" i="0" dirty="0">
                <a:effectLst/>
                <a:latin typeface="Verdana" panose="020B0604030504040204" pitchFamily="34" charset="0"/>
              </a:rPr>
              <a:t> hlošiny (</a:t>
            </a:r>
            <a:r>
              <a:rPr lang="cs-CZ" sz="1400" b="0" i="1" dirty="0" err="1">
                <a:effectLst/>
                <a:latin typeface="Times New Roman" panose="02020603050405020304" pitchFamily="18" charset="0"/>
              </a:rPr>
              <a:t>Elaeagnus</a:t>
            </a:r>
            <a:r>
              <a:rPr lang="cs-CZ" sz="1400" b="0" i="0" dirty="0">
                <a:effectLst/>
                <a:latin typeface="Verdana" panose="020B0604030504040204" pitchFamily="34" charset="0"/>
              </a:rPr>
              <a:t> </a:t>
            </a:r>
            <a:r>
              <a:rPr lang="cs-CZ" sz="1400" b="0" i="0" dirty="0" err="1">
                <a:effectLst/>
                <a:latin typeface="Verdana" panose="020B0604030504040204" pitchFamily="34" charset="0"/>
              </a:rPr>
              <a:t>sp</a:t>
            </a:r>
            <a:r>
              <a:rPr lang="cs-CZ" sz="1400" b="0" i="0" dirty="0">
                <a:effectLst/>
                <a:latin typeface="Verdana" panose="020B0604030504040204" pitchFamily="34" charset="0"/>
              </a:rPr>
              <a:t>.), </a:t>
            </a:r>
            <a:r>
              <a:rPr lang="cs-CZ" sz="1400" b="0" i="0" dirty="0" err="1">
                <a:effectLst/>
                <a:latin typeface="Verdana" panose="020B0604030504040204" pitchFamily="34" charset="0"/>
              </a:rPr>
              <a:t>Nomarského</a:t>
            </a:r>
            <a:r>
              <a:rPr lang="cs-CZ" sz="1400" b="0" i="0" dirty="0">
                <a:effectLst/>
                <a:latin typeface="Verdana" panose="020B0604030504040204" pitchFamily="34" charset="0"/>
              </a:rPr>
              <a:t> diferenciální interferenční kontrast, zvětšení 360× 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7598664" y="3898447"/>
            <a:ext cx="4233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http://casopis.vesmir.cz/files/obr/nazev/2004_146_03:jpg/type/html</a:t>
            </a:r>
          </a:p>
        </p:txBody>
      </p:sp>
    </p:spTree>
    <p:extLst>
      <p:ext uri="{BB962C8B-B14F-4D97-AF65-F5344CB8AC3E}">
        <p14:creationId xmlns:p14="http://schemas.microsoft.com/office/powerpoint/2010/main" val="217774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icroscopy-uk.org.uk/mag/imgjul10/Image42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9" y="432736"/>
            <a:ext cx="428625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 flipH="1">
            <a:off x="641416" y="6081061"/>
            <a:ext cx="378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Pylová zrna rostliny </a:t>
            </a:r>
            <a:r>
              <a:rPr lang="cs-CZ" i="1" dirty="0"/>
              <a:t>Protea</a:t>
            </a:r>
            <a:r>
              <a:rPr lang="cs-CZ" dirty="0"/>
              <a:t> </a:t>
            </a:r>
            <a:r>
              <a:rPr lang="cs-CZ" i="1" dirty="0" err="1"/>
              <a:t>mundii</a:t>
            </a:r>
            <a:r>
              <a:rPr lang="cs-CZ" dirty="0"/>
              <a:t>, fázový kontrast</a:t>
            </a:r>
          </a:p>
        </p:txBody>
      </p:sp>
      <p:pic>
        <p:nvPicPr>
          <p:cNvPr id="4100" name="Picture 4" descr="http://www-plb.ucdavis.edu/labs/sundar/imgs/gametogenesis/Slide4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90" y="432736"/>
            <a:ext cx="66675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516855" y="4341614"/>
            <a:ext cx="5470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Phenotype of mutants observed by DIC microscopy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734476" y="471094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http://www-plb.ucdavis.edu/labs/sundar/projects/gametogenesis.html</a:t>
            </a:r>
          </a:p>
        </p:txBody>
      </p:sp>
    </p:spTree>
    <p:extLst>
      <p:ext uri="{BB962C8B-B14F-4D97-AF65-F5344CB8AC3E}">
        <p14:creationId xmlns:p14="http://schemas.microsoft.com/office/powerpoint/2010/main" val="25575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318661" y="1813172"/>
            <a:ext cx="9115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0" i="0" u="none" strike="noStrike" baseline="0" dirty="0">
                <a:solidFill>
                  <a:srgbClr val="0000FF"/>
                </a:solidFill>
                <a:latin typeface="ComicSansMS"/>
              </a:rPr>
              <a:t>• objekty amplitudové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omicSansMS"/>
              </a:rPr>
              <a:t>= barevné nebo nabarvené – větší nebo menší měrou absorbují světlo = mění amplitudu procházejícího vlnění</a:t>
            </a:r>
          </a:p>
          <a:p>
            <a:r>
              <a:rPr lang="cs-CZ" sz="2400" b="0" i="0" u="none" strike="noStrike" baseline="0" dirty="0">
                <a:solidFill>
                  <a:srgbClr val="0000FF"/>
                </a:solidFill>
                <a:latin typeface="ComicSansMS"/>
              </a:rPr>
              <a:t>• objekty fázové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ComicSansMS"/>
              </a:rPr>
              <a:t>= od svého okolí se liší jen malou změnou indexu lomu = nemění amplitudu vlnění, ale posunují jeho fázi</a:t>
            </a:r>
          </a:p>
          <a:p>
            <a:r>
              <a:rPr lang="cs-CZ" sz="2400" b="0" i="0" u="none" strike="noStrike" baseline="0" dirty="0">
                <a:solidFill>
                  <a:srgbClr val="000000"/>
                </a:solidFill>
                <a:latin typeface="ComicSansMS"/>
              </a:rPr>
              <a:t>• lidské oko není citlivé na posun fáze</a:t>
            </a:r>
          </a:p>
          <a:p>
            <a:endParaRPr lang="cs-CZ" sz="2400" b="0" i="0" u="none" strike="noStrike" baseline="0" dirty="0">
              <a:solidFill>
                <a:srgbClr val="000000"/>
              </a:solidFill>
              <a:latin typeface="ComicSansMS"/>
            </a:endParaRPr>
          </a:p>
          <a:p>
            <a:r>
              <a:rPr lang="cs-CZ" sz="2400" b="0" i="0" u="none" strike="noStrike" baseline="0" dirty="0">
                <a:solidFill>
                  <a:srgbClr val="000000"/>
                </a:solidFill>
                <a:latin typeface="ComicSansMS"/>
              </a:rPr>
              <a:t>• fázový kontrast přeměňuje fázové posuny vlnění</a:t>
            </a: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ComicSansMS"/>
              </a:rPr>
              <a:t>na změnu amplitudy a umožňuje tak pozorování</a:t>
            </a:r>
          </a:p>
          <a:p>
            <a:r>
              <a:rPr lang="cs-CZ" sz="2400" b="0" i="0" u="none" strike="noStrike" baseline="0" dirty="0">
                <a:solidFill>
                  <a:srgbClr val="0000FF"/>
                </a:solidFill>
                <a:latin typeface="ComicSansMS"/>
              </a:rPr>
              <a:t>živých nebarvených objektů</a:t>
            </a:r>
            <a:endParaRPr lang="cs-CZ" sz="24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u="none" strike="noStrike" baseline="0" dirty="0">
                <a:solidFill>
                  <a:srgbClr val="0000FF"/>
                </a:solidFill>
                <a:latin typeface="ComicSansMS-Bold"/>
              </a:rPr>
              <a:t>Význam fázového kontrastu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81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Fritz </a:t>
            </a:r>
            <a:r>
              <a:rPr lang="cs-CZ" b="1" dirty="0" err="1"/>
              <a:t>Zernike</a:t>
            </a:r>
            <a:r>
              <a:rPr lang="cs-CZ" b="1" dirty="0"/>
              <a:t> – holandský fyzik</a:t>
            </a:r>
            <a:br>
              <a:rPr lang="cs-CZ" b="1" dirty="0"/>
            </a:br>
            <a:r>
              <a:rPr lang="pl-PL" b="1" dirty="0"/>
              <a:t>nositel Nobelovy ceny za fyziku v roce 1953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6091988" cy="4351338"/>
          </a:xfrm>
        </p:spPr>
        <p:txBody>
          <a:bodyPr>
            <a:noAutofit/>
          </a:bodyPr>
          <a:lstStyle/>
          <a:p>
            <a:r>
              <a:rPr lang="cs-CZ" dirty="0"/>
              <a:t>Formuloval zásady fázového kontrastu</a:t>
            </a:r>
          </a:p>
          <a:p>
            <a:pPr marL="0" indent="0">
              <a:buNone/>
            </a:pPr>
            <a:r>
              <a:rPr lang="cs-CZ" dirty="0"/>
              <a:t>• Poprvé je publikoval v roce 1935</a:t>
            </a:r>
          </a:p>
          <a:p>
            <a:pPr marL="0" indent="0">
              <a:buNone/>
            </a:pPr>
            <a:r>
              <a:rPr lang="pl-PL" dirty="0"/>
              <a:t>• Podle jeho patentu byl v roce 1941 </a:t>
            </a:r>
            <a:r>
              <a:rPr lang="cs-CZ" dirty="0"/>
              <a:t>vyroben prototyp ve firmě </a:t>
            </a:r>
            <a:r>
              <a:rPr lang="cs-CZ" dirty="0" err="1"/>
              <a:t>Zeiss</a:t>
            </a:r>
            <a:r>
              <a:rPr lang="cs-CZ" dirty="0"/>
              <a:t> Jena.</a:t>
            </a:r>
          </a:p>
          <a:p>
            <a:pPr marL="0" indent="0">
              <a:buNone/>
            </a:pPr>
            <a:r>
              <a:rPr lang="pl-PL" dirty="0"/>
              <a:t>• Od roku 1945 se toto zařízení začalo </a:t>
            </a:r>
            <a:r>
              <a:rPr lang="cs-CZ" dirty="0"/>
              <a:t>sériově vyrábět a získalo si mnoho uživatelů.</a:t>
            </a:r>
          </a:p>
          <a:p>
            <a:pPr marL="0" indent="0">
              <a:buNone/>
            </a:pPr>
            <a:r>
              <a:rPr lang="pl-PL" dirty="0"/>
              <a:t>• Léta 1948 – 1955 byla obdobím </a:t>
            </a:r>
            <a:r>
              <a:rPr lang="cs-CZ" dirty="0"/>
              <a:t>největšího rozkvětu aplikací fázově - kontrastní mikroskopie, především v biologii.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8418440" y="5807631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1888 – 1966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99" y="1699323"/>
            <a:ext cx="2972405" cy="41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6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Souprava pro fázový kontrast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216" y="1826564"/>
            <a:ext cx="5811799" cy="412820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76434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0" u="none" strike="noStrike" baseline="0" dirty="0">
                <a:latin typeface="ComicSansMS-Bold"/>
              </a:rPr>
              <a:t>fázové objektivy</a:t>
            </a:r>
          </a:p>
          <a:p>
            <a:r>
              <a:rPr lang="cs-CZ" b="1" i="0" u="none" strike="noStrike" baseline="0" dirty="0">
                <a:latin typeface="ComicSansMS-Bold"/>
              </a:rPr>
              <a:t>s fázovou deskou</a:t>
            </a:r>
          </a:p>
          <a:p>
            <a:r>
              <a:rPr lang="cs-CZ" b="1" i="0" u="none" strike="noStrike" baseline="0" dirty="0" err="1">
                <a:latin typeface="ComicSansMS-Bold"/>
              </a:rPr>
              <a:t>Phz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665015" y="1690688"/>
            <a:ext cx="2688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u="none" strike="noStrike" baseline="0" dirty="0">
                <a:latin typeface="ComicSansMS-Bold"/>
              </a:rPr>
              <a:t>pomocný mikroskop</a:t>
            </a:r>
          </a:p>
          <a:p>
            <a:r>
              <a:rPr lang="cs-CZ" b="1" dirty="0">
                <a:latin typeface="ComicSansMS-Bold"/>
              </a:rPr>
              <a:t>p</a:t>
            </a:r>
            <a:r>
              <a:rPr lang="cs-CZ" b="1" i="0" u="none" strike="noStrike" baseline="0" dirty="0">
                <a:latin typeface="ComicSansMS-Bold"/>
              </a:rPr>
              <a:t>ro centrování</a:t>
            </a:r>
          </a:p>
          <a:p>
            <a:r>
              <a:rPr lang="cs-CZ" b="1" i="0" u="none" strike="noStrike" baseline="0" dirty="0">
                <a:latin typeface="ComicSansMS-Bold"/>
              </a:rPr>
              <a:t>clony a fázové desky</a:t>
            </a:r>
          </a:p>
        </p:txBody>
      </p:sp>
      <p:sp>
        <p:nvSpPr>
          <p:cNvPr id="7" name="Obdélník 6"/>
          <p:cNvSpPr/>
          <p:nvPr/>
        </p:nvSpPr>
        <p:spPr>
          <a:xfrm>
            <a:off x="3345634" y="5770100"/>
            <a:ext cx="4826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u="none" strike="noStrike" baseline="0" dirty="0">
                <a:latin typeface="ComicSansMS-Bold"/>
              </a:rPr>
              <a:t>fázový kondenzor s prstencovými clonami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53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frserver.natur.cuni.cz/studium/prednasky/mikro/mscope/DIC/FazKontra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2" y="326648"/>
            <a:ext cx="3904755" cy="62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077555" y="82365"/>
            <a:ext cx="794164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000000"/>
                </a:solidFill>
                <a:effectLst/>
                <a:latin typeface="Verdana, Tahoma, Arial, Helvetica"/>
              </a:rPr>
              <a:t>Mimo optické komponenty pro pozorování ve světlém poli jsou zde ještě dvě "fázové desky" umístěné do optické dráhy mikroskopu. První, umístěná v kondenzoru mikroskopu, vymezuje dutý kužel světla dopadající na objekt. Vytváří se tak v podstatě dvě hlavní optické dráhy. První, osvětlující objekt a beze změny procházející preparátem v místě bez objektu (na obrázku žlutá barva) a druhý, procházející objektem, jehož dráha a fáze je ovlivněna právě průchodem objektem. Rozdíl těchto dvou optických drah odráží různé indexy lomu objektu a jeho okolního prostředí. Při průchodu objektem obvykle dojde ke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Verdana, Tahoma, Arial, Helvetica"/>
              </a:rPr>
              <a:t>spoždění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Verdana, Tahoma, Arial, Helvetica"/>
              </a:rPr>
              <a:t> fáze o méně než 1/4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l , 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Verdana, Tahoma, Arial, Helvetica"/>
              </a:rPr>
              <a:t>tento posun nejsme schopni detekovat očima. Tuto fázovou změnu lze převést na změnu amplitudy (jasu), pokud posuneme fázi světla, které prošlo beze změny preparátem v místě bez objektu (osvětlení pozadí objektu) o 1/4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l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Verdana, Tahoma, Arial, Helvetica"/>
              </a:rPr>
              <a:t> pomocí fázové desky v objektivu a následnou interferencí paprsků těchto dvou optických drah ve střední obrazové rovině. Pokud došlo ke zpoždění světla pozadí o 1/4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l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Verdana, Tahoma, Arial, Helvetica"/>
              </a:rPr>
              <a:t> , tak se světlo pozadí dostává do stejné fáze jako světlo po průchodu objektem a jejich následnou pozitivní interferencí ke zvýšení jasu objektu pozorovaného na tmavším pozadí (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Verdana, Tahoma, Arial, Helvetica"/>
              </a:rPr>
              <a:t>negativní fázový kontrast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Verdana, Tahoma, Arial, Helvetica"/>
              </a:rPr>
              <a:t>). To je dobře patrné vzhledem k relativně nízké intenzitě osvětlení pozadí omezené fázovým prstencem kondenzoru a často ještě potlačené neutrálním šedým (ND) filtrem, který je součástí fázového prstence fázové desky objektivu.</a:t>
            </a:r>
            <a:br>
              <a:rPr lang="cs-CZ" sz="1600" dirty="0"/>
            </a:b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4077555" y="5205975"/>
            <a:ext cx="7723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000000"/>
                </a:solidFill>
                <a:effectLst/>
                <a:latin typeface="Verdana, Tahoma, Arial, Helvetica"/>
              </a:rPr>
              <a:t>Naopak, pokud dojde na fázové desce ke zpoždění fáze světla po průchodu objektem, tak je výsledkem rozdíl 1/2l mezi oběma optickými drahami. Výsledkem je destruktivní </a:t>
            </a:r>
            <a:r>
              <a:rPr lang="cs-CZ" sz="1600" b="0" i="0" dirty="0" err="1">
                <a:solidFill>
                  <a:srgbClr val="000000"/>
                </a:solidFill>
                <a:effectLst/>
                <a:latin typeface="Verdana, Tahoma, Arial, Helvetica"/>
              </a:rPr>
              <a:t>intreference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Verdana, Tahoma, Arial, Helvetica"/>
              </a:rPr>
              <a:t> ve střední obrazové rovině a tmavší objekty na světlém pozadí (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Verdana, Tahoma, Arial, Helvetica"/>
              </a:rPr>
              <a:t>pozitivní fázový kontrast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Verdana, Tahoma, Arial, Helvetica"/>
              </a:rPr>
              <a:t>)</a:t>
            </a:r>
          </a:p>
          <a:p>
            <a:br>
              <a:rPr lang="cs-CZ" sz="1600" dirty="0"/>
            </a:b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2518609" y="6211669"/>
            <a:ext cx="7520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http://kfrserver.natur.cuni.cz/studium/prednasky/mikro/mscope/DIC/fk.htm</a:t>
            </a:r>
          </a:p>
        </p:txBody>
      </p:sp>
    </p:spTree>
    <p:extLst>
      <p:ext uri="{BB962C8B-B14F-4D97-AF65-F5344CB8AC3E}">
        <p14:creationId xmlns:p14="http://schemas.microsoft.com/office/powerpoint/2010/main" val="206402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Schéma fázového kontrastu podle</a:t>
            </a:r>
            <a:br>
              <a:rPr lang="cs-CZ" b="1" dirty="0"/>
            </a:br>
            <a:r>
              <a:rPr lang="cs-CZ" b="1" dirty="0" err="1"/>
              <a:t>Zernikeho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06" y="1514624"/>
            <a:ext cx="8213989" cy="459877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546458" y="6320676"/>
            <a:ext cx="9243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  <a:latin typeface="ComicSansMS-Bold"/>
              </a:rPr>
              <a:t>http://www.microscopyu.com/articles/phasecontrast/phasemicroscopy.html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26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Srovnání obrazu preparátu epiteliálních buněk sliznice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1690688"/>
            <a:ext cx="5952445" cy="44578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952445" cy="445789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710453" y="6148580"/>
            <a:ext cx="646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u="none" strike="noStrike" baseline="0" dirty="0">
                <a:solidFill>
                  <a:srgbClr val="0000FF"/>
                </a:solidFill>
                <a:latin typeface="ComicSansMS-Bold"/>
              </a:rPr>
              <a:t>v procházejícím světle                       ve fázovém kontrastu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075847" y="6561309"/>
            <a:ext cx="9253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ComicSansMS"/>
              </a:rPr>
              <a:t>http://www.microscope-microscope.org/advanced/phase-contrast-microscope.htm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09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Srovnání obrazu projasněného semene</a:t>
            </a:r>
            <a:br>
              <a:rPr lang="cs-CZ" b="1" dirty="0"/>
            </a:br>
            <a:r>
              <a:rPr lang="cs-CZ" b="1" dirty="0" err="1"/>
              <a:t>Capsella</a:t>
            </a:r>
            <a:r>
              <a:rPr lang="cs-CZ" b="1" dirty="0"/>
              <a:t> </a:t>
            </a:r>
            <a:r>
              <a:rPr lang="cs-CZ" b="1" dirty="0" err="1"/>
              <a:t>bursa-pastoris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70" y="1690688"/>
            <a:ext cx="5913601" cy="4428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913601" cy="44288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918938" y="6228165"/>
            <a:ext cx="623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u="none" strike="noStrike" baseline="0" dirty="0">
                <a:solidFill>
                  <a:srgbClr val="0000FF"/>
                </a:solidFill>
                <a:latin typeface="ComicSansMS-Bold"/>
              </a:rPr>
              <a:t>při šikmém osvětlení                      ve fázovém kontrastu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66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Srovnání obrazu epidermis cibule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" y="1508358"/>
            <a:ext cx="5120047" cy="401126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176" y="1592063"/>
            <a:ext cx="5376001" cy="402618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88042" y="5833535"/>
            <a:ext cx="6853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u="none" strike="noStrike" baseline="0" dirty="0">
                <a:solidFill>
                  <a:srgbClr val="0000FF"/>
                </a:solidFill>
                <a:latin typeface="ComicSansMS-Bold"/>
              </a:rPr>
              <a:t>v procházejícím světle                             ve fázovém kontrastu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6363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896</Words>
  <Application>Microsoft Office PowerPoint</Application>
  <PresentationFormat>Širokoúhlá obrazovka</PresentationFormat>
  <Paragraphs>50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ComicSansMS</vt:lpstr>
      <vt:lpstr>ComicSansMS-Bold</vt:lpstr>
      <vt:lpstr>Symbol</vt:lpstr>
      <vt:lpstr>Times New Roman</vt:lpstr>
      <vt:lpstr>Verdana</vt:lpstr>
      <vt:lpstr>Verdana, Tahoma, Arial, Helvetica</vt:lpstr>
      <vt:lpstr>Motiv Office</vt:lpstr>
      <vt:lpstr>Fázový kontrast</vt:lpstr>
      <vt:lpstr>Význam fázového kontrastu</vt:lpstr>
      <vt:lpstr>Fritz Zernike – holandský fyzik nositel Nobelovy ceny za fyziku v roce 1953</vt:lpstr>
      <vt:lpstr>Souprava pro fázový kontrast</vt:lpstr>
      <vt:lpstr>Prezentace aplikace PowerPoint</vt:lpstr>
      <vt:lpstr>Schéma fázového kontrastu podle Zernikeho</vt:lpstr>
      <vt:lpstr>Srovnání obrazu preparátu epiteliálních buněk sliznice</vt:lpstr>
      <vt:lpstr>Srovnání obrazu projasněného semene Capsella bursa-pastoris</vt:lpstr>
      <vt:lpstr>Srovnání obrazu epidermis cibule</vt:lpstr>
      <vt:lpstr>Diferenciální Interferenční Contrast </vt:lpstr>
      <vt:lpstr>„Halo“ efekt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Fázový kontrast</dc:title>
  <dc:creator>Hana Cempírková</dc:creator>
  <cp:lastModifiedBy>cempirkova</cp:lastModifiedBy>
  <cp:revision>15</cp:revision>
  <dcterms:created xsi:type="dcterms:W3CDTF">2016-10-15T11:00:11Z</dcterms:created>
  <dcterms:modified xsi:type="dcterms:W3CDTF">2021-11-08T12:12:07Z</dcterms:modified>
</cp:coreProperties>
</file>