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256" r:id="rId2"/>
    <p:sldId id="257" r:id="rId3"/>
    <p:sldId id="260" r:id="rId4"/>
    <p:sldId id="261" r:id="rId5"/>
    <p:sldId id="262" r:id="rId6"/>
    <p:sldId id="259" r:id="rId7"/>
    <p:sldId id="258" r:id="rId8"/>
    <p:sldId id="264" r:id="rId9"/>
    <p:sldId id="265" r:id="rId10"/>
    <p:sldId id="266" r:id="rId11"/>
    <p:sldId id="267" r:id="rId12"/>
    <p:sldId id="271" r:id="rId13"/>
    <p:sldId id="269" r:id="rId14"/>
    <p:sldId id="270" r:id="rId15"/>
    <p:sldId id="268" r:id="rId16"/>
    <p:sldId id="263"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180" autoAdjust="0"/>
  </p:normalViewPr>
  <p:slideViewPr>
    <p:cSldViewPr snapToGrid="0">
      <p:cViewPr varScale="1">
        <p:scale>
          <a:sx n="55" d="100"/>
          <a:sy n="55" d="100"/>
        </p:scale>
        <p:origin x="6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0A3E1-597F-43A9-9025-F6510EB47995}" type="datetimeFigureOut">
              <a:rPr lang="cs-CZ" smtClean="0"/>
              <a:t>20.09.2021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9C5BE-523E-4FF1-B7E2-0EBA15BF0C17}" type="slidenum">
              <a:rPr lang="cs-CZ" smtClean="0"/>
              <a:t>‹#›</a:t>
            </a:fld>
            <a:endParaRPr lang="cs-CZ"/>
          </a:p>
        </p:txBody>
      </p:sp>
    </p:spTree>
    <p:extLst>
      <p:ext uri="{BB962C8B-B14F-4D97-AF65-F5344CB8AC3E}">
        <p14:creationId xmlns:p14="http://schemas.microsoft.com/office/powerpoint/2010/main" val="426614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tomto slajdu máme</a:t>
            </a:r>
            <a:r>
              <a:rPr lang="cs-CZ" baseline="0" dirty="0"/>
              <a:t> shrnutou historii světelného mikroskopu. </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2</a:t>
            </a:fld>
            <a:endParaRPr lang="cs-CZ"/>
          </a:p>
        </p:txBody>
      </p:sp>
    </p:spTree>
    <p:extLst>
      <p:ext uri="{BB962C8B-B14F-4D97-AF65-F5344CB8AC3E}">
        <p14:creationId xmlns:p14="http://schemas.microsoft.com/office/powerpoint/2010/main" val="421366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Anthoni</a:t>
            </a:r>
            <a:r>
              <a:rPr lang="cs-CZ" dirty="0"/>
              <a:t> van </a:t>
            </a:r>
            <a:r>
              <a:rPr lang="cs-CZ" dirty="0" err="1"/>
              <a:t>Leeuwenhoek</a:t>
            </a:r>
            <a:r>
              <a:rPr lang="cs-CZ" dirty="0"/>
              <a:t> sice</a:t>
            </a:r>
            <a:r>
              <a:rPr lang="cs-CZ" baseline="0" dirty="0"/>
              <a:t> používal jen jednoduchý mikroskop s jednou čočkou, ale ta byla precizně vyrobená. L. byl obchodníkem s látkami a amatérský badatel. Čočky si vyráběl sám. Čočka se umístila do toho malého otvůrku, před ni se připevnil pozorovaný objekt a pozorovalo se směrem ke zdroji světla (třeba svíčka). I s tímto „primitivně“ vypadajícím mikroskopem dokázal vidět třeba prvoky ve vodě nebo spermie.</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5</a:t>
            </a:fld>
            <a:endParaRPr lang="cs-CZ"/>
          </a:p>
        </p:txBody>
      </p:sp>
    </p:spTree>
    <p:extLst>
      <p:ext uri="{BB962C8B-B14F-4D97-AF65-F5344CB8AC3E}">
        <p14:creationId xmlns:p14="http://schemas.microsoft.com/office/powerpoint/2010/main" val="183019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Dalším mezníkem je vydání</a:t>
            </a:r>
            <a:r>
              <a:rPr lang="cs-CZ" baseline="0" dirty="0"/>
              <a:t> knihy </a:t>
            </a:r>
            <a:r>
              <a:rPr lang="cs-CZ" baseline="0" dirty="0" err="1"/>
              <a:t>Micrographia</a:t>
            </a:r>
            <a:r>
              <a:rPr lang="cs-CZ" baseline="0" dirty="0"/>
              <a:t> Robertem </a:t>
            </a:r>
            <a:r>
              <a:rPr lang="cs-CZ" baseline="0" dirty="0" err="1"/>
              <a:t>Hookem</a:t>
            </a:r>
            <a:r>
              <a:rPr lang="cs-CZ" baseline="0" dirty="0"/>
              <a:t>, který knihu i sám ilustroval nákresy pozorovaných věcí. Používal sice jen primitivní složený mikroskop, ale dokázal vidět spoustu detailů – třeba chloupky na bleše nebo otvůrky v řezech korku, které dokonce pojmenoval „buňky“, </a:t>
            </a:r>
            <a:r>
              <a:rPr lang="cs-CZ" baseline="0" dirty="0" err="1"/>
              <a:t>ikdyž</a:t>
            </a:r>
            <a:r>
              <a:rPr lang="cs-CZ" baseline="0" dirty="0"/>
              <a:t> netušil, že to buňky jsou.</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6</a:t>
            </a:fld>
            <a:endParaRPr lang="cs-CZ"/>
          </a:p>
        </p:txBody>
      </p:sp>
    </p:spTree>
    <p:extLst>
      <p:ext uri="{BB962C8B-B14F-4D97-AF65-F5344CB8AC3E}">
        <p14:creationId xmlns:p14="http://schemas.microsoft.com/office/powerpoint/2010/main" val="125408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a:t>
            </a:r>
            <a:r>
              <a:rPr lang="cs-CZ" baseline="0" dirty="0"/>
              <a:t> doby, než </a:t>
            </a:r>
            <a:r>
              <a:rPr lang="cs-CZ" baseline="0" dirty="0" err="1"/>
              <a:t>Lister</a:t>
            </a:r>
            <a:r>
              <a:rPr lang="cs-CZ" baseline="0" dirty="0"/>
              <a:t> vytvořil achromatický objektiv, tak byla pozorování nejen v biologii, ale třeba i v astronomii omezena tzv. barevnou vadou. Díky tomu, že čočka má pro každou složku polychromatického (bílého) světla jiné ohnisko, tak je problém ve velikosti nebo poloze pozorovaného obrazu. Vhodnou kombinací čoček lze tato vada odstranit.</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7</a:t>
            </a:fld>
            <a:endParaRPr lang="cs-CZ"/>
          </a:p>
        </p:txBody>
      </p:sp>
    </p:spTree>
    <p:extLst>
      <p:ext uri="{BB962C8B-B14F-4D97-AF65-F5344CB8AC3E}">
        <p14:creationId xmlns:p14="http://schemas.microsoft.com/office/powerpoint/2010/main" val="15676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19.</a:t>
            </a:r>
            <a:r>
              <a:rPr lang="cs-CZ" baseline="0" dirty="0"/>
              <a:t> století došlo k dalšímu důležitému posunu a to díky firmě, resp. Jejím zakladatelům, Carl </a:t>
            </a:r>
            <a:r>
              <a:rPr lang="cs-CZ" baseline="0" dirty="0" err="1"/>
              <a:t>Zeiss</a:t>
            </a:r>
            <a:r>
              <a:rPr lang="cs-CZ" baseline="0" dirty="0"/>
              <a:t> Jena. Docházelo k dalšímu vylepšování mikroskopů výrobou přesných součástek, ale hlavně vyvinuli kondenzor, který bývá označován </a:t>
            </a:r>
            <a:r>
              <a:rPr lang="cs-CZ" baseline="0" dirty="0" err="1"/>
              <a:t>Abbeův</a:t>
            </a:r>
            <a:r>
              <a:rPr lang="cs-CZ" baseline="0" dirty="0"/>
              <a:t> podle svého vynálezce.</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10</a:t>
            </a:fld>
            <a:endParaRPr lang="cs-CZ"/>
          </a:p>
        </p:txBody>
      </p:sp>
    </p:spTree>
    <p:extLst>
      <p:ext uri="{BB962C8B-B14F-4D97-AF65-F5344CB8AC3E}">
        <p14:creationId xmlns:p14="http://schemas.microsoft.com/office/powerpoint/2010/main" val="86534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Kondenzor</a:t>
            </a:r>
            <a:r>
              <a:rPr lang="cs-CZ" baseline="0" dirty="0"/>
              <a:t> je totiž důležitý pro správné nastavení osvětlení mikroskopu. Vzorec pro NA….n je index lomu prostředí a alfa je polovina dopadového úhlu. </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11</a:t>
            </a:fld>
            <a:endParaRPr lang="cs-CZ"/>
          </a:p>
        </p:txBody>
      </p:sp>
    </p:spTree>
    <p:extLst>
      <p:ext uri="{BB962C8B-B14F-4D97-AF65-F5344CB8AC3E}">
        <p14:creationId xmlns:p14="http://schemas.microsoft.com/office/powerpoint/2010/main" val="224646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Tady</a:t>
            </a:r>
            <a:r>
              <a:rPr lang="cs-CZ" baseline="0" dirty="0"/>
              <a:t> máme ještě ukázku dvou různých objektivů. Objektiv s menším zvětšením má menší numerickou aperturu než objektiv s větším zvětšením</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12</a:t>
            </a:fld>
            <a:endParaRPr lang="cs-CZ"/>
          </a:p>
        </p:txBody>
      </p:sp>
    </p:spTree>
    <p:extLst>
      <p:ext uri="{BB962C8B-B14F-4D97-AF65-F5344CB8AC3E}">
        <p14:creationId xmlns:p14="http://schemas.microsoft.com/office/powerpoint/2010/main" val="98747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Množství světla přicházejícího do</a:t>
            </a:r>
            <a:r>
              <a:rPr lang="cs-CZ" baseline="0" dirty="0"/>
              <a:t> mikroskopu můžeme regulovat nejen pomocí irisové neboli aperturní clony pod kondenzorem, ale i díky polní cloně, která je blíž zdroji světla….</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14</a:t>
            </a:fld>
            <a:endParaRPr lang="cs-CZ"/>
          </a:p>
        </p:txBody>
      </p:sp>
    </p:spTree>
    <p:extLst>
      <p:ext uri="{BB962C8B-B14F-4D97-AF65-F5344CB8AC3E}">
        <p14:creationId xmlns:p14="http://schemas.microsoft.com/office/powerpoint/2010/main" val="378657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Rozlišovací schopnost mikroskopů</a:t>
            </a:r>
            <a:r>
              <a:rPr lang="cs-CZ" baseline="0" dirty="0"/>
              <a:t> se postupným vývojem mikroskopů zlepšovala. Co je to vlastně rozlišovací schopnost? Kromě slovní definice, ve které je to nejmenší vzdálenost, kdy jsme schopni od sebe rozlišit dva sousední body, je možné rozlišovací schopnost definovat i matematicky jako 0,61 krát vlnová délka světla děleno numerickou aperturou. Zvýšit rozlišení je tedy možné buď snížením vlnové délky nebo zvýšením NA, resp. Indexu lomu (např. při použití imerzního oleje). Na počátku 19. st. </a:t>
            </a:r>
            <a:r>
              <a:rPr lang="cs-CZ" baseline="0"/>
              <a:t>byla </a:t>
            </a:r>
            <a:r>
              <a:rPr lang="cs-CZ" baseline="0" dirty="0"/>
              <a:t>rozlišovací schopnost mikroskopů asi 0,5 mikrometrů…..</a:t>
            </a:r>
            <a:endParaRPr lang="cs-CZ" dirty="0"/>
          </a:p>
        </p:txBody>
      </p:sp>
      <p:sp>
        <p:nvSpPr>
          <p:cNvPr id="4" name="Zástupný symbol pro číslo snímku 3"/>
          <p:cNvSpPr>
            <a:spLocks noGrp="1"/>
          </p:cNvSpPr>
          <p:nvPr>
            <p:ph type="sldNum" sz="quarter" idx="10"/>
          </p:nvPr>
        </p:nvSpPr>
        <p:spPr/>
        <p:txBody>
          <a:bodyPr/>
          <a:lstStyle/>
          <a:p>
            <a:fld id="{2289C5BE-523E-4FF1-B7E2-0EBA15BF0C17}" type="slidenum">
              <a:rPr lang="cs-CZ" smtClean="0"/>
              <a:t>15</a:t>
            </a:fld>
            <a:endParaRPr lang="cs-CZ"/>
          </a:p>
        </p:txBody>
      </p:sp>
    </p:spTree>
    <p:extLst>
      <p:ext uri="{BB962C8B-B14F-4D97-AF65-F5344CB8AC3E}">
        <p14:creationId xmlns:p14="http://schemas.microsoft.com/office/powerpoint/2010/main" val="260161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7112564-A2DF-4568-AA37-06411A354CD0}" type="datetimeFigureOut">
              <a:rPr lang="cs-CZ" smtClean="0"/>
              <a:t>20.09.2021</a:t>
            </a:fld>
            <a:endParaRPr lang="cs-CZ"/>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cs-C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F76BF0-15CA-46C9-A26B-316EEF31951C}" type="slidenum">
              <a:rPr lang="cs-CZ" smtClean="0"/>
              <a:t>‹#›</a:t>
            </a:fld>
            <a:endParaRPr lang="cs-CZ"/>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77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112564-A2DF-4568-AA37-06411A354CD0}" type="datetimeFigureOut">
              <a:rPr lang="cs-CZ" smtClean="0"/>
              <a:t>20.09.2021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238894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112564-A2DF-4568-AA37-06411A354CD0}" type="datetimeFigureOut">
              <a:rPr lang="cs-CZ" smtClean="0"/>
              <a:t>20.09.2021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263164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112564-A2DF-4568-AA37-06411A354CD0}" type="datetimeFigureOut">
              <a:rPr lang="cs-CZ" smtClean="0"/>
              <a:t>20.09.2021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341939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07112564-A2DF-4568-AA37-06411A354CD0}" type="datetimeFigureOut">
              <a:rPr lang="cs-CZ" smtClean="0"/>
              <a:t>20.09.2021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F76BF0-15CA-46C9-A26B-316EEF31951C}" type="slidenum">
              <a:rPr lang="cs-CZ" smtClean="0"/>
              <a:t>‹#›</a:t>
            </a:fld>
            <a:endParaRPr lang="cs-CZ"/>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20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7112564-A2DF-4568-AA37-06411A354CD0}" type="datetimeFigureOut">
              <a:rPr lang="cs-CZ" smtClean="0"/>
              <a:t>20.09.2021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232653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7112564-A2DF-4568-AA37-06411A354CD0}" type="datetimeFigureOut">
              <a:rPr lang="cs-CZ" smtClean="0"/>
              <a:t>20.09.2021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95233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7112564-A2DF-4568-AA37-06411A354CD0}" type="datetimeFigureOut">
              <a:rPr lang="cs-CZ" smtClean="0"/>
              <a:t>20.09.2021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71895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12564-A2DF-4568-AA37-06411A354CD0}" type="datetimeFigureOut">
              <a:rPr lang="cs-CZ" smtClean="0"/>
              <a:t>20.09.2021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366154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07112564-A2DF-4568-AA37-06411A354CD0}" type="datetimeFigureOut">
              <a:rPr lang="cs-CZ" smtClean="0"/>
              <a:t>20.09.2021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7756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07112564-A2DF-4568-AA37-06411A354CD0}" type="datetimeFigureOut">
              <a:rPr lang="cs-CZ" smtClean="0"/>
              <a:t>20.09.2021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BF76BF0-15CA-46C9-A26B-316EEF31951C}" type="slidenum">
              <a:rPr lang="cs-CZ" smtClean="0"/>
              <a:t>‹#›</a:t>
            </a:fld>
            <a:endParaRPr lang="cs-CZ"/>
          </a:p>
        </p:txBody>
      </p:sp>
    </p:spTree>
    <p:extLst>
      <p:ext uri="{BB962C8B-B14F-4D97-AF65-F5344CB8AC3E}">
        <p14:creationId xmlns:p14="http://schemas.microsoft.com/office/powerpoint/2010/main" val="415931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7112564-A2DF-4568-AA37-06411A354CD0}" type="datetimeFigureOut">
              <a:rPr lang="cs-CZ" smtClean="0"/>
              <a:t>20.09.2021</a:t>
            </a:fld>
            <a:endParaRPr lang="cs-CZ"/>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BF76BF0-15CA-46C9-A26B-316EEF31951C}" type="slidenum">
              <a:rPr lang="cs-CZ" smtClean="0"/>
              <a:t>‹#›</a:t>
            </a:fld>
            <a:endParaRPr lang="cs-CZ"/>
          </a:p>
        </p:txBody>
      </p:sp>
    </p:spTree>
    <p:extLst>
      <p:ext uri="{BB962C8B-B14F-4D97-AF65-F5344CB8AC3E}">
        <p14:creationId xmlns:p14="http://schemas.microsoft.com/office/powerpoint/2010/main" val="5919951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Světelná mikroskopie</a:t>
            </a:r>
            <a:br>
              <a:rPr lang="cs-CZ" dirty="0"/>
            </a:br>
            <a:r>
              <a:rPr lang="cs-CZ" sz="4400" dirty="0"/>
              <a:t>Úvod do předmětu Bi1301</a:t>
            </a:r>
          </a:p>
        </p:txBody>
      </p:sp>
      <p:sp>
        <p:nvSpPr>
          <p:cNvPr id="3" name="Podnadpis 2"/>
          <p:cNvSpPr>
            <a:spLocks noGrp="1"/>
          </p:cNvSpPr>
          <p:nvPr>
            <p:ph type="subTitle" idx="1"/>
          </p:nvPr>
        </p:nvSpPr>
        <p:spPr/>
        <p:txBody>
          <a:bodyPr/>
          <a:lstStyle/>
          <a:p>
            <a:r>
              <a:rPr lang="cs-CZ" dirty="0"/>
              <a:t>Botanická mikrotechnika</a:t>
            </a:r>
          </a:p>
          <a:p>
            <a:r>
              <a:rPr lang="cs-CZ" dirty="0"/>
              <a:t>Hana </a:t>
            </a:r>
            <a:r>
              <a:rPr lang="cs-CZ" dirty="0" err="1"/>
              <a:t>Cempírková</a:t>
            </a:r>
            <a:endParaRPr lang="cs-CZ" dirty="0"/>
          </a:p>
        </p:txBody>
      </p:sp>
    </p:spTree>
    <p:extLst>
      <p:ext uri="{BB962C8B-B14F-4D97-AF65-F5344CB8AC3E}">
        <p14:creationId xmlns:p14="http://schemas.microsoft.com/office/powerpoint/2010/main" val="384380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a:t>19. století</a:t>
            </a:r>
            <a:br>
              <a:rPr lang="cs-CZ" b="1"/>
            </a:br>
            <a:r>
              <a:rPr lang="cs-CZ" b="1"/>
              <a:t>Zakladatelé firmy Carl Zeiss Jena</a:t>
            </a:r>
            <a:endParaRPr lang="cs-CZ" dirty="0"/>
          </a:p>
        </p:txBody>
      </p:sp>
      <p:sp>
        <p:nvSpPr>
          <p:cNvPr id="3" name="Zástupný symbol pro obsah 2"/>
          <p:cNvSpPr txBox="1">
            <a:spLocks/>
          </p:cNvSpPr>
          <p:nvPr/>
        </p:nvSpPr>
        <p:spPr>
          <a:xfrm>
            <a:off x="600456" y="5940425"/>
            <a:ext cx="3011424" cy="515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a:t>Abbeův kondenzor</a:t>
            </a:r>
            <a:endParaRPr lang="cs-CZ" dirty="0"/>
          </a:p>
        </p:txBody>
      </p:sp>
      <p:pic>
        <p:nvPicPr>
          <p:cNvPr id="4" name="Obrázek 3"/>
          <p:cNvPicPr>
            <a:picLocks noChangeAspect="1"/>
          </p:cNvPicPr>
          <p:nvPr/>
        </p:nvPicPr>
        <p:blipFill>
          <a:blip r:embed="rId3"/>
          <a:stretch>
            <a:fillRect/>
          </a:stretch>
        </p:blipFill>
        <p:spPr>
          <a:xfrm>
            <a:off x="838199" y="1861313"/>
            <a:ext cx="3057737" cy="3405631"/>
          </a:xfrm>
          <a:prstGeom prst="rect">
            <a:avLst/>
          </a:prstGeom>
        </p:spPr>
      </p:pic>
      <p:sp>
        <p:nvSpPr>
          <p:cNvPr id="5" name="Obdélník 4"/>
          <p:cNvSpPr/>
          <p:nvPr/>
        </p:nvSpPr>
        <p:spPr>
          <a:xfrm>
            <a:off x="1039641" y="5338310"/>
            <a:ext cx="2856295" cy="369332"/>
          </a:xfrm>
          <a:prstGeom prst="rect">
            <a:avLst/>
          </a:prstGeom>
        </p:spPr>
        <p:txBody>
          <a:bodyPr wrap="none">
            <a:spAutoFit/>
          </a:bodyPr>
          <a:lstStyle/>
          <a:p>
            <a:r>
              <a:rPr lang="cs-CZ" b="1" dirty="0">
                <a:latin typeface="ComicSansMS-Bold"/>
              </a:rPr>
              <a:t>Ernst </a:t>
            </a:r>
            <a:r>
              <a:rPr lang="cs-CZ" b="1" dirty="0" err="1">
                <a:latin typeface="ComicSansMS-Bold"/>
              </a:rPr>
              <a:t>Abbe</a:t>
            </a:r>
            <a:r>
              <a:rPr lang="cs-CZ" b="1" dirty="0">
                <a:latin typeface="ComicSansMS-Bold"/>
              </a:rPr>
              <a:t> (1840 - 1905)</a:t>
            </a:r>
            <a:endParaRPr lang="cs-CZ" dirty="0"/>
          </a:p>
        </p:txBody>
      </p:sp>
      <p:pic>
        <p:nvPicPr>
          <p:cNvPr id="6" name="Obrázek 5"/>
          <p:cNvPicPr>
            <a:picLocks noChangeAspect="1"/>
          </p:cNvPicPr>
          <p:nvPr/>
        </p:nvPicPr>
        <p:blipFill>
          <a:blip r:embed="rId4"/>
          <a:stretch>
            <a:fillRect/>
          </a:stretch>
        </p:blipFill>
        <p:spPr>
          <a:xfrm>
            <a:off x="5025209" y="1861313"/>
            <a:ext cx="3287615" cy="3661663"/>
          </a:xfrm>
          <a:prstGeom prst="rect">
            <a:avLst/>
          </a:prstGeom>
        </p:spPr>
      </p:pic>
      <p:sp>
        <p:nvSpPr>
          <p:cNvPr id="7" name="Obdélník 6"/>
          <p:cNvSpPr/>
          <p:nvPr/>
        </p:nvSpPr>
        <p:spPr>
          <a:xfrm>
            <a:off x="5576177" y="5693601"/>
            <a:ext cx="2736647" cy="369332"/>
          </a:xfrm>
          <a:prstGeom prst="rect">
            <a:avLst/>
          </a:prstGeom>
        </p:spPr>
        <p:txBody>
          <a:bodyPr wrap="none">
            <a:spAutoFit/>
          </a:bodyPr>
          <a:lstStyle/>
          <a:p>
            <a:r>
              <a:rPr lang="cs-CZ" b="1" dirty="0">
                <a:latin typeface="ComicSansMS-Bold"/>
              </a:rPr>
              <a:t>Carl </a:t>
            </a:r>
            <a:r>
              <a:rPr lang="cs-CZ" b="1" dirty="0" err="1">
                <a:latin typeface="ComicSansMS-Bold"/>
              </a:rPr>
              <a:t>Zeiss</a:t>
            </a:r>
            <a:r>
              <a:rPr lang="cs-CZ" b="1" dirty="0">
                <a:latin typeface="ComicSansMS-Bold"/>
              </a:rPr>
              <a:t> (1816 - 1888)</a:t>
            </a:r>
            <a:endParaRPr lang="cs-CZ" dirty="0"/>
          </a:p>
        </p:txBody>
      </p:sp>
    </p:spTree>
    <p:extLst>
      <p:ext uri="{BB962C8B-B14F-4D97-AF65-F5344CB8AC3E}">
        <p14:creationId xmlns:p14="http://schemas.microsoft.com/office/powerpoint/2010/main" val="362447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16819"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a:t>August Köhler - otec správného nastavení</a:t>
            </a:r>
            <a:br>
              <a:rPr lang="cs-CZ" b="1"/>
            </a:br>
            <a:r>
              <a:rPr lang="cs-CZ" b="1"/>
              <a:t>osvětlení mikroskopu</a:t>
            </a:r>
            <a:endParaRPr lang="cs-CZ" dirty="0"/>
          </a:p>
        </p:txBody>
      </p:sp>
      <p:sp>
        <p:nvSpPr>
          <p:cNvPr id="3" name="Zástupný symbol pro obsah 2"/>
          <p:cNvSpPr txBox="1">
            <a:spLocks/>
          </p:cNvSpPr>
          <p:nvPr/>
        </p:nvSpPr>
        <p:spPr>
          <a:xfrm>
            <a:off x="388219" y="2488579"/>
            <a:ext cx="3598565" cy="113703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1800" dirty="0"/>
              <a:t>Předpokladem pro plné využití NA objektivu je, že kužel paprsků vycházejících z kondenzoru osvětlujících preparát odpovídá numerické apertuře objektivu.</a:t>
            </a:r>
          </a:p>
        </p:txBody>
      </p:sp>
      <p:sp>
        <p:nvSpPr>
          <p:cNvPr id="4" name="Obdélník 3"/>
          <p:cNvSpPr/>
          <p:nvPr/>
        </p:nvSpPr>
        <p:spPr>
          <a:xfrm>
            <a:off x="8006936" y="5132538"/>
            <a:ext cx="6096000" cy="923330"/>
          </a:xfrm>
          <a:prstGeom prst="rect">
            <a:avLst/>
          </a:prstGeom>
        </p:spPr>
        <p:txBody>
          <a:bodyPr>
            <a:spAutoFit/>
          </a:bodyPr>
          <a:lstStyle/>
          <a:p>
            <a:r>
              <a:rPr lang="cs-CZ" b="1" dirty="0">
                <a:solidFill>
                  <a:srgbClr val="000000"/>
                </a:solidFill>
                <a:latin typeface="ComicSansMS-Bold"/>
              </a:rPr>
              <a:t>August Köhler</a:t>
            </a:r>
          </a:p>
          <a:p>
            <a:r>
              <a:rPr lang="cs-CZ" b="1" dirty="0">
                <a:solidFill>
                  <a:srgbClr val="000000"/>
                </a:solidFill>
                <a:latin typeface="ComicSansMS-Bold"/>
              </a:rPr>
              <a:t>(1866 - 1948)</a:t>
            </a:r>
          </a:p>
          <a:p>
            <a:r>
              <a:rPr lang="cs-CZ" b="1" dirty="0">
                <a:solidFill>
                  <a:srgbClr val="0000FF"/>
                </a:solidFill>
                <a:latin typeface="ComicSansMS-Bold"/>
              </a:rPr>
              <a:t>Köhlerův princip</a:t>
            </a:r>
            <a:endParaRPr lang="cs-CZ" dirty="0"/>
          </a:p>
        </p:txBody>
      </p:sp>
      <p:sp>
        <p:nvSpPr>
          <p:cNvPr id="5" name="Obdélník 4"/>
          <p:cNvSpPr/>
          <p:nvPr/>
        </p:nvSpPr>
        <p:spPr>
          <a:xfrm>
            <a:off x="467467" y="3947726"/>
            <a:ext cx="3197352" cy="1754326"/>
          </a:xfrm>
          <a:prstGeom prst="rect">
            <a:avLst/>
          </a:prstGeom>
        </p:spPr>
        <p:txBody>
          <a:bodyPr wrap="square">
            <a:spAutoFit/>
          </a:bodyPr>
          <a:lstStyle/>
          <a:p>
            <a:r>
              <a:rPr lang="cs-CZ" b="1" dirty="0">
                <a:latin typeface="ComicSansMS-Bold"/>
              </a:rPr>
              <a:t>Kondenzor, objektiv a</a:t>
            </a:r>
          </a:p>
          <a:p>
            <a:r>
              <a:rPr lang="cs-CZ" b="1" dirty="0">
                <a:latin typeface="ComicSansMS-Bold"/>
              </a:rPr>
              <a:t>preparát </a:t>
            </a:r>
            <a:r>
              <a:rPr lang="cs-CZ" dirty="0">
                <a:latin typeface="ComicSansMS"/>
              </a:rPr>
              <a:t>musí být vůči</a:t>
            </a:r>
          </a:p>
          <a:p>
            <a:r>
              <a:rPr lang="cs-CZ" dirty="0">
                <a:latin typeface="ComicSansMS"/>
              </a:rPr>
              <a:t>sobě umístěny tak, aby</a:t>
            </a:r>
          </a:p>
          <a:p>
            <a:r>
              <a:rPr lang="cs-CZ" dirty="0">
                <a:latin typeface="ComicSansMS"/>
              </a:rPr>
              <a:t>preparát ležel ve</a:t>
            </a:r>
          </a:p>
          <a:p>
            <a:r>
              <a:rPr lang="cs-CZ" dirty="0">
                <a:latin typeface="ComicSansMS"/>
              </a:rPr>
              <a:t>společném ohnisku</a:t>
            </a:r>
          </a:p>
          <a:p>
            <a:r>
              <a:rPr lang="cs-CZ" dirty="0">
                <a:latin typeface="ComicSansMS"/>
              </a:rPr>
              <a:t>kondenzoru a objektivu</a:t>
            </a:r>
            <a:endParaRPr lang="cs-CZ" dirty="0"/>
          </a:p>
        </p:txBody>
      </p:sp>
      <p:sp>
        <p:nvSpPr>
          <p:cNvPr id="6" name="Obdélník 5"/>
          <p:cNvSpPr/>
          <p:nvPr/>
        </p:nvSpPr>
        <p:spPr>
          <a:xfrm>
            <a:off x="616819" y="6106018"/>
            <a:ext cx="8836152" cy="369332"/>
          </a:xfrm>
          <a:prstGeom prst="rect">
            <a:avLst/>
          </a:prstGeom>
        </p:spPr>
        <p:txBody>
          <a:bodyPr wrap="square">
            <a:spAutoFit/>
          </a:bodyPr>
          <a:lstStyle/>
          <a:p>
            <a:r>
              <a:rPr lang="cs-CZ" dirty="0">
                <a:solidFill>
                  <a:srgbClr val="0000FF"/>
                </a:solidFill>
                <a:latin typeface="ComicSansMS"/>
              </a:rPr>
              <a:t>http://kfrserver.natur.cuni.cz/studium/prednasky/mikro/mscope/kohler/kohler.htm</a:t>
            </a:r>
            <a:endParaRPr lang="cs-CZ" dirty="0"/>
          </a:p>
        </p:txBody>
      </p:sp>
      <p:pic>
        <p:nvPicPr>
          <p:cNvPr id="7" name="Obrázek 6"/>
          <p:cNvPicPr>
            <a:picLocks noChangeAspect="1"/>
          </p:cNvPicPr>
          <p:nvPr/>
        </p:nvPicPr>
        <p:blipFill>
          <a:blip r:embed="rId3"/>
          <a:stretch>
            <a:fillRect/>
          </a:stretch>
        </p:blipFill>
        <p:spPr>
          <a:xfrm>
            <a:off x="7093967" y="1006727"/>
            <a:ext cx="3681836" cy="4100736"/>
          </a:xfrm>
          <a:prstGeom prst="rect">
            <a:avLst/>
          </a:prstGeom>
        </p:spPr>
      </p:pic>
      <p:pic>
        <p:nvPicPr>
          <p:cNvPr id="1026" name="Picture 2" descr="Výsledek obrázku pro kohlerův princ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285" y="3276551"/>
            <a:ext cx="1228725" cy="27241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3822192" y="1738227"/>
            <a:ext cx="2816352" cy="13715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1" i="0" u="none" strike="noStrike" cap="none" normalizeH="0" baseline="0" dirty="0">
                <a:ln>
                  <a:noFill/>
                </a:ln>
                <a:effectLst/>
                <a:latin typeface="Arial" panose="020B0604020202020204" pitchFamily="34" charset="0"/>
                <a:cs typeface="Arial" panose="020B0604020202020204" pitchFamily="34" charset="0"/>
              </a:rPr>
              <a:t>Numerická apertura</a:t>
            </a:r>
            <a:r>
              <a:rPr kumimoji="0" lang="cs-CZ" altLang="cs-CZ" sz="1400" b="0" i="0" u="none" strike="noStrike" cap="none" normalizeH="0" baseline="0" dirty="0">
                <a:ln>
                  <a:noFill/>
                </a:ln>
                <a:effectLst/>
                <a:latin typeface="Arial" panose="020B0604020202020204" pitchFamily="34" charset="0"/>
                <a:cs typeface="Arial" panose="020B0604020202020204" pitchFamily="34" charset="0"/>
              </a:rPr>
              <a:t> (NA) vyjadřuje v mikroskopii účinnou světelnost objektivu. Je to bezrozměrné číslo, které lze vyjádřit matematickým zápisem:</a:t>
            </a:r>
          </a:p>
          <a:p>
            <a:pPr marL="0" marR="0" lvl="0" indent="0" algn="l" defTabSz="914400" rtl="0" eaLnBrk="0" fontAlgn="base" latinLnBrk="0" hangingPunct="0">
              <a:lnSpc>
                <a:spcPct val="100000"/>
              </a:lnSpc>
              <a:spcBef>
                <a:spcPct val="0"/>
              </a:spcBef>
              <a:spcAft>
                <a:spcPct val="0"/>
              </a:spcAft>
              <a:buClrTx/>
              <a:buSzTx/>
              <a:buFontTx/>
              <a:buNone/>
              <a:tabLst/>
            </a:pPr>
            <a:r>
              <a:rPr lang="cs-CZ" altLang="cs-CZ" sz="1400" dirty="0">
                <a:latin typeface="Arial" panose="020B0604020202020204" pitchFamily="34" charset="0"/>
                <a:cs typeface="Arial" panose="020B0604020202020204" pitchFamily="34" charset="0"/>
              </a:rPr>
              <a:t>NA = n . sin </a:t>
            </a:r>
            <a:r>
              <a:rPr lang="cs-CZ" altLang="cs-CZ" sz="1600" dirty="0">
                <a:latin typeface="Symbol" panose="05050102010706020507" pitchFamily="18" charset="2"/>
                <a:cs typeface="Arial" panose="020B0604020202020204" pitchFamily="34" charset="0"/>
              </a:rPr>
              <a:t>a</a:t>
            </a:r>
            <a:endParaRPr kumimoji="0" lang="cs-CZ" altLang="cs-CZ" sz="1600" b="0" i="0" u="none" strike="noStrike" cap="none" normalizeH="0" baseline="0" dirty="0">
              <a:ln>
                <a:noFill/>
              </a:ln>
              <a:effectLst/>
              <a:latin typeface="Symbol" panose="05050102010706020507" pitchFamily="18" charset="2"/>
            </a:endParaRPr>
          </a:p>
        </p:txBody>
      </p:sp>
    </p:spTree>
    <p:extLst>
      <p:ext uri="{BB962C8B-B14F-4D97-AF65-F5344CB8AC3E}">
        <p14:creationId xmlns:p14="http://schemas.microsoft.com/office/powerpoint/2010/main" val="252298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70126" y="4656350"/>
            <a:ext cx="1590500" cy="369332"/>
          </a:xfrm>
          <a:prstGeom prst="rect">
            <a:avLst/>
          </a:prstGeom>
        </p:spPr>
        <p:txBody>
          <a:bodyPr wrap="none">
            <a:spAutoFit/>
          </a:bodyPr>
          <a:lstStyle/>
          <a:p>
            <a:r>
              <a:rPr lang="cs-CZ" dirty="0"/>
              <a:t>A = n * sin </a:t>
            </a:r>
            <a:r>
              <a:rPr lang="el-GR" dirty="0"/>
              <a:t>α/2 </a:t>
            </a:r>
            <a:endParaRPr lang="cs-CZ" dirty="0"/>
          </a:p>
        </p:txBody>
      </p:sp>
      <p:sp>
        <p:nvSpPr>
          <p:cNvPr id="3" name="Obdélník 2"/>
          <p:cNvSpPr/>
          <p:nvPr/>
        </p:nvSpPr>
        <p:spPr>
          <a:xfrm>
            <a:off x="2870126" y="5203273"/>
            <a:ext cx="6096000" cy="646331"/>
          </a:xfrm>
          <a:prstGeom prst="rect">
            <a:avLst/>
          </a:prstGeom>
        </p:spPr>
        <p:txBody>
          <a:bodyPr>
            <a:spAutoFit/>
          </a:bodyPr>
          <a:lstStyle/>
          <a:p>
            <a:r>
              <a:rPr lang="el-GR" dirty="0"/>
              <a:t>α ... </a:t>
            </a:r>
            <a:r>
              <a:rPr lang="en-US" dirty="0" err="1"/>
              <a:t>Polovina</a:t>
            </a:r>
            <a:r>
              <a:rPr lang="en-US" dirty="0"/>
              <a:t> </a:t>
            </a:r>
            <a:r>
              <a:rPr lang="cs-CZ" dirty="0" err="1"/>
              <a:t>úh</a:t>
            </a:r>
            <a:r>
              <a:rPr lang="en-US" dirty="0" err="1"/>
              <a:t>lu</a:t>
            </a:r>
            <a:r>
              <a:rPr lang="cs-CZ" dirty="0"/>
              <a:t> svírané</a:t>
            </a:r>
            <a:r>
              <a:rPr lang="en-US" dirty="0"/>
              <a:t>ho</a:t>
            </a:r>
            <a:r>
              <a:rPr lang="cs-CZ" dirty="0"/>
              <a:t> paprsky vycházejícími z objektu, které jsou zachyceny objektivem </a:t>
            </a:r>
          </a:p>
        </p:txBody>
      </p:sp>
      <p:sp>
        <p:nvSpPr>
          <p:cNvPr id="4" name="Obdélník 3"/>
          <p:cNvSpPr/>
          <p:nvPr/>
        </p:nvSpPr>
        <p:spPr>
          <a:xfrm>
            <a:off x="2870126" y="5835809"/>
            <a:ext cx="2584425" cy="369332"/>
          </a:xfrm>
          <a:prstGeom prst="rect">
            <a:avLst/>
          </a:prstGeom>
        </p:spPr>
        <p:txBody>
          <a:bodyPr wrap="none">
            <a:spAutoFit/>
          </a:bodyPr>
          <a:lstStyle/>
          <a:p>
            <a:r>
              <a:rPr lang="cs-CZ" dirty="0"/>
              <a:t>n ... index lomu prostředí </a:t>
            </a:r>
          </a:p>
        </p:txBody>
      </p:sp>
      <p:pic>
        <p:nvPicPr>
          <p:cNvPr id="5" name="Obrázek 4"/>
          <p:cNvPicPr>
            <a:picLocks noChangeAspect="1"/>
          </p:cNvPicPr>
          <p:nvPr/>
        </p:nvPicPr>
        <p:blipFill>
          <a:blip r:embed="rId3"/>
          <a:stretch>
            <a:fillRect/>
          </a:stretch>
        </p:blipFill>
        <p:spPr>
          <a:xfrm>
            <a:off x="2365211" y="1818229"/>
            <a:ext cx="3849732" cy="2228928"/>
          </a:xfrm>
          <a:prstGeom prst="rect">
            <a:avLst/>
          </a:prstGeom>
        </p:spPr>
      </p:pic>
      <p:sp>
        <p:nvSpPr>
          <p:cNvPr id="6" name="Obdélník 5"/>
          <p:cNvSpPr/>
          <p:nvPr/>
        </p:nvSpPr>
        <p:spPr>
          <a:xfrm>
            <a:off x="6752575" y="1580347"/>
            <a:ext cx="6096000" cy="1384995"/>
          </a:xfrm>
          <a:prstGeom prst="rect">
            <a:avLst/>
          </a:prstGeom>
        </p:spPr>
        <p:txBody>
          <a:bodyPr>
            <a:spAutoFit/>
          </a:bodyPr>
          <a:lstStyle/>
          <a:p>
            <a:endParaRPr lang="cs-CZ" sz="1600" dirty="0">
              <a:solidFill>
                <a:srgbClr val="000000"/>
              </a:solidFill>
              <a:latin typeface="Arial" panose="020B0604020202020204" pitchFamily="34" charset="0"/>
            </a:endParaRPr>
          </a:p>
          <a:p>
            <a:r>
              <a:rPr lang="cs-CZ" sz="1600" b="1" dirty="0">
                <a:latin typeface="Arial" panose="020B0604020202020204" pitchFamily="34" charset="0"/>
              </a:rPr>
              <a:t>reálné </a:t>
            </a:r>
            <a:r>
              <a:rPr lang="cs-CZ" sz="2000" dirty="0">
                <a:latin typeface="Symbol" panose="05050102010706020507" pitchFamily="18" charset="2"/>
              </a:rPr>
              <a:t>a</a:t>
            </a:r>
            <a:r>
              <a:rPr lang="cs-CZ" sz="1600" dirty="0">
                <a:latin typeface="Arial" panose="020B0604020202020204" pitchFamily="34" charset="0"/>
              </a:rPr>
              <a:t> </a:t>
            </a:r>
            <a:r>
              <a:rPr lang="cs-CZ" sz="1600" b="1" dirty="0">
                <a:latin typeface="Arial" panose="020B0604020202020204" pitchFamily="34" charset="0"/>
              </a:rPr>
              <a:t>= 140º </a:t>
            </a:r>
            <a:endParaRPr lang="cs-CZ" sz="1600" dirty="0">
              <a:latin typeface="Arial" panose="020B0604020202020204" pitchFamily="34" charset="0"/>
            </a:endParaRPr>
          </a:p>
          <a:p>
            <a:r>
              <a:rPr lang="cs-CZ" sz="1600" dirty="0">
                <a:latin typeface="Arial" panose="020B0604020202020204" pitchFamily="34" charset="0"/>
              </a:rPr>
              <a:t>sin70º = 0,939 </a:t>
            </a:r>
          </a:p>
          <a:p>
            <a:r>
              <a:rPr lang="cs-CZ" sz="1600" b="1" dirty="0">
                <a:latin typeface="Arial" panose="020B0604020202020204" pitchFamily="34" charset="0"/>
              </a:rPr>
              <a:t>n(vzduch) ≈ 1 </a:t>
            </a:r>
            <a:endParaRPr lang="cs-CZ" sz="1600" dirty="0">
              <a:latin typeface="Arial" panose="020B0604020202020204" pitchFamily="34" charset="0"/>
            </a:endParaRPr>
          </a:p>
          <a:p>
            <a:r>
              <a:rPr lang="cs-CZ" sz="1600" b="1" dirty="0">
                <a:latin typeface="Arial" panose="020B0604020202020204" pitchFamily="34" charset="0"/>
              </a:rPr>
              <a:t>A (NA) = 0,94 </a:t>
            </a:r>
            <a:endParaRPr lang="cs-CZ" sz="1600" dirty="0">
              <a:latin typeface="Arial" panose="020B0604020202020204" pitchFamily="34" charset="0"/>
            </a:endParaRPr>
          </a:p>
        </p:txBody>
      </p:sp>
      <p:sp>
        <p:nvSpPr>
          <p:cNvPr id="7" name="Obdélník 6"/>
          <p:cNvSpPr/>
          <p:nvPr/>
        </p:nvSpPr>
        <p:spPr>
          <a:xfrm>
            <a:off x="4864608" y="3907354"/>
            <a:ext cx="6096000" cy="553998"/>
          </a:xfrm>
          <a:prstGeom prst="rect">
            <a:avLst/>
          </a:prstGeom>
        </p:spPr>
        <p:txBody>
          <a:bodyPr>
            <a:spAutoFit/>
          </a:bodyPr>
          <a:lstStyle/>
          <a:p>
            <a:r>
              <a:rPr lang="cs-CZ" sz="1000" dirty="0">
                <a:latin typeface="Arial" panose="020B0604020202020204" pitchFamily="34" charset="0"/>
              </a:rPr>
              <a:t>Kotrba, </a:t>
            </a:r>
            <a:r>
              <a:rPr lang="cs-CZ" sz="1000" dirty="0" err="1">
                <a:latin typeface="Arial" panose="020B0604020202020204" pitchFamily="34" charset="0"/>
              </a:rPr>
              <a:t>Babůrek</a:t>
            </a:r>
            <a:r>
              <a:rPr lang="cs-CZ" sz="1000" dirty="0">
                <a:latin typeface="Arial" panose="020B0604020202020204" pitchFamily="34" charset="0"/>
              </a:rPr>
              <a:t>, </a:t>
            </a:r>
            <a:r>
              <a:rPr lang="cs-CZ" sz="1000" dirty="0" err="1">
                <a:latin typeface="Arial" panose="020B0604020202020204" pitchFamily="34" charset="0"/>
              </a:rPr>
              <a:t>Knejzlík</a:t>
            </a:r>
            <a:r>
              <a:rPr lang="cs-CZ" sz="1000" dirty="0">
                <a:latin typeface="Arial" panose="020B0604020202020204" pitchFamily="34" charset="0"/>
              </a:rPr>
              <a:t>: </a:t>
            </a:r>
          </a:p>
          <a:p>
            <a:r>
              <a:rPr lang="pl-PL" sz="1000" dirty="0">
                <a:latin typeface="Arial" panose="020B0604020202020204" pitchFamily="34" charset="0"/>
              </a:rPr>
              <a:t>Návody ke cvičením z biologie, </a:t>
            </a:r>
          </a:p>
          <a:p>
            <a:r>
              <a:rPr lang="cs-CZ" sz="1000" dirty="0">
                <a:latin typeface="Arial" panose="020B0604020202020204" pitchFamily="34" charset="0"/>
              </a:rPr>
              <a:t>VŠCHT Praha, 2006 </a:t>
            </a:r>
            <a:endParaRPr lang="cs-CZ" sz="1000" dirty="0"/>
          </a:p>
        </p:txBody>
      </p:sp>
    </p:spTree>
    <p:extLst>
      <p:ext uri="{BB962C8B-B14F-4D97-AF65-F5344CB8AC3E}">
        <p14:creationId xmlns:p14="http://schemas.microsoft.com/office/powerpoint/2010/main" val="48120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23899" y="302923"/>
            <a:ext cx="6096000" cy="553998"/>
          </a:xfrm>
          <a:prstGeom prst="rect">
            <a:avLst/>
          </a:prstGeom>
        </p:spPr>
        <p:txBody>
          <a:bodyPr>
            <a:spAutoFit/>
          </a:bodyPr>
          <a:lstStyle/>
          <a:p>
            <a:endParaRPr lang="cs-CZ" sz="1200" dirty="0">
              <a:solidFill>
                <a:srgbClr val="000000"/>
              </a:solidFill>
              <a:latin typeface="Arial" panose="020B0604020202020204" pitchFamily="34" charset="0"/>
            </a:endParaRPr>
          </a:p>
          <a:p>
            <a:r>
              <a:rPr lang="cs-CZ" b="1" dirty="0">
                <a:latin typeface="Arial" panose="020B0604020202020204" pitchFamily="34" charset="0"/>
              </a:rPr>
              <a:t>Kondenzor </a:t>
            </a:r>
            <a:r>
              <a:rPr lang="cs-CZ" dirty="0">
                <a:latin typeface="Arial" panose="020B0604020202020204" pitchFamily="34" charset="0"/>
              </a:rPr>
              <a:t>= „převrácený objektiv“ </a:t>
            </a:r>
            <a:endParaRPr lang="cs-CZ" dirty="0"/>
          </a:p>
        </p:txBody>
      </p:sp>
      <p:sp>
        <p:nvSpPr>
          <p:cNvPr id="3" name="Obdélník 2"/>
          <p:cNvSpPr/>
          <p:nvPr/>
        </p:nvSpPr>
        <p:spPr>
          <a:xfrm>
            <a:off x="1103697" y="773409"/>
            <a:ext cx="6096000" cy="1107996"/>
          </a:xfrm>
          <a:prstGeom prst="rect">
            <a:avLst/>
          </a:prstGeom>
        </p:spPr>
        <p:txBody>
          <a:bodyPr>
            <a:spAutoFit/>
          </a:bodyPr>
          <a:lstStyle/>
          <a:p>
            <a:endParaRPr lang="cs-CZ" sz="1200" dirty="0">
              <a:solidFill>
                <a:srgbClr val="000000"/>
              </a:solidFill>
              <a:latin typeface="Arial" panose="020B0604020202020204" pitchFamily="34" charset="0"/>
            </a:endParaRPr>
          </a:p>
          <a:p>
            <a:r>
              <a:rPr lang="cs-CZ" b="1" dirty="0">
                <a:latin typeface="Arial" panose="020B0604020202020204" pitchFamily="34" charset="0"/>
              </a:rPr>
              <a:t>soustava čoček s krátkou ohniskovou vzdáleností (průměr čoček větší, barevná a kulová vada neodstraněna) </a:t>
            </a:r>
            <a:endParaRPr lang="cs-CZ" dirty="0"/>
          </a:p>
        </p:txBody>
      </p:sp>
      <p:pic>
        <p:nvPicPr>
          <p:cNvPr id="4" name="Obrázek 3"/>
          <p:cNvPicPr>
            <a:picLocks noChangeAspect="1"/>
          </p:cNvPicPr>
          <p:nvPr/>
        </p:nvPicPr>
        <p:blipFill>
          <a:blip r:embed="rId2"/>
          <a:stretch>
            <a:fillRect/>
          </a:stretch>
        </p:blipFill>
        <p:spPr>
          <a:xfrm>
            <a:off x="4405881" y="1752818"/>
            <a:ext cx="5728801" cy="2416233"/>
          </a:xfrm>
          <a:prstGeom prst="rect">
            <a:avLst/>
          </a:prstGeom>
        </p:spPr>
      </p:pic>
      <p:pic>
        <p:nvPicPr>
          <p:cNvPr id="5" name="Obrázek 4"/>
          <p:cNvPicPr>
            <a:picLocks noChangeAspect="1"/>
          </p:cNvPicPr>
          <p:nvPr/>
        </p:nvPicPr>
        <p:blipFill>
          <a:blip r:embed="rId3"/>
          <a:stretch>
            <a:fillRect/>
          </a:stretch>
        </p:blipFill>
        <p:spPr>
          <a:xfrm>
            <a:off x="533965" y="1912806"/>
            <a:ext cx="2514035" cy="2492728"/>
          </a:xfrm>
          <a:prstGeom prst="rect">
            <a:avLst/>
          </a:prstGeom>
        </p:spPr>
      </p:pic>
      <p:sp>
        <p:nvSpPr>
          <p:cNvPr id="6" name="Obdélník 5"/>
          <p:cNvSpPr/>
          <p:nvPr/>
        </p:nvSpPr>
        <p:spPr>
          <a:xfrm>
            <a:off x="10252676" y="3284743"/>
            <a:ext cx="1857676" cy="707886"/>
          </a:xfrm>
          <a:prstGeom prst="rect">
            <a:avLst/>
          </a:prstGeom>
        </p:spPr>
        <p:txBody>
          <a:bodyPr wrap="square">
            <a:spAutoFit/>
          </a:bodyPr>
          <a:lstStyle/>
          <a:p>
            <a:endParaRPr lang="cs-CZ" sz="1000" dirty="0">
              <a:solidFill>
                <a:srgbClr val="000000"/>
              </a:solidFill>
              <a:latin typeface="Arial" panose="020B0604020202020204" pitchFamily="34" charset="0"/>
            </a:endParaRPr>
          </a:p>
          <a:p>
            <a:r>
              <a:rPr lang="cs-CZ" sz="1000" dirty="0">
                <a:latin typeface="Arial" panose="020B0604020202020204" pitchFamily="34" charset="0"/>
              </a:rPr>
              <a:t>Kotrba, </a:t>
            </a:r>
            <a:r>
              <a:rPr lang="cs-CZ" sz="1000" dirty="0" err="1">
                <a:latin typeface="Arial" panose="020B0604020202020204" pitchFamily="34" charset="0"/>
              </a:rPr>
              <a:t>Babůrek</a:t>
            </a:r>
            <a:r>
              <a:rPr lang="cs-CZ" sz="1000" dirty="0">
                <a:latin typeface="Arial" panose="020B0604020202020204" pitchFamily="34" charset="0"/>
              </a:rPr>
              <a:t>, </a:t>
            </a:r>
            <a:r>
              <a:rPr lang="cs-CZ" sz="1000" dirty="0" err="1">
                <a:latin typeface="Arial" panose="020B0604020202020204" pitchFamily="34" charset="0"/>
              </a:rPr>
              <a:t>Knejzlík</a:t>
            </a:r>
            <a:r>
              <a:rPr lang="cs-CZ" sz="1000" dirty="0">
                <a:latin typeface="Arial" panose="020B0604020202020204" pitchFamily="34" charset="0"/>
              </a:rPr>
              <a:t>: Návody ke cvičením z biologie, VŠCHT Praha, 2006 </a:t>
            </a:r>
            <a:endParaRPr lang="cs-CZ" sz="1000" dirty="0"/>
          </a:p>
        </p:txBody>
      </p:sp>
      <p:sp>
        <p:nvSpPr>
          <p:cNvPr id="7" name="Obdélník 6"/>
          <p:cNvSpPr/>
          <p:nvPr/>
        </p:nvSpPr>
        <p:spPr>
          <a:xfrm>
            <a:off x="4274336" y="3723921"/>
            <a:ext cx="2075848" cy="1261884"/>
          </a:xfrm>
          <a:prstGeom prst="rect">
            <a:avLst/>
          </a:prstGeom>
        </p:spPr>
        <p:txBody>
          <a:bodyPr wrap="square">
            <a:spAutoFit/>
          </a:bodyPr>
          <a:lstStyle/>
          <a:p>
            <a:endParaRPr lang="cs-CZ" sz="1600" dirty="0">
              <a:solidFill>
                <a:srgbClr val="000000"/>
              </a:solidFill>
              <a:latin typeface="Arial" panose="020B0604020202020204" pitchFamily="34" charset="0"/>
            </a:endParaRPr>
          </a:p>
          <a:p>
            <a:r>
              <a:rPr lang="cs-CZ" sz="2400" b="1" dirty="0">
                <a:latin typeface="Arial" panose="020B0604020202020204" pitchFamily="34" charset="0"/>
              </a:rPr>
              <a:t>přesvětleno </a:t>
            </a:r>
            <a:endParaRPr lang="cs-CZ" sz="2400" dirty="0">
              <a:latin typeface="Arial" panose="020B0604020202020204" pitchFamily="34" charset="0"/>
            </a:endParaRPr>
          </a:p>
          <a:p>
            <a:r>
              <a:rPr lang="cs-CZ" dirty="0">
                <a:latin typeface="Arial" panose="020B0604020202020204" pitchFamily="34" charset="0"/>
              </a:rPr>
              <a:t>sníží kvalitu </a:t>
            </a:r>
          </a:p>
          <a:p>
            <a:r>
              <a:rPr lang="cs-CZ" dirty="0">
                <a:latin typeface="Arial" panose="020B0604020202020204" pitchFamily="34" charset="0"/>
              </a:rPr>
              <a:t>obrazu</a:t>
            </a:r>
            <a:endParaRPr lang="cs-CZ" dirty="0"/>
          </a:p>
        </p:txBody>
      </p:sp>
      <p:sp>
        <p:nvSpPr>
          <p:cNvPr id="8" name="Obdélník 7"/>
          <p:cNvSpPr/>
          <p:nvPr/>
        </p:nvSpPr>
        <p:spPr>
          <a:xfrm>
            <a:off x="9002934" y="3992629"/>
            <a:ext cx="1095172" cy="461665"/>
          </a:xfrm>
          <a:prstGeom prst="rect">
            <a:avLst/>
          </a:prstGeom>
        </p:spPr>
        <p:txBody>
          <a:bodyPr wrap="none">
            <a:spAutoFit/>
          </a:bodyPr>
          <a:lstStyle/>
          <a:p>
            <a:r>
              <a:rPr lang="cs-CZ" b="1" dirty="0">
                <a:latin typeface="Arial" panose="020B0604020202020204" pitchFamily="34" charset="0"/>
              </a:rPr>
              <a:t>a ≈ </a:t>
            </a:r>
            <a:r>
              <a:rPr lang="cs-CZ" b="1" dirty="0" err="1">
                <a:latin typeface="Arial" panose="020B0604020202020204" pitchFamily="34" charset="0"/>
              </a:rPr>
              <a:t>sin</a:t>
            </a:r>
            <a:r>
              <a:rPr lang="cs-CZ" sz="2400" dirty="0" err="1">
                <a:latin typeface="Symbol" panose="05050102010706020507" pitchFamily="18" charset="2"/>
              </a:rPr>
              <a:t>a</a:t>
            </a:r>
            <a:endParaRPr lang="cs-CZ" dirty="0">
              <a:latin typeface="Symbol" panose="05050102010706020507" pitchFamily="18" charset="2"/>
            </a:endParaRPr>
          </a:p>
        </p:txBody>
      </p:sp>
      <p:sp>
        <p:nvSpPr>
          <p:cNvPr id="9" name="Obdélník 8"/>
          <p:cNvSpPr/>
          <p:nvPr/>
        </p:nvSpPr>
        <p:spPr>
          <a:xfrm>
            <a:off x="6468178" y="3721424"/>
            <a:ext cx="2075848" cy="707886"/>
          </a:xfrm>
          <a:prstGeom prst="rect">
            <a:avLst/>
          </a:prstGeom>
        </p:spPr>
        <p:txBody>
          <a:bodyPr wrap="square">
            <a:spAutoFit/>
          </a:bodyPr>
          <a:lstStyle/>
          <a:p>
            <a:endParaRPr lang="cs-CZ" sz="1600" dirty="0">
              <a:solidFill>
                <a:srgbClr val="000000"/>
              </a:solidFill>
              <a:latin typeface="Arial" panose="020B0604020202020204" pitchFamily="34" charset="0"/>
            </a:endParaRPr>
          </a:p>
          <a:p>
            <a:r>
              <a:rPr lang="cs-CZ" sz="2400" b="1" dirty="0">
                <a:latin typeface="Arial" panose="020B0604020202020204" pitchFamily="34" charset="0"/>
              </a:rPr>
              <a:t>správně</a:t>
            </a:r>
            <a:endParaRPr lang="cs-CZ" sz="2400" dirty="0">
              <a:latin typeface="Arial" panose="020B0604020202020204" pitchFamily="34" charset="0"/>
            </a:endParaRPr>
          </a:p>
        </p:txBody>
      </p:sp>
      <p:sp>
        <p:nvSpPr>
          <p:cNvPr id="10" name="Obdélník 9"/>
          <p:cNvSpPr/>
          <p:nvPr/>
        </p:nvSpPr>
        <p:spPr>
          <a:xfrm>
            <a:off x="860736" y="4757857"/>
            <a:ext cx="10978896" cy="1169551"/>
          </a:xfrm>
          <a:prstGeom prst="rect">
            <a:avLst/>
          </a:prstGeom>
        </p:spPr>
        <p:txBody>
          <a:bodyPr wrap="square">
            <a:spAutoFit/>
          </a:bodyPr>
          <a:lstStyle/>
          <a:p>
            <a:endParaRPr lang="cs-CZ" sz="1400" dirty="0">
              <a:solidFill>
                <a:srgbClr val="000000"/>
              </a:solidFill>
              <a:latin typeface="Arial" panose="020B0604020202020204" pitchFamily="34" charset="0"/>
            </a:endParaRPr>
          </a:p>
          <a:p>
            <a:r>
              <a:rPr lang="cs-CZ" b="1" dirty="0">
                <a:latin typeface="Arial" panose="020B0604020202020204" pitchFamily="34" charset="0"/>
              </a:rPr>
              <a:t>Apertura (NA) kondenzoru má být shodná s aperturou objektivu (</a:t>
            </a:r>
            <a:r>
              <a:rPr lang="cs-CZ" b="1" dirty="0" err="1">
                <a:latin typeface="Arial" panose="020B0604020202020204" pitchFamily="34" charset="0"/>
              </a:rPr>
              <a:t>pankratický</a:t>
            </a:r>
            <a:r>
              <a:rPr lang="cs-CZ" b="1" dirty="0">
                <a:latin typeface="Arial" panose="020B0604020202020204" pitchFamily="34" charset="0"/>
              </a:rPr>
              <a:t> kondenzor – plynulá změna apertury od 0,16 do 1,4 v souhlase s použitým objektivem) </a:t>
            </a:r>
            <a:r>
              <a:rPr lang="cs-CZ" sz="2000" b="1" dirty="0">
                <a:latin typeface="Arial" panose="020B0604020202020204" pitchFamily="34" charset="0"/>
              </a:rPr>
              <a:t>- </a:t>
            </a:r>
            <a:r>
              <a:rPr lang="cs-CZ" dirty="0">
                <a:latin typeface="Arial" panose="020B0604020202020204" pitchFamily="34" charset="0"/>
              </a:rPr>
              <a:t>možná úprava na hodnotu shodnou s objektivem pomocí irisové clony </a:t>
            </a:r>
            <a:endParaRPr lang="cs-CZ" dirty="0"/>
          </a:p>
        </p:txBody>
      </p:sp>
      <p:sp>
        <p:nvSpPr>
          <p:cNvPr id="11" name="Obdélník 10"/>
          <p:cNvSpPr/>
          <p:nvPr/>
        </p:nvSpPr>
        <p:spPr>
          <a:xfrm>
            <a:off x="1292352" y="6074750"/>
            <a:ext cx="7710582" cy="369332"/>
          </a:xfrm>
          <a:prstGeom prst="rect">
            <a:avLst/>
          </a:prstGeom>
        </p:spPr>
        <p:txBody>
          <a:bodyPr wrap="square">
            <a:spAutoFit/>
          </a:bodyPr>
          <a:lstStyle/>
          <a:p>
            <a:r>
              <a:rPr lang="cs-CZ" dirty="0"/>
              <a:t>http://www.sci.muni.cz/~anatomy/mikroskop/olympus_centrovani.htm</a:t>
            </a:r>
          </a:p>
        </p:txBody>
      </p:sp>
    </p:spTree>
    <p:extLst>
      <p:ext uri="{BB962C8B-B14F-4D97-AF65-F5344CB8AC3E}">
        <p14:creationId xmlns:p14="http://schemas.microsoft.com/office/powerpoint/2010/main" val="198637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05784" y="216777"/>
            <a:ext cx="4315472" cy="707886"/>
          </a:xfrm>
          <a:prstGeom prst="rect">
            <a:avLst/>
          </a:prstGeom>
        </p:spPr>
        <p:txBody>
          <a:bodyPr wrap="square">
            <a:spAutoFit/>
          </a:bodyPr>
          <a:lstStyle/>
          <a:p>
            <a:endParaRPr lang="cs-CZ" sz="1200" dirty="0">
              <a:solidFill>
                <a:srgbClr val="000000"/>
              </a:solidFill>
              <a:latin typeface="Arial" panose="020B0604020202020204" pitchFamily="34" charset="0"/>
            </a:endParaRPr>
          </a:p>
          <a:p>
            <a:r>
              <a:rPr lang="cs-CZ" sz="2800" b="1" dirty="0">
                <a:latin typeface="Arial" panose="020B0604020202020204" pitchFamily="34" charset="0"/>
              </a:rPr>
              <a:t>Clony u kondenzoru </a:t>
            </a:r>
            <a:endParaRPr lang="cs-CZ" sz="2800" dirty="0"/>
          </a:p>
        </p:txBody>
      </p:sp>
      <p:sp>
        <p:nvSpPr>
          <p:cNvPr id="3" name="Obdélník 2"/>
          <p:cNvSpPr/>
          <p:nvPr/>
        </p:nvSpPr>
        <p:spPr>
          <a:xfrm>
            <a:off x="848971" y="998979"/>
            <a:ext cx="6096000" cy="861774"/>
          </a:xfrm>
          <a:prstGeom prst="rect">
            <a:avLst/>
          </a:prstGeom>
        </p:spPr>
        <p:txBody>
          <a:bodyPr>
            <a:spAutoFit/>
          </a:bodyPr>
          <a:lstStyle/>
          <a:p>
            <a:endParaRPr lang="cs-CZ" sz="1400" dirty="0">
              <a:solidFill>
                <a:srgbClr val="000000"/>
              </a:solidFill>
              <a:latin typeface="Arial" panose="020B0604020202020204" pitchFamily="34" charset="0"/>
            </a:endParaRPr>
          </a:p>
          <a:p>
            <a:r>
              <a:rPr lang="cs-CZ" b="1" dirty="0">
                <a:latin typeface="Arial" panose="020B0604020202020204" pitchFamily="34" charset="0"/>
              </a:rPr>
              <a:t>regulace množství světla, přicházejícího do mikroskopu: </a:t>
            </a:r>
            <a:endParaRPr lang="cs-CZ" dirty="0"/>
          </a:p>
        </p:txBody>
      </p:sp>
      <p:sp>
        <p:nvSpPr>
          <p:cNvPr id="4" name="Obdélník 3"/>
          <p:cNvSpPr/>
          <p:nvPr/>
        </p:nvSpPr>
        <p:spPr>
          <a:xfrm>
            <a:off x="3127318" y="1745660"/>
            <a:ext cx="6096000" cy="584775"/>
          </a:xfrm>
          <a:prstGeom prst="rect">
            <a:avLst/>
          </a:prstGeom>
        </p:spPr>
        <p:txBody>
          <a:bodyPr>
            <a:spAutoFit/>
          </a:bodyPr>
          <a:lstStyle/>
          <a:p>
            <a:endParaRPr lang="cs-CZ" sz="1400" dirty="0">
              <a:solidFill>
                <a:srgbClr val="000000"/>
              </a:solidFill>
              <a:latin typeface="Arial" panose="020B0604020202020204" pitchFamily="34" charset="0"/>
            </a:endParaRPr>
          </a:p>
          <a:p>
            <a:r>
              <a:rPr lang="cs-CZ" b="1" dirty="0">
                <a:latin typeface="Arial" panose="020B0604020202020204" pitchFamily="34" charset="0"/>
              </a:rPr>
              <a:t>polní clona – </a:t>
            </a:r>
            <a:r>
              <a:rPr lang="cs-CZ" dirty="0">
                <a:latin typeface="Arial" panose="020B0604020202020204" pitchFamily="34" charset="0"/>
              </a:rPr>
              <a:t>blíže zdroje světla </a:t>
            </a:r>
            <a:endParaRPr lang="cs-CZ" dirty="0"/>
          </a:p>
        </p:txBody>
      </p:sp>
      <p:sp>
        <p:nvSpPr>
          <p:cNvPr id="5" name="Obdélník 4"/>
          <p:cNvSpPr/>
          <p:nvPr/>
        </p:nvSpPr>
        <p:spPr>
          <a:xfrm>
            <a:off x="3148584" y="1424940"/>
            <a:ext cx="6096000" cy="584775"/>
          </a:xfrm>
          <a:prstGeom prst="rect">
            <a:avLst/>
          </a:prstGeom>
        </p:spPr>
        <p:txBody>
          <a:bodyPr>
            <a:spAutoFit/>
          </a:bodyPr>
          <a:lstStyle/>
          <a:p>
            <a:endParaRPr lang="cs-CZ" sz="1400" dirty="0">
              <a:solidFill>
                <a:srgbClr val="000000"/>
              </a:solidFill>
              <a:latin typeface="Arial" panose="020B0604020202020204" pitchFamily="34" charset="0"/>
            </a:endParaRPr>
          </a:p>
          <a:p>
            <a:r>
              <a:rPr lang="cs-CZ" b="1" dirty="0">
                <a:latin typeface="Arial" panose="020B0604020202020204" pitchFamily="34" charset="0"/>
              </a:rPr>
              <a:t>irisová (aperturní) clona – </a:t>
            </a:r>
            <a:r>
              <a:rPr lang="cs-CZ" dirty="0">
                <a:latin typeface="Arial" panose="020B0604020202020204" pitchFamily="34" charset="0"/>
              </a:rPr>
              <a:t>pod kondenzorem </a:t>
            </a:r>
            <a:endParaRPr lang="cs-CZ" dirty="0"/>
          </a:p>
        </p:txBody>
      </p:sp>
      <p:sp>
        <p:nvSpPr>
          <p:cNvPr id="6" name="Obdélník 5"/>
          <p:cNvSpPr/>
          <p:nvPr/>
        </p:nvSpPr>
        <p:spPr>
          <a:xfrm>
            <a:off x="557784" y="2115141"/>
            <a:ext cx="6096000" cy="1661993"/>
          </a:xfrm>
          <a:prstGeom prst="rect">
            <a:avLst/>
          </a:prstGeom>
        </p:spPr>
        <p:txBody>
          <a:bodyPr wrap="square">
            <a:spAutoFit/>
          </a:bodyPr>
          <a:lstStyle/>
          <a:p>
            <a:endParaRPr lang="cs-CZ" sz="1200" dirty="0">
              <a:solidFill>
                <a:srgbClr val="000000"/>
              </a:solidFill>
              <a:latin typeface="Arial" panose="020B0604020202020204" pitchFamily="34" charset="0"/>
            </a:endParaRPr>
          </a:p>
          <a:p>
            <a:r>
              <a:rPr lang="cs-CZ" dirty="0">
                <a:latin typeface="Arial" panose="020B0604020202020204" pitchFamily="34" charset="0"/>
              </a:rPr>
              <a:t>Cloněním ovlivňujeme:</a:t>
            </a:r>
          </a:p>
          <a:p>
            <a:r>
              <a:rPr lang="cs-CZ" dirty="0">
                <a:latin typeface="Arial" panose="020B0604020202020204" pitchFamily="34" charset="0"/>
              </a:rPr>
              <a:t>		 </a:t>
            </a:r>
            <a:r>
              <a:rPr lang="cs-CZ" b="1" dirty="0">
                <a:latin typeface="Arial" panose="020B0604020202020204" pitchFamily="34" charset="0"/>
              </a:rPr>
              <a:t>- kontrast</a:t>
            </a:r>
          </a:p>
          <a:p>
            <a:r>
              <a:rPr lang="cs-CZ" b="1" dirty="0">
                <a:latin typeface="Arial" panose="020B0604020202020204" pitchFamily="34" charset="0"/>
              </a:rPr>
              <a:t>		 - hloubku ostrosti</a:t>
            </a:r>
          </a:p>
          <a:p>
            <a:r>
              <a:rPr lang="cs-CZ" b="1" dirty="0">
                <a:latin typeface="Arial" panose="020B0604020202020204" pitchFamily="34" charset="0"/>
              </a:rPr>
              <a:t>		 - rozlišení podrobností</a:t>
            </a:r>
          </a:p>
          <a:p>
            <a:r>
              <a:rPr lang="cs-CZ" b="1" dirty="0">
                <a:latin typeface="Arial" panose="020B0604020202020204" pitchFamily="34" charset="0"/>
              </a:rPr>
              <a:t>		</a:t>
            </a:r>
            <a:r>
              <a:rPr lang="cs-CZ" dirty="0">
                <a:latin typeface="Arial" panose="020B0604020202020204" pitchFamily="34" charset="0"/>
              </a:rPr>
              <a:t>- </a:t>
            </a:r>
            <a:r>
              <a:rPr lang="cs-CZ" b="1" dirty="0">
                <a:latin typeface="Arial" panose="020B0604020202020204" pitchFamily="34" charset="0"/>
              </a:rPr>
              <a:t>jas </a:t>
            </a:r>
            <a:endParaRPr lang="cs-CZ" dirty="0">
              <a:latin typeface="Arial" panose="020B0604020202020204" pitchFamily="34" charset="0"/>
            </a:endParaRPr>
          </a:p>
        </p:txBody>
      </p:sp>
      <p:pic>
        <p:nvPicPr>
          <p:cNvPr id="7" name="Obrázek 6"/>
          <p:cNvPicPr>
            <a:picLocks noChangeAspect="1"/>
          </p:cNvPicPr>
          <p:nvPr/>
        </p:nvPicPr>
        <p:blipFill>
          <a:blip r:embed="rId3"/>
          <a:stretch>
            <a:fillRect/>
          </a:stretch>
        </p:blipFill>
        <p:spPr>
          <a:xfrm>
            <a:off x="5840172" y="2418664"/>
            <a:ext cx="3187800" cy="2064467"/>
          </a:xfrm>
          <a:prstGeom prst="rect">
            <a:avLst/>
          </a:prstGeom>
        </p:spPr>
      </p:pic>
      <p:sp>
        <p:nvSpPr>
          <p:cNvPr id="8" name="Obdélník 7"/>
          <p:cNvSpPr/>
          <p:nvPr/>
        </p:nvSpPr>
        <p:spPr>
          <a:xfrm>
            <a:off x="760721" y="4047850"/>
            <a:ext cx="11170920" cy="830997"/>
          </a:xfrm>
          <a:prstGeom prst="rect">
            <a:avLst/>
          </a:prstGeom>
        </p:spPr>
        <p:txBody>
          <a:bodyPr wrap="square">
            <a:spAutoFit/>
          </a:bodyPr>
          <a:lstStyle/>
          <a:p>
            <a:endParaRPr lang="cs-CZ" sz="1400" dirty="0">
              <a:solidFill>
                <a:srgbClr val="000000"/>
              </a:solidFill>
              <a:latin typeface="Arial" panose="020B0604020202020204" pitchFamily="34" charset="0"/>
            </a:endParaRPr>
          </a:p>
          <a:p>
            <a:endParaRPr lang="cs-CZ" sz="1400" dirty="0">
              <a:latin typeface="Arial" panose="020B0604020202020204" pitchFamily="34" charset="0"/>
            </a:endParaRPr>
          </a:p>
          <a:p>
            <a:r>
              <a:rPr lang="cs-CZ" sz="2000" b="1" dirty="0">
                <a:latin typeface="Arial" panose="020B0604020202020204" pitchFamily="34" charset="0"/>
              </a:rPr>
              <a:t>Jednotlivé parametry nelze nastavit nezávisle: </a:t>
            </a:r>
          </a:p>
        </p:txBody>
      </p:sp>
      <p:sp>
        <p:nvSpPr>
          <p:cNvPr id="9" name="Obdélník 8"/>
          <p:cNvSpPr/>
          <p:nvPr/>
        </p:nvSpPr>
        <p:spPr>
          <a:xfrm>
            <a:off x="835152" y="6448373"/>
            <a:ext cx="7778496" cy="369332"/>
          </a:xfrm>
          <a:prstGeom prst="rect">
            <a:avLst/>
          </a:prstGeom>
        </p:spPr>
        <p:txBody>
          <a:bodyPr wrap="square">
            <a:spAutoFit/>
          </a:bodyPr>
          <a:lstStyle/>
          <a:p>
            <a:r>
              <a:rPr lang="cs-CZ" dirty="0"/>
              <a:t>http://www.sci.muni.cz/~anatomy/mikroskop/olympus_clony.htm</a:t>
            </a:r>
          </a:p>
        </p:txBody>
      </p:sp>
      <p:graphicFrame>
        <p:nvGraphicFramePr>
          <p:cNvPr id="11" name="Tabulka 10"/>
          <p:cNvGraphicFramePr>
            <a:graphicFrameLocks noGrp="1"/>
          </p:cNvGraphicFramePr>
          <p:nvPr>
            <p:extLst>
              <p:ext uri="{D42A27DB-BD31-4B8C-83A1-F6EECF244321}">
                <p14:modId xmlns:p14="http://schemas.microsoft.com/office/powerpoint/2010/main" val="4214294076"/>
              </p:ext>
            </p:extLst>
          </p:nvPr>
        </p:nvGraphicFramePr>
        <p:xfrm>
          <a:off x="1275914" y="4865903"/>
          <a:ext cx="9718155" cy="1371600"/>
        </p:xfrm>
        <a:graphic>
          <a:graphicData uri="http://schemas.openxmlformats.org/drawingml/2006/table">
            <a:tbl>
              <a:tblPr firstRow="1" bandRow="1">
                <a:tableStyleId>{5C22544A-7EE6-4342-B048-85BDC9FD1C3A}</a:tableStyleId>
              </a:tblPr>
              <a:tblGrid>
                <a:gridCol w="1943631">
                  <a:extLst>
                    <a:ext uri="{9D8B030D-6E8A-4147-A177-3AD203B41FA5}">
                      <a16:colId xmlns:a16="http://schemas.microsoft.com/office/drawing/2014/main" val="20000"/>
                    </a:ext>
                  </a:extLst>
                </a:gridCol>
                <a:gridCol w="1943631">
                  <a:extLst>
                    <a:ext uri="{9D8B030D-6E8A-4147-A177-3AD203B41FA5}">
                      <a16:colId xmlns:a16="http://schemas.microsoft.com/office/drawing/2014/main" val="20001"/>
                    </a:ext>
                  </a:extLst>
                </a:gridCol>
                <a:gridCol w="1943631">
                  <a:extLst>
                    <a:ext uri="{9D8B030D-6E8A-4147-A177-3AD203B41FA5}">
                      <a16:colId xmlns:a16="http://schemas.microsoft.com/office/drawing/2014/main" val="20002"/>
                    </a:ext>
                  </a:extLst>
                </a:gridCol>
                <a:gridCol w="1943631">
                  <a:extLst>
                    <a:ext uri="{9D8B030D-6E8A-4147-A177-3AD203B41FA5}">
                      <a16:colId xmlns:a16="http://schemas.microsoft.com/office/drawing/2014/main" val="20003"/>
                    </a:ext>
                  </a:extLst>
                </a:gridCol>
                <a:gridCol w="1943631">
                  <a:extLst>
                    <a:ext uri="{9D8B030D-6E8A-4147-A177-3AD203B41FA5}">
                      <a16:colId xmlns:a16="http://schemas.microsoft.com/office/drawing/2014/main" val="20004"/>
                    </a:ext>
                  </a:extLst>
                </a:gridCol>
              </a:tblGrid>
              <a:tr h="630163">
                <a:tc>
                  <a:txBody>
                    <a:bodyPr/>
                    <a:lstStyle/>
                    <a:p>
                      <a:r>
                        <a:rPr lang="cs-CZ" b="1" dirty="0">
                          <a:latin typeface="Arial" panose="020B0604020202020204" pitchFamily="34" charset="0"/>
                        </a:rPr>
                        <a:t>Aperturní clona kondenzoru</a:t>
                      </a:r>
                    </a:p>
                  </a:txBody>
                  <a:tcPr/>
                </a:tc>
                <a:tc>
                  <a:txBody>
                    <a:bodyPr/>
                    <a:lstStyle/>
                    <a:p>
                      <a:r>
                        <a:rPr lang="cs-CZ" b="1" dirty="0">
                          <a:latin typeface="Arial" panose="020B0604020202020204" pitchFamily="34" charset="0"/>
                        </a:rPr>
                        <a:t>Kontrast </a:t>
                      </a:r>
                      <a:endParaRPr lang="cs-CZ" dirty="0"/>
                    </a:p>
                  </a:txBody>
                  <a:tcPr/>
                </a:tc>
                <a:tc>
                  <a:txBody>
                    <a:bodyPr/>
                    <a:lstStyle/>
                    <a:p>
                      <a:r>
                        <a:rPr lang="cs-CZ" b="1" dirty="0">
                          <a:latin typeface="Arial" panose="020B0604020202020204" pitchFamily="34" charset="0"/>
                        </a:rPr>
                        <a:t>Hloubka ostrosti</a:t>
                      </a:r>
                      <a:endParaRPr lang="cs-CZ" dirty="0"/>
                    </a:p>
                  </a:txBody>
                  <a:tcPr/>
                </a:tc>
                <a:tc>
                  <a:txBody>
                    <a:bodyPr/>
                    <a:lstStyle/>
                    <a:p>
                      <a:r>
                        <a:rPr lang="cs-CZ" b="1" dirty="0">
                          <a:latin typeface="Arial" panose="020B0604020202020204" pitchFamily="34" charset="0"/>
                        </a:rPr>
                        <a:t>Rozlišení </a:t>
                      </a:r>
                      <a:endParaRPr lang="cs-CZ" dirty="0"/>
                    </a:p>
                  </a:txBody>
                  <a:tcPr/>
                </a:tc>
                <a:tc>
                  <a:txBody>
                    <a:bodyPr/>
                    <a:lstStyle/>
                    <a:p>
                      <a:r>
                        <a:rPr lang="cs-CZ" b="1" dirty="0">
                          <a:latin typeface="Arial" panose="020B0604020202020204" pitchFamily="34" charset="0"/>
                        </a:rPr>
                        <a:t>Jas </a:t>
                      </a:r>
                      <a:endParaRPr lang="cs-CZ" dirty="0"/>
                    </a:p>
                  </a:txBody>
                  <a:tcPr/>
                </a:tc>
                <a:extLst>
                  <a:ext uri="{0D108BD9-81ED-4DB2-BD59-A6C34878D82A}">
                    <a16:rowId xmlns:a16="http://schemas.microsoft.com/office/drawing/2014/main" val="10000"/>
                  </a:ext>
                </a:extLst>
              </a:tr>
              <a:tr h="365094">
                <a:tc>
                  <a:txBody>
                    <a:bodyPr/>
                    <a:lstStyle/>
                    <a:p>
                      <a:r>
                        <a:rPr lang="cs-CZ" b="1" dirty="0">
                          <a:latin typeface="Arial" panose="020B0604020202020204" pitchFamily="34" charset="0"/>
                        </a:rPr>
                        <a:t>zcela otevřená</a:t>
                      </a:r>
                      <a:endParaRPr lang="cs-CZ" dirty="0"/>
                    </a:p>
                  </a:txBody>
                  <a:tcPr/>
                </a:tc>
                <a:tc>
                  <a:txBody>
                    <a:bodyPr/>
                    <a:lstStyle/>
                    <a:p>
                      <a:r>
                        <a:rPr lang="cs-CZ" b="1" dirty="0">
                          <a:latin typeface="Arial" panose="020B0604020202020204" pitchFamily="34" charset="0"/>
                        </a:rPr>
                        <a:t>malý </a:t>
                      </a:r>
                      <a:endParaRPr lang="cs-CZ" dirty="0"/>
                    </a:p>
                  </a:txBody>
                  <a:tcPr/>
                </a:tc>
                <a:tc>
                  <a:txBody>
                    <a:bodyPr/>
                    <a:lstStyle/>
                    <a:p>
                      <a:r>
                        <a:rPr lang="cs-CZ" b="1" dirty="0">
                          <a:latin typeface="Arial" panose="020B0604020202020204" pitchFamily="34" charset="0"/>
                        </a:rPr>
                        <a:t>malá </a:t>
                      </a:r>
                      <a:endParaRPr lang="cs-CZ" dirty="0"/>
                    </a:p>
                  </a:txBody>
                  <a:tcPr/>
                </a:tc>
                <a:tc>
                  <a:txBody>
                    <a:bodyPr/>
                    <a:lstStyle/>
                    <a:p>
                      <a:r>
                        <a:rPr lang="cs-CZ" b="1" dirty="0">
                          <a:latin typeface="Arial" panose="020B0604020202020204" pitchFamily="34" charset="0"/>
                        </a:rPr>
                        <a:t>velké </a:t>
                      </a:r>
                      <a:endParaRPr lang="cs-CZ" dirty="0"/>
                    </a:p>
                  </a:txBody>
                  <a:tcPr/>
                </a:tc>
                <a:tc>
                  <a:txBody>
                    <a:bodyPr/>
                    <a:lstStyle/>
                    <a:p>
                      <a:r>
                        <a:rPr lang="cs-CZ" b="1" dirty="0">
                          <a:latin typeface="Arial" panose="020B0604020202020204" pitchFamily="34" charset="0"/>
                        </a:rPr>
                        <a:t>velký </a:t>
                      </a:r>
                      <a:endParaRPr lang="cs-CZ" dirty="0"/>
                    </a:p>
                  </a:txBody>
                  <a:tcPr/>
                </a:tc>
                <a:extLst>
                  <a:ext uri="{0D108BD9-81ED-4DB2-BD59-A6C34878D82A}">
                    <a16:rowId xmlns:a16="http://schemas.microsoft.com/office/drawing/2014/main" val="10001"/>
                  </a:ext>
                </a:extLst>
              </a:tr>
              <a:tr h="365094">
                <a:tc>
                  <a:txBody>
                    <a:bodyPr/>
                    <a:lstStyle/>
                    <a:p>
                      <a:r>
                        <a:rPr lang="cs-CZ" b="1" dirty="0">
                          <a:latin typeface="Arial" panose="020B0604020202020204" pitchFamily="34" charset="0"/>
                        </a:rPr>
                        <a:t>zcela zacloněná</a:t>
                      </a:r>
                      <a:endParaRPr lang="cs-CZ" dirty="0"/>
                    </a:p>
                  </a:txBody>
                  <a:tcPr/>
                </a:tc>
                <a:tc>
                  <a:txBody>
                    <a:bodyPr/>
                    <a:lstStyle/>
                    <a:p>
                      <a:r>
                        <a:rPr lang="cs-CZ" b="1" dirty="0">
                          <a:latin typeface="Arial" panose="020B0604020202020204" pitchFamily="34" charset="0"/>
                        </a:rPr>
                        <a:t>velký </a:t>
                      </a:r>
                      <a:endParaRPr lang="cs-CZ" dirty="0"/>
                    </a:p>
                  </a:txBody>
                  <a:tcPr/>
                </a:tc>
                <a:tc>
                  <a:txBody>
                    <a:bodyPr/>
                    <a:lstStyle/>
                    <a:p>
                      <a:r>
                        <a:rPr lang="cs-CZ" b="1" dirty="0">
                          <a:latin typeface="Arial" panose="020B0604020202020204" pitchFamily="34" charset="0"/>
                        </a:rPr>
                        <a:t>velká </a:t>
                      </a:r>
                      <a:endParaRPr lang="cs-CZ" dirty="0"/>
                    </a:p>
                  </a:txBody>
                  <a:tcPr/>
                </a:tc>
                <a:tc>
                  <a:txBody>
                    <a:bodyPr/>
                    <a:lstStyle/>
                    <a:p>
                      <a:r>
                        <a:rPr lang="cs-CZ" b="1" dirty="0">
                          <a:latin typeface="Arial" panose="020B0604020202020204" pitchFamily="34" charset="0"/>
                        </a:rPr>
                        <a:t>malé </a:t>
                      </a:r>
                      <a:endParaRPr lang="cs-CZ" dirty="0"/>
                    </a:p>
                  </a:txBody>
                  <a:tcPr/>
                </a:tc>
                <a:tc>
                  <a:txBody>
                    <a:bodyPr/>
                    <a:lstStyle/>
                    <a:p>
                      <a:r>
                        <a:rPr lang="cs-CZ" b="1" dirty="0">
                          <a:latin typeface="Arial" panose="020B0604020202020204" pitchFamily="34" charset="0"/>
                        </a:rPr>
                        <a:t>malý </a:t>
                      </a:r>
                      <a:endParaRPr lang="cs-CZ"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118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838200" y="33464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a:t>Zlepšování rozlišovací schopnosti</a:t>
            </a:r>
            <a:endParaRPr lang="cs-CZ" dirty="0"/>
          </a:p>
        </p:txBody>
      </p:sp>
      <p:sp>
        <p:nvSpPr>
          <p:cNvPr id="3" name="Zástupný symbol pro obsah 2"/>
          <p:cNvSpPr txBox="1">
            <a:spLocks/>
          </p:cNvSpPr>
          <p:nvPr/>
        </p:nvSpPr>
        <p:spPr>
          <a:xfrm>
            <a:off x="838200" y="1361440"/>
            <a:ext cx="10744200" cy="481552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cs-CZ" b="1" dirty="0"/>
          </a:p>
          <a:p>
            <a:r>
              <a:rPr lang="cs-CZ" dirty="0"/>
              <a:t>definice rozlišovací schopnosti: a = </a:t>
            </a:r>
            <a:r>
              <a:rPr lang="en-US" sz="2600" dirty="0">
                <a:latin typeface="Arial" panose="020B0604020202020204" pitchFamily="34" charset="0"/>
                <a:cs typeface="Arial" panose="020B0604020202020204" pitchFamily="34" charset="0"/>
              </a:rPr>
              <a:t>0.61</a:t>
            </a:r>
            <a:r>
              <a:rPr lang="en-US" dirty="0"/>
              <a:t> </a:t>
            </a:r>
            <a:r>
              <a:rPr lang="el-GR" dirty="0"/>
              <a:t>λ</a:t>
            </a:r>
            <a:r>
              <a:rPr lang="cs-CZ" dirty="0"/>
              <a:t>/(n . sin </a:t>
            </a:r>
            <a:r>
              <a:rPr lang="el-GR" dirty="0"/>
              <a:t>α</a:t>
            </a:r>
            <a:r>
              <a:rPr lang="cs-CZ" dirty="0"/>
              <a:t>), kde n . sin </a:t>
            </a:r>
            <a:r>
              <a:rPr lang="el-GR" dirty="0"/>
              <a:t>α </a:t>
            </a:r>
            <a:r>
              <a:rPr lang="cs-CZ" dirty="0"/>
              <a:t>= NA (</a:t>
            </a:r>
            <a:r>
              <a:rPr lang="cs-CZ" dirty="0" err="1"/>
              <a:t>numericku</a:t>
            </a:r>
            <a:r>
              <a:rPr lang="cs-CZ" dirty="0"/>
              <a:t> apertura)</a:t>
            </a:r>
          </a:p>
          <a:p>
            <a:r>
              <a:rPr lang="cs-CZ" dirty="0"/>
              <a:t>Zvýšení rozlišení: snížení </a:t>
            </a:r>
            <a:r>
              <a:rPr lang="el-GR" dirty="0"/>
              <a:t>λ </a:t>
            </a:r>
            <a:r>
              <a:rPr lang="cs-CZ" dirty="0"/>
              <a:t>nebo zvýšení NA</a:t>
            </a:r>
            <a:r>
              <a:rPr lang="en-US" dirty="0"/>
              <a:t>, resp. n (</a:t>
            </a:r>
            <a:r>
              <a:rPr lang="en-US" dirty="0" err="1"/>
              <a:t>imerzn</a:t>
            </a:r>
            <a:r>
              <a:rPr lang="cs-CZ" dirty="0"/>
              <a:t>í olej)</a:t>
            </a:r>
            <a:endParaRPr lang="el-GR" dirty="0"/>
          </a:p>
          <a:p>
            <a:pPr marL="0" indent="0">
              <a:buFont typeface="Arial" panose="020B0604020202020204" pitchFamily="34" charset="0"/>
              <a:buNone/>
            </a:pPr>
            <a:r>
              <a:rPr lang="cs-CZ" dirty="0"/>
              <a:t>• počátek 19. století = asi </a:t>
            </a:r>
            <a:r>
              <a:rPr lang="cs-CZ" dirty="0">
                <a:solidFill>
                  <a:srgbClr val="C00000"/>
                </a:solidFill>
              </a:rPr>
              <a:t>0,5 </a:t>
            </a:r>
            <a:r>
              <a:rPr lang="el-GR" dirty="0">
                <a:solidFill>
                  <a:srgbClr val="C00000"/>
                </a:solidFill>
              </a:rPr>
              <a:t>μ</a:t>
            </a:r>
            <a:r>
              <a:rPr lang="cs-CZ" dirty="0">
                <a:solidFill>
                  <a:srgbClr val="C00000"/>
                </a:solidFill>
              </a:rPr>
              <a:t>m</a:t>
            </a:r>
          </a:p>
          <a:p>
            <a:pPr marL="0" indent="0">
              <a:buFont typeface="Arial" panose="020B0604020202020204" pitchFamily="34" charset="0"/>
              <a:buNone/>
            </a:pPr>
            <a:r>
              <a:rPr lang="cs-CZ" dirty="0"/>
              <a:t>• s Köhlerovým osvětlením a lepšími čočkami (</a:t>
            </a:r>
            <a:r>
              <a:rPr lang="cs-CZ" dirty="0" err="1"/>
              <a:t>Abbeův</a:t>
            </a:r>
            <a:r>
              <a:rPr lang="cs-CZ" dirty="0"/>
              <a:t> </a:t>
            </a:r>
            <a:r>
              <a:rPr lang="pt-BR" dirty="0"/>
              <a:t>kondenzor) se limit zmenšil na λ/2 = </a:t>
            </a:r>
            <a:r>
              <a:rPr lang="pt-BR" dirty="0">
                <a:solidFill>
                  <a:srgbClr val="C00000"/>
                </a:solidFill>
              </a:rPr>
              <a:t>0,3 μm</a:t>
            </a:r>
            <a:endParaRPr lang="cs-CZ" dirty="0">
              <a:solidFill>
                <a:srgbClr val="C00000"/>
              </a:solidFill>
            </a:endParaRPr>
          </a:p>
          <a:p>
            <a:pPr marL="0" indent="0">
              <a:buFont typeface="Arial" panose="020B0604020202020204" pitchFamily="34" charset="0"/>
              <a:buNone/>
            </a:pPr>
            <a:r>
              <a:rPr lang="cs-CZ" dirty="0"/>
              <a:t>• s použitím UV (</a:t>
            </a:r>
            <a:r>
              <a:rPr lang="el-GR" dirty="0"/>
              <a:t>λ = 254 μ</a:t>
            </a:r>
            <a:r>
              <a:rPr lang="cs-CZ" dirty="0"/>
              <a:t>m) = rozlišení </a:t>
            </a:r>
            <a:r>
              <a:rPr lang="cs-CZ" dirty="0">
                <a:solidFill>
                  <a:srgbClr val="C00000"/>
                </a:solidFill>
              </a:rPr>
              <a:t>0,1 </a:t>
            </a:r>
            <a:r>
              <a:rPr lang="el-GR" dirty="0">
                <a:solidFill>
                  <a:srgbClr val="C00000"/>
                </a:solidFill>
              </a:rPr>
              <a:t>μ</a:t>
            </a:r>
            <a:r>
              <a:rPr lang="cs-CZ" dirty="0">
                <a:solidFill>
                  <a:srgbClr val="C00000"/>
                </a:solidFill>
              </a:rPr>
              <a:t>m</a:t>
            </a:r>
          </a:p>
          <a:p>
            <a:pPr marL="0" indent="0">
              <a:buFont typeface="Arial" panose="020B0604020202020204" pitchFamily="34" charset="0"/>
              <a:buNone/>
            </a:pPr>
            <a:r>
              <a:rPr lang="pl-PL" dirty="0"/>
              <a:t>• od poloviny 20. století - rozvoj elektronové </a:t>
            </a:r>
            <a:r>
              <a:rPr lang="cs-CZ" dirty="0"/>
              <a:t>mikroskopie</a:t>
            </a:r>
          </a:p>
          <a:p>
            <a:pPr marL="0" indent="0">
              <a:buFont typeface="Arial" panose="020B0604020202020204" pitchFamily="34" charset="0"/>
              <a:buNone/>
            </a:pPr>
            <a:r>
              <a:rPr lang="cs-CZ" dirty="0"/>
              <a:t>			• SEM </a:t>
            </a:r>
            <a:r>
              <a:rPr lang="cs-CZ" dirty="0">
                <a:solidFill>
                  <a:srgbClr val="C00000"/>
                </a:solidFill>
              </a:rPr>
              <a:t>3 </a:t>
            </a:r>
            <a:r>
              <a:rPr lang="cs-CZ" dirty="0" err="1">
                <a:solidFill>
                  <a:srgbClr val="C00000"/>
                </a:solidFill>
              </a:rPr>
              <a:t>nm</a:t>
            </a:r>
            <a:endParaRPr lang="cs-CZ" dirty="0">
              <a:solidFill>
                <a:srgbClr val="C00000"/>
              </a:solidFill>
            </a:endParaRPr>
          </a:p>
          <a:p>
            <a:pPr marL="0" indent="0">
              <a:buFont typeface="Arial" panose="020B0604020202020204" pitchFamily="34" charset="0"/>
              <a:buNone/>
            </a:pPr>
            <a:r>
              <a:rPr lang="cs-CZ" dirty="0"/>
              <a:t>			• TEM </a:t>
            </a:r>
            <a:r>
              <a:rPr lang="cs-CZ" dirty="0">
                <a:solidFill>
                  <a:srgbClr val="C00000"/>
                </a:solidFill>
              </a:rPr>
              <a:t>0,2 </a:t>
            </a:r>
            <a:r>
              <a:rPr lang="cs-CZ" dirty="0" err="1">
                <a:solidFill>
                  <a:srgbClr val="C00000"/>
                </a:solidFill>
              </a:rPr>
              <a:t>nm</a:t>
            </a:r>
            <a:endParaRPr lang="cs-CZ" dirty="0">
              <a:solidFill>
                <a:srgbClr val="C00000"/>
              </a:solidFill>
            </a:endParaRPr>
          </a:p>
        </p:txBody>
      </p:sp>
    </p:spTree>
    <p:extLst>
      <p:ext uri="{BB962C8B-B14F-4D97-AF65-F5344CB8AC3E}">
        <p14:creationId xmlns:p14="http://schemas.microsoft.com/office/powerpoint/2010/main" val="302966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3000" y="89836"/>
            <a:ext cx="9875520" cy="1356360"/>
          </a:xfrm>
        </p:spPr>
        <p:txBody>
          <a:bodyPr/>
          <a:lstStyle/>
          <a:p>
            <a:r>
              <a:rPr lang="cs-CZ" dirty="0"/>
              <a:t>Rozlišovací schopnost/mez</a:t>
            </a:r>
          </a:p>
        </p:txBody>
      </p:sp>
      <p:pic>
        <p:nvPicPr>
          <p:cNvPr id="4" name="Zástupný symbol pro obsah 3"/>
          <p:cNvPicPr>
            <a:picLocks noGrp="1" noChangeAspect="1"/>
          </p:cNvPicPr>
          <p:nvPr>
            <p:ph idx="1"/>
          </p:nvPr>
        </p:nvPicPr>
        <p:blipFill>
          <a:blip r:embed="rId2"/>
          <a:stretch>
            <a:fillRect/>
          </a:stretch>
        </p:blipFill>
        <p:spPr>
          <a:xfrm>
            <a:off x="1110050" y="1239918"/>
            <a:ext cx="10515600" cy="3270168"/>
          </a:xfrm>
          <a:prstGeom prst="rect">
            <a:avLst/>
          </a:prstGeom>
        </p:spPr>
      </p:pic>
      <p:sp>
        <p:nvSpPr>
          <p:cNvPr id="5" name="Obdélník 4"/>
          <p:cNvSpPr/>
          <p:nvPr/>
        </p:nvSpPr>
        <p:spPr>
          <a:xfrm>
            <a:off x="5257800" y="3909921"/>
            <a:ext cx="6437376" cy="861774"/>
          </a:xfrm>
          <a:prstGeom prst="rect">
            <a:avLst/>
          </a:prstGeom>
        </p:spPr>
        <p:txBody>
          <a:bodyPr wrap="square">
            <a:spAutoFit/>
          </a:bodyPr>
          <a:lstStyle/>
          <a:p>
            <a:endParaRPr lang="cs-CZ" sz="3600" dirty="0">
              <a:solidFill>
                <a:srgbClr val="000000"/>
              </a:solidFill>
              <a:latin typeface="Arial" panose="020B0604020202020204" pitchFamily="34" charset="0"/>
            </a:endParaRPr>
          </a:p>
          <a:p>
            <a:r>
              <a:rPr lang="cs-CZ" sz="1400" dirty="0">
                <a:latin typeface="Arial" panose="020B0604020202020204" pitchFamily="34" charset="0"/>
              </a:rPr>
              <a:t>Kotrba, </a:t>
            </a:r>
            <a:r>
              <a:rPr lang="cs-CZ" sz="1400" dirty="0" err="1">
                <a:latin typeface="Arial" panose="020B0604020202020204" pitchFamily="34" charset="0"/>
              </a:rPr>
              <a:t>Babůrek</a:t>
            </a:r>
            <a:r>
              <a:rPr lang="cs-CZ" sz="1400" dirty="0">
                <a:latin typeface="Arial" panose="020B0604020202020204" pitchFamily="34" charset="0"/>
              </a:rPr>
              <a:t>, </a:t>
            </a:r>
            <a:r>
              <a:rPr lang="cs-CZ" sz="1400" dirty="0" err="1">
                <a:latin typeface="Arial" panose="020B0604020202020204" pitchFamily="34" charset="0"/>
              </a:rPr>
              <a:t>Knejzlík</a:t>
            </a:r>
            <a:r>
              <a:rPr lang="cs-CZ" sz="1400" dirty="0">
                <a:latin typeface="Arial" panose="020B0604020202020204" pitchFamily="34" charset="0"/>
              </a:rPr>
              <a:t>: Návody ke cvičením z biologie, VŠCHT Praha, 2006 </a:t>
            </a:r>
            <a:endParaRPr lang="cs-CZ" sz="1400" dirty="0"/>
          </a:p>
        </p:txBody>
      </p:sp>
      <p:sp>
        <p:nvSpPr>
          <p:cNvPr id="6" name="Obdélník 5"/>
          <p:cNvSpPr/>
          <p:nvPr/>
        </p:nvSpPr>
        <p:spPr>
          <a:xfrm>
            <a:off x="930875" y="5253049"/>
            <a:ext cx="10495005" cy="830997"/>
          </a:xfrm>
          <a:prstGeom prst="rect">
            <a:avLst/>
          </a:prstGeom>
        </p:spPr>
        <p:txBody>
          <a:bodyPr wrap="square">
            <a:spAutoFit/>
          </a:bodyPr>
          <a:lstStyle/>
          <a:p>
            <a:endParaRPr lang="cs-CZ" sz="1200" dirty="0">
              <a:solidFill>
                <a:srgbClr val="000000"/>
              </a:solidFill>
              <a:latin typeface="Arial" panose="020B0604020202020204" pitchFamily="34" charset="0"/>
            </a:endParaRPr>
          </a:p>
          <a:p>
            <a:r>
              <a:rPr lang="cs-CZ" b="1" dirty="0">
                <a:latin typeface="Arial" panose="020B0604020202020204" pitchFamily="34" charset="0"/>
              </a:rPr>
              <a:t>rozlišovací mez </a:t>
            </a:r>
            <a:r>
              <a:rPr lang="cs-CZ" dirty="0">
                <a:latin typeface="Arial" panose="020B0604020202020204" pitchFamily="34" charset="0"/>
              </a:rPr>
              <a:t>= nejmenší vzdálenost mezi dvěma body, které daná soustava </a:t>
            </a:r>
          </a:p>
          <a:p>
            <a:r>
              <a:rPr lang="cs-CZ" dirty="0">
                <a:latin typeface="Arial" panose="020B0604020202020204" pitchFamily="34" charset="0"/>
              </a:rPr>
              <a:t>rozliší jako dva body </a:t>
            </a:r>
            <a:endParaRPr lang="cs-CZ" dirty="0"/>
          </a:p>
        </p:txBody>
      </p:sp>
    </p:spTree>
    <p:extLst>
      <p:ext uri="{BB962C8B-B14F-4D97-AF65-F5344CB8AC3E}">
        <p14:creationId xmlns:p14="http://schemas.microsoft.com/office/powerpoint/2010/main" val="422042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Časové mezníky historie světelného mikroskopu</a:t>
            </a:r>
          </a:p>
        </p:txBody>
      </p:sp>
      <p:sp>
        <p:nvSpPr>
          <p:cNvPr id="3" name="Zástupný symbol pro obsah 2"/>
          <p:cNvSpPr>
            <a:spLocks noGrp="1"/>
          </p:cNvSpPr>
          <p:nvPr>
            <p:ph idx="1"/>
          </p:nvPr>
        </p:nvSpPr>
        <p:spPr/>
        <p:txBody>
          <a:bodyPr>
            <a:normAutofit fontScale="92500" lnSpcReduction="10000"/>
          </a:bodyPr>
          <a:lstStyle/>
          <a:p>
            <a:r>
              <a:rPr lang="cs-CZ" dirty="0"/>
              <a:t>začátky světelné mikroskopie - asi před 400 lety</a:t>
            </a:r>
          </a:p>
          <a:p>
            <a:r>
              <a:rPr lang="cs-CZ" dirty="0"/>
              <a:t>1590 (1595?) </a:t>
            </a:r>
            <a:r>
              <a:rPr lang="cs-CZ" b="1" dirty="0"/>
              <a:t>- Hans a </a:t>
            </a:r>
            <a:r>
              <a:rPr lang="cs-CZ" b="1" dirty="0" err="1"/>
              <a:t>Zacharias</a:t>
            </a:r>
            <a:r>
              <a:rPr lang="cs-CZ" b="1" dirty="0"/>
              <a:t> </a:t>
            </a:r>
            <a:r>
              <a:rPr lang="cs-CZ" b="1" dirty="0" err="1"/>
              <a:t>Janssenovi</a:t>
            </a:r>
            <a:r>
              <a:rPr lang="cs-CZ" b="1" dirty="0"/>
              <a:t> </a:t>
            </a:r>
            <a:r>
              <a:rPr lang="cs-CZ" dirty="0"/>
              <a:t>první složený mikroskop</a:t>
            </a:r>
          </a:p>
          <a:p>
            <a:r>
              <a:rPr lang="nl-NL" dirty="0"/>
              <a:t>1653 - </a:t>
            </a:r>
            <a:r>
              <a:rPr lang="nl-NL" b="1" dirty="0"/>
              <a:t>Anthony van Leeuwenhoek </a:t>
            </a:r>
            <a:r>
              <a:rPr lang="nl-NL" dirty="0"/>
              <a:t>(1632-1723)</a:t>
            </a:r>
          </a:p>
          <a:p>
            <a:r>
              <a:rPr lang="cs-CZ" dirty="0"/>
              <a:t>1665 – </a:t>
            </a:r>
            <a:r>
              <a:rPr lang="cs-CZ" b="1" dirty="0"/>
              <a:t>Robert </a:t>
            </a:r>
            <a:r>
              <a:rPr lang="cs-CZ" b="1" dirty="0" err="1"/>
              <a:t>Hook</a:t>
            </a:r>
            <a:endParaRPr lang="cs-CZ" b="1" dirty="0"/>
          </a:p>
          <a:p>
            <a:r>
              <a:rPr lang="cs-CZ" dirty="0"/>
              <a:t>1829 – </a:t>
            </a:r>
            <a:r>
              <a:rPr lang="cs-CZ" b="1" dirty="0" err="1"/>
              <a:t>J.J.Lister</a:t>
            </a:r>
            <a:r>
              <a:rPr lang="cs-CZ" dirty="0"/>
              <a:t> - konstrukce achromatického objektivu (kombinace čoček) – rozšíření použití mikroskopů v biologii, medicíně, mineralogii, chemii</a:t>
            </a:r>
          </a:p>
          <a:p>
            <a:r>
              <a:rPr lang="cs-CZ" dirty="0"/>
              <a:t>1828 - </a:t>
            </a:r>
            <a:r>
              <a:rPr lang="cs-CZ" b="1" dirty="0"/>
              <a:t>William Nicol </a:t>
            </a:r>
            <a:r>
              <a:rPr lang="cs-CZ" dirty="0"/>
              <a:t>- hranol z islandského vápence slepený kanadským balzámem = </a:t>
            </a:r>
            <a:r>
              <a:rPr lang="cs-CZ" dirty="0" err="1"/>
              <a:t>Nicolův</a:t>
            </a:r>
            <a:r>
              <a:rPr lang="cs-CZ" dirty="0"/>
              <a:t> hranol - polarizační mikroskopie </a:t>
            </a:r>
            <a:r>
              <a:rPr lang="pl-PL" dirty="0"/>
              <a:t>- využití v mineralogii, průmyslu i biologii</a:t>
            </a:r>
          </a:p>
          <a:p>
            <a:r>
              <a:rPr lang="pl-PL" dirty="0"/>
              <a:t>1870 – </a:t>
            </a:r>
            <a:r>
              <a:rPr lang="pl-PL" b="1" dirty="0"/>
              <a:t>Ernst Abbe </a:t>
            </a:r>
            <a:r>
              <a:rPr lang="pl-PL" dirty="0"/>
              <a:t>(Abbeův kondenzor)</a:t>
            </a:r>
          </a:p>
          <a:p>
            <a:r>
              <a:rPr lang="pl-PL" dirty="0"/>
              <a:t>1931 – Ernst Ruska – první elektronový mikroskop</a:t>
            </a:r>
            <a:endParaRPr lang="cs-CZ" dirty="0"/>
          </a:p>
        </p:txBody>
      </p:sp>
    </p:spTree>
    <p:extLst>
      <p:ext uri="{BB962C8B-B14F-4D97-AF65-F5344CB8AC3E}">
        <p14:creationId xmlns:p14="http://schemas.microsoft.com/office/powerpoint/2010/main" val="59470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První složený mikroskop</a:t>
            </a:r>
            <a:endParaRPr lang="cs-CZ" dirty="0"/>
          </a:p>
        </p:txBody>
      </p:sp>
      <p:sp>
        <p:nvSpPr>
          <p:cNvPr id="3" name="Zástupný symbol pro obsah 2"/>
          <p:cNvSpPr>
            <a:spLocks noGrp="1"/>
          </p:cNvSpPr>
          <p:nvPr>
            <p:ph idx="1"/>
          </p:nvPr>
        </p:nvSpPr>
        <p:spPr/>
        <p:txBody>
          <a:bodyPr/>
          <a:lstStyle/>
          <a:p>
            <a:r>
              <a:rPr lang="cs-CZ" dirty="0"/>
              <a:t>výrobce brýlí </a:t>
            </a:r>
            <a:r>
              <a:rPr lang="cs-CZ" dirty="0" err="1"/>
              <a:t>Zacharias</a:t>
            </a:r>
            <a:r>
              <a:rPr lang="cs-CZ" dirty="0"/>
              <a:t> </a:t>
            </a:r>
            <a:r>
              <a:rPr lang="cs-CZ" dirty="0" err="1"/>
              <a:t>Janssen</a:t>
            </a:r>
            <a:r>
              <a:rPr lang="cs-CZ" dirty="0"/>
              <a:t> a otec Hans</a:t>
            </a:r>
          </a:p>
          <a:p>
            <a:r>
              <a:rPr lang="cs-CZ" dirty="0"/>
              <a:t>Okulár a objektiv</a:t>
            </a:r>
          </a:p>
        </p:txBody>
      </p:sp>
      <p:pic>
        <p:nvPicPr>
          <p:cNvPr id="5" name="Obrázek 4"/>
          <p:cNvPicPr>
            <a:picLocks noChangeAspect="1"/>
          </p:cNvPicPr>
          <p:nvPr/>
        </p:nvPicPr>
        <p:blipFill>
          <a:blip r:embed="rId2"/>
          <a:stretch>
            <a:fillRect/>
          </a:stretch>
        </p:blipFill>
        <p:spPr>
          <a:xfrm>
            <a:off x="9243075" y="184060"/>
            <a:ext cx="2110725" cy="3817234"/>
          </a:xfrm>
          <a:prstGeom prst="rect">
            <a:avLst/>
          </a:prstGeom>
        </p:spPr>
      </p:pic>
      <p:pic>
        <p:nvPicPr>
          <p:cNvPr id="6" name="Obrázek 5"/>
          <p:cNvPicPr>
            <a:picLocks noChangeAspect="1"/>
          </p:cNvPicPr>
          <p:nvPr/>
        </p:nvPicPr>
        <p:blipFill>
          <a:blip r:embed="rId3"/>
          <a:stretch>
            <a:fillRect/>
          </a:stretch>
        </p:blipFill>
        <p:spPr>
          <a:xfrm>
            <a:off x="2564255" y="2906248"/>
            <a:ext cx="3066525" cy="1724233"/>
          </a:xfrm>
          <a:prstGeom prst="rect">
            <a:avLst/>
          </a:prstGeom>
        </p:spPr>
      </p:pic>
      <p:sp>
        <p:nvSpPr>
          <p:cNvPr id="7" name="Obdélník 6"/>
          <p:cNvSpPr/>
          <p:nvPr/>
        </p:nvSpPr>
        <p:spPr>
          <a:xfrm>
            <a:off x="5039908" y="2906248"/>
            <a:ext cx="2621230" cy="369332"/>
          </a:xfrm>
          <a:prstGeom prst="rect">
            <a:avLst/>
          </a:prstGeom>
        </p:spPr>
        <p:txBody>
          <a:bodyPr wrap="none">
            <a:spAutoFit/>
          </a:bodyPr>
          <a:lstStyle/>
          <a:p>
            <a:r>
              <a:rPr lang="cs-CZ" b="0" i="0" u="none" strike="noStrike" baseline="0" dirty="0">
                <a:latin typeface="ComicSansMS"/>
              </a:rPr>
              <a:t>rozsah zvětšení 3 – 10x</a:t>
            </a:r>
            <a:endParaRPr lang="cs-CZ" dirty="0"/>
          </a:p>
        </p:txBody>
      </p:sp>
      <p:sp>
        <p:nvSpPr>
          <p:cNvPr id="8" name="Obdélník 7"/>
          <p:cNvSpPr/>
          <p:nvPr/>
        </p:nvSpPr>
        <p:spPr>
          <a:xfrm>
            <a:off x="7810847" y="6311900"/>
            <a:ext cx="4262577" cy="369332"/>
          </a:xfrm>
          <a:prstGeom prst="rect">
            <a:avLst/>
          </a:prstGeom>
        </p:spPr>
        <p:txBody>
          <a:bodyPr wrap="none">
            <a:spAutoFit/>
          </a:bodyPr>
          <a:lstStyle/>
          <a:p>
            <a:r>
              <a:rPr lang="cs-CZ" dirty="0"/>
              <a:t>http://www.history-of-the-microscope.org/</a:t>
            </a:r>
          </a:p>
        </p:txBody>
      </p:sp>
    </p:spTree>
    <p:extLst>
      <p:ext uri="{BB962C8B-B14F-4D97-AF65-F5344CB8AC3E}">
        <p14:creationId xmlns:p14="http://schemas.microsoft.com/office/powerpoint/2010/main" val="57885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„Galileův“ mikroskop</a:t>
            </a:r>
            <a:endParaRPr lang="cs-CZ" dirty="0"/>
          </a:p>
        </p:txBody>
      </p:sp>
      <p:pic>
        <p:nvPicPr>
          <p:cNvPr id="4" name="Zástupný symbol pro obsah 3"/>
          <p:cNvPicPr>
            <a:picLocks noGrp="1" noChangeAspect="1"/>
          </p:cNvPicPr>
          <p:nvPr>
            <p:ph idx="1"/>
          </p:nvPr>
        </p:nvPicPr>
        <p:blipFill>
          <a:blip r:embed="rId2"/>
          <a:stretch>
            <a:fillRect/>
          </a:stretch>
        </p:blipFill>
        <p:spPr>
          <a:xfrm>
            <a:off x="5798197" y="1607342"/>
            <a:ext cx="2070900" cy="3637834"/>
          </a:xfrm>
          <a:prstGeom prst="rect">
            <a:avLst/>
          </a:prstGeom>
        </p:spPr>
      </p:pic>
      <p:sp>
        <p:nvSpPr>
          <p:cNvPr id="5" name="Obdélník 4"/>
          <p:cNvSpPr/>
          <p:nvPr/>
        </p:nvSpPr>
        <p:spPr>
          <a:xfrm>
            <a:off x="7714268" y="1540266"/>
            <a:ext cx="2758911" cy="1477328"/>
          </a:xfrm>
          <a:prstGeom prst="rect">
            <a:avLst/>
          </a:prstGeom>
        </p:spPr>
        <p:txBody>
          <a:bodyPr wrap="square">
            <a:spAutoFit/>
          </a:bodyPr>
          <a:lstStyle/>
          <a:p>
            <a:r>
              <a:rPr lang="cs-CZ" b="1" dirty="0">
                <a:latin typeface="ComicSansMS-Bold"/>
              </a:rPr>
              <a:t>tento mikroskop ze</a:t>
            </a:r>
          </a:p>
          <a:p>
            <a:r>
              <a:rPr lang="cs-CZ" b="1" dirty="0">
                <a:latin typeface="ComicSansMS-Bold"/>
              </a:rPr>
              <a:t>17. století přisuzován</a:t>
            </a:r>
          </a:p>
          <a:p>
            <a:r>
              <a:rPr lang="cs-CZ" b="1" dirty="0">
                <a:latin typeface="ComicSansMS-Bold"/>
              </a:rPr>
              <a:t>Galileovi byl vyroben</a:t>
            </a:r>
          </a:p>
          <a:p>
            <a:r>
              <a:rPr lang="cs-CZ" b="1" dirty="0">
                <a:latin typeface="ComicSansMS-Bold"/>
              </a:rPr>
              <a:t>asi až 50 let po jeho</a:t>
            </a:r>
          </a:p>
          <a:p>
            <a:r>
              <a:rPr lang="cs-CZ" b="1" dirty="0">
                <a:latin typeface="ComicSansMS-Bold"/>
              </a:rPr>
              <a:t>smrti</a:t>
            </a:r>
            <a:endParaRPr lang="cs-CZ" dirty="0"/>
          </a:p>
        </p:txBody>
      </p:sp>
      <p:sp>
        <p:nvSpPr>
          <p:cNvPr id="6" name="Obdélník 5"/>
          <p:cNvSpPr/>
          <p:nvPr/>
        </p:nvSpPr>
        <p:spPr>
          <a:xfrm>
            <a:off x="6946770" y="5841062"/>
            <a:ext cx="3290740" cy="646331"/>
          </a:xfrm>
          <a:prstGeom prst="rect">
            <a:avLst/>
          </a:prstGeom>
        </p:spPr>
        <p:txBody>
          <a:bodyPr wrap="square">
            <a:spAutoFit/>
          </a:bodyPr>
          <a:lstStyle/>
          <a:p>
            <a:r>
              <a:rPr lang="cs-CZ" dirty="0">
                <a:solidFill>
                  <a:srgbClr val="0000FF"/>
                </a:solidFill>
                <a:latin typeface="ComicSansMS"/>
              </a:rPr>
              <a:t>micro.magnet.fsu.edu/</a:t>
            </a:r>
            <a:r>
              <a:rPr lang="cs-CZ" dirty="0" err="1">
                <a:solidFill>
                  <a:srgbClr val="0000FF"/>
                </a:solidFill>
                <a:latin typeface="ComicSansMS"/>
              </a:rPr>
              <a:t>primer</a:t>
            </a:r>
            <a:r>
              <a:rPr lang="cs-CZ" dirty="0">
                <a:solidFill>
                  <a:srgbClr val="0000FF"/>
                </a:solidFill>
                <a:latin typeface="ComicSansMS"/>
              </a:rPr>
              <a:t>/</a:t>
            </a:r>
          </a:p>
          <a:p>
            <a:r>
              <a:rPr lang="cs-CZ" dirty="0">
                <a:solidFill>
                  <a:srgbClr val="0000FF"/>
                </a:solidFill>
                <a:latin typeface="ComicSansMS"/>
              </a:rPr>
              <a:t>museum/galileo.html</a:t>
            </a:r>
            <a:endParaRPr lang="cs-CZ" dirty="0"/>
          </a:p>
        </p:txBody>
      </p:sp>
      <p:pic>
        <p:nvPicPr>
          <p:cNvPr id="7" name="Obrázek 6"/>
          <p:cNvPicPr>
            <a:picLocks noChangeAspect="1"/>
          </p:cNvPicPr>
          <p:nvPr/>
        </p:nvPicPr>
        <p:blipFill>
          <a:blip r:embed="rId3"/>
          <a:stretch>
            <a:fillRect/>
          </a:stretch>
        </p:blipFill>
        <p:spPr>
          <a:xfrm>
            <a:off x="589611" y="1607342"/>
            <a:ext cx="2197374" cy="3999406"/>
          </a:xfrm>
          <a:prstGeom prst="rect">
            <a:avLst/>
          </a:prstGeom>
        </p:spPr>
      </p:pic>
      <p:sp>
        <p:nvSpPr>
          <p:cNvPr id="8" name="Obdélník 7"/>
          <p:cNvSpPr/>
          <p:nvPr/>
        </p:nvSpPr>
        <p:spPr>
          <a:xfrm>
            <a:off x="3024040" y="1990604"/>
            <a:ext cx="2504388" cy="1477328"/>
          </a:xfrm>
          <a:prstGeom prst="rect">
            <a:avLst/>
          </a:prstGeom>
        </p:spPr>
        <p:txBody>
          <a:bodyPr wrap="square">
            <a:spAutoFit/>
          </a:bodyPr>
          <a:lstStyle/>
          <a:p>
            <a:r>
              <a:rPr lang="cs-CZ" b="1" dirty="0">
                <a:latin typeface="ComicSansMS-Bold"/>
              </a:rPr>
              <a:t>vyrobený podle principu </a:t>
            </a:r>
            <a:r>
              <a:rPr lang="cs-CZ" b="1" dirty="0" err="1">
                <a:latin typeface="ComicSansMS-Bold"/>
              </a:rPr>
              <a:t>Janssenova</a:t>
            </a:r>
            <a:endParaRPr lang="cs-CZ" b="1" dirty="0">
              <a:latin typeface="ComicSansMS-Bold"/>
            </a:endParaRPr>
          </a:p>
          <a:p>
            <a:r>
              <a:rPr lang="cs-CZ" b="1" dirty="0">
                <a:latin typeface="ComicSansMS-Bold"/>
              </a:rPr>
              <a:t>mikroskopu = zaostřování výsuvem tubusu</a:t>
            </a:r>
            <a:endParaRPr lang="cs-CZ" dirty="0"/>
          </a:p>
        </p:txBody>
      </p:sp>
      <p:sp>
        <p:nvSpPr>
          <p:cNvPr id="9" name="Obdélník 8"/>
          <p:cNvSpPr/>
          <p:nvPr/>
        </p:nvSpPr>
        <p:spPr>
          <a:xfrm>
            <a:off x="483909" y="5906664"/>
            <a:ext cx="4257773" cy="646331"/>
          </a:xfrm>
          <a:prstGeom prst="rect">
            <a:avLst/>
          </a:prstGeom>
        </p:spPr>
        <p:txBody>
          <a:bodyPr wrap="square">
            <a:spAutoFit/>
          </a:bodyPr>
          <a:lstStyle/>
          <a:p>
            <a:r>
              <a:rPr lang="cs-CZ" dirty="0">
                <a:solidFill>
                  <a:srgbClr val="0000FF"/>
                </a:solidFill>
                <a:latin typeface="ComicSansMS"/>
              </a:rPr>
              <a:t>http://www.library.ethz.ch/exhibit/galilei</a:t>
            </a:r>
          </a:p>
          <a:p>
            <a:r>
              <a:rPr lang="cs-CZ" dirty="0">
                <a:solidFill>
                  <a:srgbClr val="0000FF"/>
                </a:solidFill>
                <a:latin typeface="ComicSansMS"/>
              </a:rPr>
              <a:t>/galileod6.html</a:t>
            </a:r>
            <a:endParaRPr lang="cs-CZ" dirty="0"/>
          </a:p>
        </p:txBody>
      </p:sp>
    </p:spTree>
    <p:extLst>
      <p:ext uri="{BB962C8B-B14F-4D97-AF65-F5344CB8AC3E}">
        <p14:creationId xmlns:p14="http://schemas.microsoft.com/office/powerpoint/2010/main" val="154800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t>Anthoni</a:t>
            </a:r>
            <a:r>
              <a:rPr lang="cs-CZ" b="1" dirty="0"/>
              <a:t> van </a:t>
            </a:r>
            <a:r>
              <a:rPr lang="cs-CZ" b="1" dirty="0" err="1"/>
              <a:t>Leeuwenhoek</a:t>
            </a:r>
            <a:br>
              <a:rPr lang="cs-CZ" b="1" dirty="0"/>
            </a:br>
            <a:r>
              <a:rPr lang="cs-CZ" b="1" dirty="0"/>
              <a:t>jednoduchý mikroskop</a:t>
            </a:r>
            <a:br>
              <a:rPr lang="cs-CZ" b="1" dirty="0"/>
            </a:br>
            <a:endParaRPr lang="cs-CZ" dirty="0"/>
          </a:p>
        </p:txBody>
      </p:sp>
      <p:sp>
        <p:nvSpPr>
          <p:cNvPr id="3" name="Zástupný symbol pro obsah 2"/>
          <p:cNvSpPr>
            <a:spLocks noGrp="1"/>
          </p:cNvSpPr>
          <p:nvPr>
            <p:ph idx="1"/>
          </p:nvPr>
        </p:nvSpPr>
        <p:spPr>
          <a:xfrm>
            <a:off x="395140" y="4380290"/>
            <a:ext cx="7457388" cy="1370062"/>
          </a:xfrm>
        </p:spPr>
        <p:txBody>
          <a:bodyPr/>
          <a:lstStyle/>
          <a:p>
            <a:pPr marL="0" indent="0">
              <a:buNone/>
            </a:pPr>
            <a:br>
              <a:rPr lang="cs-CZ" dirty="0"/>
            </a:br>
            <a:r>
              <a:rPr lang="cs-CZ" b="1" dirty="0" err="1"/>
              <a:t>Thonis</a:t>
            </a:r>
            <a:r>
              <a:rPr lang="cs-CZ" b="1" dirty="0"/>
              <a:t> </a:t>
            </a:r>
            <a:r>
              <a:rPr lang="cs-CZ" b="1" dirty="0" err="1"/>
              <a:t>Philipszoon</a:t>
            </a:r>
            <a:r>
              <a:rPr lang="cs-CZ" b="1" dirty="0"/>
              <a:t> (1632-1723)</a:t>
            </a:r>
            <a:br>
              <a:rPr lang="cs-CZ" b="1" dirty="0"/>
            </a:br>
            <a:r>
              <a:rPr lang="en-US" b="1" dirty="0"/>
              <a:t>“Anthony from the Lion’s Corner ”</a:t>
            </a:r>
            <a:endParaRPr lang="cs-CZ" dirty="0"/>
          </a:p>
        </p:txBody>
      </p:sp>
      <p:pic>
        <p:nvPicPr>
          <p:cNvPr id="4" name="Obrázek 3"/>
          <p:cNvPicPr>
            <a:picLocks noChangeAspect="1"/>
          </p:cNvPicPr>
          <p:nvPr/>
        </p:nvPicPr>
        <p:blipFill>
          <a:blip r:embed="rId3"/>
          <a:stretch>
            <a:fillRect/>
          </a:stretch>
        </p:blipFill>
        <p:spPr>
          <a:xfrm>
            <a:off x="1286652" y="1707788"/>
            <a:ext cx="2832862" cy="2861606"/>
          </a:xfrm>
          <a:prstGeom prst="rect">
            <a:avLst/>
          </a:prstGeom>
        </p:spPr>
      </p:pic>
      <p:pic>
        <p:nvPicPr>
          <p:cNvPr id="5" name="Obrázek 4"/>
          <p:cNvPicPr>
            <a:picLocks noChangeAspect="1"/>
          </p:cNvPicPr>
          <p:nvPr/>
        </p:nvPicPr>
        <p:blipFill>
          <a:blip r:embed="rId4"/>
          <a:stretch>
            <a:fillRect/>
          </a:stretch>
        </p:blipFill>
        <p:spPr>
          <a:xfrm>
            <a:off x="6259558" y="1387621"/>
            <a:ext cx="5734801" cy="3677700"/>
          </a:xfrm>
          <a:prstGeom prst="rect">
            <a:avLst/>
          </a:prstGeom>
        </p:spPr>
      </p:pic>
      <p:pic>
        <p:nvPicPr>
          <p:cNvPr id="6" name="Obrázek 5"/>
          <p:cNvPicPr>
            <a:picLocks noChangeAspect="1"/>
          </p:cNvPicPr>
          <p:nvPr/>
        </p:nvPicPr>
        <p:blipFill>
          <a:blip r:embed="rId5"/>
          <a:stretch>
            <a:fillRect/>
          </a:stretch>
        </p:blipFill>
        <p:spPr>
          <a:xfrm>
            <a:off x="6179878" y="4569394"/>
            <a:ext cx="1672650" cy="1923567"/>
          </a:xfrm>
          <a:prstGeom prst="rect">
            <a:avLst/>
          </a:prstGeom>
        </p:spPr>
      </p:pic>
      <p:pic>
        <p:nvPicPr>
          <p:cNvPr id="3074" name="Picture 2" descr="Výsledek obrázku pro leeuwenhoek microsc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4993" y="5059204"/>
            <a:ext cx="2118970" cy="1439875"/>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9631030" y="3005614"/>
            <a:ext cx="697627" cy="369332"/>
          </a:xfrm>
          <a:prstGeom prst="rect">
            <a:avLst/>
          </a:prstGeom>
        </p:spPr>
        <p:txBody>
          <a:bodyPr wrap="none">
            <a:spAutoFit/>
          </a:bodyPr>
          <a:lstStyle/>
          <a:p>
            <a:r>
              <a:rPr lang="cs-CZ" b="0" i="0" u="none" strike="noStrike" baseline="0">
                <a:latin typeface="ComicSansMS"/>
              </a:rPr>
              <a:t>1653</a:t>
            </a:r>
            <a:endParaRPr lang="cs-CZ"/>
          </a:p>
        </p:txBody>
      </p:sp>
    </p:spTree>
    <p:extLst>
      <p:ext uri="{BB962C8B-B14F-4D97-AF65-F5344CB8AC3E}">
        <p14:creationId xmlns:p14="http://schemas.microsoft.com/office/powerpoint/2010/main" val="19408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3504" y="609600"/>
            <a:ext cx="9875520" cy="1356360"/>
          </a:xfrm>
        </p:spPr>
        <p:txBody>
          <a:bodyPr/>
          <a:lstStyle/>
          <a:p>
            <a:r>
              <a:rPr lang="cs-CZ" dirty="0"/>
              <a:t>Robert </a:t>
            </a:r>
            <a:r>
              <a:rPr lang="cs-CZ" dirty="0" err="1"/>
              <a:t>Hooke</a:t>
            </a:r>
            <a:r>
              <a:rPr lang="cs-CZ" dirty="0"/>
              <a:t> - </a:t>
            </a:r>
            <a:r>
              <a:rPr lang="cs-CZ" dirty="0" err="1"/>
              <a:t>Micrographia</a:t>
            </a:r>
            <a:endParaRPr lang="cs-CZ" dirty="0"/>
          </a:p>
        </p:txBody>
      </p:sp>
      <p:pic>
        <p:nvPicPr>
          <p:cNvPr id="2050" name="Picture 2" descr="http://www.history-of-the-microscope.org/images/Robert-Hooke-early-microscop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3292" y="1623865"/>
            <a:ext cx="1632005" cy="18433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hook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9831" y="179108"/>
            <a:ext cx="2347905" cy="27988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micrograph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7954" y="1690688"/>
            <a:ext cx="2463800" cy="18237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ýsledek obrázku pro micrographia co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8574" y="3601040"/>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thumb/0/08/Micrographia_title_page.gif/800px-Micrographia_title_pag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2339" y="180879"/>
            <a:ext cx="1767492" cy="2797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344998" y="3855563"/>
            <a:ext cx="3619893" cy="1477328"/>
          </a:xfrm>
          <a:prstGeom prst="rect">
            <a:avLst/>
          </a:prstGeom>
          <a:noFill/>
        </p:spPr>
        <p:txBody>
          <a:bodyPr wrap="square" rtlCol="0">
            <a:spAutoFit/>
          </a:bodyPr>
          <a:lstStyle/>
          <a:p>
            <a:pPr marL="285750" indent="-285750">
              <a:buFontTx/>
              <a:buChar char="-"/>
            </a:pPr>
            <a:r>
              <a:rPr lang="cs-CZ" dirty="0"/>
              <a:t>1665</a:t>
            </a:r>
          </a:p>
          <a:p>
            <a:pPr marL="285750" indent="-285750">
              <a:buFontTx/>
              <a:buChar char="-"/>
            </a:pPr>
            <a:r>
              <a:rPr lang="cs-CZ" dirty="0"/>
              <a:t>Primitivní složený mikroskop</a:t>
            </a:r>
          </a:p>
          <a:p>
            <a:pPr marL="285750" indent="-285750">
              <a:buFontTx/>
              <a:buChar char="-"/>
            </a:pPr>
            <a:r>
              <a:rPr lang="cs-CZ" dirty="0"/>
              <a:t>Vlastnoruční kresby</a:t>
            </a:r>
          </a:p>
          <a:p>
            <a:pPr marL="285750" indent="-285750">
              <a:buFontTx/>
              <a:buChar char="-"/>
            </a:pPr>
            <a:r>
              <a:rPr lang="cs-CZ" dirty="0"/>
              <a:t>V řezech korku pojmenoval „buňky“</a:t>
            </a:r>
          </a:p>
        </p:txBody>
      </p:sp>
    </p:spTree>
    <p:extLst>
      <p:ext uri="{BB962C8B-B14F-4D97-AF65-F5344CB8AC3E}">
        <p14:creationId xmlns:p14="http://schemas.microsoft.com/office/powerpoint/2010/main" val="385774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3000" y="445008"/>
            <a:ext cx="9875520" cy="1356360"/>
          </a:xfrm>
        </p:spPr>
        <p:txBody>
          <a:bodyPr/>
          <a:lstStyle/>
          <a:p>
            <a:r>
              <a:rPr lang="cs-CZ" dirty="0"/>
              <a:t>J.J. </a:t>
            </a:r>
            <a:r>
              <a:rPr lang="cs-CZ" dirty="0" err="1"/>
              <a:t>Lister</a:t>
            </a:r>
            <a:r>
              <a:rPr lang="cs-CZ" dirty="0"/>
              <a:t> – achromatický objektiv</a:t>
            </a:r>
          </a:p>
        </p:txBody>
      </p:sp>
      <p:sp>
        <p:nvSpPr>
          <p:cNvPr id="3" name="Obdélník 2"/>
          <p:cNvSpPr/>
          <p:nvPr/>
        </p:nvSpPr>
        <p:spPr>
          <a:xfrm>
            <a:off x="906163" y="5099218"/>
            <a:ext cx="6096000" cy="1107996"/>
          </a:xfrm>
          <a:prstGeom prst="rect">
            <a:avLst/>
          </a:prstGeom>
        </p:spPr>
        <p:txBody>
          <a:bodyPr>
            <a:spAutoFit/>
          </a:bodyPr>
          <a:lstStyle/>
          <a:p>
            <a:endParaRPr lang="cs-CZ" sz="1200" dirty="0">
              <a:solidFill>
                <a:srgbClr val="000000"/>
              </a:solidFill>
              <a:latin typeface="Arial" panose="020B0604020202020204" pitchFamily="34" charset="0"/>
            </a:endParaRPr>
          </a:p>
          <a:p>
            <a:r>
              <a:rPr lang="cs-CZ" b="1" dirty="0">
                <a:latin typeface="Arial" panose="020B0604020202020204" pitchFamily="34" charset="0"/>
              </a:rPr>
              <a:t>Vada barevná (chromatická): </a:t>
            </a:r>
            <a:r>
              <a:rPr lang="cs-CZ" dirty="0">
                <a:latin typeface="Arial" panose="020B0604020202020204" pitchFamily="34" charset="0"/>
              </a:rPr>
              <a:t>čočka má pro každou složku polychromatického světla jiné ohnisko (index lomu je </a:t>
            </a:r>
            <a:r>
              <a:rPr lang="cs-CZ" dirty="0" err="1">
                <a:latin typeface="Arial" panose="020B0604020202020204" pitchFamily="34" charset="0"/>
              </a:rPr>
              <a:t>fcí</a:t>
            </a:r>
            <a:r>
              <a:rPr lang="cs-CZ" dirty="0">
                <a:latin typeface="Arial" panose="020B0604020202020204" pitchFamily="34" charset="0"/>
              </a:rPr>
              <a:t> </a:t>
            </a:r>
            <a:r>
              <a:rPr lang="cs-CZ" dirty="0">
                <a:latin typeface="Symbol" panose="05050102010706020507" pitchFamily="18" charset="2"/>
              </a:rPr>
              <a:t>l</a:t>
            </a:r>
            <a:r>
              <a:rPr lang="cs-CZ" dirty="0">
                <a:latin typeface="Arial" panose="020B0604020202020204" pitchFamily="34" charset="0"/>
              </a:rPr>
              <a:t>) - </a:t>
            </a:r>
            <a:r>
              <a:rPr lang="cs-CZ" dirty="0"/>
              <a:t>barevná vada velikosti nebo polohy obrazu </a:t>
            </a:r>
          </a:p>
        </p:txBody>
      </p:sp>
      <p:pic>
        <p:nvPicPr>
          <p:cNvPr id="4" name="Picture 2" descr="Výsledek obrázku pro chromatic achromatic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565442"/>
            <a:ext cx="47625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chromatic achromatic microsco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2450" y="5158429"/>
            <a:ext cx="2324015" cy="156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7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a:t>Mikroskopy 18. století</a:t>
            </a:r>
            <a:endParaRPr lang="cs-CZ" dirty="0"/>
          </a:p>
        </p:txBody>
      </p:sp>
      <p:pic>
        <p:nvPicPr>
          <p:cNvPr id="5" name="Zástupný symbol pro obsah 3"/>
          <p:cNvPicPr>
            <a:picLocks noChangeAspect="1"/>
          </p:cNvPicPr>
          <p:nvPr/>
        </p:nvPicPr>
        <p:blipFill>
          <a:blip r:embed="rId2"/>
          <a:stretch>
            <a:fillRect/>
          </a:stretch>
        </p:blipFill>
        <p:spPr>
          <a:xfrm>
            <a:off x="1022544" y="1759824"/>
            <a:ext cx="3037392" cy="4739077"/>
          </a:xfrm>
          <a:prstGeom prst="rect">
            <a:avLst/>
          </a:prstGeom>
        </p:spPr>
      </p:pic>
      <p:sp>
        <p:nvSpPr>
          <p:cNvPr id="6" name="Obdélník 5"/>
          <p:cNvSpPr/>
          <p:nvPr/>
        </p:nvSpPr>
        <p:spPr>
          <a:xfrm>
            <a:off x="2387261" y="1982462"/>
            <a:ext cx="2223686" cy="369332"/>
          </a:xfrm>
          <a:prstGeom prst="rect">
            <a:avLst/>
          </a:prstGeom>
        </p:spPr>
        <p:txBody>
          <a:bodyPr wrap="none">
            <a:spAutoFit/>
          </a:bodyPr>
          <a:lstStyle/>
          <a:p>
            <a:r>
              <a:rPr lang="cs-CZ" b="1" dirty="0">
                <a:solidFill>
                  <a:srgbClr val="0000FF"/>
                </a:solidFill>
                <a:latin typeface="ComicSansMS-Bold"/>
              </a:rPr>
              <a:t>tubus z mahagonu</a:t>
            </a:r>
            <a:endParaRPr lang="cs-CZ" dirty="0"/>
          </a:p>
        </p:txBody>
      </p:sp>
      <p:sp>
        <p:nvSpPr>
          <p:cNvPr id="7" name="Obdélník 6"/>
          <p:cNvSpPr/>
          <p:nvPr/>
        </p:nvSpPr>
        <p:spPr>
          <a:xfrm>
            <a:off x="3159689" y="5320022"/>
            <a:ext cx="1800493" cy="369332"/>
          </a:xfrm>
          <a:prstGeom prst="rect">
            <a:avLst/>
          </a:prstGeom>
        </p:spPr>
        <p:txBody>
          <a:bodyPr wrap="none">
            <a:spAutoFit/>
          </a:bodyPr>
          <a:lstStyle/>
          <a:p>
            <a:r>
              <a:rPr lang="cs-CZ" b="1" dirty="0">
                <a:solidFill>
                  <a:srgbClr val="0000FF"/>
                </a:solidFill>
                <a:latin typeface="ComicSansMS-Bold"/>
              </a:rPr>
              <a:t>stativ z ořechu</a:t>
            </a:r>
            <a:endParaRPr lang="cs-CZ" dirty="0"/>
          </a:p>
        </p:txBody>
      </p:sp>
      <p:pic>
        <p:nvPicPr>
          <p:cNvPr id="8" name="Obrázek 7"/>
          <p:cNvPicPr>
            <a:picLocks noChangeAspect="1"/>
          </p:cNvPicPr>
          <p:nvPr/>
        </p:nvPicPr>
        <p:blipFill>
          <a:blip r:embed="rId3"/>
          <a:stretch>
            <a:fillRect/>
          </a:stretch>
        </p:blipFill>
        <p:spPr>
          <a:xfrm>
            <a:off x="6197081" y="1402046"/>
            <a:ext cx="3010927" cy="4966230"/>
          </a:xfrm>
          <a:prstGeom prst="rect">
            <a:avLst/>
          </a:prstGeom>
        </p:spPr>
      </p:pic>
    </p:spTree>
    <p:extLst>
      <p:ext uri="{BB962C8B-B14F-4D97-AF65-F5344CB8AC3E}">
        <p14:creationId xmlns:p14="http://schemas.microsoft.com/office/powerpoint/2010/main" val="291099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a:t>Mikroskopy v expozici muzea</a:t>
            </a:r>
            <a:br>
              <a:rPr lang="cs-CZ" b="1"/>
            </a:br>
            <a:r>
              <a:rPr lang="cs-CZ" b="1"/>
              <a:t>v klášteře Zlatá Koruna</a:t>
            </a:r>
            <a:endParaRPr lang="cs-CZ" dirty="0"/>
          </a:p>
        </p:txBody>
      </p:sp>
      <p:sp>
        <p:nvSpPr>
          <p:cNvPr id="3" name="Zástupný symbol pro obsah 2"/>
          <p:cNvSpPr txBox="1">
            <a:spLocks/>
          </p:cNvSpPr>
          <p:nvPr/>
        </p:nvSpPr>
        <p:spPr>
          <a:xfrm>
            <a:off x="838200" y="1825625"/>
            <a:ext cx="343204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b="1"/>
              <a:t>mechanické části mosazné a dřevěné</a:t>
            </a:r>
            <a:endParaRPr lang="cs-CZ" dirty="0"/>
          </a:p>
        </p:txBody>
      </p:sp>
      <p:pic>
        <p:nvPicPr>
          <p:cNvPr id="4" name="Obrázek 3"/>
          <p:cNvPicPr>
            <a:picLocks noChangeAspect="1"/>
          </p:cNvPicPr>
          <p:nvPr/>
        </p:nvPicPr>
        <p:blipFill>
          <a:blip r:embed="rId2"/>
          <a:stretch>
            <a:fillRect/>
          </a:stretch>
        </p:blipFill>
        <p:spPr>
          <a:xfrm>
            <a:off x="6875676" y="1027906"/>
            <a:ext cx="4124556" cy="5520682"/>
          </a:xfrm>
          <a:prstGeom prst="rect">
            <a:avLst/>
          </a:prstGeom>
        </p:spPr>
      </p:pic>
    </p:spTree>
    <p:extLst>
      <p:ext uri="{BB962C8B-B14F-4D97-AF65-F5344CB8AC3E}">
        <p14:creationId xmlns:p14="http://schemas.microsoft.com/office/powerpoint/2010/main" val="3582652837"/>
      </p:ext>
    </p:extLst>
  </p:cSld>
  <p:clrMapOvr>
    <a:masterClrMapping/>
  </p:clrMapOvr>
</p:sld>
</file>

<file path=ppt/theme/theme1.xml><?xml version="1.0" encoding="utf-8"?>
<a:theme xmlns:a="http://schemas.openxmlformats.org/drawingml/2006/main" name="Základ">
  <a:themeElements>
    <a:clrScheme name="Základ">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TM03457444[[fn=Základna]]</Template>
  <TotalTime>355</TotalTime>
  <Words>1279</Words>
  <Application>Microsoft Office PowerPoint</Application>
  <PresentationFormat>Širokoúhlá obrazovka</PresentationFormat>
  <Paragraphs>157</Paragraphs>
  <Slides>16</Slides>
  <Notes>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vt:i4>
      </vt:variant>
    </vt:vector>
  </HeadingPairs>
  <TitlesOfParts>
    <vt:vector size="23" baseType="lpstr">
      <vt:lpstr>Arial</vt:lpstr>
      <vt:lpstr>Calibri</vt:lpstr>
      <vt:lpstr>ComicSansMS</vt:lpstr>
      <vt:lpstr>ComicSansMS-Bold</vt:lpstr>
      <vt:lpstr>Corbel</vt:lpstr>
      <vt:lpstr>Symbol</vt:lpstr>
      <vt:lpstr>Základ</vt:lpstr>
      <vt:lpstr>Světelná mikroskopie Úvod do předmětu Bi1301</vt:lpstr>
      <vt:lpstr>Časové mezníky historie světelného mikroskopu</vt:lpstr>
      <vt:lpstr>První složený mikroskop</vt:lpstr>
      <vt:lpstr>„Galileův“ mikroskop</vt:lpstr>
      <vt:lpstr>Anthoni van Leeuwenhoek jednoduchý mikroskop </vt:lpstr>
      <vt:lpstr>Robert Hooke - Micrographia</vt:lpstr>
      <vt:lpstr>J.J. Lister – achromatický objektiv</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Rozlišovací schopnost/mez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Světelná mikroskopie Úvod do předmětu Bi1301</dc:title>
  <dc:creator>Admin</dc:creator>
  <cp:lastModifiedBy>cempirkova</cp:lastModifiedBy>
  <cp:revision>38</cp:revision>
  <dcterms:created xsi:type="dcterms:W3CDTF">2016-09-14T09:36:51Z</dcterms:created>
  <dcterms:modified xsi:type="dcterms:W3CDTF">2021-09-20T10:32:10Z</dcterms:modified>
</cp:coreProperties>
</file>