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89" r:id="rId4"/>
    <p:sldId id="290" r:id="rId5"/>
    <p:sldId id="291" r:id="rId6"/>
    <p:sldId id="399" r:id="rId7"/>
    <p:sldId id="400" r:id="rId8"/>
    <p:sldId id="397" r:id="rId9"/>
    <p:sldId id="398" r:id="rId10"/>
    <p:sldId id="332" r:id="rId11"/>
    <p:sldId id="360" r:id="rId12"/>
    <p:sldId id="362" r:id="rId13"/>
    <p:sldId id="363" r:id="rId14"/>
    <p:sldId id="292" r:id="rId15"/>
    <p:sldId id="361" r:id="rId16"/>
    <p:sldId id="365" r:id="rId17"/>
    <p:sldId id="296" r:id="rId18"/>
    <p:sldId id="297" r:id="rId19"/>
    <p:sldId id="337" r:id="rId20"/>
    <p:sldId id="338" r:id="rId21"/>
    <p:sldId id="298" r:id="rId22"/>
    <p:sldId id="355" r:id="rId23"/>
    <p:sldId id="388" r:id="rId24"/>
    <p:sldId id="366" r:id="rId25"/>
    <p:sldId id="369" r:id="rId26"/>
    <p:sldId id="371" r:id="rId27"/>
    <p:sldId id="367" r:id="rId28"/>
    <p:sldId id="368" r:id="rId29"/>
    <p:sldId id="309" r:id="rId30"/>
    <p:sldId id="374" r:id="rId31"/>
    <p:sldId id="348" r:id="rId32"/>
    <p:sldId id="313" r:id="rId33"/>
    <p:sldId id="375" r:id="rId34"/>
    <p:sldId id="376" r:id="rId35"/>
    <p:sldId id="389" r:id="rId36"/>
    <p:sldId id="377" r:id="rId37"/>
    <p:sldId id="390" r:id="rId38"/>
    <p:sldId id="378" r:id="rId39"/>
    <p:sldId id="380" r:id="rId40"/>
    <p:sldId id="391" r:id="rId41"/>
    <p:sldId id="381" r:id="rId42"/>
    <p:sldId id="383" r:id="rId43"/>
    <p:sldId id="384" r:id="rId44"/>
    <p:sldId id="393" r:id="rId45"/>
    <p:sldId id="373" r:id="rId46"/>
    <p:sldId id="394" r:id="rId47"/>
    <p:sldId id="350" r:id="rId48"/>
    <p:sldId id="395" r:id="rId49"/>
    <p:sldId id="392" r:id="rId50"/>
    <p:sldId id="385" r:id="rId51"/>
    <p:sldId id="351" r:id="rId52"/>
    <p:sldId id="352" r:id="rId53"/>
    <p:sldId id="387" r:id="rId5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91126" autoAdjust="0"/>
  </p:normalViewPr>
  <p:slideViewPr>
    <p:cSldViewPr>
      <p:cViewPr varScale="1">
        <p:scale>
          <a:sx n="62" d="100"/>
          <a:sy n="62" d="100"/>
        </p:scale>
        <p:origin x="13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AC1B99-BB3F-4C69-86E3-A8A9A993D5A6}" type="datetimeFigureOut">
              <a:rPr lang="cs-CZ" altLang="cs-CZ"/>
              <a:pPr>
                <a:defRPr/>
              </a:pPr>
              <a:t>19.10.2020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9CD8FE-2EB6-4441-B81F-1DE8176834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EFCA1295-37A5-43D4-998E-19D1F27B7E8C}" type="datetimeFigureOut">
              <a:rPr lang="cs-CZ" altLang="cs-CZ"/>
              <a:pPr>
                <a:defRPr/>
              </a:pPr>
              <a:t>19.10.2020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4F308AF3-60F0-4D14-9F01-713FE30BC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Where can the information on environmental properties be found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Look up information on one chemical “compound” that you could find in your bathroom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5FE19-0031-487F-92F5-F93BF25146F1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8FF20-1C76-4BAA-B0D6-03FD8BF5276F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9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7E343-6856-4269-A1B9-EB2E7EA777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068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006-11A7-47F2-954C-EA8F9A3DA2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56AF-6809-4C23-AC15-53A889BCD3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36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6145-2F51-4C7F-BFCB-718C094D5D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26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A5951-0473-45DC-9EB6-0BED81688D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8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4A72-28EE-4F82-ACC6-5C92F5B19C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55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791-E6DF-4C1E-A0F5-B8D7BE655A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91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4DA3-7621-4AE2-8BCC-48E7128781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E89-9603-41DF-AE10-925A6DA8D4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69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BFA-0279-4F61-9F76-6D246D9D575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0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2572-7FF5-4473-9384-ADCBED7CED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836BE82-BEC6-4693-980A-B5F64AC7A4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Chemical compounds in ecosystems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– introduction –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/>
              <a:t>Overview of contamination sources</a:t>
            </a:r>
          </a:p>
          <a:p>
            <a:pPr lvl="1"/>
            <a:r>
              <a:rPr lang="en-US" altLang="en-US" sz="1600" i="1"/>
              <a:t>a student should have a general overview and be able to name representative examples</a:t>
            </a:r>
          </a:p>
          <a:p>
            <a:pPr lvl="1"/>
            <a:endParaRPr lang="en-US" altLang="en-US" sz="1600"/>
          </a:p>
          <a:p>
            <a:pPr lvl="1"/>
            <a:r>
              <a:rPr lang="en-US" altLang="en-US" sz="1800"/>
              <a:t>POINT SOURCES (easier to control and penalize)</a:t>
            </a:r>
          </a:p>
          <a:p>
            <a:pPr lvl="2"/>
            <a:r>
              <a:rPr lang="en-US" altLang="en-US" sz="1400"/>
              <a:t>communal wastewaters</a:t>
            </a:r>
          </a:p>
          <a:p>
            <a:pPr lvl="2"/>
            <a:r>
              <a:rPr lang="en-US" altLang="en-US" sz="1400"/>
              <a:t>industrial wastewaters</a:t>
            </a:r>
          </a:p>
          <a:p>
            <a:pPr lvl="2"/>
            <a:r>
              <a:rPr lang="en-US" altLang="en-US" sz="1400"/>
              <a:t>solid urban- and industrial wastes – damps / combustion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DIFFUSE SOURCES (difficult to control)</a:t>
            </a:r>
          </a:p>
          <a:p>
            <a:pPr lvl="2"/>
            <a:r>
              <a:rPr lang="en-US" altLang="en-US" sz="1400"/>
              <a:t>industry, </a:t>
            </a:r>
            <a:r>
              <a:rPr lang="cs-CZ" altLang="en-US" sz="1400"/>
              <a:t>engine </a:t>
            </a:r>
            <a:r>
              <a:rPr lang="en-US" altLang="en-US" sz="1400"/>
              <a:t>emissions, energy production	</a:t>
            </a:r>
          </a:p>
          <a:p>
            <a:pPr lvl="2"/>
            <a:r>
              <a:rPr lang="en-US" altLang="en-US" sz="1400"/>
              <a:t>surface run-offs (roads, roofs, coatings...)</a:t>
            </a:r>
          </a:p>
          <a:p>
            <a:pPr lvl="2"/>
            <a:r>
              <a:rPr lang="en-US" altLang="en-US" sz="1400"/>
              <a:t>agricultural activities</a:t>
            </a:r>
            <a:endParaRPr lang="cs-CZ" altLang="en-US" sz="1400"/>
          </a:p>
          <a:p>
            <a:pPr lvl="2"/>
            <a:endParaRPr lang="cs-CZ" altLang="en-US" sz="1400"/>
          </a:p>
          <a:p>
            <a:pPr lvl="1"/>
            <a:r>
              <a:rPr lang="cs-CZ" altLang="en-US" sz="1800"/>
              <a:t>LINE </a:t>
            </a:r>
            <a:r>
              <a:rPr lang="en-US" altLang="en-US" sz="1800"/>
              <a:t>SOURCES (difficult to control)</a:t>
            </a:r>
          </a:p>
          <a:p>
            <a:pPr lvl="2"/>
            <a:r>
              <a:rPr lang="cs-CZ" altLang="en-US" sz="1400"/>
              <a:t>(highways) traffic</a:t>
            </a:r>
            <a:endParaRPr lang="en-US" altLang="en-US" sz="1400"/>
          </a:p>
          <a:p>
            <a:pPr lvl="2"/>
            <a:endParaRPr lang="en-US" altLang="en-US" sz="1400"/>
          </a:p>
          <a:p>
            <a:endParaRPr lang="en-US" altLang="en-US"/>
          </a:p>
        </p:txBody>
      </p:sp>
      <p:sp>
        <p:nvSpPr>
          <p:cNvPr id="1638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Sources... and examples of representative contaminants</a:t>
            </a:r>
          </a:p>
        </p:txBody>
      </p:sp>
      <p:pic>
        <p:nvPicPr>
          <p:cNvPr id="1638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Communal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 secondary also on soil and further influence on food chain (irrigation, WWT sludges)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Nontoxic organic compounds (fecal pollution)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PPCP </a:t>
            </a:r>
            <a:r>
              <a:rPr lang="en-US" altLang="en-US" sz="160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Pharmaceuticals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Household chemicals (detergents, softeners, fragrances/musks)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endParaRPr lang="en-US" altLang="en-US" sz="1600"/>
          </a:p>
        </p:txBody>
      </p:sp>
      <p:pic>
        <p:nvPicPr>
          <p:cNvPr id="1843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724525" y="29908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Industrial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4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type, examples: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Food industry – organic pollution, phytoestrogens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Pulp and paper industry – chlorine, organochlorine compounds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Metal processing – cooling and metalworking-fluids</a:t>
            </a:r>
            <a:br>
              <a:rPr lang="en-US" altLang="en-US" sz="1200"/>
            </a:br>
            <a:r>
              <a:rPr lang="en-US" altLang="en-US" sz="1200"/>
              <a:t>(chlorinated alkanes / paraffins)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Acids, solvents (incl. halogenated)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0485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3182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Landfills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&amp;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Industrial zones </a:t>
            </a:r>
            <a:r>
              <a:rPr lang="cs-CZ" altLang="en-US" sz="1800" b="1">
                <a:solidFill>
                  <a:schemeClr val="tx1"/>
                </a:solidFill>
              </a:rPr>
              <a:t>(brownfields)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effect on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2"/>
                </a:solidFill>
              </a:rPr>
              <a:t>ground water </a:t>
            </a:r>
            <a:r>
              <a:rPr lang="en-US" altLang="en-US" sz="1600"/>
              <a:t>(GW)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 and landfilling, frequent GW contaminants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BTEX – benzene, toluene, ethylbenzene, and xylenes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Low molecular weight halogenated solvents– e.g. ethylenes (TCE, DCE)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Organochlorine pesticides (OCPs)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253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Industry, internal combustion engines, energy production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atmosphere</a:t>
            </a:r>
            <a:r>
              <a:rPr lang="en-US" altLang="en-US" sz="1600"/>
              <a:t> + on all ecosystems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 (e.g. Pb, Cd etc.)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CO, CO2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SOx, NOx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Polychlorinated dibenzo-p-dioxins and furans (PCDD/Fs)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 b="1"/>
              <a:t>Specific organic compounds used by industry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Regarding the type of the industry 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Global importance e.g. Polychlorinated biphenyls (PCBs)</a:t>
            </a:r>
          </a:p>
          <a:p>
            <a:endParaRPr lang="en-US" altLang="en-US" sz="1800"/>
          </a:p>
        </p:txBody>
      </p:sp>
      <p:pic>
        <p:nvPicPr>
          <p:cNvPr id="2458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Surface r</a:t>
            </a:r>
            <a:r>
              <a:rPr lang="en-US" altLang="en-US" b="1">
                <a:solidFill>
                  <a:schemeClr val="tx1"/>
                </a:solidFill>
              </a:rPr>
              <a:t>un off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(surface and ground)...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Construction chemicals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662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Agriculture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soil.</a:t>
            </a:r>
            <a:r>
              <a:rPr lang="en-US" altLang="en-US" sz="1600"/>
              <a:t>.. but indirectly also on all other env. components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Pant protection treatments (pesticides)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Fertilizers (N-, P-) and contaminants therein (often e.g. Cd)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Veterinary pharmaceuticals (</a:t>
            </a:r>
            <a:r>
              <a:rPr lang="en-US" altLang="en-US" sz="1600">
                <a:sym typeface="Wingdings" panose="05000000000000000000" pitchFamily="2" charset="2"/>
              </a:rPr>
              <a:t> application of manure)</a:t>
            </a: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867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Main groups of pollutants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Important terms, abbreviations... and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19403"/>
              </p:ext>
            </p:extLst>
          </p:nvPr>
        </p:nvGraphicFramePr>
        <p:xfrm>
          <a:off x="215900" y="1084276"/>
          <a:ext cx="8820150" cy="5585084"/>
        </p:xfrm>
        <a:graphic>
          <a:graphicData uri="http://schemas.openxmlformats.org/drawingml/2006/table">
            <a:tbl>
              <a:tblPr/>
              <a:tblGrid>
                <a:gridCol w="2771924">
                  <a:extLst>
                    <a:ext uri="{9D8B030D-6E8A-4147-A177-3AD203B41FA5}">
                      <a16:colId xmlns:a16="http://schemas.microsoft.com/office/drawing/2014/main" val="417267544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83130374"/>
                    </a:ext>
                  </a:extLst>
                </a:gridCol>
                <a:gridCol w="3239914">
                  <a:extLst>
                    <a:ext uri="{9D8B030D-6E8A-4147-A177-3AD203B41FA5}">
                      <a16:colId xmlns:a16="http://schemas.microsoft.com/office/drawing/2014/main" val="312087938"/>
                    </a:ext>
                  </a:extLst>
                </a:gridCol>
              </a:tblGrid>
              <a:tr h="719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(Plant Protection Products: primarily agriculture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pests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parathion,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atrzine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glyphosate (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ound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39777"/>
                  </a:ext>
                </a:extLst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Biocides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household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to biota, including also anti-bacterial agents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 (bleach), Triclosan (antibacterial soaps)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08467"/>
                  </a:ext>
                </a:extLst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insect/arthropods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90359"/>
                  </a:ext>
                </a:extLst>
              </a:tr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plants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2,4-D, glyphosate,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176210"/>
                  </a:ext>
                </a:extLst>
              </a:tr>
              <a:tr h="47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fungi/moulds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 containing toxic metals (Hg, Cu)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67874"/>
                  </a:ext>
                </a:extLst>
              </a:tr>
              <a:tr h="4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rodents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Cyanide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2785"/>
                  </a:ext>
                </a:extLst>
              </a:tr>
              <a:tr h="4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Carcinogens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Induce cancer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78277"/>
                  </a:ext>
                </a:extLst>
              </a:tr>
              <a:tr h="544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Reprotoxins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reproduction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5509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disruptors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hormone systems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tributyltin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83113"/>
                  </a:ext>
                </a:extLst>
              </a:tr>
            </a:tbl>
          </a:graphicData>
        </a:graphic>
      </p:graphicFrame>
      <p:sp>
        <p:nvSpPr>
          <p:cNvPr id="3280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Compounds grouped by effect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5005486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Lipophilic (hydrophobic)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fat / low solubility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Hydrophilic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Phenol, modern insecticides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Neutral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Uncharged compounds (do not ionize)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Radioactive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Unstable, decay and emit radiation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Surfactants, detergents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Compounds lowering surface tension between two phases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Nonylphenol, alkylbenzene sulfonates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Persistent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long half-life in the environment (do not degrade)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 (</a:t>
                      </a: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VOCs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Acetone, Benzene, Formaldehyde,  Xylene Perchloroethylene, Toluene etc.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Compounds grouped by </a:t>
            </a:r>
            <a:r>
              <a:rPr lang="en-US" altLang="en-US" b="1" dirty="0" err="1">
                <a:solidFill>
                  <a:schemeClr val="tx1"/>
                </a:solidFill>
              </a:rPr>
              <a:t>phys</a:t>
            </a:r>
            <a:r>
              <a:rPr lang="cs-CZ" altLang="en-US" b="1" dirty="0">
                <a:solidFill>
                  <a:schemeClr val="tx1"/>
                </a:solidFill>
              </a:rPr>
              <a:t>ico</a:t>
            </a:r>
            <a:r>
              <a:rPr lang="en-US" altLang="en-US" b="1" dirty="0">
                <a:solidFill>
                  <a:schemeClr val="tx1"/>
                </a:solidFill>
              </a:rPr>
              <a:t>-chem</a:t>
            </a:r>
            <a:r>
              <a:rPr lang="cs-CZ" altLang="en-US" b="1" dirty="0">
                <a:solidFill>
                  <a:schemeClr val="tx1"/>
                </a:solidFill>
              </a:rPr>
              <a:t>ical</a:t>
            </a:r>
            <a:r>
              <a:rPr lang="en-US" altLang="en-US" b="1" dirty="0">
                <a:solidFill>
                  <a:schemeClr val="tx1"/>
                </a:solidFill>
              </a:rPr>
              <a:t> properties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dirty="0">
                <a:solidFill>
                  <a:schemeClr val="tx1"/>
                </a:solidFill>
              </a:rPr>
              <a:t>Take home messages of this lecture: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Know the names, chemical properties (basic structural character) and sources of the main groups of pollutants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Explain what environmental factors </a:t>
            </a:r>
            <a:r>
              <a:rPr lang="cs-CZ" altLang="en-US" sz="2800" dirty="0"/>
              <a:t>(</a:t>
            </a:r>
            <a:r>
              <a:rPr lang="cs-CZ" altLang="en-US" sz="2800" dirty="0" err="1"/>
              <a:t>i.e</a:t>
            </a:r>
            <a:r>
              <a:rPr lang="cs-CZ" altLang="en-US" sz="2800" dirty="0"/>
              <a:t>. </a:t>
            </a:r>
            <a:r>
              <a:rPr lang="cs-CZ" altLang="en-US" sz="2800" dirty="0" err="1"/>
              <a:t>external</a:t>
            </a:r>
            <a:r>
              <a:rPr lang="cs-CZ" altLang="en-US" sz="2800" dirty="0"/>
              <a:t>) and </a:t>
            </a:r>
            <a:r>
              <a:rPr lang="cs-CZ" altLang="en-US" sz="2800" dirty="0" err="1"/>
              <a:t>what</a:t>
            </a:r>
            <a:r>
              <a:rPr lang="cs-CZ" altLang="en-US" sz="2800" dirty="0"/>
              <a:t> </a:t>
            </a:r>
            <a:r>
              <a:rPr lang="cs-CZ" altLang="en-US" sz="2800" dirty="0" err="1"/>
              <a:t>properties</a:t>
            </a:r>
            <a:r>
              <a:rPr lang="cs-CZ" altLang="en-US" sz="2800" dirty="0"/>
              <a:t> </a:t>
            </a:r>
            <a:r>
              <a:rPr lang="cs-CZ" altLang="en-US" sz="2800" dirty="0" err="1"/>
              <a:t>of</a:t>
            </a:r>
            <a:r>
              <a:rPr lang="cs-CZ" altLang="en-US" sz="2800" dirty="0"/>
              <a:t> </a:t>
            </a:r>
            <a:r>
              <a:rPr lang="cs-CZ" altLang="en-US" sz="2800" dirty="0" err="1"/>
              <a:t>chemicals</a:t>
            </a:r>
            <a:r>
              <a:rPr lang="cs-CZ" altLang="en-US" sz="2800" dirty="0"/>
              <a:t> (</a:t>
            </a:r>
            <a:r>
              <a:rPr lang="cs-CZ" altLang="en-US" sz="2800" dirty="0" err="1"/>
              <a:t>inherited</a:t>
            </a:r>
            <a:r>
              <a:rPr lang="cs-CZ" altLang="en-US" sz="2800" dirty="0"/>
              <a:t>) </a:t>
            </a:r>
            <a:r>
              <a:rPr lang="en-US" altLang="en-US" sz="2800" dirty="0"/>
              <a:t>influence the </a:t>
            </a:r>
            <a:r>
              <a:rPr lang="en-US" altLang="en-US" sz="2800" b="1" u="sng" dirty="0"/>
              <a:t>behavior</a:t>
            </a:r>
            <a:r>
              <a:rPr lang="en-US" altLang="en-US" sz="2800" dirty="0"/>
              <a:t> of compounds in the environment (</a:t>
            </a:r>
            <a:r>
              <a:rPr lang="en-US" altLang="en-US" sz="2800" dirty="0" err="1"/>
              <a:t>logK</a:t>
            </a:r>
            <a:r>
              <a:rPr lang="en-US" altLang="en-US" sz="2800" baseline="-25000" dirty="0" err="1"/>
              <a:t>ow</a:t>
            </a:r>
            <a:r>
              <a:rPr lang="en-US" altLang="en-US" sz="2800" dirty="0"/>
              <a:t>, H, persistence)…</a:t>
            </a:r>
          </a:p>
          <a:p>
            <a:pPr eaLnBrk="1" hangingPunct="1"/>
            <a:r>
              <a:rPr lang="en-US" altLang="en-US" sz="2800" dirty="0"/>
              <a:t>… and thus condition the extent of </a:t>
            </a:r>
            <a:r>
              <a:rPr lang="en-US" altLang="en-US" sz="2800" b="1" u="sng" dirty="0"/>
              <a:t>bioavailability</a:t>
            </a:r>
            <a:r>
              <a:rPr lang="en-US" altLang="en-US" sz="2800" b="1" dirty="0"/>
              <a:t> </a:t>
            </a:r>
            <a:r>
              <a:rPr lang="en-US" altLang="en-US" sz="2800" dirty="0"/>
              <a:t>of compounds in the environment and </a:t>
            </a:r>
            <a:r>
              <a:rPr lang="cs-CZ" altLang="en-US" sz="2800" b="1" u="sng" dirty="0" err="1"/>
              <a:t>exposure</a:t>
            </a:r>
            <a:r>
              <a:rPr lang="en-US" altLang="en-US" sz="2800" dirty="0"/>
              <a:t>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67502"/>
              </p:ext>
            </p:extLst>
          </p:nvPr>
        </p:nvGraphicFramePr>
        <p:xfrm>
          <a:off x="180975" y="1125538"/>
          <a:ext cx="8928100" cy="4556185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2711299528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93291692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317454987"/>
                    </a:ext>
                  </a:extLst>
                </a:gridCol>
              </a:tblGrid>
              <a:tr h="679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hydrocarbons, organochlorine compounds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42469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91032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1127"/>
                  </a:ext>
                </a:extLst>
              </a:tr>
              <a:tr h="552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250414"/>
                  </a:ext>
                </a:extLst>
              </a:tr>
              <a:tr h="49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metals, heavy metals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others)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3020"/>
                  </a:ext>
                </a:extLst>
              </a:tr>
              <a:tr h="431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 tins</a:t>
                      </a: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Methyl-mercury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0547"/>
                  </a:ext>
                </a:extLst>
              </a:tr>
              <a:tr h="51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 (insecticides) – e.g. parathion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3026"/>
                  </a:ext>
                </a:extLst>
              </a:tr>
              <a:tr h="77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 and its derivates –contamination of ground water and air (volatiles)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89527"/>
                  </a:ext>
                </a:extLst>
              </a:tr>
            </a:tbl>
          </a:graphicData>
        </a:graphic>
      </p:graphicFrame>
      <p:sp>
        <p:nvSpPr>
          <p:cNvPr id="3690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Significant compounds grouped by their structure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PCB153 (very abundant)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Polychlorinated dioxines and furans (PCDD/Fs)</a:t>
            </a: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364163" y="250666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Benzo[a]pyrene – example of PAHs</a:t>
            </a:r>
          </a:p>
        </p:txBody>
      </p:sp>
      <p:sp>
        <p:nvSpPr>
          <p:cNvPr id="3892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Tributyltin chloride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(Organometal)</a:t>
            </a:r>
          </a:p>
        </p:txBody>
      </p:sp>
      <p:pic>
        <p:nvPicPr>
          <p:cNvPr id="3892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3892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415088" y="420846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Organophosphates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3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866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chemeClr val="tx2"/>
                </a:solidFill>
              </a:rPr>
              <a:t>Student should be aware of </a:t>
            </a:r>
            <a:r>
              <a:rPr lang="en-US" altLang="en-US" sz="2400" b="1" dirty="0">
                <a:solidFill>
                  <a:schemeClr val="tx2"/>
                </a:solidFill>
              </a:rPr>
              <a:t>the most important structures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Further commont terms/a</a:t>
            </a:r>
            <a:r>
              <a:rPr lang="en-US" altLang="en-US">
                <a:solidFill>
                  <a:schemeClr val="tx1"/>
                </a:solidFill>
              </a:rPr>
              <a:t>bbreviations – groups of compounds</a:t>
            </a:r>
          </a:p>
        </p:txBody>
      </p:sp>
      <p:sp>
        <p:nvSpPr>
          <p:cNvPr id="40963" name="Zástupný symbol pro obsah 18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en-US" altLang="en-US" sz="2000" b="1" dirty="0"/>
              <a:t>HPVC - </a:t>
            </a:r>
            <a:r>
              <a:rPr lang="en-US" altLang="en-US" sz="2000" dirty="0"/>
              <a:t>High-production volume chemicals (from the REACH legislation)</a:t>
            </a:r>
          </a:p>
          <a:p>
            <a:r>
              <a:rPr lang="en-US" altLang="en-US" sz="2000" b="1" dirty="0"/>
              <a:t>CMR - </a:t>
            </a:r>
            <a:r>
              <a:rPr lang="en-US" altLang="en-US" sz="2000" dirty="0"/>
              <a:t>Carcinogenic, mutagenic or </a:t>
            </a:r>
            <a:r>
              <a:rPr lang="en-US" altLang="en-US" sz="2000" dirty="0" err="1"/>
              <a:t>reprotoxic</a:t>
            </a:r>
            <a:r>
              <a:rPr lang="en-US" altLang="en-US" sz="2000" dirty="0"/>
              <a:t> (from the REACH legislation)</a:t>
            </a:r>
          </a:p>
          <a:p>
            <a:r>
              <a:rPr lang="en-US" altLang="en-US" sz="2000" b="1" dirty="0"/>
              <a:t>EDC - </a:t>
            </a:r>
            <a:r>
              <a:rPr lang="en-US" altLang="en-US" sz="2000" dirty="0"/>
              <a:t>Endocrine disruptive compounds</a:t>
            </a:r>
          </a:p>
          <a:p>
            <a:r>
              <a:rPr lang="en-US" altLang="en-US" sz="2000" b="1" dirty="0"/>
              <a:t>POPs – </a:t>
            </a:r>
            <a:r>
              <a:rPr lang="en-US" altLang="en-US" sz="2000" dirty="0"/>
              <a:t>Persistent organic pollutants (as defined in the Stockholm Convention)</a:t>
            </a:r>
          </a:p>
          <a:p>
            <a:r>
              <a:rPr lang="en-US" altLang="en-US" sz="2000" b="1" dirty="0"/>
              <a:t>OCPs – </a:t>
            </a:r>
            <a:r>
              <a:rPr lang="en-US" altLang="en-US" sz="2000" dirty="0"/>
              <a:t>Organochlorine pesticides (e.g. DDT, </a:t>
            </a:r>
            <a:r>
              <a:rPr lang="en-US" altLang="en-US" sz="2000" dirty="0" err="1"/>
              <a:t>lindane</a:t>
            </a:r>
            <a:r>
              <a:rPr lang="en-US" altLang="en-US" sz="2000" dirty="0"/>
              <a:t> etc.)</a:t>
            </a:r>
          </a:p>
          <a:p>
            <a:r>
              <a:rPr lang="en-US" altLang="en-US" sz="2000" b="1" dirty="0"/>
              <a:t>PBT – </a:t>
            </a:r>
            <a:r>
              <a:rPr lang="en-US" altLang="en-US" sz="2000" dirty="0"/>
              <a:t>Persistent </a:t>
            </a:r>
            <a:r>
              <a:rPr lang="en-US" altLang="en-US" sz="2000" dirty="0" err="1"/>
              <a:t>bioaccumulative</a:t>
            </a:r>
            <a:r>
              <a:rPr lang="en-US" altLang="en-US" sz="2000" dirty="0"/>
              <a:t> and toxic compounds </a:t>
            </a:r>
          </a:p>
          <a:p>
            <a:pPr lvl="1"/>
            <a:r>
              <a:rPr lang="en-US" altLang="en-US" sz="1200" dirty="0"/>
              <a:t>very dangerous - specific legislation</a:t>
            </a:r>
          </a:p>
          <a:p>
            <a:r>
              <a:rPr lang="en-US" altLang="en-US" sz="2000" b="1" dirty="0"/>
              <a:t>PPCP - </a:t>
            </a:r>
            <a:r>
              <a:rPr lang="en-US" altLang="en-US" sz="2000" dirty="0"/>
              <a:t>Pharmaceuticals and personal care products</a:t>
            </a:r>
          </a:p>
          <a:p>
            <a:r>
              <a:rPr lang="en-US" altLang="en-US" sz="2000" b="1" dirty="0"/>
              <a:t>PPP  - </a:t>
            </a:r>
            <a:r>
              <a:rPr lang="en-US" altLang="en-US" sz="2000" dirty="0"/>
              <a:t>Plant protection products </a:t>
            </a:r>
          </a:p>
          <a:p>
            <a:pPr lvl="1"/>
            <a:r>
              <a:rPr lang="en-US" altLang="en-US" sz="1200" dirty="0"/>
              <a:t>(generally „pesticides“)</a:t>
            </a:r>
          </a:p>
          <a:p>
            <a:r>
              <a:rPr lang="en-US" altLang="en-US" sz="2000" b="1" dirty="0"/>
              <a:t>HCs - </a:t>
            </a:r>
            <a:r>
              <a:rPr lang="en-US" altLang="en-US" sz="2000" dirty="0"/>
              <a:t>Halogenated compounds (usually at ground water contamination)</a:t>
            </a:r>
          </a:p>
          <a:p>
            <a:r>
              <a:rPr lang="en-US" altLang="en-US" sz="2000" b="1" dirty="0"/>
              <a:t>Emerging contaminants – </a:t>
            </a:r>
            <a:r>
              <a:rPr lang="en-US" altLang="en-US" sz="1200" dirty="0"/>
              <a:t>generally polar compounds, </a:t>
            </a:r>
            <a:r>
              <a:rPr lang="en-US" altLang="en-US" sz="1200" dirty="0">
                <a:latin typeface="Calibri" panose="020F0502020204030204" pitchFamily="34" charset="0"/>
              </a:rPr>
              <a:t>which are not well studied, yet (previously most attention to persistent compounds!)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Environmental processes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Risk of compound presence to the environment – which parameters are determining?</a:t>
            </a:r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1717329" y="1628775"/>
            <a:ext cx="54425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(e.g. </a:t>
            </a:r>
            <a:r>
              <a:rPr lang="cs-CZ" altLang="en-US" sz="1800" dirty="0">
                <a:solidFill>
                  <a:schemeClr val="tx1"/>
                </a:solidFill>
              </a:rPr>
              <a:t>% </a:t>
            </a:r>
            <a:r>
              <a:rPr lang="en-US" altLang="en-US" sz="1800" dirty="0">
                <a:solidFill>
                  <a:schemeClr val="tx1"/>
                </a:solidFill>
              </a:rPr>
              <a:t>decline in population </a:t>
            </a:r>
            <a:r>
              <a:rPr lang="cs-CZ" altLang="en-US" sz="1800" dirty="0">
                <a:solidFill>
                  <a:schemeClr val="tx1"/>
                </a:solidFill>
              </a:rPr>
              <a:t>of </a:t>
            </a:r>
            <a:r>
              <a:rPr lang="cs-CZ" altLang="en-US" sz="1800" dirty="0" err="1">
                <a:solidFill>
                  <a:schemeClr val="tx1"/>
                </a:solidFill>
              </a:rPr>
              <a:t>salmonid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fish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in CZ)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Properties of the substance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HAZARD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</a:t>
            </a:r>
            <a:r>
              <a:rPr lang="en-US" altLang="en-US" sz="1600" dirty="0">
                <a:solidFill>
                  <a:srgbClr val="FF0000"/>
                </a:solidFill>
              </a:rPr>
              <a:t>hazardous/toxic</a:t>
            </a:r>
            <a:r>
              <a:rPr lang="en-US" altLang="en-US" sz="1600" dirty="0">
                <a:solidFill>
                  <a:schemeClr val="tx1"/>
                </a:solidFill>
              </a:rPr>
              <a:t> to fish?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What is the mode of action/toxicity type?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At what concentrations</a:t>
            </a:r>
            <a:r>
              <a:rPr lang="en-US" altLang="en-US" sz="1600" dirty="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4860032" y="3086100"/>
            <a:ext cx="428396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Situation in the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EXPOSURE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the compound in the water? (</a:t>
            </a:r>
            <a:r>
              <a:rPr lang="en-US" altLang="en-US" sz="1600" dirty="0">
                <a:solidFill>
                  <a:srgbClr val="FF0000"/>
                </a:solidFill>
              </a:rPr>
              <a:t>fate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the compound in a form available to fish?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(</a:t>
            </a:r>
            <a:r>
              <a:rPr lang="en-US" altLang="en-US" sz="1600" dirty="0">
                <a:solidFill>
                  <a:srgbClr val="FF0000"/>
                </a:solidFill>
              </a:rPr>
              <a:t>bioavailability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Does it enter the fish? (</a:t>
            </a:r>
            <a:r>
              <a:rPr lang="en-US" altLang="en-US" sz="1600" dirty="0">
                <a:solidFill>
                  <a:srgbClr val="FF0000"/>
                </a:solidFill>
              </a:rPr>
              <a:t>bioconcentration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Can </a:t>
            </a:r>
            <a:r>
              <a:rPr lang="en-US" altLang="en-US" sz="1600" dirty="0">
                <a:solidFill>
                  <a:srgbClr val="FF0000"/>
                </a:solidFill>
              </a:rPr>
              <a:t>bioaccumulate</a:t>
            </a:r>
            <a:r>
              <a:rPr lang="en-US" altLang="en-US" sz="1600" dirty="0">
                <a:solidFill>
                  <a:schemeClr val="tx1"/>
                </a:solidFill>
              </a:rPr>
              <a:t>?</a:t>
            </a:r>
            <a:r>
              <a:rPr lang="cs-CZ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>
                <a:solidFill>
                  <a:schemeClr val="tx1"/>
                </a:solidFill>
              </a:rPr>
              <a:t>Concentrates in the food chain (</a:t>
            </a:r>
            <a:r>
              <a:rPr lang="en-US" altLang="en-US" sz="1600" dirty="0">
                <a:solidFill>
                  <a:srgbClr val="FF0000"/>
                </a:solidFill>
              </a:rPr>
              <a:t>biomagnification</a:t>
            </a:r>
            <a:r>
              <a:rPr lang="en-US" altLang="en-US" sz="1600" dirty="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What is the bioavailable concentration?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071276" y="3925684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4506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>
                <a:solidFill>
                  <a:schemeClr val="tx1"/>
                </a:solidFill>
              </a:rPr>
              <a:t>Chart summarizes terms explained in the next part of the lecture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E24F75B-E56D-41F6-88C4-8EE5DAF73BDE}"/>
              </a:ext>
            </a:extLst>
          </p:cNvPr>
          <p:cNvSpPr/>
          <p:nvPr/>
        </p:nvSpPr>
        <p:spPr>
          <a:xfrm>
            <a:off x="4661755" y="2492896"/>
            <a:ext cx="4680520" cy="42484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8E5023-54B5-4B8E-87E0-76FE2AE45B91}"/>
              </a:ext>
            </a:extLst>
          </p:cNvPr>
          <p:cNvSpPr txBox="1"/>
          <p:nvPr/>
        </p:nvSpPr>
        <p:spPr>
          <a:xfrm>
            <a:off x="7452320" y="19185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rgbClr val="FF0000"/>
                </a:solidFill>
              </a:rPr>
              <a:t>This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presentation</a:t>
            </a:r>
            <a:endParaRPr lang="cs-CZ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Environmental FATE of the compound determines </a:t>
            </a:r>
            <a:r>
              <a:rPr lang="cs-CZ" altLang="en-US" sz="2000">
                <a:solidFill>
                  <a:schemeClr val="tx1"/>
                </a:solidFill>
              </a:rPr>
              <a:t>the </a:t>
            </a:r>
            <a:r>
              <a:rPr lang="en-US" altLang="en-US" sz="2000">
                <a:solidFill>
                  <a:schemeClr val="tx1"/>
                </a:solidFill>
              </a:rPr>
              <a:t>EXPOSURE</a:t>
            </a:r>
          </a:p>
        </p:txBody>
      </p:sp>
      <p:pic>
        <p:nvPicPr>
          <p:cNvPr id="4710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889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ENVIRONMENTAL FATE </a:t>
            </a:r>
            <a:r>
              <a:rPr lang="en-US" altLang="en-US" sz="1800">
                <a:solidFill>
                  <a:schemeClr val="tx1"/>
                </a:solidFill>
              </a:rPr>
              <a:t>describes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In which environmental compartments</a:t>
            </a:r>
            <a:r>
              <a:rPr lang="en-US" altLang="en-US" sz="1600">
                <a:latin typeface="Calibri" panose="020F0502020204030204" pitchFamily="34" charset="0"/>
              </a:rPr>
              <a:t>		</a:t>
            </a:r>
            <a:r>
              <a:rPr lang="en-US" altLang="en-US" sz="1600">
                <a:solidFill>
                  <a:srgbClr val="FF0000"/>
                </a:solidFill>
              </a:rPr>
              <a:t>DISTRIBUTION </a:t>
            </a:r>
            <a:r>
              <a:rPr lang="en-US" altLang="en-US" sz="1600">
                <a:solidFill>
                  <a:schemeClr val="tx1"/>
                </a:solidFill>
              </a:rPr>
              <a:t> between compartments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   is the compound present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migrates within the compartments       	</a:t>
            </a:r>
            <a:r>
              <a:rPr lang="en-US" altLang="en-US" sz="1600">
                <a:solidFill>
                  <a:srgbClr val="FF0000"/>
                </a:solidFill>
              </a:rPr>
              <a:t>TRANSPORT</a:t>
            </a:r>
            <a:r>
              <a:rPr lang="en-US" altLang="en-US" sz="1600">
                <a:solidFill>
                  <a:schemeClr val="tx1"/>
                </a:solidFill>
              </a:rPr>
              <a:t> – e.g. by 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transforms within the compartments    	</a:t>
            </a:r>
            <a:r>
              <a:rPr lang="en-US" altLang="en-US" sz="1600">
                <a:solidFill>
                  <a:srgbClr val="FF0000"/>
                </a:solidFill>
              </a:rPr>
              <a:t>TRANSFORMATION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					– chemical and biological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711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EXPOSURE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Extent of exposure of an organism to a compound (in a specific concentration, for a specific time etc. = </a:t>
            </a:r>
            <a:r>
              <a:rPr lang="en-US" altLang="en-US" sz="1600" i="1">
                <a:solidFill>
                  <a:schemeClr val="tx1"/>
                </a:solidFill>
              </a:rPr>
              <a:t>Exposure scenarios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604250" y="1917700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8604250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8461375" y="2133600"/>
            <a:ext cx="647700" cy="21748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8532813" y="26368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parameters determine the fate of a chemical compound?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8353425" cy="4359315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5151121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47866685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79868795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360972734"/>
                    </a:ext>
                  </a:extLst>
                </a:gridCol>
              </a:tblGrid>
              <a:tr h="43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11087"/>
                  </a:ext>
                </a:extLst>
              </a:tr>
              <a:tr h="89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Polarity vs hydrophobicity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solubility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Volatility, boiling point, evaporation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boiling point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Reactivity vs stability and persistence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78519"/>
                  </a:ext>
                </a:extLst>
              </a:tr>
              <a:tr h="640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(pace, direction, type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its parameters)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 (free H+)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Redox potential  (... presence of 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Presence of inorganic ions / cation-exchange capacity (e.g. clay)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Particles – type, size, amount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Organic matter – type, amount (humic acids etc.)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1402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Water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07318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Sediments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14806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Soil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82414"/>
                  </a:ext>
                </a:extLst>
              </a:tr>
              <a:tr h="509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Atmosphere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67723"/>
                  </a:ext>
                </a:extLst>
              </a:tr>
              <a:tr h="731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Biota properties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vegetation, consumers...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/     Motion /    Size (surface)  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Fat content (%)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Food chain level etc. etc.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30699"/>
                  </a:ext>
                </a:extLst>
              </a:tr>
            </a:tbl>
          </a:graphicData>
        </a:graphic>
      </p:graphicFrame>
      <p:pic>
        <p:nvPicPr>
          <p:cNvPr id="4918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ovéPole 14"/>
          <p:cNvSpPr txBox="1">
            <a:spLocks noChangeArrowheads="1"/>
          </p:cNvSpPr>
          <p:nvPr/>
        </p:nvSpPr>
        <p:spPr bwMode="auto">
          <a:xfrm>
            <a:off x="96838" y="5672138"/>
            <a:ext cx="6556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 typeface="Arial" charset="0"/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fate and resulting exposure of organisms is defined by a combination of listed parameters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669213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K</a:t>
            </a:r>
            <a:r>
              <a:rPr lang="en-US" sz="1200" baseline="-25000" dirty="0" err="1"/>
              <a:t>ow</a:t>
            </a:r>
            <a:r>
              <a:rPr lang="en-US" sz="1200" dirty="0"/>
              <a:t>, H, t1/2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Which parameters are especially crucial regarding the risk of </a:t>
            </a:r>
            <a:r>
              <a:rPr lang="en-US" altLang="en-US" sz="1800" b="1">
                <a:solidFill>
                  <a:schemeClr val="tx1"/>
                </a:solidFill>
              </a:rPr>
              <a:t>ECOTOXICITY</a:t>
            </a:r>
            <a:r>
              <a:rPr lang="en-US" alt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1) Tendency to enter the organism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higher </a:t>
            </a:r>
            <a:r>
              <a:rPr lang="en-US" sz="1600" b="1" i="1" dirty="0"/>
              <a:t>hydrophobicity</a:t>
            </a:r>
            <a:r>
              <a:rPr lang="en-US" sz="1600" i="1" dirty="0"/>
              <a:t> (fat in organisms)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partition coefficient octanol/water (</a:t>
            </a:r>
            <a:r>
              <a:rPr lang="en-US" sz="1600" b="1" i="1" dirty="0" err="1">
                <a:solidFill>
                  <a:srgbClr val="FF0000"/>
                </a:solidFill>
              </a:rPr>
              <a:t>K</a:t>
            </a:r>
            <a:r>
              <a:rPr lang="en-US" sz="1600" b="1" i="1" baseline="-25000" dirty="0" err="1">
                <a:solidFill>
                  <a:srgbClr val="FF0000"/>
                </a:solidFill>
              </a:rPr>
              <a:t>ow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i="1" dirty="0" err="1"/>
              <a:t>logP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2) Stability (persistence, low degradability)</a:t>
            </a:r>
            <a:endParaRPr lang="en-US" sz="3000" b="1" i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long-term functionality in the environment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half-life (</a:t>
            </a:r>
            <a:r>
              <a:rPr lang="en-US" sz="1600" b="1" i="1" dirty="0">
                <a:solidFill>
                  <a:srgbClr val="FF0000"/>
                </a:solidFill>
              </a:rPr>
              <a:t>t1/2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3) Toxic effects in organisms</a:t>
            </a:r>
            <a:br>
              <a:rPr lang="en-US" sz="3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			… information on each parameter is needed</a:t>
            </a: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1+2 – in this part of the course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3 – other lectures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endParaRPr lang="en-US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Entry of compound into the biota (transport from the environment into the organism)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Compound distribution between environmental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Partition processes between environmental compartments (compartments/matrices/phases)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biota/atmosphere	- sediment (soil) / water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soil/atmosphere		- water/atmosphere</a:t>
            </a:r>
            <a:r>
              <a:rPr lang="en-US" dirty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BIOTA as one of the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important are partition processes “environment </a:t>
            </a:r>
            <a:r>
              <a:rPr lang="en-US" dirty="0">
                <a:sym typeface="Wingdings" pitchFamily="2" charset="2"/>
              </a:rPr>
              <a:t> 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Atmosphere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Water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Soil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Biota(food) / Biota (predator)</a:t>
            </a:r>
            <a:endParaRPr lang="en-US" sz="14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325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Ca = K. </a:t>
            </a:r>
            <a:r>
              <a:rPr lang="en-US" b="1" dirty="0" err="1"/>
              <a:t>Cb</a:t>
            </a:r>
            <a:r>
              <a:rPr lang="en-US" b="1" dirty="0"/>
              <a:t> </a:t>
            </a:r>
            <a:r>
              <a:rPr lang="en-US" b="1" baseline="30000" dirty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C – concentration in phases A (Ca) and B (</a:t>
            </a:r>
            <a:r>
              <a:rPr lang="en-US" sz="1700" dirty="0" err="1"/>
              <a:t>Cb</a:t>
            </a:r>
            <a:r>
              <a:rPr lang="en-US" sz="1700" dirty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K – partition constant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n – nonlinearity constant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case of a linear relationship (n=1) </a:t>
            </a:r>
            <a:r>
              <a:rPr lang="en-US" b="1" dirty="0"/>
              <a:t>K = Ca / </a:t>
            </a:r>
            <a:r>
              <a:rPr lang="en-US" b="1" dirty="0" err="1"/>
              <a:t>Cb</a:t>
            </a:r>
            <a:r>
              <a:rPr lang="en-US" b="1" dirty="0"/>
              <a:t>   </a:t>
            </a:r>
            <a:br>
              <a:rPr lang="en-US" b="1" dirty="0"/>
            </a:br>
            <a:r>
              <a:rPr lang="en-US" dirty="0"/>
              <a:t>= “partition coefficient”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size of K determines the tendency of the compound to transfer from phase B into phase 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From a practical experiment </a:t>
            </a:r>
            <a:r>
              <a:rPr lang="en-US" i="1" dirty="0"/>
              <a:t>(compound partitioning between two phases) </a:t>
            </a:r>
            <a:br>
              <a:rPr lang="en-US" i="1" dirty="0"/>
            </a:br>
            <a:r>
              <a:rPr lang="en-US" dirty="0"/>
              <a:t>respective constants can be determined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log Ca = 1/n . log </a:t>
            </a:r>
            <a:r>
              <a:rPr lang="en-US" dirty="0" err="1"/>
              <a:t>Cb</a:t>
            </a:r>
            <a:r>
              <a:rPr lang="en-US" dirty="0"/>
              <a:t> + </a:t>
            </a:r>
            <a:r>
              <a:rPr lang="en-US" b="1" dirty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5299" name="Nadpis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Partition processes between two phases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in EQUILIBRIUM are consistent with the first order kinetics – defined by the </a:t>
            </a:r>
            <a:r>
              <a:rPr lang="en-US" altLang="en-US" sz="1800" i="1">
                <a:solidFill>
                  <a:schemeClr val="tx1"/>
                </a:solidFill>
              </a:rPr>
              <a:t>Freundlich equation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53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ovéPole 10"/>
          <p:cNvSpPr txBox="1">
            <a:spLocks noChangeArrowheads="1"/>
          </p:cNvSpPr>
          <p:nvPr/>
        </p:nvSpPr>
        <p:spPr bwMode="auto">
          <a:xfrm>
            <a:off x="1476375" y="1411288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K = slope in the linear part of the curve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Definitions are ambiguous...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however, it is desired to understand the meaning of individual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TOXICANTS /	TOXINS / ECOTOXICANTS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US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TOXICANTS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compounds toxic in relatively low concentrations,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introduced into the environment by human activities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TOXINS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natural tox. compounds – produced by plants, bacteria, animals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Note - some examples of </a:t>
            </a:r>
            <a:r>
              <a:rPr lang="en-US" altLang="en-US" sz="1400">
                <a:solidFill>
                  <a:schemeClr val="tx2"/>
                </a:solidFill>
              </a:rPr>
              <a:t>environmentally significant natural toxins</a:t>
            </a:r>
            <a:r>
              <a:rPr lang="en-US" altLang="en-US" sz="1400">
                <a:solidFill>
                  <a:schemeClr val="tx1"/>
                </a:solidFill>
              </a:rPr>
              <a:t>, which are at the same time ecotoxicants: cyanobacterial toxins – environmentally relevant due to anthropogenic  activities - eutrophication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024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Important terms </a:t>
            </a:r>
          </a:p>
        </p:txBody>
      </p:sp>
      <p:pic>
        <p:nvPicPr>
          <p:cNvPr id="1024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b="1" dirty="0"/>
              <a:t>BIOTA / Water partition coefficient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difficult to determine</a:t>
            </a:r>
            <a:br>
              <a:rPr lang="en-US" sz="1600" dirty="0"/>
            </a:br>
            <a:r>
              <a:rPr lang="en-US" sz="1600" i="1" dirty="0"/>
              <a:t>(standard procedure –bioconcentration determination: see further)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600" dirty="0">
                <a:sym typeface="Wingdings" pitchFamily="2" charset="2"/>
              </a:rPr>
              <a:t> Alternatively – model with </a:t>
            </a:r>
            <a:r>
              <a:rPr lang="en-US" sz="1600" b="1" dirty="0">
                <a:sym typeface="Wingdings" pitchFamily="2" charset="2"/>
              </a:rPr>
              <a:t>n-octanol</a:t>
            </a:r>
            <a:endParaRPr lang="en-US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b="1" dirty="0"/>
              <a:t>N-octanol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Immiscible with water, similar properties to fats or phospholipids of biological membranes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000" b="1" dirty="0">
                <a:sym typeface="Wingdings" pitchFamily="2" charset="2"/>
              </a:rPr>
              <a:t>n-octanol/water partitioning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1600" b="1" baseline="-25000" dirty="0" err="1">
                <a:solidFill>
                  <a:srgbClr val="FF0000"/>
                </a:solidFill>
                <a:sym typeface="Wingdings" pitchFamily="2" charset="2"/>
              </a:rPr>
              <a:t>ow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– partition coefficient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Characterizes HYDROPHOBICITY (resp. LIPOPHILICITY)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Often expressed as logK</a:t>
            </a:r>
            <a:r>
              <a:rPr lang="en-US" sz="1600" baseline="-25000" dirty="0">
                <a:sym typeface="Wingdings" pitchFamily="2" charset="2"/>
              </a:rPr>
              <a:t>ow</a:t>
            </a:r>
            <a:r>
              <a:rPr lang="en-US" sz="1600" dirty="0">
                <a:sym typeface="Wingdings" pitchFamily="2" charset="2"/>
              </a:rPr>
              <a:t> (resp. </a:t>
            </a:r>
            <a:r>
              <a:rPr lang="en-US" sz="1600" dirty="0" err="1">
                <a:sym typeface="Wingdings" pitchFamily="2" charset="2"/>
              </a:rPr>
              <a:t>logP</a:t>
            </a:r>
            <a:r>
              <a:rPr lang="en-US" sz="1600" dirty="0">
                <a:sym typeface="Wingdings" pitchFamily="2" charset="2"/>
              </a:rPr>
              <a:t>)</a:t>
            </a:r>
            <a:endParaRPr lang="en-US" sz="1600" dirty="0"/>
          </a:p>
        </p:txBody>
      </p:sp>
      <p:sp>
        <p:nvSpPr>
          <p:cNvPr id="5734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“Biota-Water” partition model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41438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77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Experimental K</a:t>
            </a:r>
            <a:r>
              <a:rPr lang="en-US" altLang="en-US" sz="1800" b="1" baseline="-25000">
                <a:solidFill>
                  <a:schemeClr val="tx2"/>
                </a:solidFill>
              </a:rPr>
              <a:t>ow</a:t>
            </a:r>
            <a:r>
              <a:rPr lang="en-US" altLang="en-US" sz="1800" b="1">
                <a:solidFill>
                  <a:schemeClr val="tx2"/>
                </a:solidFill>
              </a:rPr>
              <a:t> determination</a:t>
            </a:r>
          </a:p>
        </p:txBody>
      </p:sp>
      <p:pic>
        <p:nvPicPr>
          <p:cNvPr id="5735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ovéPole 11"/>
          <p:cNvSpPr txBox="1">
            <a:spLocks noChangeArrowheads="1"/>
          </p:cNvSpPr>
          <p:nvPr/>
        </p:nvSpPr>
        <p:spPr bwMode="auto">
          <a:xfrm>
            <a:off x="295275" y="42941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System </a:t>
            </a:r>
            <a:br>
              <a:rPr lang="en-US" altLang="en-US" sz="1200">
                <a:solidFill>
                  <a:schemeClr val="tx2"/>
                </a:solidFill>
              </a:rPr>
            </a:br>
            <a:r>
              <a:rPr lang="en-US" altLang="en-US" sz="1200">
                <a:solidFill>
                  <a:schemeClr val="tx2"/>
                </a:solidFill>
              </a:rPr>
              <a:t>n-octanol/water + compound insertion</a:t>
            </a:r>
          </a:p>
        </p:txBody>
      </p:sp>
      <p:pic>
        <p:nvPicPr>
          <p:cNvPr id="5735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ovéPole 17"/>
          <p:cNvSpPr txBox="1">
            <a:spLocks noChangeArrowheads="1"/>
          </p:cNvSpPr>
          <p:nvPr/>
        </p:nvSpPr>
        <p:spPr bwMode="auto">
          <a:xfrm>
            <a:off x="542925" y="4951413"/>
            <a:ext cx="2563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 different initial concentrations </a:t>
            </a:r>
          </a:p>
        </p:txBody>
      </p:sp>
      <p:sp>
        <p:nvSpPr>
          <p:cNvPr id="57356" name="TextovéPole 18"/>
          <p:cNvSpPr txBox="1">
            <a:spLocks noChangeArrowheads="1"/>
          </p:cNvSpPr>
          <p:nvPr/>
        </p:nvSpPr>
        <p:spPr bwMode="auto">
          <a:xfrm>
            <a:off x="6619875" y="5084763"/>
            <a:ext cx="51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n-oct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7360" name="TextovéPole 24"/>
          <p:cNvSpPr txBox="1">
            <a:spLocks noChangeArrowheads="1"/>
          </p:cNvSpPr>
          <p:nvPr/>
        </p:nvSpPr>
        <p:spPr bwMode="auto">
          <a:xfrm>
            <a:off x="3324225" y="42926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Shaking until equilibrium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is established </a:t>
            </a:r>
          </a:p>
        </p:txBody>
      </p:sp>
      <p:sp>
        <p:nvSpPr>
          <p:cNvPr id="57361" name="TextovéPole 28"/>
          <p:cNvSpPr txBox="1">
            <a:spLocks noChangeArrowheads="1"/>
          </p:cNvSpPr>
          <p:nvPr/>
        </p:nvSpPr>
        <p:spPr bwMode="auto">
          <a:xfrm>
            <a:off x="5457825" y="42926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Chemical analysis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concentrations</a:t>
            </a:r>
          </a:p>
        </p:txBody>
      </p:sp>
      <p:sp>
        <p:nvSpPr>
          <p:cNvPr id="57362" name="TextovéPole 31"/>
          <p:cNvSpPr txBox="1">
            <a:spLocks noChangeArrowheads="1"/>
          </p:cNvSpPr>
          <p:nvPr/>
        </p:nvSpPr>
        <p:spPr bwMode="auto">
          <a:xfrm>
            <a:off x="7832725" y="4292600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K</a:t>
            </a:r>
            <a:r>
              <a:rPr lang="en-US" altLang="en-US" sz="1200" baseline="-25000">
                <a:solidFill>
                  <a:schemeClr val="tx2"/>
                </a:solidFill>
              </a:rPr>
              <a:t>ow</a:t>
            </a:r>
            <a:r>
              <a:rPr lang="en-US" altLang="en-US" sz="1200">
                <a:solidFill>
                  <a:schemeClr val="tx2"/>
                </a:solidFill>
              </a:rPr>
              <a:t> calculation</a:t>
            </a:r>
          </a:p>
        </p:txBody>
      </p:sp>
      <p:pic>
        <p:nvPicPr>
          <p:cNvPr id="5736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180013" y="4292600"/>
            <a:ext cx="2555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21039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11358022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3489935845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556376769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227275433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b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(logP)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K_bioaccumulation (experimental)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8416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9119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9155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70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1494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97388"/>
                  </a:ext>
                </a:extLst>
              </a:tr>
            </a:tbl>
          </a:graphicData>
        </a:graphic>
      </p:graphicFrame>
      <p:sp>
        <p:nvSpPr>
          <p:cNvPr id="5943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</a:t>
            </a:r>
            <a:r>
              <a:rPr lang="en-US" altLang="en-US" baseline="-25000">
                <a:solidFill>
                  <a:schemeClr val="tx1"/>
                </a:solidFill>
              </a:rPr>
              <a:t>ow</a:t>
            </a:r>
            <a:r>
              <a:rPr lang="en-US" altLang="en-US">
                <a:solidFill>
                  <a:schemeClr val="tx1"/>
                </a:solidFill>
              </a:rPr>
              <a:t> – examples</a:t>
            </a:r>
          </a:p>
        </p:txBody>
      </p:sp>
      <p:pic>
        <p:nvPicPr>
          <p:cNvPr id="5943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pic>
        <p:nvPicPr>
          <p:cNvPr id="6144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Bioconcentration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extent of compound uptake into the organism (fish) from water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6144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Experimental determination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Tests with fish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Time consuming, demanding tests, tests with fish </a:t>
            </a:r>
            <a:r>
              <a:rPr lang="en-GB" altLang="en-US" sz="1200" i="1">
                <a:solidFill>
                  <a:schemeClr val="tx1"/>
                </a:solidFill>
              </a:rPr>
              <a:t>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144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It is possible to predict BCF from K</a:t>
            </a:r>
            <a:r>
              <a:rPr lang="en-GB" altLang="en-US" sz="1800" b="1" baseline="-25000">
                <a:solidFill>
                  <a:schemeClr val="tx1"/>
                </a:solidFill>
              </a:rPr>
              <a:t>ow</a:t>
            </a:r>
            <a:endParaRPr lang="en-GB" altLang="en-US" sz="1200" baseline="-25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sp>
        <p:nvSpPr>
          <p:cNvPr id="63491" name="TextovéPole 12"/>
          <p:cNvSpPr txBox="1">
            <a:spLocks noChangeArrowheads="1"/>
          </p:cNvSpPr>
          <p:nvPr/>
        </p:nvSpPr>
        <p:spPr bwMode="auto">
          <a:xfrm>
            <a:off x="250825" y="1341438"/>
            <a:ext cx="3960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Compound accumulation (all routes of exposure)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BAF</a:t>
            </a:r>
            <a:r>
              <a:rPr lang="en-US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634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ovéPole 11"/>
          <p:cNvSpPr txBox="1">
            <a:spLocks noChangeArrowheads="1"/>
          </p:cNvSpPr>
          <p:nvPr/>
        </p:nvSpPr>
        <p:spPr bwMode="auto">
          <a:xfrm>
            <a:off x="179388" y="4286250"/>
            <a:ext cx="3960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Biomagnification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Increasing concentration of compounds in organisms via food chain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BMF </a:t>
            </a:r>
            <a:r>
              <a:rPr lang="en-US" altLang="en-US" sz="1400">
                <a:solidFill>
                  <a:schemeClr val="tx1"/>
                </a:solidFill>
              </a:rPr>
              <a:t>– Biomagnification factor (C</a:t>
            </a:r>
            <a:r>
              <a:rPr lang="en-US" altLang="en-US" sz="1400" baseline="-25000">
                <a:solidFill>
                  <a:schemeClr val="tx1"/>
                </a:solidFill>
              </a:rPr>
              <a:t>predator</a:t>
            </a:r>
            <a:r>
              <a:rPr lang="en-US" altLang="en-US" sz="1400">
                <a:solidFill>
                  <a:schemeClr val="tx1"/>
                </a:solidFill>
              </a:rPr>
              <a:t>/C</a:t>
            </a:r>
            <a:r>
              <a:rPr lang="en-US" altLang="en-US" sz="1400" baseline="-25000">
                <a:solidFill>
                  <a:schemeClr val="tx1"/>
                </a:solidFill>
              </a:rPr>
              <a:t>food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Biomagnification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ATMOSPHERE / WATER partitioning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ATMOSPHERE / WATER partitioning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79388" y="936625"/>
            <a:ext cx="8640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ionized compounds do not evaporate into the atmosphere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significant partitioning (again) at </a:t>
            </a:r>
            <a:r>
              <a:rPr lang="en-US" altLang="en-US" sz="2000" b="1">
                <a:solidFill>
                  <a:schemeClr val="tx2"/>
                </a:solidFill>
              </a:rPr>
              <a:t>organic neutral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partitioning between water- and liquid phase is described by the  </a:t>
            </a:r>
            <a:r>
              <a:rPr lang="en-US" altLang="en-US" sz="2000" b="1">
                <a:solidFill>
                  <a:schemeClr val="tx1"/>
                </a:solidFill>
              </a:rPr>
              <a:t>Henry‘s law: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</a:t>
            </a:r>
            <a:r>
              <a:rPr lang="en-US" altLang="en-US" sz="2200" b="1">
                <a:solidFill>
                  <a:schemeClr val="tx1"/>
                </a:solidFill>
              </a:rPr>
              <a:t>p = H . C</a:t>
            </a:r>
            <a:r>
              <a:rPr lang="en-US" altLang="en-US" sz="2200" b="1" baseline="-25000">
                <a:solidFill>
                  <a:schemeClr val="tx1"/>
                </a:solidFill>
              </a:rPr>
              <a:t>W</a:t>
            </a:r>
            <a:endParaRPr lang="en-US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p – </a:t>
            </a:r>
            <a:r>
              <a:rPr lang="en-US" altLang="en-US" sz="1400">
                <a:solidFill>
                  <a:schemeClr val="tx1"/>
                </a:solidFill>
              </a:rPr>
              <a:t>partial pressure of a compound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H</a:t>
            </a:r>
            <a:r>
              <a:rPr lang="en-US" altLang="en-US" sz="1400">
                <a:solidFill>
                  <a:schemeClr val="tx1"/>
                </a:solidFill>
              </a:rPr>
              <a:t> – Henry‘s law constant (Pa.m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.mol</a:t>
            </a:r>
            <a:r>
              <a:rPr lang="en-US" altLang="en-US" sz="1400" baseline="30000">
                <a:solidFill>
                  <a:schemeClr val="tx1"/>
                </a:solidFill>
              </a:rPr>
              <a:t>-1</a:t>
            </a:r>
            <a:r>
              <a:rPr lang="en-US" altLang="en-US" sz="1400">
                <a:solidFill>
                  <a:schemeClr val="tx1"/>
                </a:solidFill>
              </a:rPr>
              <a:t>) </a:t>
            </a:r>
            <a:r>
              <a:rPr lang="en-US" altLang="en-US" sz="1400" i="1">
                <a:solidFill>
                  <a:schemeClr val="tx1"/>
                </a:solidFill>
              </a:rPr>
              <a:t>– characteristic for a specific compound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C</a:t>
            </a:r>
            <a:r>
              <a:rPr lang="en-US" altLang="en-US" sz="1800" baseline="-25000">
                <a:solidFill>
                  <a:schemeClr val="tx1"/>
                </a:solidFill>
              </a:rPr>
              <a:t>W –</a:t>
            </a:r>
            <a:r>
              <a:rPr lang="en-US" altLang="en-US" sz="1400">
                <a:solidFill>
                  <a:schemeClr val="tx1"/>
                </a:solidFill>
              </a:rPr>
              <a:t> concentration in water (mol . 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Note: boiling point of a specific compound is a measure of volatility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9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(Pa . mol-1 . m-3)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fast released from water</a:t>
                      </a:r>
                      <a:b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halogenated aliphatic hydrocarbons (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dichloroethane</a:t>
                      </a: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such)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25-100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Volatilization 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chlorinated benzenes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1-25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Sow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most of the PCBs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1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Insignificant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chlorinated PCDDs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/ Persistence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Types of transformation of organic compounds: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partial structural change (e.g. introduction od OH into neutral fatty acids)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degradation into smaller organic molecules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total degradation of the org. compound (CO</a:t>
            </a:r>
            <a:r>
              <a:rPr lang="en-US" baseline="-25000" dirty="0"/>
              <a:t>2</a:t>
            </a:r>
            <a:r>
              <a:rPr lang="en-US" dirty="0"/>
              <a:t>, H2O)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Main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Chemical </a:t>
            </a:r>
            <a:r>
              <a:rPr lang="en-US" dirty="0"/>
              <a:t>– regarding the type of the environment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atmosphere – photochemical reactions, reactions  with oxygen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water – hydrolysis, oxidations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anoxic environment (sediments, ground water) – reductions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Biotic (enzymatic)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Ready biodegradability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compound serves as a carbon source to microorganisms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Cometabolism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microorganisms require other (main) C source (compound transformation as a part of „ancillary/other“ processes)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Result of transformation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nontoxic products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production of even more toxic products (! e.g. Hg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Biodegradability vs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Polar and reactive compounds – mostly short half-life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Halogenated, neutral compounds – persistent in the environment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7373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– (bio)transformation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19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Simple transformation processes (with oxygen supply)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/>
              <a:t>Compounds selected from a wide range of chemical substances (petroleum and its products – organic compounds, pharmaceuticals, pesticides), which </a:t>
            </a:r>
            <a:r>
              <a:rPr lang="en-US" altLang="en-US" sz="2200">
                <a:solidFill>
                  <a:schemeClr val="tx2"/>
                </a:solidFill>
              </a:rPr>
              <a:t>can be released into the environment and can cause specific effects/interactions in ecosystems</a:t>
            </a:r>
          </a:p>
          <a:p>
            <a:endParaRPr lang="en-US" altLang="en-US" sz="2200" b="1"/>
          </a:p>
          <a:p>
            <a:r>
              <a:rPr lang="en-US" altLang="en-US" sz="2200" b="1"/>
              <a:t>Each human activity is accompanied by introduction of (toxic) compounds into the environment</a:t>
            </a:r>
          </a:p>
          <a:p>
            <a:pPr lvl="1"/>
            <a:r>
              <a:rPr lang="en-US" altLang="en-US" sz="1400"/>
              <a:t>products and side products of industry</a:t>
            </a:r>
          </a:p>
          <a:p>
            <a:pPr lvl="1"/>
            <a:r>
              <a:rPr lang="en-US" altLang="en-US" sz="1400"/>
              <a:t>household waste (</a:t>
            </a:r>
            <a:r>
              <a:rPr lang="en-US" altLang="en-US" sz="1400" i="1"/>
              <a:t>detergents, plastics ....</a:t>
            </a:r>
            <a:r>
              <a:rPr lang="en-US" altLang="en-US" sz="1400"/>
              <a:t>)</a:t>
            </a:r>
          </a:p>
          <a:p>
            <a:pPr lvl="1"/>
            <a:r>
              <a:rPr lang="en-US" altLang="en-US" sz="1400"/>
              <a:t>products used in agriculture</a:t>
            </a:r>
          </a:p>
          <a:p>
            <a:pPr lvl="1"/>
            <a:r>
              <a:rPr lang="en-US" altLang="en-US" sz="1400"/>
              <a:t>wastes from transport</a:t>
            </a:r>
          </a:p>
          <a:p>
            <a:pPr lvl="1"/>
            <a:r>
              <a:rPr lang="en-US" altLang="en-US" sz="1400"/>
              <a:t>veterinary and human pharmaceuticals</a:t>
            </a:r>
          </a:p>
          <a:p>
            <a:pPr lvl="1"/>
            <a:r>
              <a:rPr lang="en-US" altLang="en-US" sz="1400"/>
              <a:t>other …</a:t>
            </a:r>
          </a:p>
          <a:p>
            <a:endParaRPr lang="en-US" altLang="en-US" sz="2200"/>
          </a:p>
        </p:txBody>
      </p:sp>
      <p:pic>
        <p:nvPicPr>
          <p:cNvPr id="1229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3225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7891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2"/>
                </a:solidFill>
              </a:rPr>
              <a:t>ANAEROBIC (no oxygen)</a:t>
            </a:r>
            <a:r>
              <a:rPr lang="en-US" altLang="en-US" sz="1800" b="1" dirty="0">
                <a:solidFill>
                  <a:schemeClr val="tx2"/>
                </a:solidFill>
              </a:rPr>
              <a:t> biotransformation – example methylmercury</a:t>
            </a:r>
          </a:p>
        </p:txBody>
      </p:sp>
      <p:pic>
        <p:nvPicPr>
          <p:cNvPr id="7782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22953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High toxicity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1800" b="1" u="sng" dirty="0" err="1">
                <a:solidFill>
                  <a:schemeClr val="tx1"/>
                </a:solidFill>
              </a:rPr>
              <a:t>Look</a:t>
            </a:r>
            <a:r>
              <a:rPr lang="cs-CZ" altLang="en-US" sz="1800" b="1" u="sng" dirty="0">
                <a:solidFill>
                  <a:schemeClr val="tx1"/>
                </a:solidFill>
              </a:rPr>
              <a:t> on web </a:t>
            </a:r>
            <a:r>
              <a:rPr lang="cs-CZ" altLang="en-US" sz="1800" b="1" u="sng" dirty="0" err="1">
                <a:solidFill>
                  <a:schemeClr val="tx1"/>
                </a:solidFill>
              </a:rPr>
              <a:t>for</a:t>
            </a:r>
            <a:endParaRPr lang="cs-CZ" altLang="en-US" sz="18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MINAMATA </a:t>
            </a:r>
            <a:r>
              <a:rPr lang="cs-CZ" altLang="en-US" sz="1800" dirty="0" err="1">
                <a:solidFill>
                  <a:schemeClr val="tx1"/>
                </a:solidFill>
              </a:rPr>
              <a:t>disease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CONVENTION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Transformation kinetics – first order kinetics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	C</a:t>
            </a:r>
            <a:r>
              <a:rPr lang="en-US" baseline="-25000" dirty="0"/>
              <a:t>t</a:t>
            </a:r>
            <a:r>
              <a:rPr lang="en-US" dirty="0"/>
              <a:t> = C</a:t>
            </a:r>
            <a:r>
              <a:rPr lang="en-US" baseline="-25000" dirty="0"/>
              <a:t>0</a:t>
            </a:r>
            <a:r>
              <a:rPr lang="en-US" dirty="0"/>
              <a:t> . e</a:t>
            </a:r>
            <a:r>
              <a:rPr lang="en-US" baseline="30000" dirty="0"/>
              <a:t>-</a:t>
            </a:r>
            <a:r>
              <a:rPr lang="en-US" baseline="30000" dirty="0" err="1"/>
              <a:t>kt</a:t>
            </a:r>
            <a:br>
              <a:rPr lang="en-US" baseline="30000" dirty="0"/>
            </a:br>
            <a:r>
              <a:rPr lang="en-US" dirty="0"/>
              <a:t>	</a:t>
            </a:r>
            <a:r>
              <a:rPr lang="en-US" sz="1700" dirty="0"/>
              <a:t>C</a:t>
            </a:r>
            <a:r>
              <a:rPr lang="en-US" sz="1700" baseline="-25000" dirty="0"/>
              <a:t>t </a:t>
            </a:r>
            <a:r>
              <a:rPr lang="en-US" sz="1700" dirty="0"/>
              <a:t>– concentration in time t</a:t>
            </a:r>
            <a:br>
              <a:rPr lang="en-US" sz="1700" dirty="0"/>
            </a:br>
            <a:r>
              <a:rPr lang="en-US" sz="1700" dirty="0"/>
              <a:t>	C</a:t>
            </a:r>
            <a:r>
              <a:rPr lang="en-US" sz="1700" baseline="-25000" dirty="0"/>
              <a:t>0 </a:t>
            </a:r>
            <a:r>
              <a:rPr lang="en-US" sz="1700" dirty="0"/>
              <a:t>– initial concentration </a:t>
            </a:r>
            <a:br>
              <a:rPr lang="en-US" sz="1700" dirty="0"/>
            </a:br>
            <a:r>
              <a:rPr lang="en-US" sz="1700" dirty="0"/>
              <a:t>	k – constant (degradation speed)</a:t>
            </a:r>
            <a:br>
              <a:rPr lang="en-US" sz="1700" dirty="0"/>
            </a:br>
            <a:r>
              <a:rPr lang="en-US" sz="1700" dirty="0"/>
              <a:t>	t –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After derivation (half-life)</a:t>
            </a:r>
          </a:p>
          <a:p>
            <a:pPr lvl="2">
              <a:buFont typeface="Arial" charset="0"/>
              <a:buNone/>
              <a:defRPr/>
            </a:pPr>
            <a:r>
              <a:rPr lang="en-US" b="1" dirty="0"/>
              <a:t>t</a:t>
            </a:r>
            <a:r>
              <a:rPr lang="en-US" b="1" baseline="-25000" dirty="0"/>
              <a:t>1/2</a:t>
            </a:r>
            <a:r>
              <a:rPr lang="en-US" b="1" dirty="0"/>
              <a:t> = ln2 / k </a:t>
            </a:r>
            <a:r>
              <a:rPr lang="en-US" dirty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987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Persistence characterisation – half-life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Half-life of selected pesticides in soil - </a:t>
            </a:r>
            <a:r>
              <a:rPr lang="en-US" altLang="en-US" sz="2400" b="1">
                <a:solidFill>
                  <a:schemeClr val="tx1"/>
                </a:solidFill>
              </a:rPr>
              <a:t>examples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5536"/>
              </p:ext>
            </p:extLst>
          </p:nvPr>
        </p:nvGraphicFramePr>
        <p:xfrm>
          <a:off x="352425" y="1268413"/>
          <a:ext cx="8640763" cy="3074986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82209193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1408462235"/>
                    </a:ext>
                  </a:extLst>
                </a:gridCol>
              </a:tblGrid>
              <a:tr h="68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 in soil (</a:t>
                      </a:r>
                      <a:r>
                        <a:rPr kumimoji="0" lang="cs-CZ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DT50 – disappearance time 50%)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39893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compounds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15455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DDT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641383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Dieldrin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87805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Toxaphene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41427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631"/>
                  </a:ext>
                </a:extLst>
              </a:tr>
              <a:tr h="346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 – chlorfenos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24679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Carbamate – carbofuran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 – 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9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Degradation assessment in praxis (standards)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OECD recommendation – guideline 307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39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Aerobic and Anaerobic Transformation in Soil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Introduction of examined compound (can be radioactively labelled)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Incubation in time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soil extraction (volatile fraction)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assessment of decrease in concentration of introduced compound and transformation products formation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600">
                <a:sym typeface="Wingdings" panose="05000000000000000000" pitchFamily="2" charset="2"/>
              </a:rPr>
              <a:t>Chemical methods (GC, LC etc.)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>
                <a:solidFill>
                  <a:schemeClr val="tx2"/>
                </a:solidFill>
                <a:sym typeface="Wingdings" panose="05000000000000000000" pitchFamily="2" charset="2"/>
              </a:rPr>
              <a:t>Example of standardized OECD guideline</a:t>
            </a:r>
            <a:endParaRPr lang="en-US" altLang="en-US" sz="1700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7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Anaerobic Biodegradation Experiment  see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u="sng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en-US" altLang="en-US" sz="2500" u="sng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Fate (processes) in the environment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Exposure</a:t>
            </a:r>
            <a:b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BIOAVAILABILITY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BIOAVAILABILITY</a:t>
            </a:r>
          </a:p>
        </p:txBody>
      </p:sp>
      <p:pic>
        <p:nvPicPr>
          <p:cNvPr id="8806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The term comes from pharmacology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 that is effective in the body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In environmental sciences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fraction, that can enter the organism = compound is in available form (it is not bound in the environment – e.g. to organic carbon etc.)</a:t>
            </a:r>
          </a:p>
          <a:p>
            <a:pPr>
              <a:buFont typeface="Arial" charset="0"/>
              <a:buChar char="•"/>
              <a:defRPr/>
            </a:pPr>
            <a:endParaRPr lang="en-US" b="1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Bioavailability describes processes (relations) between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Compounds present in the environment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Entry (accumulation) of compounds into the organisms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Environmental properties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724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Example - Soil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two distinct soils (high and low organic carbon content)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bioavailability (and thus bioaccumulation as well) is higher in the case of “low”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 metals in waters vs. water hardness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higher water hardness (more Ca / Mg) – lower bioavailability / lower metal toxicity</a:t>
            </a:r>
            <a:r>
              <a:rPr lang="en-US" altLang="en-US" sz="1600">
                <a:solidFill>
                  <a:schemeClr val="tx1"/>
                </a:solidFill>
              </a:rPr>
              <a:t>	(competition with toxic metals for binding sites in biota)</a:t>
            </a:r>
            <a:endParaRPr lang="en-US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011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Hydrophobicity – organic compounds vs. organic carbon (humins)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hydrophobic compounds – tendency to accumulate in fat / in biota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(at the same time also in dead organic matter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 OC content in the environment (in water): lower bioavailability of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216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 metals in water vs. pH / water composition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higher pH: metals present in insoluble hydroxides (lower bioavailability)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lower (acidic) pH – higher solubility and higher toxicity of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421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Where can the information on environmental properties be found?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(K</a:t>
            </a:r>
            <a:r>
              <a:rPr lang="en-GB" altLang="en-US" baseline="-25000">
                <a:solidFill>
                  <a:schemeClr val="tx1"/>
                </a:solidFill>
              </a:rPr>
              <a:t>ow</a:t>
            </a:r>
            <a:r>
              <a:rPr lang="en-GB" altLang="en-US">
                <a:solidFill>
                  <a:schemeClr val="tx1"/>
                </a:solidFill>
              </a:rPr>
              <a:t>, t1/2 etc.)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en-US" altLang="en-US" sz="2200" b="1"/>
              <a:t>Contaminants</a:t>
            </a:r>
          </a:p>
          <a:p>
            <a:pPr eaLnBrk="1" hangingPunct="1"/>
            <a:r>
              <a:rPr lang="en-US" altLang="en-US" sz="1800"/>
              <a:t>Compounds polluting the environment </a:t>
            </a:r>
            <a:br>
              <a:rPr lang="cs-CZ" altLang="en-US" sz="1800"/>
            </a:br>
            <a:r>
              <a:rPr lang="cs-CZ" altLang="en-US" sz="1800" i="1"/>
              <a:t>(Not necessarily </a:t>
            </a:r>
            <a:r>
              <a:rPr lang="en-US" altLang="en-US" sz="1800" i="1"/>
              <a:t>directly toxic, but harmful</a:t>
            </a:r>
            <a:r>
              <a:rPr lang="cs-CZ" altLang="en-US" sz="1800" i="1"/>
              <a:t> at the end)</a:t>
            </a:r>
            <a:endParaRPr lang="en-US" altLang="en-US" sz="1800" i="1"/>
          </a:p>
          <a:p>
            <a:endParaRPr lang="en-US" altLang="en-US" sz="2200" b="1" u="sng"/>
          </a:p>
          <a:p>
            <a:pPr lvl="1"/>
            <a:r>
              <a:rPr lang="en-US" altLang="en-US" sz="1800">
                <a:solidFill>
                  <a:schemeClr val="tx2"/>
                </a:solidFill>
              </a:rPr>
              <a:t>! nutrients (NOx and POx) </a:t>
            </a:r>
          </a:p>
          <a:p>
            <a:pPr lvl="2"/>
            <a:r>
              <a:rPr lang="en-US" altLang="en-US" sz="1400"/>
              <a:t>are not ecotoxicants BUT do have many secondary effects  </a:t>
            </a:r>
            <a:br>
              <a:rPr lang="en-US" altLang="en-US" sz="1400"/>
            </a:br>
            <a:r>
              <a:rPr lang="en-US" altLang="en-US" sz="1400">
                <a:sym typeface="Wingdings" panose="05000000000000000000" pitchFamily="2" charset="2"/>
              </a:rPr>
              <a:t> eutrophication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organic communal waste</a:t>
            </a:r>
          </a:p>
          <a:p>
            <a:pPr lvl="2"/>
            <a:r>
              <a:rPr lang="en-US" altLang="en-US" sz="1400"/>
              <a:t>not directly toxic BUT increases the content of organic carbon</a:t>
            </a:r>
          </a:p>
          <a:p>
            <a:pPr lvl="2"/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/>
              <a:t>decomposition processes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reduction of oxygen content </a:t>
            </a:r>
            <a:r>
              <a:rPr lang="en-US" altLang="en-US" sz="1400">
                <a:sym typeface="Wingdings" panose="05000000000000000000" pitchFamily="2" charset="2"/>
              </a:rPr>
              <a:t> toxic to aquatic organisms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toxic metals, polycyclic aromatic hydrocarbons (PAHs) </a:t>
            </a:r>
          </a:p>
          <a:p>
            <a:pPr lvl="2"/>
            <a:r>
              <a:rPr lang="en-US" altLang="en-US" sz="1400"/>
              <a:t>natural occurrence in the nature BUT in “background” concentrations</a:t>
            </a:r>
          </a:p>
          <a:p>
            <a:pPr lvl="2"/>
            <a:endParaRPr lang="en-US" altLang="en-US" sz="1400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simple soaps</a:t>
            </a:r>
          </a:p>
          <a:p>
            <a:pPr lvl="2"/>
            <a:r>
              <a:rPr lang="en-US" altLang="en-US" sz="1400"/>
              <a:t>released in high concentrations BUT rapidly hydrolyzed to nontoxic products </a:t>
            </a:r>
          </a:p>
          <a:p>
            <a:pPr lvl="1"/>
            <a:endParaRPr lang="en-US" altLang="en-US" sz="180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 vs. Contaminants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4"/>
          <p:cNvSpPr txBox="1">
            <a:spLocks/>
          </p:cNvSpPr>
          <p:nvPr/>
        </p:nvSpPr>
        <p:spPr bwMode="auto">
          <a:xfrm>
            <a:off x="323850" y="404813"/>
            <a:ext cx="8496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ym typeface="Wingdings" panose="05000000000000000000" pitchFamily="2" charset="2"/>
              </a:rPr>
              <a:t>CAS – Chemical Abstract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Provided/Operated by American Chemical Society (ACS)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CAS Number – unique identifier</a:t>
            </a:r>
            <a:br>
              <a:rPr lang="en-US" altLang="en-US" sz="1400">
                <a:sym typeface="Wingdings" panose="05000000000000000000" pitchFamily="2" charset="2"/>
              </a:rPr>
            </a:br>
            <a:endParaRPr lang="en-US" altLang="en-US" sz="1400">
              <a:sym typeface="Wingdings" panose="05000000000000000000" pitchFamily="2" charset="2"/>
            </a:endParaRPr>
          </a:p>
          <a:p>
            <a:r>
              <a:rPr lang="en-US" altLang="en-US" sz="1800" b="1" u="sng">
                <a:sym typeface="Wingdings" panose="05000000000000000000" pitchFamily="2" charset="2"/>
              </a:rPr>
              <a:t>eChemPortal.org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85775" y="2183259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Describe what are toxicants, ecotoxicants, toxins, and give examples.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the main sources of toxic compounds in the environment? Provide an overview.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human activity releases into the environment the most polychlorinated biphenyls, polychlorinated dioxins, polycyclic aromatic hydrocarbons?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main source of household chemistry (soaps, perfumes), pharmaceuticals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are released into the environment from areal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enter the environment from point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pesticides? insecticides? herbicides? fungicides? rodenticides? carcinogens? reprotoxins? endocrine disruptors? organophosphates? pyrethroids? toxic metals?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Give example for each of the listed groups and describe the main features of the chemical structure (aromatic/aliphatic?, neutral/ionized?, halogenated?, hydrophilic or hydrophobic?, persistent or degradable?)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1/3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key properties make a compound dangerous (hazardous)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does the term “environmental fate of compounds” define/describe?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Describe the main processes a compound can undergo in the environment and name the compound‘s properties (features) key for these processes.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properties play a key role in entering of a chemical compound into the organism?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bioconcentration? What compound‘s property does it depend 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? How can it be determined experimentally?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 - hexane OR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Henry‘s law constant - dichloromethane or dichlorobenzene?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biomagnification? Give an example of a compound that can be biomagnified and what levels does its BMF reach?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bioavailability? Give examples of different scenarios, when the bioavailability of a selected compound would be very high and very low.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DDT concentrations in a river were determined as follows: (1) DDT bound to  suspended particles 1 milligram/L water, (2) DDT dissolved in water 1 microgram/L water. What fraction (%) of DDT is approximately directly bioavailable for transfer through fish gills?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2/3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element plays a crucial role in chemical transformations of compounds in soil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major transformation processes do compounds undergo in different environmental matrices (air, soil, water, sediments)?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Define the half-life of a compound. Give examples of compounds with short and long half-life. How long are half-lives of these compounds?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is the biodegradability of a chemical compound determined in practice?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would the half-lives of benzo[a]pyrene (BaP) differ in the following scenarios? BaP bound to aerosol particles in the air, BaP bound to sediment on the bottom of a water reservoir/pond.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concentration of triazine in soil is 120 mg/kg and the DT50 is 180 days. When can we expect the decrease of triazine to 10 mg/kg?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3/3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946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C</a:t>
            </a:r>
            <a:r>
              <a:rPr lang="en-US" altLang="en-US"/>
              <a:t>ontamination of water</a:t>
            </a:r>
            <a:r>
              <a:rPr lang="cs-CZ" altLang="en-US"/>
              <a:t> - chemicals ?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9486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9471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9479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9481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2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9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for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example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?... In EU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groundwaters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84784"/>
            <a:ext cx="280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1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100" dirty="0">
                <a:latin typeface="+mj-lt"/>
              </a:rPr>
              <a:t>(</a:t>
            </a:r>
            <a:r>
              <a:rPr lang="pt-BR" sz="1100" dirty="0">
                <a:latin typeface="+mj-lt"/>
              </a:rPr>
              <a:t>Water Research 44, 2010, 4115-4126)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0DBEA-E7D0-42DC-9BEC-FF559CB5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" r="6688" b="5901"/>
          <a:stretch/>
        </p:blipFill>
        <p:spPr>
          <a:xfrm>
            <a:off x="971600" y="1720975"/>
            <a:ext cx="8172400" cy="5034774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5209" y="111999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www.cas.org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611560" y="1700808"/>
            <a:ext cx="2448272" cy="2154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31902-7A57-45F9-B3EC-370721B38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14739" r="17642" b="5334"/>
          <a:stretch/>
        </p:blipFill>
        <p:spPr>
          <a:xfrm>
            <a:off x="1835696" y="1333786"/>
            <a:ext cx="7075286" cy="5349680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827584" y="1349484"/>
            <a:ext cx="3024336" cy="3951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Cc</a:t>
            </a:r>
          </a:p>
          <a:p>
            <a:r>
              <a:rPr lang="cs-CZ" b="1" dirty="0"/>
              <a:t>22,000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used</a:t>
            </a:r>
            <a:r>
              <a:rPr lang="cs-CZ" dirty="0"/>
              <a:t> </a:t>
            </a:r>
          </a:p>
          <a:p>
            <a:r>
              <a:rPr lang="cs-CZ" dirty="0"/>
              <a:t>by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3635896" y="5373216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3789</Words>
  <Application>Microsoft Office PowerPoint</Application>
  <PresentationFormat>Předvádění na obrazovce (4:3)</PresentationFormat>
  <Paragraphs>587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Take home messages of this lecture:</vt:lpstr>
      <vt:lpstr>Important terms </vt:lpstr>
      <vt:lpstr>Ecotoxicants</vt:lpstr>
      <vt:lpstr>Ecotoxicants vs. Contaminants ?</vt:lpstr>
      <vt:lpstr>Contamination of water - chemicals ?</vt:lpstr>
      <vt:lpstr>What chemicals for example?... In EU groundwaters?</vt:lpstr>
      <vt:lpstr>What numbers of CHEMICALS ?</vt:lpstr>
      <vt:lpstr>What numbers of CHEMICALS ?</vt:lpstr>
      <vt:lpstr>Sources... and examples of representative contaminants</vt:lpstr>
      <vt:lpstr>Communal wastewaters</vt:lpstr>
      <vt:lpstr>Industrial wastewaters</vt:lpstr>
      <vt:lpstr>Landfills &amp; Industrial zones (brownfields)</vt:lpstr>
      <vt:lpstr>Industry, internal combustion engines, energy production</vt:lpstr>
      <vt:lpstr>Surface run off</vt:lpstr>
      <vt:lpstr>Agriculture</vt:lpstr>
      <vt:lpstr>Main groups of pollutants Important terms, abbreviations... and structures</vt:lpstr>
      <vt:lpstr>Compounds grouped by effect</vt:lpstr>
      <vt:lpstr>Compounds grouped by physico-chemical properties</vt:lpstr>
      <vt:lpstr>Significant compounds grouped by their structure</vt:lpstr>
      <vt:lpstr>Prezentace aplikace PowerPoint</vt:lpstr>
      <vt:lpstr>Further commont terms/abbreviations – groups of compounds</vt:lpstr>
      <vt:lpstr>Environmental processes</vt:lpstr>
      <vt:lpstr>Risk of compound presence to the environment – which parameters are determining?</vt:lpstr>
      <vt:lpstr>Environmental FATE of the compound determines the EXPOSURE</vt:lpstr>
      <vt:lpstr>What parameters determine the fate of a chemical compound?</vt:lpstr>
      <vt:lpstr>Which parameters are especially crucial regarding the risk of ECOTOXICITY?</vt:lpstr>
      <vt:lpstr>Entry of compound into the biota (transport from the environment into the organism)</vt:lpstr>
      <vt:lpstr>Partition processes between two phases in EQUILIBRIUM are consistent with the first order kinetics – defined by the Freundlich equation</vt:lpstr>
      <vt:lpstr>“Biota-Water” partition model</vt:lpstr>
      <vt:lpstr>Kow – examples</vt:lpstr>
      <vt:lpstr>Bioaccumulation, Bioconcentration, Biomagnification</vt:lpstr>
      <vt:lpstr>Bioaccumulation, Bioconcentration, Biomagnification</vt:lpstr>
      <vt:lpstr>Prezentace aplikace PowerPoint</vt:lpstr>
      <vt:lpstr>ATMOSPHERE / WATER partitioning</vt:lpstr>
      <vt:lpstr>ATMOSPHERE / WATER partitioning</vt:lpstr>
      <vt:lpstr>Environmental transformation / Persistence</vt:lpstr>
      <vt:lpstr>Environmental transformation – (bio)transformation</vt:lpstr>
      <vt:lpstr>Prezentace aplikace PowerPoint</vt:lpstr>
      <vt:lpstr>Prezentace aplikace PowerPoint</vt:lpstr>
      <vt:lpstr>Persistence characterisation – half-life</vt:lpstr>
      <vt:lpstr>Prezentace aplikace PowerPoint</vt:lpstr>
      <vt:lpstr>Degradation assessment in praxis (standards) OECD recommendation – guideline 307</vt:lpstr>
      <vt:lpstr>Fate (processes) in the environment  Exposure  BIOAVAILABILITY</vt:lpstr>
      <vt:lpstr>BIOAVAILABILITY</vt:lpstr>
      <vt:lpstr>Prezentace aplikace PowerPoint</vt:lpstr>
      <vt:lpstr>Prezentace aplikace PowerPoint</vt:lpstr>
      <vt:lpstr>Prezentace aplikace PowerPoint</vt:lpstr>
      <vt:lpstr>Where can the information on environmental properties be found? (Kow, t1/2 etc.)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Luděk Bláha</cp:lastModifiedBy>
  <cp:revision>379</cp:revision>
  <dcterms:created xsi:type="dcterms:W3CDTF">2017-01-13T10:32:13Z</dcterms:created>
  <dcterms:modified xsi:type="dcterms:W3CDTF">2020-10-19T08:57:54Z</dcterms:modified>
</cp:coreProperties>
</file>