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86" r:id="rId2"/>
    <p:sldId id="287" r:id="rId3"/>
    <p:sldId id="288" r:id="rId4"/>
    <p:sldId id="290" r:id="rId5"/>
    <p:sldId id="291" r:id="rId6"/>
    <p:sldId id="292" r:id="rId7"/>
    <p:sldId id="293" r:id="rId8"/>
    <p:sldId id="289" r:id="rId9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38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lina" initials="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6B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9" autoAdjust="0"/>
    <p:restoredTop sz="94690" autoAdjust="0"/>
  </p:normalViewPr>
  <p:slideViewPr>
    <p:cSldViewPr showGuides="1">
      <p:cViewPr varScale="1">
        <p:scale>
          <a:sx n="108" d="100"/>
          <a:sy n="108" d="100"/>
        </p:scale>
        <p:origin x="1656" y="96"/>
      </p:cViewPr>
      <p:guideLst>
        <p:guide orient="horz" pos="2160"/>
        <p:guide pos="13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3378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09FA5-339E-4651-B2DE-B56013502D9B}" type="datetimeFigureOut">
              <a:rPr lang="cs-CZ" smtClean="0"/>
              <a:pPr/>
              <a:t>25.10.2021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FBF8B-558C-4D77-8360-4385647F2E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095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06F23-B324-4EB6-B5F7-97F5217C982F}" type="datetimeFigureOut">
              <a:rPr lang="cs-CZ" smtClean="0"/>
              <a:pPr/>
              <a:t>25.10.2021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74B53-992C-4577-A143-249B45FFDF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475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25.10.2021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i="1" dirty="0"/>
              <a:t>J. </a:t>
            </a:r>
            <a:r>
              <a:rPr lang="cs-CZ" i="1" dirty="0" err="1"/>
              <a:t>Jarkovský</a:t>
            </a:r>
            <a:r>
              <a:rPr lang="cs-CZ" i="1" dirty="0"/>
              <a:t>, L. Dušek, M. </a:t>
            </a:r>
            <a:r>
              <a:rPr lang="cs-CZ" i="1" dirty="0" err="1"/>
              <a:t>Cvanová</a:t>
            </a:r>
            <a:r>
              <a:rPr lang="cs-CZ" i="1" dirty="0"/>
              <a:t>, J. Kalina</a:t>
            </a:r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414C-7B53-472E-BAB1-DC981D950C87}" type="datetime1">
              <a:rPr lang="cs-CZ"/>
              <a:pPr>
                <a:defRPr/>
              </a:pPr>
              <a:t>25.10.2021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25.10.2021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B8889-8390-456D-997F-2F3D8DE358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039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25.10.2021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>
                <a:latin typeface="Arial" charset="0"/>
                <a:cs typeface="Arial" charset="0"/>
              </a:rPr>
            </a:br>
            <a:r>
              <a:rPr lang="cs-CZ" i="1" dirty="0">
                <a:latin typeface="Arial" charset="0"/>
                <a:cs typeface="Arial" charset="0"/>
              </a:rPr>
              <a:t>J. Hřebíček</a:t>
            </a:r>
            <a:r>
              <a:rPr lang="cs-CZ" dirty="0">
                <a:latin typeface="Arial" charset="0"/>
                <a:cs typeface="Arial" charset="0"/>
              </a:rPr>
              <a:t>, </a:t>
            </a:r>
            <a:r>
              <a:rPr lang="cs-CZ" i="1" dirty="0">
                <a:latin typeface="Arial" charset="0"/>
                <a:cs typeface="Arial" charset="0"/>
              </a:rPr>
              <a:t>J. Kalina</a:t>
            </a:r>
          </a:p>
        </p:txBody>
      </p:sp>
      <p:sp>
        <p:nvSpPr>
          <p:cNvPr id="35843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523220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800" b="1" dirty="0">
                <a:solidFill>
                  <a:schemeClr val="tx2"/>
                </a:solidFill>
                <a:latin typeface="+mj-lt"/>
              </a:rPr>
              <a:t>Populace pod tlakem nespecializovaného predátora</a:t>
            </a:r>
            <a:endParaRPr lang="cs-CZ" sz="2400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584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368077"/>
            <a:ext cx="7772400" cy="1692771"/>
          </a:xfrm>
          <a:noFill/>
        </p:spPr>
        <p:txBody>
          <a:bodyPr>
            <a:spAutoFit/>
          </a:bodyPr>
          <a:lstStyle/>
          <a:p>
            <a:r>
              <a:rPr lang="cs-CZ" sz="3600" dirty="0">
                <a:solidFill>
                  <a:schemeClr val="accent1"/>
                </a:solidFill>
                <a:latin typeface="Arial" charset="0"/>
              </a:rPr>
              <a:t>7. Populace pod tlakem nespecializovaného predátora</a:t>
            </a:r>
            <a:br>
              <a:rPr lang="cs-CZ" sz="4200" dirty="0">
                <a:solidFill>
                  <a:schemeClr val="accent1"/>
                </a:solidFill>
                <a:latin typeface="Arial" charset="0"/>
              </a:rPr>
            </a:br>
            <a:r>
              <a:rPr lang="cs-CZ" sz="3200" dirty="0"/>
              <a:t>Bi3101 Úvod do matematického modelování</a:t>
            </a:r>
            <a:endParaRPr lang="cs-CZ" sz="3200" dirty="0">
              <a:solidFill>
                <a:schemeClr val="accent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978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r>
              <a:rPr lang="cs-CZ" altLang="en-US" sz="2400" dirty="0"/>
              <a:t>Nespecializovaný predátor není závislý na kořisti z uvažované populace, má i alternativní zdroje obživy.</a:t>
            </a:r>
          </a:p>
          <a:p>
            <a:r>
              <a:rPr lang="cs-CZ" altLang="en-US" sz="2400" dirty="0"/>
              <a:t>Velikost populace nespecializovaného predátora považujeme za konstantní a do modelu ji nemusíme zahrnovat.</a:t>
            </a:r>
          </a:p>
          <a:p>
            <a:r>
              <a:rPr lang="cs-CZ" altLang="en-US" sz="2400" dirty="0"/>
              <a:t>Množství kořisti bude úměrné době lovu:</a:t>
            </a:r>
          </a:p>
          <a:p>
            <a:pPr lvl="1"/>
            <a:r>
              <a:rPr lang="cs-CZ" altLang="en-US" sz="1900" dirty="0"/>
              <a:t>množství ulovené kořisti za časový interval délky h je rovno p </a:t>
            </a:r>
            <a:r>
              <a:rPr lang="cs-CZ" altLang="en-US" sz="1900" dirty="0">
                <a:latin typeface="Calibri" panose="020F0502020204030204" pitchFamily="34" charset="0"/>
                <a:cs typeface="Calibri" panose="020F0502020204030204" pitchFamily="34" charset="0"/>
              </a:rPr>
              <a:t>·</a:t>
            </a:r>
            <a:r>
              <a:rPr lang="cs-CZ" altLang="en-US" sz="1900" dirty="0"/>
              <a:t> h</a:t>
            </a:r>
          </a:p>
          <a:p>
            <a:pPr lvl="1"/>
            <a:r>
              <a:rPr lang="cs-CZ" altLang="en-US" sz="1900" dirty="0"/>
              <a:t>parametr p se nazývá intenzita predace a vyjadřuje predační tlak vyvíjený na uvažovanou populaci, přesněji řečeno: množství kořisti, které predátoři uloví za jednotku času.</a:t>
            </a:r>
          </a:p>
          <a:p>
            <a:pPr lvl="1"/>
            <a:r>
              <a:rPr lang="cs-CZ" altLang="en-US" sz="1900" dirty="0"/>
              <a:t>Intenzita predace závisí na velikosti N populace kořisti, tj. p = p(N). </a:t>
            </a:r>
            <a:endParaRPr lang="cs-CZ" altLang="en-US" sz="1900" b="0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Nespecializovaný predátor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3103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r>
              <a:rPr lang="cs-CZ" altLang="en-US" sz="2400" dirty="0"/>
              <a:t>Pokud není uvažovaná populace v prostředí přítomna, predátoři nic neuloví a živí se alternativní potravou.</a:t>
            </a:r>
          </a:p>
          <a:p>
            <a:r>
              <a:rPr lang="cs-CZ" altLang="en-US" sz="2400" dirty="0"/>
              <a:t>Pokud je uvažovaná populace veliká (větší než predátoři dokáží sníst), loví predátoři pouze omezené množství jedinců, které představuje jakousi hladinu nasycení.</a:t>
            </a:r>
          </a:p>
          <a:p>
            <a:r>
              <a:rPr lang="cs-CZ" altLang="en-US" sz="2400" b="0" dirty="0"/>
              <a:t>To lze vyjádřit jako:</a:t>
            </a:r>
          </a:p>
          <a:p>
            <a:pPr lvl="1"/>
            <a:r>
              <a:rPr lang="pt-BR" altLang="en-US" sz="1900" dirty="0"/>
              <a:t>p(0) = 0;</a:t>
            </a:r>
            <a:endParaRPr lang="cs-CZ" altLang="en-US" sz="1900" dirty="0"/>
          </a:p>
          <a:p>
            <a:pPr lvl="1"/>
            <a:r>
              <a:rPr lang="cs-CZ" altLang="en-US" sz="1900" dirty="0"/>
              <a:t>p(N) = S pro N&gt;</a:t>
            </a:r>
            <a:r>
              <a:rPr lang="cs-CZ" altLang="en-US" sz="1900" dirty="0" err="1"/>
              <a:t>N</a:t>
            </a:r>
            <a:r>
              <a:rPr lang="cs-CZ" altLang="en-US" sz="1900" baseline="-25000" dirty="0" err="1"/>
              <a:t>krit</a:t>
            </a:r>
            <a:r>
              <a:rPr lang="cs-CZ" altLang="en-US" sz="1900" dirty="0"/>
              <a:t>    </a:t>
            </a:r>
            <a:r>
              <a:rPr lang="cs-CZ" altLang="en-US" sz="1900" dirty="0">
                <a:solidFill>
                  <a:schemeClr val="tx1"/>
                </a:solidFill>
              </a:rPr>
              <a:t>nebo obecněji jako   </a:t>
            </a:r>
            <a:r>
              <a:rPr lang="pt-BR" altLang="en-US" sz="1900" dirty="0"/>
              <a:t>p(N) → S pro N →</a:t>
            </a:r>
            <a:r>
              <a:rPr lang="cs-CZ" altLang="en-US" sz="1900" dirty="0"/>
              <a:t> ∞.</a:t>
            </a:r>
            <a:endParaRPr lang="cs-CZ" altLang="en-US" sz="2400" dirty="0"/>
          </a:p>
          <a:p>
            <a:r>
              <a:rPr lang="cs-CZ" altLang="en-US" sz="2400" dirty="0"/>
              <a:t>Procvičení: nalezněte vhodnou funkci p(N) splňující výše uvedené podmínky pro N </a:t>
            </a:r>
            <a:r>
              <a:rPr lang="cs-CZ" sz="2400" dirty="0"/>
              <a:t>∈ ℝ</a:t>
            </a:r>
            <a:r>
              <a:rPr lang="cs-CZ" sz="2400" baseline="-25000" dirty="0"/>
              <a:t>0</a:t>
            </a:r>
            <a:r>
              <a:rPr lang="cs-CZ" sz="2400" baseline="30000" dirty="0"/>
              <a:t>+</a:t>
            </a:r>
            <a:r>
              <a:rPr lang="cs-CZ" altLang="en-US" sz="2400" dirty="0"/>
              <a:t>:</a:t>
            </a:r>
          </a:p>
          <a:p>
            <a:pPr marL="541338" lvl="1" indent="-266700">
              <a:buFont typeface="+mj-lt"/>
              <a:buAutoNum type="arabicPeriod"/>
            </a:pPr>
            <a:r>
              <a:rPr lang="cs-CZ" altLang="en-US" sz="1900" dirty="0"/>
              <a:t>jakoukoliv,</a:t>
            </a:r>
          </a:p>
          <a:p>
            <a:pPr marL="541338" lvl="1" indent="-266700">
              <a:buFont typeface="+mj-lt"/>
              <a:buAutoNum type="arabicPeriod"/>
            </a:pPr>
            <a:r>
              <a:rPr lang="cs-CZ" altLang="en-US" sz="1900" dirty="0"/>
              <a:t>hladkou. </a:t>
            </a:r>
            <a:endParaRPr lang="cs-CZ" altLang="en-US" sz="1400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Nespecializovaný predátor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10121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9154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noFill/>
            </p:spPr>
            <p:txBody>
              <a:bodyPr/>
              <a:lstStyle/>
              <a:p>
                <a:pPr algn="l"/>
                <a:r>
                  <a:rPr lang="cs-CZ" sz="2400" b="0" i="0" u="none" strike="noStrike" baseline="0" dirty="0">
                    <a:latin typeface="+mj-lt"/>
                  </a:rPr>
                  <a:t>U předešlého modelu jsme v diskrétním případě dospěli k rovnici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d>
                        <m:dPr>
                          <m:ctrlP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d>
                        <m:dPr>
                          <m:ctrlP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d>
                        <m:dPr>
                          <m:ctrlP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cs-CZ" sz="1900" b="0" i="1" u="none" strike="noStrike" baseline="0" smtClean="0">
                                  <a:solidFill>
                                    <a:srgbClr val="646B8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1900" b="0" i="1" u="none" strike="noStrike" baseline="0" smtClean="0">
                                  <a:solidFill>
                                    <a:srgbClr val="646B8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  <m:d>
                                <m:dPr>
                                  <m:ctrlPr>
                                    <a:rPr lang="cs-CZ" sz="1900" b="0" i="1" u="none" strike="noStrike" baseline="0" smtClean="0">
                                      <a:solidFill>
                                        <a:srgbClr val="646B86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900" b="0" i="1" u="none" strike="noStrike" baseline="0" smtClean="0">
                                      <a:solidFill>
                                        <a:srgbClr val="646B86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num>
                            <m:den>
                              <m:r>
                                <a:rPr lang="cs-CZ" sz="1900" b="0" i="1" u="none" strike="noStrike" baseline="0" smtClean="0">
                                  <a:solidFill>
                                    <a:srgbClr val="646B8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𝐾</m:t>
                              </m:r>
                            </m:den>
                          </m:f>
                        </m:e>
                      </m:d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 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d>
                        <m:dPr>
                          <m:ctrlP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cs-CZ" sz="1900" b="0" i="0" u="none" strike="noStrike" baseline="0" dirty="0">
                  <a:solidFill>
                    <a:srgbClr val="646B86"/>
                  </a:solidFill>
                  <a:latin typeface="csr12"/>
                </a:endParaRPr>
              </a:p>
              <a:p>
                <a:pPr algn="l"/>
                <a:r>
                  <a:rPr lang="cs-CZ" sz="2400" b="0" i="0" u="none" strike="noStrike" baseline="0" dirty="0">
                    <a:latin typeface="+mj-lt"/>
                  </a:rPr>
                  <a:t>a ve spojitém případě k rovnici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p>
                          <m: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d>
                        <m:dPr>
                          <m:ctrlP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cs-CZ" sz="1900" b="0" i="1" u="none" strike="noStrike" baseline="0" smtClean="0">
                                  <a:solidFill>
                                    <a:srgbClr val="646B8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1900" b="0" i="1" u="none" strike="noStrike" baseline="0" smtClean="0">
                                  <a:solidFill>
                                    <a:srgbClr val="646B8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  <m:d>
                                <m:dPr>
                                  <m:ctrlPr>
                                    <a:rPr lang="cs-CZ" sz="1900" b="0" i="1" u="none" strike="noStrike" baseline="0" smtClean="0">
                                      <a:solidFill>
                                        <a:srgbClr val="646B86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900" b="0" i="1" u="none" strike="noStrike" baseline="0" smtClean="0">
                                      <a:solidFill>
                                        <a:srgbClr val="646B86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num>
                            <m:den>
                              <m:r>
                                <a:rPr lang="cs-CZ" sz="1900" b="0" i="1" u="none" strike="noStrike" baseline="0" smtClean="0">
                                  <a:solidFill>
                                    <a:srgbClr val="646B8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𝐾</m:t>
                              </m:r>
                            </m:den>
                          </m:f>
                        </m:e>
                      </m:d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 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d>
                        <m:dPr>
                          <m:ctrlP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cs-CZ" sz="1900" b="0" i="0" u="none" strike="noStrike" baseline="0" dirty="0">
                  <a:solidFill>
                    <a:srgbClr val="646B86"/>
                  </a:solidFill>
                  <a:latin typeface="csr12"/>
                </a:endParaRPr>
              </a:p>
              <a:p>
                <a:pPr algn="l"/>
                <a:r>
                  <a:rPr lang="cs-CZ" sz="2400" b="0" i="0" u="none" strike="noStrike" baseline="0" dirty="0">
                    <a:latin typeface="+mj-lt"/>
                  </a:rPr>
                  <a:t>Obě tyto rovnice lze za použití časového kroku h vyjádřit ve tvaru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d>
                        <m:dPr>
                          <m:ctrlP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</m:d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d>
                        <m:dPr>
                          <m:ctrlP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d>
                        <m:dPr>
                          <m:ctrlP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cs-CZ" sz="1900" b="0" i="1" u="none" strike="noStrike" baseline="0" smtClean="0">
                                  <a:solidFill>
                                    <a:srgbClr val="646B8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1900" b="0" i="1" u="none" strike="noStrike" baseline="0" smtClean="0">
                                  <a:solidFill>
                                    <a:srgbClr val="646B8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  <m:d>
                                <m:dPr>
                                  <m:ctrlPr>
                                    <a:rPr lang="cs-CZ" sz="1900" b="0" i="1" u="none" strike="noStrike" baseline="0" smtClean="0">
                                      <a:solidFill>
                                        <a:srgbClr val="646B86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900" b="0" i="1" u="none" strike="noStrike" baseline="0" smtClean="0">
                                      <a:solidFill>
                                        <a:srgbClr val="646B86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num>
                            <m:den>
                              <m:r>
                                <a:rPr lang="cs-CZ" sz="1900" b="0" i="1" u="none" strike="noStrike" baseline="0" smtClean="0">
                                  <a:solidFill>
                                    <a:srgbClr val="646B8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𝐾</m:t>
                              </m:r>
                            </m:den>
                          </m:f>
                        </m:e>
                      </m:d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d>
                        <m:dPr>
                          <m:ctrlP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cs-CZ" sz="1900" b="0" i="0" u="none" strike="noStrike" baseline="0" dirty="0">
                  <a:solidFill>
                    <a:srgbClr val="646B86"/>
                  </a:solidFill>
                  <a:latin typeface="csr12"/>
                </a:endParaRPr>
              </a:p>
            </p:txBody>
          </p:sp>
        </mc:Choice>
        <mc:Fallback>
          <p:sp>
            <p:nvSpPr>
              <p:cNvPr id="49154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blipFill>
                <a:blip r:embed="rId2"/>
                <a:stretch>
                  <a:fillRect l="-501" t="-995" r="-50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Nespecializovaný predátor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93554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9154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noFill/>
            </p:spPr>
            <p:txBody>
              <a:bodyPr/>
              <a:lstStyle/>
              <a:p>
                <a:pPr algn="l"/>
                <a:r>
                  <a:rPr lang="cs-CZ" sz="2400" i="0" u="none" strike="noStrike" baseline="0" dirty="0">
                    <a:latin typeface="+mj-lt"/>
                  </a:rPr>
                  <a:t>Nyní vyjádříme změnu velikosti populace za časový interval délky h jako přirozený přírůstek populace změněný o množství ulovených jedinců. Rovnici tedy dále modifikujeme </a:t>
                </a:r>
                <a:r>
                  <a:rPr lang="pt-BR" sz="2400" i="0" u="none" strike="noStrike" baseline="0" dirty="0">
                    <a:latin typeface="+mj-lt"/>
                  </a:rPr>
                  <a:t>a dostaneme model r</a:t>
                </a:r>
                <a:r>
                  <a:rPr lang="cs-CZ" sz="2400" i="0" u="none" strike="noStrike" baseline="0" dirty="0">
                    <a:latin typeface="+mj-lt"/>
                  </a:rPr>
                  <a:t>ů</a:t>
                </a:r>
                <a:r>
                  <a:rPr lang="pt-BR" sz="2400" i="0" u="none" strike="noStrike" baseline="0" dirty="0">
                    <a:latin typeface="+mj-lt"/>
                  </a:rPr>
                  <a:t>stu populace pod tlakem nespecializovaného predátora ve tvaru</a:t>
                </a:r>
                <a:endParaRPr lang="cs-CZ" sz="2400" i="0" u="none" strike="noStrike" baseline="0" dirty="0">
                  <a:latin typeface="+mj-lt"/>
                </a:endParaRPr>
              </a:p>
              <a:p>
                <a:pPr marL="0" indent="0" algn="l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d>
                        <m:dPr>
                          <m:ctrlP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</m:d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d>
                        <m:dPr>
                          <m:ctrlP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d>
                        <m:dPr>
                          <m:ctrlP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cs-CZ" sz="1900" b="0" i="1" u="none" strike="noStrike" baseline="0" smtClean="0">
                                  <a:solidFill>
                                    <a:srgbClr val="646B8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1900" b="0" i="1" u="none" strike="noStrike" baseline="0" smtClean="0">
                                  <a:solidFill>
                                    <a:srgbClr val="646B8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  <m:d>
                                <m:dPr>
                                  <m:ctrlPr>
                                    <a:rPr lang="cs-CZ" sz="1900" b="0" i="1" u="none" strike="noStrike" baseline="0" smtClean="0">
                                      <a:solidFill>
                                        <a:srgbClr val="646B86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900" b="0" i="1" u="none" strike="noStrike" baseline="0" smtClean="0">
                                      <a:solidFill>
                                        <a:srgbClr val="646B86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num>
                            <m:den>
                              <m:r>
                                <a:rPr lang="cs-CZ" sz="1900" b="0" i="1" u="none" strike="noStrike" baseline="0" smtClean="0">
                                  <a:solidFill>
                                    <a:srgbClr val="646B8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𝐾</m:t>
                              </m:r>
                            </m:den>
                          </m:f>
                        </m:e>
                      </m:d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d>
                        <m:dPr>
                          <m:ctrlP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)∙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 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d>
                        <m:dPr>
                          <m:ctrlP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cs-CZ" sz="1900" b="0" i="0" u="none" strike="noStrike" baseline="0" dirty="0">
                  <a:solidFill>
                    <a:srgbClr val="646B86"/>
                  </a:solidFill>
                  <a:latin typeface="csr12"/>
                </a:endParaRPr>
              </a:p>
              <a:p>
                <a:pPr/>
                <a:r>
                  <a:rPr lang="cs-CZ" altLang="en-US" sz="2400" dirty="0"/>
                  <a:t>Procvičení: určete rovnice populace pod tlakem nespecializovaného predátora v diskrétním a spojitém případě.</a:t>
                </a:r>
              </a:p>
              <a:p>
                <a:pPr marL="0" indent="0" algn="l">
                  <a:buNone/>
                </a:pPr>
                <a:endParaRPr lang="cs-CZ" sz="2000" b="0" i="0" u="none" strike="noStrike" baseline="0" dirty="0">
                  <a:latin typeface="csr12"/>
                </a:endParaRPr>
              </a:p>
            </p:txBody>
          </p:sp>
        </mc:Choice>
        <mc:Fallback>
          <p:sp>
            <p:nvSpPr>
              <p:cNvPr id="49154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blipFill>
                <a:blip r:embed="rId2"/>
                <a:stretch>
                  <a:fillRect l="-501" t="-995" r="-136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Nespecializovaný predátor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42168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9154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noFill/>
            </p:spPr>
            <p:txBody>
              <a:bodyPr/>
              <a:lstStyle/>
              <a:p>
                <a:pPr algn="l"/>
                <a:r>
                  <a:rPr lang="cs-CZ" sz="2400" i="0" u="none" strike="noStrike" baseline="0" dirty="0">
                    <a:latin typeface="+mj-lt"/>
                  </a:rPr>
                  <a:t>V diskrétním případě nelze určit řešení modelu, ale můžeme řešit model rekurentně (výpočtem následujícího stavu ze znalosti stavů předcházejících)</a:t>
                </a:r>
                <a:r>
                  <a:rPr lang="cs-CZ" altLang="en-US" sz="2400" dirty="0"/>
                  <a:t>.</a:t>
                </a:r>
              </a:p>
              <a:p>
                <a:pPr algn="l"/>
                <a:r>
                  <a:rPr lang="cs-CZ" altLang="en-US" sz="2400" dirty="0"/>
                  <a:t>Ve spojitém případě lze model analyticky řešit pokud stále platí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cs-CZ" altLang="en-US" sz="2400" b="0" i="1" smtClean="0">
                        <a:solidFill>
                          <a:srgbClr val="646B86"/>
                        </a:solidFill>
                        <a:latin typeface="Cambria Math" panose="02040503050406030204" pitchFamily="18" charset="0"/>
                      </a:rPr>
                      <m:t>𝑁</m:t>
                    </m:r>
                    <m:r>
                      <a:rPr lang="cs-CZ" altLang="en-US" sz="2400" b="0" i="1" smtClean="0">
                        <a:solidFill>
                          <a:srgbClr val="646B86"/>
                        </a:solidFill>
                        <a:latin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cs-CZ" altLang="en-US" sz="2400" b="0" i="1" smtClean="0">
                            <a:solidFill>
                              <a:srgbClr val="646B86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b="0" i="1" smtClean="0">
                            <a:solidFill>
                              <a:srgbClr val="646B86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cs-CZ" altLang="en-US" sz="2400" b="0" i="1" smtClean="0">
                            <a:solidFill>
                              <a:srgbClr val="646B86"/>
                            </a:solidFill>
                            <a:latin typeface="Cambria Math" panose="02040503050406030204" pitchFamily="18" charset="0"/>
                          </a:rPr>
                          <m:t>𝑘𝑟𝑖𝑡</m:t>
                        </m:r>
                      </m:sub>
                    </m:sSub>
                  </m:oMath>
                </a14:m>
                <a:r>
                  <a:rPr lang="cs-CZ" altLang="en-US" sz="2400" dirty="0">
                    <a:solidFill>
                      <a:srgbClr val="646B86"/>
                    </a:solidFill>
                  </a:rPr>
                  <a:t>  nebo  </a:t>
                </a:r>
                <a14:m>
                  <m:oMath xmlns:m="http://schemas.openxmlformats.org/officeDocument/2006/math">
                    <m:r>
                      <a:rPr lang="cs-CZ" altLang="en-US" sz="2400" i="1">
                        <a:solidFill>
                          <a:srgbClr val="646B86"/>
                        </a:solidFill>
                        <a:latin typeface="Cambria Math" panose="02040503050406030204" pitchFamily="18" charset="0"/>
                      </a:rPr>
                      <m:t>𝑁</m:t>
                    </m:r>
                    <m:r>
                      <a:rPr lang="cs-CZ" altLang="en-US" sz="2400" b="0" i="1" smtClean="0">
                        <a:solidFill>
                          <a:srgbClr val="646B86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cs-CZ" altLang="en-US" sz="2400" i="1">
                            <a:solidFill>
                              <a:srgbClr val="646B86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i="1">
                            <a:solidFill>
                              <a:srgbClr val="646B86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cs-CZ" altLang="en-US" sz="2400" i="1">
                            <a:solidFill>
                              <a:srgbClr val="646B86"/>
                            </a:solidFill>
                            <a:latin typeface="Cambria Math" panose="02040503050406030204" pitchFamily="18" charset="0"/>
                          </a:rPr>
                          <m:t>𝑘𝑟𝑖𝑡</m:t>
                        </m:r>
                      </m:sub>
                    </m:sSub>
                  </m:oMath>
                </a14:m>
                <a:endParaRPr lang="cs-CZ" altLang="en-US" sz="2400" dirty="0">
                  <a:solidFill>
                    <a:srgbClr val="646B86"/>
                  </a:solidFill>
                </a:endParaRPr>
              </a:p>
              <a:p>
                <a:pPr algn="l"/>
                <a:r>
                  <a:rPr lang="cs-CZ" sz="2400" b="0" i="0" u="none" strike="noStrike" baseline="0" dirty="0">
                    <a:latin typeface="+mj-lt"/>
                  </a:rPr>
                  <a:t>V obecném případě je nicméně nutné řešit model za pomoci numerických metod, k čemuž musíme znát numerické hodnoty všech parametrů modelu.</a:t>
                </a:r>
                <a:endParaRPr lang="cs-CZ" altLang="en-US" sz="2400" dirty="0">
                  <a:latin typeface="+mj-lt"/>
                </a:endParaRPr>
              </a:p>
              <a:p>
                <a:pPr marL="0" indent="0" algn="l">
                  <a:buNone/>
                </a:pPr>
                <a:endParaRPr lang="cs-CZ" sz="2000" b="0" i="0" u="none" strike="noStrike" baseline="0" dirty="0">
                  <a:latin typeface="csr12"/>
                </a:endParaRPr>
              </a:p>
            </p:txBody>
          </p:sp>
        </mc:Choice>
        <mc:Fallback>
          <p:sp>
            <p:nvSpPr>
              <p:cNvPr id="49154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blipFill>
                <a:blip r:embed="rId2"/>
                <a:stretch>
                  <a:fillRect l="-501" t="-995" r="-164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Implementace modelu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80249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pPr algn="l"/>
            <a:r>
              <a:rPr lang="cs-CZ" sz="2400" i="0" u="none" strike="noStrike" baseline="0" dirty="0">
                <a:latin typeface="+mj-lt"/>
              </a:rPr>
              <a:t>Implementujme model s následujícím nastavením:</a:t>
            </a:r>
          </a:p>
          <a:p>
            <a:pPr lvl="1"/>
            <a:r>
              <a:rPr lang="cs-CZ" sz="1900" dirty="0">
                <a:solidFill>
                  <a:srgbClr val="646B86"/>
                </a:solidFill>
              </a:rPr>
              <a:t>S = 300</a:t>
            </a:r>
          </a:p>
          <a:p>
            <a:pPr lvl="1"/>
            <a:r>
              <a:rPr lang="cs-CZ" sz="1900" dirty="0">
                <a:solidFill>
                  <a:srgbClr val="646B86"/>
                </a:solidFill>
              </a:rPr>
              <a:t>r = 1</a:t>
            </a:r>
          </a:p>
          <a:p>
            <a:pPr lvl="1"/>
            <a:r>
              <a:rPr lang="cs-CZ" sz="1900" dirty="0">
                <a:solidFill>
                  <a:srgbClr val="646B86"/>
                </a:solidFill>
              </a:rPr>
              <a:t>K = 1000</a:t>
            </a:r>
          </a:p>
          <a:p>
            <a:pPr lvl="1"/>
            <a:r>
              <a:rPr lang="cs-CZ" sz="1900" dirty="0" err="1">
                <a:solidFill>
                  <a:srgbClr val="646B86"/>
                </a:solidFill>
              </a:rPr>
              <a:t>N</a:t>
            </a:r>
            <a:r>
              <a:rPr lang="cs-CZ" sz="1900" baseline="-25000" dirty="0" err="1">
                <a:solidFill>
                  <a:srgbClr val="646B86"/>
                </a:solidFill>
              </a:rPr>
              <a:t>krit</a:t>
            </a:r>
            <a:r>
              <a:rPr lang="cs-CZ" sz="1900" dirty="0">
                <a:solidFill>
                  <a:srgbClr val="646B86"/>
                </a:solidFill>
              </a:rPr>
              <a:t> = 200</a:t>
            </a:r>
          </a:p>
          <a:p>
            <a:pPr lvl="1"/>
            <a:r>
              <a:rPr lang="cs-CZ" sz="1900" dirty="0">
                <a:solidFill>
                  <a:srgbClr val="646B86"/>
                </a:solidFill>
              </a:rPr>
              <a:t>N0 = 500</a:t>
            </a:r>
          </a:p>
          <a:p>
            <a:pPr algn="l"/>
            <a:r>
              <a:rPr lang="cs-CZ" altLang="en-US" sz="2400" dirty="0">
                <a:latin typeface="+mj-lt"/>
              </a:rPr>
              <a:t>Pro implementaci nejprve použijeme predační funkci definovanou po částech lineárně (se zlomem v bodě </a:t>
            </a:r>
            <a:r>
              <a:rPr lang="cs-CZ" altLang="en-US" sz="2400" dirty="0" err="1">
                <a:latin typeface="+mj-lt"/>
              </a:rPr>
              <a:t>N</a:t>
            </a:r>
            <a:r>
              <a:rPr lang="cs-CZ" altLang="en-US" sz="2400" baseline="-25000" dirty="0" err="1">
                <a:latin typeface="+mj-lt"/>
              </a:rPr>
              <a:t>krit</a:t>
            </a:r>
            <a:r>
              <a:rPr lang="cs-CZ" altLang="en-US" sz="2400" dirty="0">
                <a:latin typeface="+mj-lt"/>
              </a:rPr>
              <a:t>).</a:t>
            </a:r>
          </a:p>
          <a:p>
            <a:pPr algn="l"/>
            <a:r>
              <a:rPr lang="cs-CZ" altLang="en-US" sz="2400" dirty="0">
                <a:latin typeface="+mj-lt"/>
              </a:rPr>
              <a:t>Spojitou predační funkci si procvičíte za domácí úkol.</a:t>
            </a:r>
          </a:p>
          <a:p>
            <a:pPr marL="0" indent="0" algn="l">
              <a:buNone/>
            </a:pPr>
            <a:endParaRPr lang="cs-CZ" sz="2000" b="0" i="0" u="none" strike="noStrike" baseline="0" dirty="0">
              <a:latin typeface="csr12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Implementace modelu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745551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Spojitá predační funkce </a:t>
            </a:r>
            <a:r>
              <a:rPr lang="cs-CZ" sz="2400" dirty="0"/>
              <a:t>(DÚ 3 do 1. 11. 2021)</a:t>
            </a:r>
            <a:endParaRPr lang="en-US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cs-CZ" dirty="0"/>
              <a:t>Využijte kód z dnešní přednášky a nahraďte ve spojitém modelu lomenou funkci p(N) nějakou hladkou funkcí r(N) splňující následující předpoklady.</a:t>
            </a:r>
          </a:p>
          <a:p>
            <a:pPr lvl="1"/>
            <a:r>
              <a:rPr lang="pt-BR" altLang="en-US" sz="1900" dirty="0"/>
              <a:t>p(0) = 0;</a:t>
            </a:r>
            <a:endParaRPr lang="cs-CZ" altLang="en-US" sz="1900" dirty="0"/>
          </a:p>
          <a:p>
            <a:pPr lvl="1"/>
            <a:r>
              <a:rPr lang="pt-BR" altLang="en-US" sz="1900" dirty="0"/>
              <a:t>p(N) → S pro N →</a:t>
            </a:r>
            <a:r>
              <a:rPr lang="cs-CZ" altLang="en-US" sz="1900" dirty="0"/>
              <a:t> ∞.</a:t>
            </a:r>
          </a:p>
          <a:p>
            <a:pPr>
              <a:spcAft>
                <a:spcPts val="600"/>
              </a:spcAft>
            </a:pPr>
            <a:r>
              <a:rPr lang="cs-CZ" dirty="0"/>
              <a:t>Proveďte analýzu takového řešení.</a:t>
            </a:r>
          </a:p>
          <a:p>
            <a:pPr>
              <a:spcAft>
                <a:spcPts val="600"/>
              </a:spcAft>
            </a:pPr>
            <a:endParaRPr lang="cs-CZ" b="0" dirty="0"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6330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8285</TotalTime>
  <Words>575</Words>
  <Application>Microsoft Office PowerPoint</Application>
  <PresentationFormat>Předvádění na obrazovce (4:3)</PresentationFormat>
  <Paragraphs>49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5" baseType="lpstr">
      <vt:lpstr>Arial</vt:lpstr>
      <vt:lpstr>Calibri</vt:lpstr>
      <vt:lpstr>Cambria Math</vt:lpstr>
      <vt:lpstr>csr12</vt:lpstr>
      <vt:lpstr>Wingdings</vt:lpstr>
      <vt:lpstr>Wingdings 2</vt:lpstr>
      <vt:lpstr>Administrativní</vt:lpstr>
      <vt:lpstr>7. Populace pod tlakem nespecializovaného predátora Bi3101 Úvod do matematického modelování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Spojitá predační funkce (DÚ 3 do 1. 11. 2021)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Příprava dat</dc:title>
  <dc:creator>cvanova</dc:creator>
  <cp:lastModifiedBy>Jiří Kalina</cp:lastModifiedBy>
  <cp:revision>190</cp:revision>
  <dcterms:created xsi:type="dcterms:W3CDTF">2011-03-03T07:28:24Z</dcterms:created>
  <dcterms:modified xsi:type="dcterms:W3CDTF">2021-10-25T06:46:17Z</dcterms:modified>
</cp:coreProperties>
</file>