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6" r:id="rId2"/>
    <p:sldId id="287" r:id="rId3"/>
    <p:sldId id="288" r:id="rId4"/>
    <p:sldId id="290" r:id="rId5"/>
    <p:sldId id="291" r:id="rId6"/>
    <p:sldId id="292" r:id="rId7"/>
    <p:sldId id="293" r:id="rId8"/>
    <p:sldId id="289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8" d="100"/>
          <a:sy n="108" d="100"/>
        </p:scale>
        <p:origin x="1656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25.10.2021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25.10.2021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25.10.2021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Populace pod tlakem nespecializovaného predátora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68077"/>
            <a:ext cx="7772400" cy="1692771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7. Populace pod tlakem nespecializovaného predátora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Nespecializovaný predátor není závislý na kořisti z uvažované populace, má i alternativní zdroje obživy.</a:t>
            </a:r>
          </a:p>
          <a:p>
            <a:r>
              <a:rPr lang="cs-CZ" altLang="en-US" sz="2400" dirty="0"/>
              <a:t>Velikost populace nespecializovaného predátora považujeme za konstantní a do modelu ji nemusíme zahrnovat.</a:t>
            </a:r>
          </a:p>
          <a:p>
            <a:r>
              <a:rPr lang="cs-CZ" altLang="en-US" sz="2400" dirty="0"/>
              <a:t>Množství kořisti bude úměrné době lovu:</a:t>
            </a:r>
          </a:p>
          <a:p>
            <a:pPr lvl="1"/>
            <a:r>
              <a:rPr lang="cs-CZ" altLang="en-US" sz="1900" dirty="0"/>
              <a:t>množství ulovené kořisti za časový interval délky h je rovno p </a:t>
            </a:r>
            <a:r>
              <a:rPr lang="cs-CZ" alt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en-US" sz="1900" dirty="0"/>
              <a:t> h</a:t>
            </a:r>
          </a:p>
          <a:p>
            <a:pPr lvl="1"/>
            <a:r>
              <a:rPr lang="cs-CZ" altLang="en-US" sz="1900" dirty="0"/>
              <a:t>parametr p se nazývá intenzita predace a vyjadřuje predační tlak vyvíjený na uvažovanou populaci, přesněji řečeno: množství kořisti, které predátoři uloví za jednotku času.</a:t>
            </a:r>
          </a:p>
          <a:p>
            <a:pPr lvl="1"/>
            <a:r>
              <a:rPr lang="cs-CZ" altLang="en-US" sz="1900" dirty="0"/>
              <a:t>Intenzita predace závisí na velikosti N populace kořisti, tj. p = p(N). </a:t>
            </a:r>
            <a:endParaRPr lang="cs-CZ" altLang="en-US" sz="19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Pokud není uvažovaná populace v prostředí přítomna, predátoři nic neuloví a živí se alternativní potravou.</a:t>
            </a:r>
          </a:p>
          <a:p>
            <a:r>
              <a:rPr lang="cs-CZ" altLang="en-US" sz="2400" dirty="0"/>
              <a:t>Pokud je uvažovaná populace veliká (větší než predátoři dokáží sníst), loví predátoři pouze omezené množství jedinců, které představuje jakousi hladinu nasycení.</a:t>
            </a:r>
          </a:p>
          <a:p>
            <a:r>
              <a:rPr lang="cs-CZ" altLang="en-US" sz="2400" b="0" dirty="0"/>
              <a:t>To lze vyjádřit jako:</a:t>
            </a:r>
          </a:p>
          <a:p>
            <a:pPr lvl="1"/>
            <a:r>
              <a:rPr lang="pt-BR" altLang="en-US" sz="1900" dirty="0"/>
              <a:t>p(0) = 0;</a:t>
            </a:r>
            <a:endParaRPr lang="cs-CZ" altLang="en-US" sz="1900" dirty="0"/>
          </a:p>
          <a:p>
            <a:pPr lvl="1"/>
            <a:r>
              <a:rPr lang="cs-CZ" altLang="en-US" sz="1900" dirty="0"/>
              <a:t>p(N) = S pro N&gt;</a:t>
            </a:r>
            <a:r>
              <a:rPr lang="cs-CZ" altLang="en-US" sz="1900" dirty="0" err="1"/>
              <a:t>N</a:t>
            </a:r>
            <a:r>
              <a:rPr lang="cs-CZ" altLang="en-US" sz="1900" baseline="-25000" dirty="0" err="1"/>
              <a:t>krit</a:t>
            </a:r>
            <a:r>
              <a:rPr lang="cs-CZ" altLang="en-US" sz="1900" dirty="0"/>
              <a:t>    </a:t>
            </a:r>
            <a:r>
              <a:rPr lang="cs-CZ" altLang="en-US" sz="1900" dirty="0">
                <a:solidFill>
                  <a:schemeClr val="tx1"/>
                </a:solidFill>
              </a:rPr>
              <a:t>nebo obecněji jako   </a:t>
            </a:r>
            <a:r>
              <a:rPr lang="pt-BR" altLang="en-US" sz="1900" dirty="0"/>
              <a:t>p(N) → S pro N →</a:t>
            </a:r>
            <a:r>
              <a:rPr lang="cs-CZ" altLang="en-US" sz="1900" dirty="0"/>
              <a:t> ∞.</a:t>
            </a:r>
            <a:endParaRPr lang="cs-CZ" altLang="en-US" sz="2400" dirty="0"/>
          </a:p>
          <a:p>
            <a:r>
              <a:rPr lang="cs-CZ" altLang="en-US" sz="2400" dirty="0"/>
              <a:t>Procvičení: nalezněte vhodnou funkci p(N) splňující výše uvedené podmínky pro N </a:t>
            </a:r>
            <a:r>
              <a:rPr lang="cs-CZ" sz="2400" dirty="0"/>
              <a:t>∈ ℝ</a:t>
            </a:r>
            <a:r>
              <a:rPr lang="cs-CZ" sz="2400" baseline="-25000" dirty="0"/>
              <a:t>0</a:t>
            </a:r>
            <a:r>
              <a:rPr lang="cs-CZ" sz="2400" baseline="30000" dirty="0"/>
              <a:t>+</a:t>
            </a:r>
            <a:r>
              <a:rPr lang="cs-CZ" altLang="en-US" sz="2400" dirty="0"/>
              <a:t>:</a:t>
            </a:r>
          </a:p>
          <a:p>
            <a:pPr marL="541338" lvl="1" indent="-266700">
              <a:buFont typeface="+mj-lt"/>
              <a:buAutoNum type="arabicPeriod"/>
            </a:pPr>
            <a:r>
              <a:rPr lang="cs-CZ" altLang="en-US" sz="1900" dirty="0"/>
              <a:t>jakoukoliv,</a:t>
            </a:r>
          </a:p>
          <a:p>
            <a:pPr marL="541338" lvl="1" indent="-266700">
              <a:buFont typeface="+mj-lt"/>
              <a:buAutoNum type="arabicPeriod"/>
            </a:pPr>
            <a:r>
              <a:rPr lang="cs-CZ" altLang="en-US" sz="1900" dirty="0"/>
              <a:t>hladkou. </a:t>
            </a:r>
            <a:endParaRPr lang="cs-CZ" altLang="en-US" sz="14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012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U předešlého modelu jsme v diskrétním případě dospěli k rovnici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a ve spojitém případě k rovnici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Obě tyto rovnice lze za použití časového kroku h vyjádřit ve tvaru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5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93554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i="0" u="none" strike="noStrike" baseline="0" dirty="0">
                    <a:latin typeface="+mj-lt"/>
                  </a:rPr>
                  <a:t>Nyní vyjádříme změnu velikosti populace za časový interval délky h jako přirozený přírůstek populace změněný o množství ulovených jedinců. Rovnici tedy dále modifikujeme </a:t>
                </a:r>
                <a:r>
                  <a:rPr lang="pt-BR" sz="2400" i="0" u="none" strike="noStrike" baseline="0" dirty="0">
                    <a:latin typeface="+mj-lt"/>
                  </a:rPr>
                  <a:t>a dostaneme model r</a:t>
                </a:r>
                <a:r>
                  <a:rPr lang="cs-CZ" sz="2400" i="0" u="none" strike="noStrike" baseline="0" dirty="0">
                    <a:latin typeface="+mj-lt"/>
                  </a:rPr>
                  <a:t>ů</a:t>
                </a:r>
                <a:r>
                  <a:rPr lang="pt-BR" sz="2400" i="0" u="none" strike="noStrike" baseline="0" dirty="0">
                    <a:latin typeface="+mj-lt"/>
                  </a:rPr>
                  <a:t>stu populace pod tlakem nespecializovaného predátora ve tvaru</a:t>
                </a:r>
                <a:endParaRPr lang="cs-CZ" sz="2400" i="0" u="none" strike="noStrike" baseline="0" dirty="0">
                  <a:latin typeface="+mj-lt"/>
                </a:endParaRPr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  <a:p>
                <a:pPr/>
                <a:r>
                  <a:rPr lang="cs-CZ" altLang="en-US" sz="2400" dirty="0"/>
                  <a:t>Procvičení: určete rovnice populace pod tlakem nespecializovaného predátora v diskrétním a spojitém případě.</a:t>
                </a:r>
              </a:p>
              <a:p>
                <a:pPr marL="0" indent="0" algn="l">
                  <a:buNone/>
                </a:pPr>
                <a:endParaRPr lang="cs-CZ" sz="2000" b="0" i="0" u="none" strike="noStrike" baseline="0" dirty="0">
                  <a:latin typeface="csr12"/>
                </a:endParaRPr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3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2168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i="0" u="none" strike="noStrike" baseline="0" dirty="0">
                    <a:latin typeface="+mj-lt"/>
                  </a:rPr>
                  <a:t>V diskrétním případě nelze určit řešení modelu, ale můžeme řešit model rekurentně (výpočtem následujícího stavu ze znalosti stavů předcházejících)</a:t>
                </a:r>
                <a:r>
                  <a:rPr lang="cs-CZ" altLang="en-US" sz="2400" dirty="0"/>
                  <a:t>.</a:t>
                </a:r>
              </a:p>
              <a:p>
                <a:pPr algn="l"/>
                <a:r>
                  <a:rPr lang="cs-CZ" altLang="en-US" sz="2400" dirty="0"/>
                  <a:t>Ve spojitém případě lze model analyticky řešit pokud stále platí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altLang="en-US" sz="2400" b="0" i="1" smtClean="0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cs-CZ" altLang="en-US" sz="2400" b="0" i="1" smtClean="0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𝑘𝑟𝑖𝑡</m:t>
                        </m:r>
                      </m:sub>
                    </m:sSub>
                  </m:oMath>
                </a14:m>
                <a:r>
                  <a:rPr lang="cs-CZ" altLang="en-US" sz="2400" dirty="0">
                    <a:solidFill>
                      <a:srgbClr val="646B86"/>
                    </a:solidFill>
                  </a:rPr>
                  <a:t>  nebo 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cs-CZ" altLang="en-US" sz="2400" i="1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𝑘𝑟𝑖𝑡</m:t>
                        </m:r>
                      </m:sub>
                    </m:sSub>
                  </m:oMath>
                </a14:m>
                <a:endParaRPr lang="cs-CZ" altLang="en-US" sz="2400" dirty="0">
                  <a:solidFill>
                    <a:srgbClr val="646B86"/>
                  </a:solidFill>
                </a:endParaRPr>
              </a:p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V obecném případě je nicméně nutné řešit model za pomoci numerických metod, k čemuž musíme znát numerické hodnoty všech parametrů modelu.</a:t>
                </a:r>
                <a:endParaRPr lang="cs-CZ" altLang="en-US" sz="2400" dirty="0">
                  <a:latin typeface="+mj-lt"/>
                </a:endParaRPr>
              </a:p>
              <a:p>
                <a:pPr marL="0" indent="0" algn="l">
                  <a:buNone/>
                </a:pPr>
                <a:endParaRPr lang="cs-CZ" sz="2000" b="0" i="0" u="none" strike="noStrike" baseline="0" dirty="0">
                  <a:latin typeface="csr12"/>
                </a:endParaRPr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6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Implementace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0249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algn="l"/>
            <a:r>
              <a:rPr lang="cs-CZ" sz="2400" i="0" u="none" strike="noStrike" baseline="0" dirty="0">
                <a:latin typeface="+mj-lt"/>
              </a:rPr>
              <a:t>Implementujme model s následujícím nastavením: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S = 300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r = 1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K = 1000</a:t>
            </a:r>
          </a:p>
          <a:p>
            <a:pPr lvl="1"/>
            <a:r>
              <a:rPr lang="cs-CZ" sz="1900" dirty="0" err="1">
                <a:solidFill>
                  <a:srgbClr val="646B86"/>
                </a:solidFill>
              </a:rPr>
              <a:t>N</a:t>
            </a:r>
            <a:r>
              <a:rPr lang="cs-CZ" sz="1900" baseline="-25000" dirty="0" err="1">
                <a:solidFill>
                  <a:srgbClr val="646B86"/>
                </a:solidFill>
              </a:rPr>
              <a:t>krit</a:t>
            </a:r>
            <a:r>
              <a:rPr lang="cs-CZ" sz="1900" dirty="0">
                <a:solidFill>
                  <a:srgbClr val="646B86"/>
                </a:solidFill>
              </a:rPr>
              <a:t> = 200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N0 = 500</a:t>
            </a:r>
          </a:p>
          <a:p>
            <a:pPr algn="l"/>
            <a:r>
              <a:rPr lang="cs-CZ" altLang="en-US" sz="2400" dirty="0">
                <a:latin typeface="+mj-lt"/>
              </a:rPr>
              <a:t>Pro implementaci nejprve použijeme predační funkci definovanou po částech lineárně (se zlomem v bodě </a:t>
            </a:r>
            <a:r>
              <a:rPr lang="cs-CZ" altLang="en-US" sz="2400" dirty="0" err="1">
                <a:latin typeface="+mj-lt"/>
              </a:rPr>
              <a:t>N</a:t>
            </a:r>
            <a:r>
              <a:rPr lang="cs-CZ" altLang="en-US" sz="2400" baseline="-25000" dirty="0" err="1">
                <a:latin typeface="+mj-lt"/>
              </a:rPr>
              <a:t>krit</a:t>
            </a:r>
            <a:r>
              <a:rPr lang="cs-CZ" altLang="en-US" sz="2400" dirty="0">
                <a:latin typeface="+mj-lt"/>
              </a:rPr>
              <a:t>).</a:t>
            </a:r>
          </a:p>
          <a:p>
            <a:pPr algn="l"/>
            <a:r>
              <a:rPr lang="cs-CZ" altLang="en-US" sz="2400" dirty="0">
                <a:latin typeface="+mj-lt"/>
              </a:rPr>
              <a:t>Spojitou predační funkci si procvičíte za domácí úkol.</a:t>
            </a:r>
          </a:p>
          <a:p>
            <a:pPr marL="0" indent="0" algn="l">
              <a:buNone/>
            </a:pPr>
            <a:endParaRPr lang="cs-CZ" sz="2000" b="0" i="0" u="none" strike="noStrike" baseline="0" dirty="0">
              <a:latin typeface="csr12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Implementace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4555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Spojitá predační funkce </a:t>
            </a:r>
            <a:r>
              <a:rPr lang="cs-CZ" sz="2400" dirty="0"/>
              <a:t>(DÚ 3 do 1. 11. 2021)</a:t>
            </a:r>
            <a:endParaRPr lang="en-US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Využijte kód z dnešní přednášky a nahraďte ve spojitém modelu lomenou funkci p(N) nějakou hladkou funkcí r(N) splňující následující předpoklady.</a:t>
            </a:r>
          </a:p>
          <a:p>
            <a:pPr lvl="1"/>
            <a:r>
              <a:rPr lang="pt-BR" altLang="en-US" sz="1900" dirty="0"/>
              <a:t>p(0) = 0;</a:t>
            </a:r>
            <a:endParaRPr lang="cs-CZ" altLang="en-US" sz="1900" dirty="0"/>
          </a:p>
          <a:p>
            <a:pPr lvl="1"/>
            <a:r>
              <a:rPr lang="pt-BR" altLang="en-US" sz="1900" dirty="0"/>
              <a:t>p(N) → S pro N →</a:t>
            </a:r>
            <a:r>
              <a:rPr lang="cs-CZ" altLang="en-US" sz="1900" dirty="0"/>
              <a:t> ∞.</a:t>
            </a:r>
          </a:p>
          <a:p>
            <a:pPr>
              <a:spcAft>
                <a:spcPts val="600"/>
              </a:spcAft>
            </a:pPr>
            <a:r>
              <a:rPr lang="cs-CZ" dirty="0"/>
              <a:t>Proveďte analýzu takového řešení.</a:t>
            </a:r>
          </a:p>
          <a:p>
            <a:pPr>
              <a:spcAft>
                <a:spcPts val="600"/>
              </a:spcAft>
            </a:pPr>
            <a:endParaRPr lang="cs-CZ" b="0" dirty="0"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633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8285</TotalTime>
  <Words>575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csr12</vt:lpstr>
      <vt:lpstr>Wingdings</vt:lpstr>
      <vt:lpstr>Wingdings 2</vt:lpstr>
      <vt:lpstr>Administrativní</vt:lpstr>
      <vt:lpstr>7. Populace pod tlakem nespecializovaného predátora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Spojitá predační funkce (DÚ 3 do 1. 11. 2021)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190</cp:revision>
  <dcterms:created xsi:type="dcterms:W3CDTF">2011-03-03T07:28:24Z</dcterms:created>
  <dcterms:modified xsi:type="dcterms:W3CDTF">2021-10-25T06:46:17Z</dcterms:modified>
</cp:coreProperties>
</file>