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288" r:id="rId4"/>
    <p:sldId id="289" r:id="rId5"/>
    <p:sldId id="290" r:id="rId6"/>
    <p:sldId id="293" r:id="rId7"/>
    <p:sldId id="291" r:id="rId8"/>
    <p:sldId id="292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5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06.11.2021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06.11.2021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06.11.2021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06.11.2021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06.11.2021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06.11.2021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Modely dvou interagujících populací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>
                <a:solidFill>
                  <a:schemeClr val="accent1"/>
                </a:solidFill>
                <a:latin typeface="Arial" charset="0"/>
              </a:rPr>
              <a:t>8. </a:t>
            </a:r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Interagující populace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Opět vyjdeme ze stejné rovnice (diskrétní a spojité) pro růst populace:</a:t>
                </a:r>
                <a:br>
                  <a:rPr lang="cs-CZ" altLang="en-US" sz="2400" dirty="0"/>
                </a:b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cs-CZ" altLang="en-US" sz="2400" dirty="0"/>
              </a:p>
              <a:p>
                <a:r>
                  <a:rPr lang="cs-CZ" altLang="en-US" sz="2400" b="0" dirty="0"/>
                  <a:t>Pro dvě populace N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, N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 budeme mít koeficienty r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, r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, K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 a K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.</a:t>
                </a:r>
              </a:p>
              <a:p>
                <a:r>
                  <a:rPr lang="cs-CZ" altLang="en-US" sz="2400" dirty="0"/>
                  <a:t>Zahrneme-li nyní do soustavy rovnic vzájemné ovlivnění populací, změníme koeficienty K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K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na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závislé na velikosti druhé populace.</a:t>
                </a:r>
              </a:p>
              <a:p>
                <a:r>
                  <a:rPr lang="cs-CZ" altLang="en-US" sz="2400" dirty="0"/>
                  <a:t>Pro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(N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)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(N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) musí platit:</a:t>
                </a:r>
              </a:p>
              <a:p>
                <a:pPr lvl="1"/>
                <a:r>
                  <a:rPr lang="cs-CZ" altLang="en-US" sz="1900" dirty="0"/>
                  <a:t>Je-li velikost (té druhé) populace </a:t>
                </a:r>
                <a:r>
                  <a:rPr lang="cs-CZ" altLang="en-US" sz="2000" dirty="0" err="1"/>
                  <a:t>N</a:t>
                </a:r>
                <a:r>
                  <a:rPr lang="cs-CZ" altLang="en-US" sz="2000" baseline="-25000" dirty="0" err="1"/>
                  <a:t>j</a:t>
                </a:r>
                <a:r>
                  <a:rPr lang="cs-CZ" altLang="en-US" sz="1900" dirty="0"/>
                  <a:t>=0, zůstává </a:t>
                </a:r>
                <a:r>
                  <a:rPr lang="el-GR" altLang="en-US" sz="2000" dirty="0"/>
                  <a:t>κ</a:t>
                </a:r>
                <a:r>
                  <a:rPr lang="cs-CZ" altLang="en-US" sz="2000" baseline="-25000" dirty="0"/>
                  <a:t>i</a:t>
                </a:r>
                <a:r>
                  <a:rPr lang="cs-CZ" altLang="en-US" sz="2000" dirty="0"/>
                  <a:t>(0)= </a:t>
                </a:r>
                <a:r>
                  <a:rPr lang="cs-CZ" altLang="en-US" sz="2000" dirty="0" err="1"/>
                  <a:t>K</a:t>
                </a:r>
                <a:r>
                  <a:rPr lang="cs-CZ" altLang="en-US" sz="2000" baseline="-25000" dirty="0" err="1"/>
                  <a:t>i</a:t>
                </a:r>
                <a:r>
                  <a:rPr lang="cs-CZ" altLang="en-US" sz="2000" dirty="0"/>
                  <a:t>.</a:t>
                </a:r>
              </a:p>
              <a:p>
                <a:pPr lvl="1"/>
                <a:r>
                  <a:rPr lang="cs-CZ" altLang="en-US" sz="1900" dirty="0"/>
                  <a:t>Naopak pro </a:t>
                </a:r>
                <a:r>
                  <a:rPr lang="cs-CZ" altLang="en-US" sz="2000" dirty="0" err="1"/>
                  <a:t>N</a:t>
                </a:r>
                <a:r>
                  <a:rPr lang="cs-CZ" altLang="en-US" sz="2000" baseline="-25000" dirty="0" err="1"/>
                  <a:t>j</a:t>
                </a:r>
                <a:r>
                  <a:rPr lang="cs-CZ" altLang="en-US" sz="2000" dirty="0"/>
                  <a:t>→∞ se hodnota ustálí na nějaké konstantě </a:t>
                </a:r>
                <a:r>
                  <a:rPr lang="el-GR" altLang="en-US" sz="1800" dirty="0"/>
                  <a:t>κ</a:t>
                </a:r>
                <a:r>
                  <a:rPr lang="cs-CZ" altLang="en-US" sz="1800" baseline="-25000" dirty="0"/>
                  <a:t>i</a:t>
                </a:r>
                <a:r>
                  <a:rPr lang="cs-CZ" altLang="en-US" sz="1800" dirty="0"/>
                  <a:t>(∞)= </a:t>
                </a:r>
                <a:r>
                  <a:rPr lang="cs-CZ" altLang="en-US" sz="1800" dirty="0" err="1"/>
                  <a:t>C</a:t>
                </a:r>
                <a:r>
                  <a:rPr lang="cs-CZ" altLang="en-US" sz="1800" baseline="-25000" dirty="0" err="1"/>
                  <a:t>i</a:t>
                </a:r>
                <a:r>
                  <a:rPr lang="cs-CZ" altLang="en-US" sz="1800" dirty="0"/>
                  <a:t>.</a:t>
                </a:r>
                <a:endParaRPr lang="cs-CZ" altLang="en-US" sz="1900" dirty="0"/>
              </a:p>
              <a:p>
                <a:pPr lvl="1"/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Nalezněte vhodný předpis pro funkce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) splňující následující podmínky: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spojité a hladké na oboru &lt;0; ∞).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neklesající na oboru &lt;0; ∞).</a:t>
            </a:r>
          </a:p>
          <a:p>
            <a:pPr lvl="1"/>
            <a:r>
              <a:rPr lang="cs-CZ" altLang="en-US" sz="1900" dirty="0"/>
              <a:t>Je-li velikost (té druhé) populace 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j</a:t>
            </a:r>
            <a:r>
              <a:rPr lang="cs-CZ" altLang="en-US" sz="1900" dirty="0"/>
              <a:t>=0, zůstává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(0)= </a:t>
            </a:r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pPr lvl="1"/>
            <a:r>
              <a:rPr lang="cs-CZ" altLang="en-US" sz="1900" dirty="0"/>
              <a:t>Naopak pro 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j</a:t>
            </a:r>
            <a:r>
              <a:rPr lang="cs-CZ" altLang="en-US" sz="1900" dirty="0"/>
              <a:t>→∞ se hodnota ustálí na nějaké konstantě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(∞)=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endParaRPr lang="cs-CZ" altLang="en-US" sz="2400" dirty="0"/>
          </a:p>
          <a:p>
            <a:r>
              <a:rPr lang="cs-CZ" altLang="en-US" sz="2400" dirty="0"/>
              <a:t>Ve specifických případech může být komensalizmus neomezený (tj. </a:t>
            </a:r>
            <a:r>
              <a:rPr lang="cs-CZ" altLang="en-US" sz="2400" dirty="0" err="1"/>
              <a:t>C</a:t>
            </a:r>
            <a:r>
              <a:rPr lang="cs-CZ" altLang="en-US" sz="2400" baseline="-25000" dirty="0" err="1"/>
              <a:t>i</a:t>
            </a:r>
            <a:r>
              <a:rPr lang="cs-CZ" altLang="en-US" sz="2400" dirty="0"/>
              <a:t> = ∞).</a:t>
            </a:r>
          </a:p>
          <a:p>
            <a:pPr lvl="1"/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971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Varianty vzájemného ovlivnění dvou populací přes prostředí (ekologická klasifikace):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=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	neutrální vztah (žádný vliv),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&gt;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soupeří (</a:t>
            </a:r>
            <a:r>
              <a:rPr lang="cs-CZ" altLang="en-US" sz="1900" dirty="0" err="1"/>
              <a:t>amensály</a:t>
            </a:r>
            <a:r>
              <a:rPr lang="cs-CZ" altLang="en-US" sz="1900" dirty="0"/>
              <a:t>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&lt;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jsou na sobě závislé (</a:t>
            </a:r>
            <a:r>
              <a:rPr lang="cs-CZ" altLang="en-US" sz="1900" dirty="0" err="1"/>
              <a:t>komensály</a:t>
            </a:r>
            <a:r>
              <a:rPr lang="cs-CZ" altLang="en-US" sz="1900" dirty="0"/>
              <a:t>), přičemž: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= 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obligátním </a:t>
            </a:r>
            <a:r>
              <a:rPr lang="cs-CZ" altLang="en-US" sz="1900" dirty="0" err="1">
                <a:solidFill>
                  <a:schemeClr val="tx2"/>
                </a:solidFill>
              </a:rPr>
              <a:t>komensálem</a:t>
            </a:r>
            <a:r>
              <a:rPr lang="cs-CZ" altLang="en-US" sz="1900" dirty="0">
                <a:solidFill>
                  <a:schemeClr val="tx2"/>
                </a:solidFill>
              </a:rPr>
              <a:t>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nemůže přežít v nepřítomnosti j-té),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&gt; 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fakultativním </a:t>
            </a:r>
            <a:r>
              <a:rPr lang="cs-CZ" altLang="en-US" sz="1900" dirty="0" err="1">
                <a:solidFill>
                  <a:schemeClr val="tx2"/>
                </a:solidFill>
              </a:rPr>
              <a:t>komensálem</a:t>
            </a:r>
            <a:r>
              <a:rPr lang="cs-CZ" altLang="en-US" sz="1900" dirty="0">
                <a:solidFill>
                  <a:schemeClr val="tx2"/>
                </a:solidFill>
              </a:rPr>
              <a:t>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může přežít i bez j-té).</a:t>
            </a:r>
          </a:p>
          <a:p>
            <a:pPr lvl="1"/>
            <a:endParaRPr lang="cs-CZ" altLang="en-US" sz="1900" dirty="0"/>
          </a:p>
          <a:p>
            <a:r>
              <a:rPr lang="cs-CZ" sz="1700" dirty="0" err="1"/>
              <a:t>Amensalizmus</a:t>
            </a:r>
            <a:r>
              <a:rPr lang="en-US" sz="1700" dirty="0"/>
              <a:t> je </a:t>
            </a:r>
            <a:r>
              <a:rPr lang="cs-CZ" sz="1700" dirty="0"/>
              <a:t>populační</a:t>
            </a:r>
            <a:r>
              <a:rPr lang="en-US" sz="1700" dirty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p</a:t>
            </a:r>
            <a:r>
              <a:rPr lang="cs-CZ" sz="1700" dirty="0"/>
              <a:t>ř</a:t>
            </a:r>
            <a:r>
              <a:rPr lang="en-US" sz="1700" dirty="0" err="1"/>
              <a:t>i</a:t>
            </a:r>
            <a:r>
              <a:rPr lang="en-US" sz="1700" dirty="0"/>
              <a:t> 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/>
              <a:t>uvol</a:t>
            </a:r>
            <a:r>
              <a:rPr lang="cs-CZ" sz="1700" dirty="0"/>
              <a:t>ň</a:t>
            </a:r>
            <a:r>
              <a:rPr lang="en-US" sz="1700" dirty="0" err="1"/>
              <a:t>uje</a:t>
            </a:r>
            <a:r>
              <a:rPr lang="en-US" sz="1700" dirty="0"/>
              <a:t> do prost</a:t>
            </a:r>
            <a:r>
              <a:rPr lang="cs-CZ" sz="1700" dirty="0"/>
              <a:t>ř</a:t>
            </a:r>
            <a:r>
              <a:rPr lang="en-US" sz="1700" dirty="0" err="1"/>
              <a:t>edí</a:t>
            </a:r>
            <a:r>
              <a:rPr lang="en-US" sz="1700" dirty="0"/>
              <a:t> </a:t>
            </a:r>
            <a:r>
              <a:rPr lang="en-US" sz="1700" dirty="0" err="1"/>
              <a:t>odpadní</a:t>
            </a:r>
            <a:r>
              <a:rPr lang="en-US" sz="1700" dirty="0"/>
              <a:t> </a:t>
            </a:r>
            <a:r>
              <a:rPr lang="en-US" sz="1700" dirty="0" err="1"/>
              <a:t>produkt</a:t>
            </a:r>
            <a:r>
              <a:rPr lang="en-US" sz="1700" dirty="0"/>
              <a:t> </a:t>
            </a:r>
            <a:r>
              <a:rPr lang="en-US" sz="1700" dirty="0" err="1"/>
              <a:t>nebo</a:t>
            </a:r>
            <a:r>
              <a:rPr lang="cs-CZ" sz="1700" dirty="0"/>
              <a:t> </a:t>
            </a:r>
            <a:r>
              <a:rPr lang="en-US" sz="1700" dirty="0" err="1"/>
              <a:t>speciální</a:t>
            </a:r>
            <a:r>
              <a:rPr lang="en-US" sz="1700" dirty="0"/>
              <a:t> </a:t>
            </a:r>
            <a:r>
              <a:rPr lang="en-US" sz="1700" dirty="0" err="1"/>
              <a:t>látku</a:t>
            </a:r>
            <a:r>
              <a:rPr lang="en-US" sz="1700" dirty="0"/>
              <a:t>, </a:t>
            </a:r>
            <a:r>
              <a:rPr lang="en-US" sz="1700" dirty="0" err="1"/>
              <a:t>která</a:t>
            </a:r>
            <a:r>
              <a:rPr lang="en-US" sz="1700" dirty="0"/>
              <a:t> </a:t>
            </a:r>
            <a:r>
              <a:rPr lang="en-US" sz="1700" dirty="0" err="1"/>
              <a:t>populaci</a:t>
            </a:r>
            <a:r>
              <a:rPr lang="en-US" sz="1700" dirty="0"/>
              <a:t> </a:t>
            </a:r>
            <a:r>
              <a:rPr lang="en-US" sz="1700" dirty="0" err="1"/>
              <a:t>jiného</a:t>
            </a:r>
            <a:r>
              <a:rPr lang="en-US" sz="1700" dirty="0"/>
              <a:t> </a:t>
            </a:r>
            <a:r>
              <a:rPr lang="en-US" sz="1700" dirty="0" err="1"/>
              <a:t>druhu</a:t>
            </a:r>
            <a:r>
              <a:rPr lang="en-US" sz="1700" dirty="0"/>
              <a:t> </a:t>
            </a:r>
            <a:r>
              <a:rPr lang="en-US" sz="1700" dirty="0" err="1"/>
              <a:t>ovliv</a:t>
            </a:r>
            <a:r>
              <a:rPr lang="cs-CZ" sz="1700" dirty="0"/>
              <a:t>ň</a:t>
            </a:r>
            <a:r>
              <a:rPr lang="en-US" sz="1700" dirty="0" err="1"/>
              <a:t>uje</a:t>
            </a:r>
            <a:r>
              <a:rPr lang="en-US" sz="1700" dirty="0"/>
              <a:t> </a:t>
            </a:r>
            <a:r>
              <a:rPr lang="en-US" sz="1700" dirty="0" err="1"/>
              <a:t>negativn</a:t>
            </a:r>
            <a:r>
              <a:rPr lang="cs-CZ" sz="1700" dirty="0"/>
              <a:t>ě</a:t>
            </a:r>
            <a:r>
              <a:rPr lang="en-US" sz="1700" dirty="0"/>
              <a:t> (</a:t>
            </a:r>
            <a:r>
              <a:rPr lang="en-US" sz="1700" dirty="0" err="1"/>
              <a:t>potla</a:t>
            </a:r>
            <a:r>
              <a:rPr lang="cs-CZ" sz="1700" dirty="0"/>
              <a:t>č</a:t>
            </a:r>
            <a:r>
              <a:rPr lang="en-US" sz="1700" dirty="0" err="1"/>
              <a:t>uje</a:t>
            </a:r>
            <a:r>
              <a:rPr lang="en-US" sz="1700" dirty="0"/>
              <a:t> r</a:t>
            </a:r>
            <a:r>
              <a:rPr lang="cs-CZ" sz="1700" dirty="0"/>
              <a:t>ů</a:t>
            </a:r>
            <a:r>
              <a:rPr lang="en-US" sz="1700" dirty="0" err="1"/>
              <a:t>st</a:t>
            </a:r>
            <a:r>
              <a:rPr lang="en-US" sz="1700" dirty="0"/>
              <a:t> a </a:t>
            </a:r>
            <a:r>
              <a:rPr lang="en-US" sz="1700" dirty="0" err="1"/>
              <a:t>vývoj</a:t>
            </a:r>
            <a:r>
              <a:rPr lang="en-US" sz="1700" dirty="0"/>
              <a:t>, </a:t>
            </a:r>
            <a:r>
              <a:rPr lang="cs-CZ" sz="1700" dirty="0"/>
              <a:t>může </a:t>
            </a:r>
            <a:r>
              <a:rPr lang="en-US" sz="1700" dirty="0" err="1"/>
              <a:t>zp</a:t>
            </a:r>
            <a:r>
              <a:rPr lang="cs-CZ" sz="1700" dirty="0"/>
              <a:t>ů</a:t>
            </a:r>
            <a:r>
              <a:rPr lang="en-US" sz="1700" dirty="0"/>
              <a:t>sob</a:t>
            </a:r>
            <a:r>
              <a:rPr lang="cs-CZ" sz="1700" dirty="0" err="1"/>
              <a:t>it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zánik</a:t>
            </a:r>
            <a:r>
              <a:rPr lang="en-US" sz="1700" dirty="0"/>
              <a:t>)</a:t>
            </a:r>
            <a:r>
              <a:rPr lang="cs-CZ" sz="1700" dirty="0"/>
              <a:t>.</a:t>
            </a:r>
          </a:p>
          <a:p>
            <a:r>
              <a:rPr lang="en-US" sz="1700" dirty="0" err="1"/>
              <a:t>Komensali</a:t>
            </a:r>
            <a:r>
              <a:rPr lang="cs-CZ" sz="1700" dirty="0"/>
              <a:t>z</a:t>
            </a:r>
            <a:r>
              <a:rPr lang="en-US" sz="1700" dirty="0" err="1"/>
              <a:t>mus</a:t>
            </a:r>
            <a:r>
              <a:rPr lang="en-US" sz="1700" dirty="0"/>
              <a:t> je </a:t>
            </a:r>
            <a:r>
              <a:rPr lang="en-US" sz="1700" dirty="0" err="1"/>
              <a:t>popula</a:t>
            </a:r>
            <a:r>
              <a:rPr lang="cs-CZ" sz="1700" dirty="0"/>
              <a:t>č</a:t>
            </a:r>
            <a:r>
              <a:rPr lang="en-US" sz="1700" dirty="0" err="1"/>
              <a:t>ní</a:t>
            </a:r>
            <a:r>
              <a:rPr lang="en-US" sz="1700" dirty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p</a:t>
            </a:r>
            <a:r>
              <a:rPr lang="cs-CZ" sz="1700" dirty="0"/>
              <a:t>ř</a:t>
            </a:r>
            <a:r>
              <a:rPr lang="en-US" sz="1700" dirty="0" err="1"/>
              <a:t>i</a:t>
            </a:r>
            <a:r>
              <a:rPr lang="en-US" sz="1700" dirty="0"/>
              <a:t> 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/>
              <a:t>vyu</a:t>
            </a:r>
            <a:r>
              <a:rPr lang="cs-CZ" sz="1700" dirty="0"/>
              <a:t>ž</a:t>
            </a:r>
            <a:r>
              <a:rPr lang="en-US" sz="1700" dirty="0" err="1"/>
              <a:t>ívá</a:t>
            </a:r>
            <a:r>
              <a:rPr lang="en-US" sz="1700" dirty="0"/>
              <a:t> </a:t>
            </a:r>
            <a:r>
              <a:rPr lang="en-US" sz="1700" dirty="0" err="1"/>
              <a:t>jinou</a:t>
            </a:r>
            <a:r>
              <a:rPr lang="en-US" sz="1700" dirty="0"/>
              <a:t> bez </a:t>
            </a:r>
            <a:r>
              <a:rPr lang="en-US" sz="1700" dirty="0" err="1"/>
              <a:t>jejího</a:t>
            </a:r>
            <a:r>
              <a:rPr lang="en-US" sz="1700" dirty="0"/>
              <a:t> </a:t>
            </a:r>
            <a:r>
              <a:rPr lang="cs-CZ" sz="1700" dirty="0"/>
              <a:t>p</a:t>
            </a:r>
            <a:r>
              <a:rPr lang="en-US" sz="1700" dirty="0"/>
              <a:t>o</a:t>
            </a:r>
            <a:r>
              <a:rPr lang="cs-CZ" sz="1700" dirty="0"/>
              <a:t>š</a:t>
            </a:r>
            <a:r>
              <a:rPr lang="en-US" sz="1700" dirty="0" err="1"/>
              <a:t>kozování</a:t>
            </a:r>
            <a:r>
              <a:rPr lang="en-US" sz="1700" dirty="0"/>
              <a:t> (</a:t>
            </a:r>
            <a:r>
              <a:rPr lang="en-US" sz="1700" dirty="0" err="1"/>
              <a:t>jedna</a:t>
            </a:r>
            <a:r>
              <a:rPr lang="cs-CZ" sz="1700" dirty="0"/>
              <a:t> </a:t>
            </a:r>
            <a:r>
              <a:rPr lang="en-US" sz="1700" dirty="0"/>
              <a:t>populace </a:t>
            </a:r>
            <a:r>
              <a:rPr lang="en-US" sz="1700" dirty="0" err="1"/>
              <a:t>má</a:t>
            </a:r>
            <a:r>
              <a:rPr lang="en-US" sz="1700" dirty="0"/>
              <a:t>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vztahu</a:t>
            </a:r>
            <a:r>
              <a:rPr lang="en-US" sz="1700" dirty="0"/>
              <a:t> </a:t>
            </a:r>
            <a:r>
              <a:rPr lang="en-US" sz="1700" dirty="0" err="1"/>
              <a:t>prosp</a:t>
            </a:r>
            <a:r>
              <a:rPr lang="cs-CZ" sz="1700" dirty="0"/>
              <a:t>ě</a:t>
            </a:r>
            <a:r>
              <a:rPr lang="en-US" sz="1700" dirty="0" err="1"/>
              <a:t>ch</a:t>
            </a:r>
            <a:r>
              <a:rPr lang="en-US" sz="1700" dirty="0"/>
              <a:t>, </a:t>
            </a:r>
            <a:r>
              <a:rPr lang="en-US" sz="1700" dirty="0" err="1"/>
              <a:t>druhá</a:t>
            </a:r>
            <a:r>
              <a:rPr lang="en-US" sz="1700" dirty="0"/>
              <a:t> </a:t>
            </a:r>
            <a:r>
              <a:rPr lang="en-US" sz="1700" dirty="0" err="1"/>
              <a:t>není</a:t>
            </a:r>
            <a:r>
              <a:rPr lang="en-US" sz="1700" dirty="0"/>
              <a:t> </a:t>
            </a:r>
            <a:r>
              <a:rPr lang="en-US" sz="1700" dirty="0" err="1"/>
              <a:t>ovlivn</a:t>
            </a:r>
            <a:r>
              <a:rPr lang="cs-CZ" sz="1700" dirty="0"/>
              <a:t>ě</a:t>
            </a:r>
            <a:r>
              <a:rPr lang="en-US" sz="1700" dirty="0" err="1"/>
              <a:t>na</a:t>
            </a:r>
            <a:r>
              <a:rPr lang="en-US" sz="1700" dirty="0"/>
              <a:t>)</a:t>
            </a:r>
            <a:endParaRPr lang="cs-CZ" altLang="en-US" sz="17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83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Využijte předpis funkcí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) z předchozího příkladu, navrhněte jejich vhodné parametry a nahraďte jimi koeficienty úživnosti K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 a K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 z původní rovnice.</a:t>
            </a:r>
          </a:p>
          <a:p>
            <a:r>
              <a:rPr lang="cs-CZ" altLang="en-US" sz="2400" dirty="0"/>
              <a:t>Řešte takto získanou soustavu dvou rovnic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dvou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symbiózu obou populací (oboustranně výhodné ovlivnění),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(navzájem pozitivní a negativní ovlivnění populací).</a:t>
            </a:r>
          </a:p>
          <a:p>
            <a:r>
              <a:rPr lang="cs-CZ" altLang="en-US" sz="2400" dirty="0"/>
              <a:t>Zjistěte, jaký vztah se nazývá „orgie vzájemné dobročinnosti“, navrhněte a řešte jemu odpovídající model.</a:t>
            </a:r>
            <a:endParaRPr lang="cs-CZ" altLang="en-US" sz="1900" dirty="0"/>
          </a:p>
          <a:p>
            <a:pPr lvl="1"/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597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Mezidruhové vztahy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67545" y="1628800"/>
          <a:ext cx="8208910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6230555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9360529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0755321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96965902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83252477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Vliv první populace na druhou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0522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První populace je vůči druhé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57428"/>
                  </a:ext>
                </a:extLst>
              </a:tr>
              <a:tr h="892899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Vliv druhé populace na první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konkurent</a:t>
                      </a:r>
                    </a:p>
                    <a:p>
                      <a:pPr algn="ctr"/>
                      <a:r>
                        <a:rPr lang="cs-CZ" dirty="0"/>
                        <a:t>(</a:t>
                      </a:r>
                      <a:r>
                        <a:rPr lang="cs-CZ" dirty="0" err="1"/>
                        <a:t>kompetice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amenzál</a:t>
                      </a:r>
                      <a:endParaRPr lang="en-US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kořist</a:t>
                      </a:r>
                    </a:p>
                    <a:p>
                      <a:pPr algn="ctr"/>
                      <a:r>
                        <a:rPr lang="cs-CZ" dirty="0"/>
                        <a:t>hostitel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5982437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990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predátor</a:t>
                      </a:r>
                    </a:p>
                    <a:p>
                      <a:pPr algn="ctr"/>
                      <a:r>
                        <a:rPr lang="cs-CZ" dirty="0"/>
                        <a:t>parazit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komenzál</a:t>
                      </a:r>
                      <a:endParaRPr lang="en-US" dirty="0"/>
                    </a:p>
                  </a:txBody>
                  <a:tcPr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mutuál</a:t>
                      </a:r>
                      <a:r>
                        <a:rPr lang="cs-CZ" dirty="0"/>
                        <a:t> (symbióza)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97485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Mimo úživnosti se mohou populace ovlivňovat také jinými mechanizmy.</a:t>
                </a:r>
              </a:p>
              <a:p>
                <a:r>
                  <a:rPr lang="cs-CZ" altLang="en-US" sz="2400" dirty="0"/>
                  <a:t>Typickým příkladem je ovlivnění koeficientu růstu (resp. přesněji relativního přírůstku).</a:t>
                </a:r>
              </a:p>
              <a:p>
                <a:r>
                  <a:rPr lang="cs-CZ" altLang="en-US" sz="2400" dirty="0"/>
                  <a:t>V případě lineárního vlivu na relativní přírůstek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altLang="en-US" sz="2000" dirty="0"/>
              </a:p>
              <a:p>
                <a:pPr marL="274638" lvl="1" indent="0">
                  <a:buNone/>
                </a:pPr>
                <a:r>
                  <a:rPr lang="cs-CZ" altLang="en-US" sz="2400" dirty="0">
                    <a:solidFill>
                      <a:schemeClr val="tx1"/>
                    </a:solidFill>
                  </a:rPr>
                  <a:t>označujeme získanou soustavu rovnic jako </a:t>
                </a:r>
                <a:r>
                  <a:rPr lang="cs-CZ" altLang="en-US" sz="2400" dirty="0" err="1">
                    <a:solidFill>
                      <a:schemeClr val="tx1"/>
                    </a:solidFill>
                  </a:rPr>
                  <a:t>Lotkův-Volterrův</a:t>
                </a:r>
                <a:r>
                  <a:rPr lang="cs-CZ" altLang="en-US" sz="2400" dirty="0">
                    <a:solidFill>
                      <a:schemeClr val="tx1"/>
                    </a:solidFill>
                  </a:rPr>
                  <a:t> systém.</a:t>
                </a:r>
              </a:p>
              <a:p>
                <a:pPr marL="274638" lvl="1" indent="0">
                  <a:buNone/>
                </a:pPr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přírůstek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816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Navrhněte soustavu </a:t>
            </a:r>
            <a:r>
              <a:rPr lang="cs-CZ" altLang="en-US" sz="2400" dirty="0" err="1"/>
              <a:t>Lotkových-Volterrových</a:t>
            </a:r>
            <a:r>
              <a:rPr lang="cs-CZ" altLang="en-US" sz="2400" dirty="0"/>
              <a:t> rovnic tří populací.</a:t>
            </a:r>
          </a:p>
          <a:p>
            <a:r>
              <a:rPr lang="cs-CZ" altLang="en-US" sz="2400" dirty="0"/>
              <a:t>Řešte takto získanou soustavu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všech tří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jedné populace vůči dvěma symbiotickým populacím (navzájem pozitivní a negativní ovlivnění populací).</a:t>
            </a:r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4 </a:t>
            </a:r>
            <a:r>
              <a:rPr lang="cs-CZ" sz="2000" dirty="0"/>
              <a:t>(do 8. 11. 2021)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491167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6526</TotalTime>
  <Words>711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Wingdings 2</vt:lpstr>
      <vt:lpstr>Administrativní</vt:lpstr>
      <vt:lpstr>8. Interagující populace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192</cp:revision>
  <dcterms:created xsi:type="dcterms:W3CDTF">2011-03-03T07:28:24Z</dcterms:created>
  <dcterms:modified xsi:type="dcterms:W3CDTF">2021-11-06T16:37:15Z</dcterms:modified>
</cp:coreProperties>
</file>