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9"/>
  </p:notesMasterIdLst>
  <p:handoutMasterIdLst>
    <p:handoutMasterId r:id="rId20"/>
  </p:handoutMasterIdLst>
  <p:sldIdLst>
    <p:sldId id="437" r:id="rId2"/>
    <p:sldId id="414" r:id="rId3"/>
    <p:sldId id="416" r:id="rId4"/>
    <p:sldId id="415" r:id="rId5"/>
    <p:sldId id="417" r:id="rId6"/>
    <p:sldId id="418" r:id="rId7"/>
    <p:sldId id="421" r:id="rId8"/>
    <p:sldId id="422" r:id="rId9"/>
    <p:sldId id="423" r:id="rId10"/>
    <p:sldId id="424" r:id="rId11"/>
    <p:sldId id="425" r:id="rId12"/>
    <p:sldId id="426" r:id="rId13"/>
    <p:sldId id="427" r:id="rId14"/>
    <p:sldId id="428" r:id="rId15"/>
    <p:sldId id="436" r:id="rId16"/>
    <p:sldId id="438" r:id="rId17"/>
    <p:sldId id="430" r:id="rId18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Výchozí oddíl" id="{D8485887-09BA-450F-B0C3-D92DF3CD905D}">
          <p14:sldIdLst>
            <p14:sldId id="414"/>
            <p14:sldId id="416"/>
            <p14:sldId id="415"/>
            <p14:sldId id="417"/>
            <p14:sldId id="418"/>
            <p14:sldId id="420"/>
            <p14:sldId id="421"/>
            <p14:sldId id="422"/>
            <p14:sldId id="423"/>
            <p14:sldId id="424"/>
            <p14:sldId id="425"/>
            <p14:sldId id="426"/>
            <p14:sldId id="427"/>
            <p14:sldId id="428"/>
            <p14:sldId id="436"/>
            <p14:sldId id="430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. Polcerova" initials="LP" lastIdx="2" clrIdx="0"/>
  <p:cmAuthor id="1" name="Miroslav Králík" initials="MK" lastIdx="1" clrIdx="1"/>
  <p:cmAuthor id="2" name="Miroslav Králík" initials="MK [2]" lastIdx="4" clrIdx="2"/>
  <p:cmAuthor id="3" name="Králik" initials="K" lastIdx="1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3823" autoAdjust="0"/>
  </p:normalViewPr>
  <p:slideViewPr>
    <p:cSldViewPr>
      <p:cViewPr varScale="1">
        <p:scale>
          <a:sx n="84" d="100"/>
          <a:sy n="84" d="100"/>
        </p:scale>
        <p:origin x="-143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roslav Králík" userId="ff8e5870-1412-40a5-8243-506da866751a" providerId="ADAL" clId="{0AE009D3-0C86-457E-8F61-32AA11E976D3}"/>
    <pc:docChg chg="modSld">
      <pc:chgData name="Miroslav Králík" userId="ff8e5870-1412-40a5-8243-506da866751a" providerId="ADAL" clId="{0AE009D3-0C86-457E-8F61-32AA11E976D3}" dt="2018-09-10T11:12:28.262" v="7"/>
      <pc:docMkLst>
        <pc:docMk/>
      </pc:docMkLst>
      <pc:sldChg chg="addCm modCm">
        <pc:chgData name="Miroslav Králík" userId="ff8e5870-1412-40a5-8243-506da866751a" providerId="ADAL" clId="{0AE009D3-0C86-457E-8F61-32AA11E976D3}" dt="2018-09-10T09:29:28.740" v="5"/>
        <pc:sldMkLst>
          <pc:docMk/>
          <pc:sldMk cId="3121044308" sldId="258"/>
        </pc:sldMkLst>
      </pc:sldChg>
      <pc:sldChg chg="addCm modCm">
        <pc:chgData name="Miroslav Králík" userId="ff8e5870-1412-40a5-8243-506da866751a" providerId="ADAL" clId="{0AE009D3-0C86-457E-8F61-32AA11E976D3}" dt="2018-09-10T09:20:24.365" v="3"/>
        <pc:sldMkLst>
          <pc:docMk/>
          <pc:sldMk cId="2817868640" sldId="261"/>
        </pc:sldMkLst>
      </pc:sldChg>
      <pc:sldChg chg="addCm modCm">
        <pc:chgData name="Miroslav Králík" userId="ff8e5870-1412-40a5-8243-506da866751a" providerId="ADAL" clId="{0AE009D3-0C86-457E-8F61-32AA11E976D3}" dt="2018-09-10T11:12:28.262" v="7"/>
        <pc:sldMkLst>
          <pc:docMk/>
          <pc:sldMk cId="3412077612" sldId="30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CB519E-DA0F-4740-B58A-B126B4F729D0}" type="datetimeFigureOut">
              <a:rPr lang="cs-CZ" smtClean="0"/>
              <a:pPr/>
              <a:t>29. 12. 2020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5A6931-C009-4BD7-86B3-E2A103687E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992351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9D8320-5E03-4B51-8A1D-BF171FFFCE15}" type="datetimeFigureOut">
              <a:rPr lang="cs-CZ" smtClean="0"/>
              <a:pPr/>
              <a:t>29. 12. 2020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D61D5D-E0C4-40F2-A547-E266011A3C9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35151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61D5D-E0C4-40F2-A547-E266011A3C91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34720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29. 12. 2020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29. 12. 2020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29. 12. 2020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29. 12. 2020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29. 12. 2020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29. 12. 2020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29. 12. 2020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29. 12. 2020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29. 12. 2020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29. 12. 2020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29. 12. 2020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29. 12. 2020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tat.berkeley.edu/~s133/dates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543800" cy="3086199"/>
          </a:xfrm>
        </p:spPr>
        <p:txBody>
          <a:bodyPr anchor="t"/>
          <a:lstStyle/>
          <a:p>
            <a:r>
              <a:rPr lang="cs-CZ" sz="4000" b="1" smtClean="0"/>
              <a:t>11. </a:t>
            </a:r>
            <a:r>
              <a:rPr lang="cs-CZ" sz="4000" b="1"/>
              <a:t/>
            </a:r>
            <a:br>
              <a:rPr lang="cs-CZ" sz="4000" b="1"/>
            </a:br>
            <a:r>
              <a:rPr lang="cs-CZ" sz="4000" b="1" smtClean="0"/>
              <a:t>Korelační analýza v R, Datum v R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3861048"/>
            <a:ext cx="6461760" cy="1066800"/>
          </a:xfrm>
        </p:spPr>
        <p:txBody>
          <a:bodyPr/>
          <a:lstStyle/>
          <a:p>
            <a:r>
              <a:rPr lang="cs-CZ" i="1" dirty="0"/>
              <a:t>garant předmětu</a:t>
            </a:r>
            <a:r>
              <a:rPr lang="cs-CZ" dirty="0"/>
              <a:t>: Doc. RNDr. Miroslav Králík, Ph.D.</a:t>
            </a:r>
          </a:p>
          <a:p>
            <a:r>
              <a:rPr lang="cs-CZ" i="1" dirty="0"/>
              <a:t>cvičící</a:t>
            </a:r>
            <a:r>
              <a:rPr lang="cs-CZ" dirty="0"/>
              <a:t>: Mgr. Lenka Polcerová</a:t>
            </a:r>
          </a:p>
        </p:txBody>
      </p:sp>
      <p:pic>
        <p:nvPicPr>
          <p:cNvPr id="5" name="Obrázek 4" descr="Obsah obrázku nůž&#10;&#10;Popis byl vytvořen automaticky">
            <a:extLst>
              <a:ext uri="{FF2B5EF4-FFF2-40B4-BE49-F238E27FC236}">
                <a16:creationId xmlns="" xmlns:a16="http://schemas.microsoft.com/office/drawing/2014/main" id="{858A011C-A952-4797-AC46-A08D3F25FA9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7463" t="28947" r="17464" b="32775"/>
          <a:stretch/>
        </p:blipFill>
        <p:spPr>
          <a:xfrm>
            <a:off x="772303" y="5631959"/>
            <a:ext cx="2448273" cy="720081"/>
          </a:xfrm>
          <a:prstGeom prst="rect">
            <a:avLst/>
          </a:prstGeom>
        </p:spPr>
      </p:pic>
      <p:sp>
        <p:nvSpPr>
          <p:cNvPr id="6" name="Podnadpis 2">
            <a:extLst>
              <a:ext uri="{FF2B5EF4-FFF2-40B4-BE49-F238E27FC236}">
                <a16:creationId xmlns="" xmlns:a16="http://schemas.microsoft.com/office/drawing/2014/main" id="{47CD5C16-4DC3-4FE6-BB49-75C94B51795F}"/>
              </a:ext>
            </a:extLst>
          </p:cNvPr>
          <p:cNvSpPr txBox="1">
            <a:spLocks/>
          </p:cNvSpPr>
          <p:nvPr/>
        </p:nvSpPr>
        <p:spPr>
          <a:xfrm>
            <a:off x="685800" y="175265"/>
            <a:ext cx="6461760" cy="1066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Bi3434 Zpracování výzkumných dat v antropologii</a:t>
            </a:r>
          </a:p>
        </p:txBody>
      </p:sp>
    </p:spTree>
    <p:extLst>
      <p:ext uri="{BB962C8B-B14F-4D97-AF65-F5344CB8AC3E}">
        <p14:creationId xmlns="" xmlns:p14="http://schemas.microsoft.com/office/powerpoint/2010/main" val="4196166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ourier New" pitchFamily="49" charset="0"/>
                <a:cs typeface="Courier New" pitchFamily="49" charset="0"/>
              </a:rPr>
              <a:t>as.</a:t>
            </a:r>
            <a:r>
              <a:rPr lang="cs-CZ" dirty="0" err="1">
                <a:latin typeface="Courier New" pitchFamily="49" charset="0"/>
                <a:cs typeface="Courier New" pitchFamily="49" charset="0"/>
              </a:rPr>
              <a:t>Date</a:t>
            </a:r>
            <a:r>
              <a:rPr lang="cs-CZ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cs-CZ" dirty="0"/>
              <a:t>funkce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25780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parametr </a:t>
            </a:r>
            <a:r>
              <a:rPr lang="cs-CZ" dirty="0" err="1">
                <a:latin typeface="Courier New" pitchFamily="49" charset="0"/>
                <a:cs typeface="Courier New" pitchFamily="49" charset="0"/>
              </a:rPr>
              <a:t>format</a:t>
            </a:r>
            <a:r>
              <a:rPr lang="cs-CZ" dirty="0">
                <a:latin typeface="Courier New" pitchFamily="49" charset="0"/>
                <a:cs typeface="Courier New" pitchFamily="49" charset="0"/>
              </a:rPr>
              <a:t> =</a:t>
            </a:r>
            <a:r>
              <a:rPr lang="cs-CZ" dirty="0"/>
              <a:t> ________</a:t>
            </a:r>
          </a:p>
          <a:p>
            <a:r>
              <a:rPr lang="cs-CZ" dirty="0"/>
              <a:t>výchozí nastavení je v podobě rok (4 cifry), měsíc a poté den</a:t>
            </a:r>
          </a:p>
          <a:p>
            <a:pPr lvl="1"/>
            <a:r>
              <a:rPr lang="cs-CZ" dirty="0"/>
              <a:t>oddělené pomocí pomlček nebo lomítka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algn="ctr">
              <a:buNone/>
            </a:pPr>
            <a:endParaRPr lang="cs-CZ" sz="2000" dirty="0"/>
          </a:p>
          <a:p>
            <a:pPr algn="ctr">
              <a:buNone/>
            </a:pPr>
            <a:r>
              <a:rPr lang="cs-CZ" sz="2000" dirty="0"/>
              <a:t>Pozn.: %y je závislé na systému, používat opatrně!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03351001"/>
              </p:ext>
            </p:extLst>
          </p:nvPr>
        </p:nvGraphicFramePr>
        <p:xfrm>
          <a:off x="1475656" y="2780928"/>
          <a:ext cx="5544617" cy="332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2214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8637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Kód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Hodnota/význam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Příklad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%d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Den měsíce</a:t>
                      </a:r>
                      <a:r>
                        <a:rPr lang="cs-CZ" baseline="0" dirty="0"/>
                        <a:t>; 0 - 31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01 – 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%m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Měsíc (číslo); 00 - 12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00</a:t>
                      </a:r>
                      <a:r>
                        <a:rPr lang="cs-CZ" baseline="0" dirty="0"/>
                        <a:t> - 12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23613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%a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Den (zkratka názvu)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Mon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4214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%A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Den (celý název)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Monday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23613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%b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Měsíc (zkratka</a:t>
                      </a:r>
                      <a:r>
                        <a:rPr lang="cs-CZ" baseline="0" dirty="0"/>
                        <a:t> názvu)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%B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Měsíc</a:t>
                      </a:r>
                      <a:r>
                        <a:rPr lang="cs-CZ" baseline="0" dirty="0"/>
                        <a:t> (celý název)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January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%y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Rok (2 cifry)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%Y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Rok (4 cifry)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800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fr-FR" sz="1800" dirty="0">
                <a:latin typeface="Courier New" pitchFamily="49" charset="0"/>
                <a:cs typeface="Courier New" pitchFamily="49" charset="0"/>
              </a:rPr>
              <a:t>as.Date("13/3/1992", format = "%d/%m/%Y") </a:t>
            </a:r>
            <a:endParaRPr lang="cs-CZ" sz="1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fr-FR" sz="1800" dirty="0">
                <a:latin typeface="Courier New" pitchFamily="49" charset="0"/>
                <a:cs typeface="Courier New" pitchFamily="49" charset="0"/>
              </a:rPr>
              <a:t>[1] "1992-03-13" </a:t>
            </a:r>
            <a:endParaRPr lang="cs-CZ" sz="1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sz="1800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fr-FR" sz="1800" dirty="0">
                <a:latin typeface="Courier New" pitchFamily="49" charset="0"/>
                <a:cs typeface="Courier New" pitchFamily="49" charset="0"/>
              </a:rPr>
              <a:t>as.Date("Březen 03, 1992", format = "%B %d, %Y") </a:t>
            </a:r>
            <a:endParaRPr lang="cs-CZ" sz="1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fr-FR" sz="1800" dirty="0">
                <a:latin typeface="Courier New" pitchFamily="49" charset="0"/>
                <a:cs typeface="Courier New" pitchFamily="49" charset="0"/>
              </a:rPr>
              <a:t>[1] "1992-03-03 " </a:t>
            </a:r>
            <a:endParaRPr lang="cs-CZ" sz="1800" dirty="0">
              <a:latin typeface="Courier New" pitchFamily="49" charset="0"/>
              <a:cs typeface="Courier New" pitchFamily="49" charset="0"/>
            </a:endParaRPr>
          </a:p>
          <a:p>
            <a:endParaRPr lang="cs-CZ" dirty="0"/>
          </a:p>
          <a:p>
            <a:pPr>
              <a:buNone/>
            </a:pP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IMPORT DAT NUMERICKÉHO FORMÁTU</a:t>
            </a:r>
          </a:p>
          <a:p>
            <a:endParaRPr lang="cs-CZ" dirty="0"/>
          </a:p>
          <a:p>
            <a:r>
              <a:rPr lang="cs-CZ" b="1" dirty="0"/>
              <a:t>Excel</a:t>
            </a:r>
          </a:p>
          <a:p>
            <a:pPr lvl="1"/>
            <a:r>
              <a:rPr lang="cs-CZ" dirty="0"/>
              <a:t>pro data po roce 1900 je počáteční datum: 30. prosince 1899</a:t>
            </a:r>
          </a:p>
          <a:p>
            <a:pPr lvl="2"/>
            <a:r>
              <a:rPr lang="cs-CZ" i="1" dirty="0" err="1"/>
              <a:t>Note</a:t>
            </a:r>
            <a:r>
              <a:rPr lang="cs-CZ" i="1" dirty="0"/>
              <a:t>: není to 31. prosince 1899, protože návrháři Excelu se domnívali, že se jedná o přestupný rok, nejednalo.</a:t>
            </a:r>
          </a:p>
          <a:p>
            <a:pPr lvl="2"/>
            <a:endParaRPr lang="cs-CZ" i="1" dirty="0"/>
          </a:p>
          <a:p>
            <a:pPr>
              <a:buNone/>
            </a:pPr>
            <a:r>
              <a:rPr lang="cs-CZ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1800" dirty="0">
                <a:latin typeface="Courier New" pitchFamily="49" charset="0"/>
                <a:cs typeface="Courier New" pitchFamily="49" charset="0"/>
              </a:rPr>
              <a:t>&gt; data &lt;- c(17431, 15349) </a:t>
            </a:r>
            <a:endParaRPr lang="cs-CZ" sz="1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1800" dirty="0">
                <a:latin typeface="Courier New" pitchFamily="49" charset="0"/>
                <a:cs typeface="Courier New" pitchFamily="49" charset="0"/>
              </a:rPr>
              <a:t>&gt; data2 &lt;- as.Date(data, origin = "1899-12-30") </a:t>
            </a:r>
            <a:endParaRPr lang="cs-CZ" sz="1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1800" dirty="0">
                <a:latin typeface="Courier New" pitchFamily="49" charset="0"/>
                <a:cs typeface="Courier New" pitchFamily="49" charset="0"/>
              </a:rPr>
              <a:t>&gt; data2 </a:t>
            </a:r>
            <a:endParaRPr lang="cs-CZ" sz="1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1800" dirty="0">
                <a:latin typeface="Courier New" pitchFamily="49" charset="0"/>
                <a:cs typeface="Courier New" pitchFamily="49" charset="0"/>
              </a:rPr>
              <a:t>[1] "1947-09-21" "1942-01-08" </a:t>
            </a:r>
            <a:endParaRPr lang="cs-CZ" sz="1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7620000" cy="5924128"/>
          </a:xfrm>
        </p:spPr>
        <p:txBody>
          <a:bodyPr/>
          <a:lstStyle/>
          <a:p>
            <a:r>
              <a:rPr lang="cs-CZ" b="1" dirty="0"/>
              <a:t>Excel on Mac</a:t>
            </a:r>
          </a:p>
          <a:p>
            <a:pPr marL="342900" lvl="1">
              <a:buClr>
                <a:schemeClr val="accent1"/>
              </a:buClr>
            </a:pPr>
            <a:r>
              <a:rPr lang="cs-CZ" dirty="0"/>
              <a:t>pro data po roce 1900 je počáteční datum: 1. ledna 1904</a:t>
            </a:r>
          </a:p>
          <a:p>
            <a:pPr>
              <a:buNone/>
            </a:pPr>
            <a:r>
              <a:rPr lang="cs-CZ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1800" dirty="0">
                <a:latin typeface="Courier New" pitchFamily="49" charset="0"/>
                <a:cs typeface="Courier New" pitchFamily="49" charset="0"/>
              </a:rPr>
              <a:t>&gt; data &lt;- c(17426, 38540) </a:t>
            </a:r>
            <a:endParaRPr lang="cs-CZ" sz="1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1800" dirty="0">
                <a:latin typeface="Courier New" pitchFamily="49" charset="0"/>
                <a:cs typeface="Courier New" pitchFamily="49" charset="0"/>
              </a:rPr>
              <a:t>&gt; data3 &lt;- as.Date(data, origin = "1904-01-01") </a:t>
            </a:r>
            <a:endParaRPr lang="cs-CZ" sz="1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1800" dirty="0">
                <a:latin typeface="Courier New" pitchFamily="49" charset="0"/>
                <a:cs typeface="Courier New" pitchFamily="49" charset="0"/>
              </a:rPr>
              <a:t>&gt; data3 </a:t>
            </a:r>
            <a:endParaRPr lang="cs-CZ" sz="1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1800" dirty="0">
                <a:latin typeface="Courier New" pitchFamily="49" charset="0"/>
                <a:cs typeface="Courier New" pitchFamily="49" charset="0"/>
              </a:rPr>
              <a:t>[1] "1951-09-17" "2009-07-08"</a:t>
            </a:r>
            <a:endParaRPr lang="cs-CZ" sz="1800" dirty="0">
              <a:latin typeface="Courier New" pitchFamily="49" charset="0"/>
              <a:cs typeface="Courier New" pitchFamily="49" charset="0"/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Note</a:t>
            </a:r>
            <a:r>
              <a:rPr lang="cs-CZ" dirty="0"/>
              <a:t>: obecně se doporučuje mít data v takové podobě, aby s nimi bylo možné ihned pracovat. Tzn. pozor na formát!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115616" y="3212976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Formát datum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Formát číslo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21.</a:t>
                      </a:r>
                      <a:r>
                        <a:rPr lang="cs-CZ" baseline="0" dirty="0"/>
                        <a:t> 9. 1947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17431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8. 1. 1942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15349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Změna formátu načteného data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997152"/>
          </a:xfrm>
        </p:spPr>
        <p:txBody>
          <a:bodyPr>
            <a:normAutofit/>
          </a:bodyPr>
          <a:lstStyle/>
          <a:p>
            <a:r>
              <a:rPr lang="cs-CZ" dirty="0"/>
              <a:t>funkce </a:t>
            </a:r>
            <a:r>
              <a:rPr lang="cs-CZ" dirty="0" err="1">
                <a:latin typeface="Courier New" pitchFamily="49" charset="0"/>
                <a:cs typeface="Courier New" pitchFamily="49" charset="0"/>
              </a:rPr>
              <a:t>format</a:t>
            </a:r>
            <a:r>
              <a:rPr lang="cs-CZ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cs-CZ" dirty="0"/>
              <a:t>načtený vektor dat změní dle nově zadaného typu formátu</a:t>
            </a:r>
          </a:p>
          <a:p>
            <a:endParaRPr lang="cs-CZ" dirty="0"/>
          </a:p>
          <a:p>
            <a:pPr>
              <a:buNone/>
            </a:pPr>
            <a:r>
              <a:rPr lang="cs-CZ" sz="2000" dirty="0">
                <a:latin typeface="Courier New" pitchFamily="49" charset="0"/>
                <a:cs typeface="Courier New" pitchFamily="49" charset="0"/>
              </a:rPr>
              <a:t>&gt; rok_narozeni </a:t>
            </a:r>
          </a:p>
          <a:p>
            <a:pPr>
              <a:buNone/>
            </a:pPr>
            <a:r>
              <a:rPr lang="cs-CZ" sz="2000" dirty="0">
                <a:latin typeface="Courier New" pitchFamily="49" charset="0"/>
                <a:cs typeface="Courier New" pitchFamily="49" charset="0"/>
              </a:rPr>
              <a:t>[1] "1856-07-10" "1892-01-03" "1948-06-21" </a:t>
            </a:r>
          </a:p>
          <a:p>
            <a:pPr>
              <a:buNone/>
            </a:pPr>
            <a:r>
              <a:rPr lang="cs-CZ" sz="2000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cs-CZ" sz="2000" dirty="0" err="1">
                <a:latin typeface="Courier New" pitchFamily="49" charset="0"/>
                <a:cs typeface="Courier New" pitchFamily="49" charset="0"/>
              </a:rPr>
              <a:t>format</a:t>
            </a:r>
            <a:r>
              <a:rPr lang="cs-CZ" sz="2000" dirty="0">
                <a:latin typeface="Courier New" pitchFamily="49" charset="0"/>
                <a:cs typeface="Courier New" pitchFamily="49" charset="0"/>
              </a:rPr>
              <a:t>(rok_narozeni, "%a %b %d") </a:t>
            </a:r>
          </a:p>
          <a:p>
            <a:pPr>
              <a:buNone/>
            </a:pPr>
            <a:r>
              <a:rPr lang="cs-CZ" sz="2000" dirty="0">
                <a:latin typeface="Courier New" pitchFamily="49" charset="0"/>
                <a:cs typeface="Courier New" pitchFamily="49" charset="0"/>
              </a:rPr>
              <a:t>[1] "</a:t>
            </a:r>
            <a:r>
              <a:rPr lang="cs-CZ" sz="2000" dirty="0" err="1">
                <a:latin typeface="Courier New" pitchFamily="49" charset="0"/>
                <a:cs typeface="Courier New" pitchFamily="49" charset="0"/>
              </a:rPr>
              <a:t>čt</a:t>
            </a:r>
            <a:r>
              <a:rPr lang="cs-CZ" sz="2000" dirty="0">
                <a:latin typeface="Courier New" pitchFamily="49" charset="0"/>
                <a:cs typeface="Courier New" pitchFamily="49" charset="0"/>
              </a:rPr>
              <a:t> VII 10" "ne I 03" "po VI 21" </a:t>
            </a:r>
          </a:p>
          <a:p>
            <a:pPr>
              <a:buNone/>
            </a:pPr>
            <a:r>
              <a:rPr lang="cs-CZ" sz="2000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cs-CZ" sz="2000" dirty="0" err="1">
                <a:latin typeface="Courier New" pitchFamily="49" charset="0"/>
                <a:cs typeface="Courier New" pitchFamily="49" charset="0"/>
              </a:rPr>
              <a:t>format</a:t>
            </a:r>
            <a:r>
              <a:rPr lang="cs-CZ" sz="2000" dirty="0">
                <a:latin typeface="Courier New" pitchFamily="49" charset="0"/>
                <a:cs typeface="Courier New" pitchFamily="49" charset="0"/>
              </a:rPr>
              <a:t>(rok_narozeni, "%A %B %d %Y") </a:t>
            </a:r>
          </a:p>
          <a:p>
            <a:pPr>
              <a:buNone/>
            </a:pPr>
            <a:r>
              <a:rPr lang="cs-CZ" sz="2000" dirty="0">
                <a:latin typeface="Courier New" pitchFamily="49" charset="0"/>
                <a:cs typeface="Courier New" pitchFamily="49" charset="0"/>
              </a:rPr>
              <a:t>[1] "čtvrtek červenec 10 1856" "neděle leden 03 1892" "pondělí červen 21 1948"</a:t>
            </a:r>
          </a:p>
          <a:p>
            <a:endParaRPr lang="cs-CZ" dirty="0"/>
          </a:p>
          <a:p>
            <a:r>
              <a:rPr lang="cs-CZ" i="1" dirty="0" err="1"/>
              <a:t>Note</a:t>
            </a:r>
            <a:r>
              <a:rPr lang="cs-CZ" i="1" dirty="0"/>
              <a:t>: pozor zda máte </a:t>
            </a:r>
            <a:r>
              <a:rPr lang="cs-CZ" i="1" dirty="0" err="1"/>
              <a:t>mirror</a:t>
            </a:r>
            <a:r>
              <a:rPr lang="cs-CZ" i="1" dirty="0"/>
              <a:t> </a:t>
            </a:r>
            <a:r>
              <a:rPr lang="cs-CZ" i="1" dirty="0" err="1"/>
              <a:t>czech</a:t>
            </a:r>
            <a:r>
              <a:rPr lang="cs-CZ" i="1" dirty="0"/>
              <a:t>, pokud máte prostředí anglické musíte používat anglické názvy dní, měsíců apod.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Důvod správného formátování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V případě, že </a:t>
            </a:r>
            <a:r>
              <a:rPr lang="pl-PL"/>
              <a:t>máme datum </a:t>
            </a:r>
            <a:r>
              <a:rPr lang="pl-PL" dirty="0"/>
              <a:t>korektně vloženo do R, lze s ním dále pracovat.</a:t>
            </a:r>
          </a:p>
          <a:p>
            <a:pPr>
              <a:buNone/>
            </a:pPr>
            <a:r>
              <a:rPr lang="pl-PL" dirty="0">
                <a:latin typeface="Courier New" pitchFamily="49" charset="0"/>
                <a:cs typeface="Courier New" pitchFamily="49" charset="0"/>
              </a:rPr>
              <a:t>&gt; min(rok_narozeni) </a:t>
            </a:r>
          </a:p>
          <a:p>
            <a:pPr>
              <a:buNone/>
            </a:pPr>
            <a:r>
              <a:rPr lang="pl-PL" dirty="0">
                <a:latin typeface="Courier New" pitchFamily="49" charset="0"/>
                <a:cs typeface="Courier New" pitchFamily="49" charset="0"/>
              </a:rPr>
              <a:t>[1] "1856-07-10" </a:t>
            </a:r>
          </a:p>
          <a:p>
            <a:pPr>
              <a:buNone/>
            </a:pPr>
            <a:r>
              <a:rPr lang="pl-PL" dirty="0">
                <a:latin typeface="Courier New" pitchFamily="49" charset="0"/>
                <a:cs typeface="Courier New" pitchFamily="49" charset="0"/>
              </a:rPr>
              <a:t>&gt; max(rok_narozeni) </a:t>
            </a:r>
          </a:p>
          <a:p>
            <a:pPr>
              <a:buNone/>
            </a:pPr>
            <a:r>
              <a:rPr lang="pl-PL" dirty="0">
                <a:latin typeface="Courier New" pitchFamily="49" charset="0"/>
                <a:cs typeface="Courier New" pitchFamily="49" charset="0"/>
              </a:rPr>
              <a:t>[1] "1948-06-21„</a:t>
            </a:r>
          </a:p>
          <a:p>
            <a:endParaRPr lang="pl-PL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l-PL" dirty="0">
                <a:latin typeface="Courier New" pitchFamily="49" charset="0"/>
                <a:cs typeface="Courier New" pitchFamily="49" charset="0"/>
              </a:rPr>
              <a:t>&gt; rok_narozeni </a:t>
            </a:r>
          </a:p>
          <a:p>
            <a:pPr>
              <a:buNone/>
            </a:pPr>
            <a:r>
              <a:rPr lang="pl-PL" dirty="0">
                <a:latin typeface="Courier New" pitchFamily="49" charset="0"/>
                <a:cs typeface="Courier New" pitchFamily="49" charset="0"/>
              </a:rPr>
              <a:t>[1] "1856-07-10" "1892-01-03" "1948-06-21" </a:t>
            </a:r>
          </a:p>
          <a:p>
            <a:pPr>
              <a:buNone/>
            </a:pPr>
            <a:r>
              <a:rPr lang="pl-PL" dirty="0">
                <a:latin typeface="Courier New" pitchFamily="49" charset="0"/>
                <a:cs typeface="Courier New" pitchFamily="49" charset="0"/>
              </a:rPr>
              <a:t>&gt; plus &lt;- rok_narozeni + 5 </a:t>
            </a:r>
          </a:p>
          <a:p>
            <a:pPr>
              <a:buNone/>
            </a:pPr>
            <a:r>
              <a:rPr lang="pl-PL" dirty="0">
                <a:latin typeface="Courier New" pitchFamily="49" charset="0"/>
                <a:cs typeface="Courier New" pitchFamily="49" charset="0"/>
              </a:rPr>
              <a:t>&gt; plus </a:t>
            </a:r>
          </a:p>
          <a:p>
            <a:pPr>
              <a:buNone/>
            </a:pPr>
            <a:r>
              <a:rPr lang="pl-PL" dirty="0">
                <a:latin typeface="Courier New" pitchFamily="49" charset="0"/>
                <a:cs typeface="Courier New" pitchFamily="49" charset="0"/>
              </a:rPr>
              <a:t>[1] "1856-07-15" "1892-01-08" "1948-06-26"</a:t>
            </a:r>
            <a:endParaRPr lang="cs-CZ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Datové formáty - obecně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antropologii ve specifických případech.</a:t>
            </a:r>
          </a:p>
          <a:p>
            <a:r>
              <a:rPr lang="cs-CZ" dirty="0"/>
              <a:t>Vždy s nimi pracovat velmi OPATRNĚ!</a:t>
            </a:r>
          </a:p>
          <a:p>
            <a:r>
              <a:rPr lang="cs-CZ" dirty="0"/>
              <a:t>Časté chyby</a:t>
            </a:r>
          </a:p>
          <a:p>
            <a:pPr lvl="1"/>
            <a:r>
              <a:rPr lang="cs-CZ" dirty="0"/>
              <a:t>v převodu mezi jednotlivými časovými zónami,</a:t>
            </a:r>
          </a:p>
          <a:p>
            <a:pPr lvl="1"/>
            <a:r>
              <a:rPr lang="cs-CZ" dirty="0"/>
              <a:t>chybné nastavené </a:t>
            </a:r>
            <a:r>
              <a:rPr lang="cs-CZ" dirty="0" err="1"/>
              <a:t>origin</a:t>
            </a:r>
            <a:r>
              <a:rPr lang="cs-CZ" dirty="0"/>
              <a:t> </a:t>
            </a:r>
            <a:r>
              <a:rPr lang="cs-CZ" dirty="0" err="1"/>
              <a:t>date</a:t>
            </a:r>
            <a:r>
              <a:rPr lang="cs-CZ" dirty="0"/>
              <a:t>,</a:t>
            </a:r>
          </a:p>
          <a:p>
            <a:pPr lvl="1"/>
            <a:r>
              <a:rPr lang="cs-CZ" dirty="0"/>
              <a:t>pohybujeme se v jiné zóně než data,  apod.</a:t>
            </a:r>
          </a:p>
          <a:p>
            <a:endParaRPr lang="cs-CZ" smtClean="0"/>
          </a:p>
          <a:p>
            <a:endParaRPr lang="cs-CZ" dirty="0"/>
          </a:p>
          <a:p>
            <a:pPr marL="114300" indent="0">
              <a:buNone/>
            </a:pP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DOPLŇUJÍCÍ INFORMACE</a:t>
            </a:r>
          </a:p>
          <a:p>
            <a:r>
              <a:rPr lang="cs-CZ" smtClean="0"/>
              <a:t>University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California</a:t>
            </a:r>
            <a:r>
              <a:rPr lang="cs-CZ" dirty="0"/>
              <a:t>, </a:t>
            </a:r>
            <a:r>
              <a:rPr lang="cs-CZ" dirty="0" err="1"/>
              <a:t>Berkeley</a:t>
            </a:r>
            <a:r>
              <a:rPr lang="cs-CZ" dirty="0"/>
              <a:t>, Department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Statistics</a:t>
            </a:r>
            <a:endParaRPr lang="cs-CZ" dirty="0"/>
          </a:p>
          <a:p>
            <a:pPr marL="114300" indent="0">
              <a:buNone/>
            </a:pPr>
            <a:r>
              <a:rPr lang="cs-CZ" sz="1800" dirty="0"/>
              <a:t>[</a:t>
            </a:r>
            <a:r>
              <a:rPr lang="cs-CZ" sz="1800" dirty="0">
                <a:hlinkClick r:id="rId2"/>
              </a:rPr>
              <a:t>https://www.stat.berkeley.edu/~s133/dates.html</a:t>
            </a:r>
            <a:r>
              <a:rPr lang="cs-CZ" sz="1800" dirty="0"/>
              <a:t>]</a:t>
            </a:r>
          </a:p>
        </p:txBody>
      </p:sp>
    </p:spTree>
    <p:extLst>
      <p:ext uri="{BB962C8B-B14F-4D97-AF65-F5344CB8AC3E}">
        <p14:creationId xmlns="" xmlns:p14="http://schemas.microsoft.com/office/powerpoint/2010/main" val="1512187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251520" y="260648"/>
            <a:ext cx="7992888" cy="6408712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/>
          <a:lstStyle/>
          <a:p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DOMÁCÍ </a:t>
            </a:r>
            <a:r>
              <a:rPr lang="cs-CZ" b="1">
                <a:solidFill>
                  <a:schemeClr val="tx2">
                    <a:lumMod val="60000"/>
                    <a:lumOff val="40000"/>
                  </a:schemeClr>
                </a:solidFill>
              </a:rPr>
              <a:t>ÚKOL </a:t>
            </a:r>
            <a:r>
              <a:rPr lang="cs-CZ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12</a:t>
            </a:r>
            <a:endParaRPr lang="cs-CZ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 algn="just"/>
            <a:r>
              <a:rPr lang="cs-CZ" sz="1800" dirty="0"/>
              <a:t>A) Načtěte </a:t>
            </a:r>
            <a:r>
              <a:rPr lang="cs-CZ" sz="1800"/>
              <a:t>data </a:t>
            </a:r>
            <a:r>
              <a:rPr lang="cs-CZ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„11_data.csv</a:t>
            </a:r>
            <a:r>
              <a:rPr lang="cs-CZ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cs-CZ" sz="1800" dirty="0"/>
              <a:t> a vytvořte </a:t>
            </a:r>
            <a:r>
              <a:rPr lang="cs-CZ" sz="1800" dirty="0" err="1"/>
              <a:t>correlogram</a:t>
            </a:r>
            <a:r>
              <a:rPr lang="cs-CZ" sz="1800" dirty="0"/>
              <a:t> z proměnných</a:t>
            </a:r>
            <a:r>
              <a:rPr lang="cs-CZ" sz="1800"/>
              <a:t>: </a:t>
            </a:r>
            <a:r>
              <a:rPr lang="cs-CZ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Outler_S, Inner_S, Middle_S, Total_C, Inner_End_W, Inner_A_W</a:t>
            </a:r>
            <a:r>
              <a:rPr lang="cs-CZ" sz="1800" smtClean="0"/>
              <a:t> </a:t>
            </a:r>
            <a:r>
              <a:rPr lang="cs-CZ" sz="1800" dirty="0"/>
              <a:t>(cca 12 až 17) – pouze </a:t>
            </a:r>
            <a:r>
              <a:rPr lang="cs-CZ" sz="1800"/>
              <a:t>pro </a:t>
            </a:r>
            <a:r>
              <a:rPr lang="cs-CZ" sz="1800" b="1" smtClean="0"/>
              <a:t>ženy</a:t>
            </a:r>
            <a:r>
              <a:rPr lang="cs-CZ" sz="1800" smtClean="0"/>
              <a:t> a </a:t>
            </a:r>
            <a:r>
              <a:rPr lang="cs-CZ" sz="1800" dirty="0"/>
              <a:t>pro </a:t>
            </a:r>
            <a:r>
              <a:rPr lang="cs-CZ" sz="1800" b="1" dirty="0"/>
              <a:t>levou</a:t>
            </a:r>
            <a:r>
              <a:rPr lang="cs-CZ" sz="1800" dirty="0"/>
              <a:t> stranu.</a:t>
            </a:r>
          </a:p>
          <a:p>
            <a:pPr lvl="2"/>
            <a:r>
              <a:rPr lang="cs-CZ" sz="1600" dirty="0"/>
              <a:t>Nezapomeňte vytvořit matici </a:t>
            </a:r>
            <a:r>
              <a:rPr lang="cs-CZ" sz="1600" i="1" dirty="0"/>
              <a:t>p</a:t>
            </a:r>
            <a:r>
              <a:rPr lang="cs-CZ" sz="1600" dirty="0"/>
              <a:t>-hodnot.</a:t>
            </a:r>
          </a:p>
          <a:p>
            <a:pPr lvl="2"/>
            <a:r>
              <a:rPr lang="cs-CZ" sz="1600" smtClean="0"/>
              <a:t>Barvy </a:t>
            </a:r>
            <a:r>
              <a:rPr lang="cs-CZ" sz="1600" dirty="0" err="1"/>
              <a:t>correlogramu</a:t>
            </a:r>
            <a:r>
              <a:rPr lang="cs-CZ" sz="1600" dirty="0"/>
              <a:t> volte libovolně, stejně tak typ zobrazení.</a:t>
            </a:r>
          </a:p>
          <a:p>
            <a:pPr marL="411480" lvl="1" indent="0" algn="ctr">
              <a:buNone/>
            </a:pPr>
            <a:endParaRPr lang="cs-CZ" sz="1000" dirty="0"/>
          </a:p>
          <a:p>
            <a:pPr marL="411480" lvl="1" indent="0" algn="ctr">
              <a:buNone/>
            </a:pPr>
            <a:r>
              <a:rPr lang="cs-CZ" sz="1000" dirty="0"/>
              <a:t>Výsledek může vypadat např. takto:</a:t>
            </a:r>
          </a:p>
          <a:p>
            <a:pPr lvl="1" algn="just"/>
            <a:endParaRPr lang="cs-CZ" sz="1800" dirty="0"/>
          </a:p>
          <a:p>
            <a:pPr lvl="1" algn="just"/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5" y="2708920"/>
            <a:ext cx="5088565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6511700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251520" y="260648"/>
            <a:ext cx="7992888" cy="2808312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/>
          <a:lstStyle/>
          <a:p>
            <a:r>
              <a:rPr lang="cs-CZ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DOMÁCÍ ÚKOL 13</a:t>
            </a:r>
          </a:p>
          <a:p>
            <a:pPr lvl="1" algn="just"/>
            <a:r>
              <a:rPr lang="cs-CZ" smtClean="0"/>
              <a:t>A) </a:t>
            </a:r>
            <a:r>
              <a:rPr lang="cs-CZ" dirty="0"/>
              <a:t>Vytvořte objekt </a:t>
            </a:r>
            <a:r>
              <a:rPr lang="cs-CZ" dirty="0">
                <a:latin typeface="Courier New" pitchFamily="49" charset="0"/>
                <a:cs typeface="Courier New" pitchFamily="49" charset="0"/>
              </a:rPr>
              <a:t>roky</a:t>
            </a:r>
            <a:r>
              <a:rPr lang="cs-CZ" dirty="0"/>
              <a:t>, do kterého uložíte data narození Vámi zvolených pěti významných osobností. </a:t>
            </a:r>
          </a:p>
          <a:p>
            <a:pPr lvl="1"/>
            <a:r>
              <a:rPr lang="cs-CZ" dirty="0" smtClean="0"/>
              <a:t>B</a:t>
            </a:r>
            <a:r>
              <a:rPr lang="cs-CZ" smtClean="0"/>
              <a:t>) </a:t>
            </a:r>
            <a:r>
              <a:rPr lang="cs-CZ" dirty="0"/>
              <a:t>Zjistěte průměrný rok objektu </a:t>
            </a:r>
            <a:r>
              <a:rPr lang="cs-CZ" dirty="0">
                <a:latin typeface="Courier New" pitchFamily="49" charset="0"/>
                <a:cs typeface="Courier New" pitchFamily="49" charset="0"/>
              </a:rPr>
              <a:t>roky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C</a:t>
            </a:r>
            <a:r>
              <a:rPr lang="cs-CZ" smtClean="0"/>
              <a:t>) </a:t>
            </a:r>
            <a:r>
              <a:rPr lang="cs-CZ" dirty="0"/>
              <a:t>Objekt roky následně upravte za pomoci funkce </a:t>
            </a:r>
            <a:r>
              <a:rPr lang="cs-CZ" dirty="0" err="1">
                <a:latin typeface="Courier New" pitchFamily="49" charset="0"/>
                <a:cs typeface="Courier New" pitchFamily="49" charset="0"/>
              </a:rPr>
              <a:t>format</a:t>
            </a:r>
            <a:r>
              <a:rPr lang="cs-CZ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cs-CZ" dirty="0"/>
              <a:t>tak, abyste vytvořili vektor dní narození zmíněných pěti osobností. Výsledný vektor dny, bude obsahovat </a:t>
            </a:r>
            <a:r>
              <a:rPr lang="cs-CZ" b="1" dirty="0"/>
              <a:t>POUZE</a:t>
            </a:r>
            <a:r>
              <a:rPr lang="cs-CZ" dirty="0"/>
              <a:t> dny v týdnu.</a:t>
            </a:r>
          </a:p>
          <a:p>
            <a:pPr lvl="1" algn="just"/>
            <a:endParaRPr lang="cs-CZ" sz="1800" dirty="0"/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651170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KORELAČNÍ ANALÝZA V 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vztah/ závislost mezi dvěma nebo více proměnnými</a:t>
            </a:r>
          </a:p>
          <a:p>
            <a:r>
              <a:rPr lang="cs-CZ" dirty="0"/>
              <a:t>metody korelační analýzy:</a:t>
            </a:r>
          </a:p>
          <a:p>
            <a:pPr lvl="1"/>
            <a:r>
              <a:rPr lang="cs-CZ" b="1" dirty="0" err="1"/>
              <a:t>Pearsonova</a:t>
            </a:r>
            <a:r>
              <a:rPr lang="cs-CZ" b="1" dirty="0"/>
              <a:t> korelace </a:t>
            </a:r>
            <a:r>
              <a:rPr lang="cs-CZ" dirty="0"/>
              <a:t>(lineární vztah mezi </a:t>
            </a:r>
            <a:r>
              <a:rPr lang="cs-CZ" i="1" dirty="0"/>
              <a:t>x</a:t>
            </a:r>
            <a:r>
              <a:rPr lang="cs-CZ" dirty="0"/>
              <a:t> a </a:t>
            </a:r>
            <a:r>
              <a:rPr lang="cs-CZ" i="1" dirty="0"/>
              <a:t>y</a:t>
            </a:r>
            <a:r>
              <a:rPr lang="cs-CZ" dirty="0"/>
              <a:t>) – parametrická (=&gt; záleží na rozložení dat a může být použita pouze pokud mají data normální rozložení) </a:t>
            </a:r>
            <a:r>
              <a:rPr lang="cs-CZ" i="1" dirty="0"/>
              <a:t>y= f(x) </a:t>
            </a:r>
            <a:r>
              <a:rPr lang="cs-CZ" dirty="0"/>
              <a:t>resp. lineární regrese</a:t>
            </a:r>
          </a:p>
          <a:p>
            <a:pPr lvl="1"/>
            <a:r>
              <a:rPr lang="cs-CZ" b="1" dirty="0" err="1"/>
              <a:t>Kendall</a:t>
            </a:r>
            <a:r>
              <a:rPr lang="cs-CZ" b="1" dirty="0"/>
              <a:t> tau </a:t>
            </a:r>
            <a:r>
              <a:rPr lang="cs-CZ" dirty="0"/>
              <a:t>a </a:t>
            </a:r>
            <a:r>
              <a:rPr lang="cs-CZ" b="1" dirty="0" err="1"/>
              <a:t>Spearman</a:t>
            </a:r>
            <a:r>
              <a:rPr lang="cs-CZ" b="1" dirty="0"/>
              <a:t> </a:t>
            </a:r>
            <a:r>
              <a:rPr lang="cs-CZ" b="1" dirty="0" err="1"/>
              <a:t>rho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cs-CZ" dirty="0" err="1"/>
              <a:t>neparametrické</a:t>
            </a:r>
            <a:r>
              <a:rPr lang="cs-CZ" dirty="0"/>
              <a:t>; ordinální data</a:t>
            </a:r>
          </a:p>
          <a:p>
            <a:endParaRPr lang="cs-CZ" dirty="0"/>
          </a:p>
          <a:p>
            <a:pPr>
              <a:buNone/>
            </a:pP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 funkce:</a:t>
            </a:r>
          </a:p>
          <a:p>
            <a:r>
              <a:rPr lang="cs-CZ" dirty="0">
                <a:latin typeface="Courier New" pitchFamily="49" charset="0"/>
                <a:cs typeface="Courier New" pitchFamily="49" charset="0"/>
              </a:rPr>
              <a:t>cor()	</a:t>
            </a:r>
            <a:r>
              <a:rPr lang="cs-CZ" dirty="0"/>
              <a:t>	výpočet korelačního koeficientu</a:t>
            </a:r>
          </a:p>
          <a:p>
            <a:r>
              <a:rPr lang="cs-CZ" dirty="0" err="1">
                <a:latin typeface="Courier New" pitchFamily="49" charset="0"/>
                <a:cs typeface="Courier New" pitchFamily="49" charset="0"/>
              </a:rPr>
              <a:t>cor.test</a:t>
            </a:r>
            <a:r>
              <a:rPr lang="cs-CZ" dirty="0">
                <a:latin typeface="Courier New" pitchFamily="49" charset="0"/>
                <a:cs typeface="Courier New" pitchFamily="49" charset="0"/>
              </a:rPr>
              <a:t>()	</a:t>
            </a:r>
            <a:r>
              <a:rPr lang="cs-CZ" dirty="0"/>
              <a:t>test vztahu dvou párových vzorků, který 				vrací jak korelační koeficient tak p 				hodnotu korelace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7504" y="6028546"/>
            <a:ext cx="820891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500" dirty="0"/>
              <a:t>________________________________________________________________________________</a:t>
            </a:r>
            <a:endParaRPr lang="cs-CZ" sz="1500" b="1" dirty="0"/>
          </a:p>
          <a:p>
            <a:r>
              <a:rPr lang="cs-CZ" sz="1500" dirty="0" err="1"/>
              <a:t>Kendall</a:t>
            </a:r>
            <a:r>
              <a:rPr lang="cs-CZ" sz="1500" dirty="0"/>
              <a:t> rank </a:t>
            </a:r>
            <a:r>
              <a:rPr lang="cs-CZ" sz="1500" dirty="0" err="1"/>
              <a:t>correlation</a:t>
            </a:r>
            <a:r>
              <a:rPr lang="cs-CZ" sz="1500" dirty="0"/>
              <a:t> </a:t>
            </a:r>
            <a:r>
              <a:rPr lang="cs-CZ" sz="1500" dirty="0" err="1"/>
              <a:t>coefficient</a:t>
            </a:r>
            <a:endParaRPr lang="cs-CZ" sz="1500" dirty="0"/>
          </a:p>
          <a:p>
            <a:r>
              <a:rPr lang="cs-CZ" sz="1500" dirty="0" err="1"/>
              <a:t>Spearman</a:t>
            </a:r>
            <a:r>
              <a:rPr lang="cs-CZ" sz="1500" dirty="0"/>
              <a:t>‘s rank </a:t>
            </a:r>
            <a:r>
              <a:rPr lang="cs-CZ" sz="1500" dirty="0" err="1"/>
              <a:t>correlation</a:t>
            </a:r>
            <a:r>
              <a:rPr lang="cs-CZ" sz="1500" dirty="0"/>
              <a:t> </a:t>
            </a:r>
            <a:r>
              <a:rPr lang="cs-CZ" sz="1500" dirty="0" err="1"/>
              <a:t>coefficient</a:t>
            </a:r>
            <a:endParaRPr lang="cs-CZ" sz="15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7190" y="908720"/>
            <a:ext cx="7367178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A50FB9B2-9B66-4243-AF78-CD191DD7EA7C}"/>
              </a:ext>
            </a:extLst>
          </p:cNvPr>
          <p:cNvSpPr/>
          <p:nvPr/>
        </p:nvSpPr>
        <p:spPr>
          <a:xfrm>
            <a:off x="611560" y="5229200"/>
            <a:ext cx="7272808" cy="7200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7620000" cy="4844008"/>
          </a:xfrm>
        </p:spPr>
        <p:txBody>
          <a:bodyPr/>
          <a:lstStyle/>
          <a:p>
            <a:r>
              <a:rPr lang="cs-CZ" dirty="0"/>
              <a:t>pozor na </a:t>
            </a:r>
            <a:r>
              <a:rPr lang="cs-CZ" dirty="0" err="1">
                <a:latin typeface="Courier New" pitchFamily="49" charset="0"/>
                <a:cs typeface="Courier New" pitchFamily="49" charset="0"/>
              </a:rPr>
              <a:t>NA</a:t>
            </a:r>
            <a:r>
              <a:rPr lang="cs-CZ" dirty="0"/>
              <a:t> hodnoty!</a:t>
            </a:r>
          </a:p>
          <a:p>
            <a:endParaRPr lang="cs-CZ" dirty="0"/>
          </a:p>
          <a:p>
            <a:r>
              <a:rPr lang="cs-CZ" sz="1500" dirty="0" err="1">
                <a:latin typeface="Courier New" pitchFamily="49" charset="0"/>
                <a:cs typeface="Courier New" pitchFamily="49" charset="0"/>
              </a:rPr>
              <a:t>Pearson</a:t>
            </a:r>
            <a:r>
              <a:rPr lang="cs-CZ" sz="1500" dirty="0">
                <a:latin typeface="Courier New" pitchFamily="49" charset="0"/>
                <a:cs typeface="Courier New" pitchFamily="49" charset="0"/>
              </a:rPr>
              <a:t>'s </a:t>
            </a:r>
            <a:r>
              <a:rPr lang="cs-CZ" sz="1500" dirty="0" err="1">
                <a:latin typeface="Courier New" pitchFamily="49" charset="0"/>
                <a:cs typeface="Courier New" pitchFamily="49" charset="0"/>
              </a:rPr>
              <a:t>product</a:t>
            </a:r>
            <a:r>
              <a:rPr lang="cs-CZ" sz="1500" dirty="0">
                <a:latin typeface="Courier New" pitchFamily="49" charset="0"/>
                <a:cs typeface="Courier New" pitchFamily="49" charset="0"/>
              </a:rPr>
              <a:t>-moment </a:t>
            </a:r>
            <a:r>
              <a:rPr lang="cs-CZ" sz="1500" dirty="0" err="1">
                <a:latin typeface="Courier New" pitchFamily="49" charset="0"/>
                <a:cs typeface="Courier New" pitchFamily="49" charset="0"/>
              </a:rPr>
              <a:t>correlation</a:t>
            </a:r>
            <a:r>
              <a:rPr lang="cs-CZ" sz="1500" dirty="0">
                <a:latin typeface="Courier New" pitchFamily="49" charset="0"/>
                <a:cs typeface="Courier New" pitchFamily="49" charset="0"/>
              </a:rPr>
              <a:t> data: SINDX[Sex.x == "male", "</a:t>
            </a:r>
            <a:r>
              <a:rPr lang="cs-CZ" sz="1500" dirty="0" err="1">
                <a:latin typeface="Courier New" pitchFamily="49" charset="0"/>
                <a:cs typeface="Courier New" pitchFamily="49" charset="0"/>
              </a:rPr>
              <a:t>Length</a:t>
            </a:r>
            <a:r>
              <a:rPr lang="cs-CZ" sz="1500" dirty="0">
                <a:latin typeface="Courier New" pitchFamily="49" charset="0"/>
                <a:cs typeface="Courier New" pitchFamily="49" charset="0"/>
              </a:rPr>
              <a:t>_cl.x"] </a:t>
            </a:r>
            <a:r>
              <a:rPr lang="cs-CZ" sz="1500" dirty="0" err="1">
                <a:latin typeface="Courier New" pitchFamily="49" charset="0"/>
                <a:cs typeface="Courier New" pitchFamily="49" charset="0"/>
              </a:rPr>
              <a:t>and</a:t>
            </a:r>
            <a:r>
              <a:rPr lang="cs-CZ" sz="1500" dirty="0">
                <a:latin typeface="Courier New" pitchFamily="49" charset="0"/>
                <a:cs typeface="Courier New" pitchFamily="49" charset="0"/>
              </a:rPr>
              <a:t> SINDX[Sex.x == "male", "</a:t>
            </a:r>
            <a:r>
              <a:rPr lang="cs-CZ" sz="1500" dirty="0" err="1">
                <a:latin typeface="Courier New" pitchFamily="49" charset="0"/>
                <a:cs typeface="Courier New" pitchFamily="49" charset="0"/>
              </a:rPr>
              <a:t>Shoulder</a:t>
            </a:r>
            <a:r>
              <a:rPr lang="cs-CZ" sz="1500" dirty="0">
                <a:latin typeface="Courier New" pitchFamily="49" charset="0"/>
                <a:cs typeface="Courier New" pitchFamily="49" charset="0"/>
              </a:rPr>
              <a:t>_</a:t>
            </a:r>
            <a:r>
              <a:rPr lang="cs-CZ" sz="1500" dirty="0" err="1">
                <a:latin typeface="Courier New" pitchFamily="49" charset="0"/>
                <a:cs typeface="Courier New" pitchFamily="49" charset="0"/>
              </a:rPr>
              <a:t>w.x</a:t>
            </a:r>
            <a:r>
              <a:rPr lang="cs-CZ" sz="1500" dirty="0">
                <a:latin typeface="Courier New" pitchFamily="49" charset="0"/>
                <a:cs typeface="Courier New" pitchFamily="49" charset="0"/>
              </a:rPr>
              <a:t>"] </a:t>
            </a:r>
          </a:p>
          <a:p>
            <a:pPr>
              <a:buNone/>
            </a:pPr>
            <a:r>
              <a:rPr lang="cs-CZ" sz="1500" dirty="0">
                <a:latin typeface="Courier New" pitchFamily="49" charset="0"/>
                <a:cs typeface="Courier New" pitchFamily="49" charset="0"/>
              </a:rPr>
              <a:t>	t = 3.4634, </a:t>
            </a:r>
            <a:r>
              <a:rPr lang="cs-CZ" sz="1500" dirty="0" err="1">
                <a:latin typeface="Courier New" pitchFamily="49" charset="0"/>
                <a:cs typeface="Courier New" pitchFamily="49" charset="0"/>
              </a:rPr>
              <a:t>df</a:t>
            </a:r>
            <a:r>
              <a:rPr lang="cs-CZ" sz="1500" dirty="0">
                <a:latin typeface="Courier New" pitchFamily="49" charset="0"/>
                <a:cs typeface="Courier New" pitchFamily="49" charset="0"/>
              </a:rPr>
              <a:t> = 19, p-</a:t>
            </a:r>
            <a:r>
              <a:rPr lang="cs-CZ" sz="1500" dirty="0" err="1">
                <a:latin typeface="Courier New" pitchFamily="49" charset="0"/>
                <a:cs typeface="Courier New" pitchFamily="49" charset="0"/>
              </a:rPr>
              <a:t>value</a:t>
            </a:r>
            <a:r>
              <a:rPr lang="cs-CZ" sz="15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cs-CZ" sz="1500" b="1" dirty="0">
                <a:latin typeface="Courier New" pitchFamily="49" charset="0"/>
                <a:cs typeface="Courier New" pitchFamily="49" charset="0"/>
              </a:rPr>
              <a:t>0.002602</a:t>
            </a:r>
            <a:r>
              <a:rPr lang="cs-CZ" sz="1500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buNone/>
            </a:pPr>
            <a:r>
              <a:rPr lang="cs-CZ" sz="15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cs-CZ" sz="1500" dirty="0" err="1">
                <a:latin typeface="Courier New" pitchFamily="49" charset="0"/>
                <a:cs typeface="Courier New" pitchFamily="49" charset="0"/>
              </a:rPr>
              <a:t>alternative</a:t>
            </a:r>
            <a:r>
              <a:rPr lang="cs-CZ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500" dirty="0" err="1">
                <a:latin typeface="Courier New" pitchFamily="49" charset="0"/>
                <a:cs typeface="Courier New" pitchFamily="49" charset="0"/>
              </a:rPr>
              <a:t>hypothesis</a:t>
            </a:r>
            <a:r>
              <a:rPr lang="cs-CZ" sz="1500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cs-CZ" sz="1500" dirty="0" err="1">
                <a:latin typeface="Courier New" pitchFamily="49" charset="0"/>
                <a:cs typeface="Courier New" pitchFamily="49" charset="0"/>
              </a:rPr>
              <a:t>true</a:t>
            </a:r>
            <a:r>
              <a:rPr lang="cs-CZ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500" dirty="0" err="1">
                <a:latin typeface="Courier New" pitchFamily="49" charset="0"/>
                <a:cs typeface="Courier New" pitchFamily="49" charset="0"/>
              </a:rPr>
              <a:t>correlation</a:t>
            </a:r>
            <a:r>
              <a:rPr lang="cs-CZ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500" dirty="0" err="1">
                <a:latin typeface="Courier New" pitchFamily="49" charset="0"/>
                <a:cs typeface="Courier New" pitchFamily="49" charset="0"/>
              </a:rPr>
              <a:t>is</a:t>
            </a:r>
            <a:r>
              <a:rPr lang="cs-CZ" sz="1500" dirty="0">
                <a:latin typeface="Courier New" pitchFamily="49" charset="0"/>
                <a:cs typeface="Courier New" pitchFamily="49" charset="0"/>
              </a:rPr>
              <a:t> not </a:t>
            </a:r>
            <a:r>
              <a:rPr lang="cs-CZ" sz="1500" dirty="0" err="1">
                <a:latin typeface="Courier New" pitchFamily="49" charset="0"/>
                <a:cs typeface="Courier New" pitchFamily="49" charset="0"/>
              </a:rPr>
              <a:t>equal</a:t>
            </a:r>
            <a:r>
              <a:rPr lang="cs-CZ" sz="1500" dirty="0">
                <a:latin typeface="Courier New" pitchFamily="49" charset="0"/>
                <a:cs typeface="Courier New" pitchFamily="49" charset="0"/>
              </a:rPr>
              <a:t> to 0 </a:t>
            </a:r>
          </a:p>
          <a:p>
            <a:pPr>
              <a:buNone/>
            </a:pPr>
            <a:r>
              <a:rPr lang="cs-CZ" sz="1500" dirty="0">
                <a:latin typeface="Courier New" pitchFamily="49" charset="0"/>
                <a:cs typeface="Courier New" pitchFamily="49" charset="0"/>
              </a:rPr>
              <a:t>	95 </a:t>
            </a:r>
            <a:r>
              <a:rPr lang="cs-CZ" sz="1500" dirty="0" err="1">
                <a:latin typeface="Courier New" pitchFamily="49" charset="0"/>
                <a:cs typeface="Courier New" pitchFamily="49" charset="0"/>
              </a:rPr>
              <a:t>percent</a:t>
            </a:r>
            <a:r>
              <a:rPr lang="cs-CZ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500" dirty="0" err="1">
                <a:latin typeface="Courier New" pitchFamily="49" charset="0"/>
                <a:cs typeface="Courier New" pitchFamily="49" charset="0"/>
              </a:rPr>
              <a:t>confidence</a:t>
            </a:r>
            <a:r>
              <a:rPr lang="cs-CZ" sz="1500" dirty="0">
                <a:latin typeface="Courier New" pitchFamily="49" charset="0"/>
                <a:cs typeface="Courier New" pitchFamily="49" charset="0"/>
              </a:rPr>
              <a:t> interval: </a:t>
            </a:r>
          </a:p>
          <a:p>
            <a:pPr>
              <a:buNone/>
            </a:pPr>
            <a:r>
              <a:rPr lang="cs-CZ" sz="1500" dirty="0">
                <a:latin typeface="Courier New" pitchFamily="49" charset="0"/>
                <a:cs typeface="Courier New" pitchFamily="49" charset="0"/>
              </a:rPr>
              <a:t>	0.2603227 0.8306999 </a:t>
            </a:r>
          </a:p>
          <a:p>
            <a:pPr>
              <a:buNone/>
            </a:pPr>
            <a:r>
              <a:rPr lang="cs-CZ" sz="1500" dirty="0">
                <a:latin typeface="Courier New" pitchFamily="49" charset="0"/>
                <a:cs typeface="Courier New" pitchFamily="49" charset="0"/>
              </a:rPr>
              <a:t>	sample </a:t>
            </a:r>
            <a:r>
              <a:rPr lang="cs-CZ" sz="1500" dirty="0" err="1">
                <a:latin typeface="Courier New" pitchFamily="49" charset="0"/>
                <a:cs typeface="Courier New" pitchFamily="49" charset="0"/>
              </a:rPr>
              <a:t>estimates</a:t>
            </a:r>
            <a:r>
              <a:rPr lang="cs-CZ" sz="1500" dirty="0">
                <a:latin typeface="Courier New" pitchFamily="49" charset="0"/>
                <a:cs typeface="Courier New" pitchFamily="49" charset="0"/>
              </a:rPr>
              <a:t>: </a:t>
            </a:r>
          </a:p>
          <a:p>
            <a:pPr>
              <a:buNone/>
            </a:pPr>
            <a:r>
              <a:rPr lang="cs-CZ" sz="1500" dirty="0">
                <a:latin typeface="Courier New" pitchFamily="49" charset="0"/>
                <a:cs typeface="Courier New" pitchFamily="49" charset="0"/>
              </a:rPr>
              <a:t>	cor</a:t>
            </a:r>
          </a:p>
          <a:p>
            <a:pPr>
              <a:buNone/>
            </a:pPr>
            <a:r>
              <a:rPr lang="cs-CZ" sz="15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cs-CZ" sz="1500" b="1" dirty="0">
                <a:latin typeface="Courier New" pitchFamily="49" charset="0"/>
                <a:cs typeface="Courier New" pitchFamily="49" charset="0"/>
              </a:rPr>
              <a:t>0.6220993</a:t>
            </a:r>
          </a:p>
          <a:p>
            <a:pPr>
              <a:buNone/>
            </a:pPr>
            <a:endParaRPr lang="cs-CZ" sz="15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sz="1500" b="1" dirty="0">
                <a:latin typeface="Courier New" pitchFamily="49" charset="0"/>
                <a:cs typeface="Courier New" pitchFamily="49" charset="0"/>
              </a:rPr>
              <a:t>	res1$</a:t>
            </a:r>
            <a:r>
              <a:rPr lang="cs-CZ" sz="1500" b="1" dirty="0" err="1">
                <a:latin typeface="Courier New" pitchFamily="49" charset="0"/>
                <a:cs typeface="Courier New" pitchFamily="49" charset="0"/>
              </a:rPr>
              <a:t>p.value</a:t>
            </a:r>
            <a:endParaRPr lang="cs-CZ" sz="15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sz="1500" b="1" dirty="0">
                <a:latin typeface="Courier New" pitchFamily="49" charset="0"/>
                <a:cs typeface="Courier New" pitchFamily="49" charset="0"/>
              </a:rPr>
              <a:t>	res$</a:t>
            </a:r>
            <a:r>
              <a:rPr lang="cs-CZ" sz="1500" b="1" dirty="0" err="1">
                <a:latin typeface="Courier New" pitchFamily="49" charset="0"/>
                <a:cs typeface="Courier New" pitchFamily="49" charset="0"/>
              </a:rPr>
              <a:t>estimate</a:t>
            </a:r>
            <a:endParaRPr lang="cs-CZ" sz="1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611560" y="548680"/>
            <a:ext cx="7272808" cy="584775"/>
          </a:xfrm>
          <a:prstGeom prst="rect">
            <a:avLst/>
          </a:prstGeom>
          <a:solidFill>
            <a:schemeClr val="accent1">
              <a:alpha val="13000"/>
            </a:schemeClr>
          </a:solidFill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cor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(x, y, method = c("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pearson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", "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kendall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", "spearman")) </a:t>
            </a:r>
            <a:endParaRPr lang="cs-CZ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cor.test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(x, y, method=c("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pearson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", "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kendall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", "spearman"))</a:t>
            </a:r>
            <a:endParaRPr lang="cs-CZ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="" xmlns:a16="http://schemas.microsoft.com/office/drawing/2014/main" id="{4930900E-C049-49AD-8A0B-DE17A79FA429}"/>
              </a:ext>
            </a:extLst>
          </p:cNvPr>
          <p:cNvSpPr txBox="1"/>
          <p:nvPr/>
        </p:nvSpPr>
        <p:spPr>
          <a:xfrm>
            <a:off x="4217277" y="5404494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Možnost práce s výsledky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7620000" cy="5852120"/>
          </a:xfrm>
        </p:spPr>
        <p:txBody>
          <a:bodyPr/>
          <a:lstStyle/>
          <a:p>
            <a:pPr marL="114300" indent="0">
              <a:buNone/>
            </a:pP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KORELAČNÍ MATICE</a:t>
            </a:r>
          </a:p>
          <a:p>
            <a:r>
              <a:rPr lang="cs-CZ" dirty="0"/>
              <a:t>Výpočet: balíček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Hmisc</a:t>
            </a:r>
            <a:r>
              <a:rPr lang="cs-CZ" dirty="0"/>
              <a:t>, který umožňuje jak korelační matici tak matici příslušných </a:t>
            </a:r>
            <a:r>
              <a:rPr lang="cs-CZ" i="1" dirty="0"/>
              <a:t>p</a:t>
            </a:r>
            <a:r>
              <a:rPr lang="cs-CZ" dirty="0"/>
              <a:t>-hodnot</a:t>
            </a:r>
          </a:p>
          <a:p>
            <a:r>
              <a:rPr lang="cs-CZ" dirty="0"/>
              <a:t>Přehledné zobrazení pomocí funkce 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corrplot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cs-CZ" dirty="0"/>
              <a:t>Balíček: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corrplot</a:t>
            </a: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048" t="9483" r="9975" b="7109"/>
          <a:stretch/>
        </p:blipFill>
        <p:spPr bwMode="auto">
          <a:xfrm>
            <a:off x="1763688" y="2467915"/>
            <a:ext cx="4835155" cy="4233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77" y="116992"/>
            <a:ext cx="3632127" cy="32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16632"/>
            <a:ext cx="3632127" cy="32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77" y="3364026"/>
            <a:ext cx="3632127" cy="32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356632"/>
            <a:ext cx="3632127" cy="32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836466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DATUM V 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069160"/>
          </a:xfrm>
        </p:spPr>
        <p:txBody>
          <a:bodyPr>
            <a:normAutofit/>
          </a:bodyPr>
          <a:lstStyle/>
          <a:p>
            <a:r>
              <a:rPr lang="cs-CZ" dirty="0"/>
              <a:t>import dat do R</a:t>
            </a:r>
          </a:p>
          <a:p>
            <a:pPr lvl="1"/>
            <a:r>
              <a:rPr lang="cs-CZ" dirty="0">
                <a:latin typeface="Courier New" pitchFamily="49" charset="0"/>
                <a:cs typeface="Courier New" pitchFamily="49" charset="0"/>
              </a:rPr>
              <a:t>as.</a:t>
            </a:r>
            <a:r>
              <a:rPr lang="cs-CZ" dirty="0" err="1">
                <a:latin typeface="Courier New" pitchFamily="49" charset="0"/>
                <a:cs typeface="Courier New" pitchFamily="49" charset="0"/>
              </a:rPr>
              <a:t>Date</a:t>
            </a:r>
            <a:r>
              <a:rPr lang="cs-CZ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cs-CZ" dirty="0"/>
              <a:t> – nepracuje s časem</a:t>
            </a:r>
          </a:p>
          <a:p>
            <a:pPr lvl="1"/>
            <a:r>
              <a:rPr lang="cs-CZ" dirty="0" err="1">
                <a:latin typeface="Courier New" pitchFamily="49" charset="0"/>
                <a:cs typeface="Courier New" pitchFamily="49" charset="0"/>
              </a:rPr>
              <a:t>chron</a:t>
            </a:r>
            <a:r>
              <a:rPr lang="cs-CZ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cs-CZ" dirty="0"/>
              <a:t>– pracuje i s časem; </a:t>
            </a:r>
            <a:r>
              <a:rPr lang="cs-CZ" dirty="0" err="1"/>
              <a:t>library</a:t>
            </a:r>
            <a:r>
              <a:rPr lang="cs-CZ" dirty="0"/>
              <a:t> </a:t>
            </a:r>
            <a:r>
              <a:rPr lang="cs-CZ" dirty="0" err="1">
                <a:latin typeface="Courier New" pitchFamily="49" charset="0"/>
                <a:cs typeface="Courier New" pitchFamily="49" charset="0"/>
              </a:rPr>
              <a:t>chron</a:t>
            </a:r>
            <a:endParaRPr lang="cs-CZ" dirty="0">
              <a:latin typeface="Courier New" pitchFamily="49" charset="0"/>
              <a:cs typeface="Courier New" pitchFamily="49" charset="0"/>
            </a:endParaRPr>
          </a:p>
          <a:p>
            <a:r>
              <a:rPr lang="cs-CZ" dirty="0"/>
              <a:t>formáty:</a:t>
            </a:r>
          </a:p>
          <a:p>
            <a:pPr lvl="1"/>
            <a:r>
              <a:rPr lang="cs-CZ" dirty="0" err="1">
                <a:latin typeface="Courier New" pitchFamily="49" charset="0"/>
                <a:cs typeface="Courier New" pitchFamily="49" charset="0"/>
              </a:rPr>
              <a:t>character</a:t>
            </a:r>
            <a:endParaRPr lang="cs-CZ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cs-CZ" dirty="0" err="1">
                <a:latin typeface="Courier New" pitchFamily="49" charset="0"/>
                <a:cs typeface="Courier New" pitchFamily="49" charset="0"/>
              </a:rPr>
              <a:t>numeric</a:t>
            </a:r>
            <a:endParaRPr lang="cs-CZ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cs-CZ" dirty="0" err="1">
                <a:latin typeface="Courier New" pitchFamily="49" charset="0"/>
                <a:cs typeface="Courier New" pitchFamily="49" charset="0"/>
              </a:rPr>
              <a:t>POSIXlt</a:t>
            </a:r>
            <a:endParaRPr lang="cs-CZ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cs-CZ" dirty="0" err="1">
                <a:latin typeface="Courier New" pitchFamily="49" charset="0"/>
                <a:cs typeface="Courier New" pitchFamily="49" charset="0"/>
              </a:rPr>
              <a:t>POSIXct</a:t>
            </a:r>
            <a:endParaRPr lang="cs-CZ" dirty="0">
              <a:latin typeface="Courier New" pitchFamily="49" charset="0"/>
              <a:cs typeface="Courier New" pitchFamily="49" charset="0"/>
            </a:endParaRPr>
          </a:p>
          <a:p>
            <a:endParaRPr lang="cs-CZ" dirty="0"/>
          </a:p>
          <a:p>
            <a:pPr marL="342900" lvl="1">
              <a:buClr>
                <a:schemeClr val="accent1"/>
              </a:buClr>
            </a:pPr>
            <a:r>
              <a:rPr lang="cs-CZ" dirty="0"/>
              <a:t>POZN.: </a:t>
            </a:r>
            <a:r>
              <a:rPr lang="cs-CZ" dirty="0">
                <a:latin typeface="Courier New" pitchFamily="49" charset="0"/>
                <a:cs typeface="Courier New" pitchFamily="49" charset="0"/>
              </a:rPr>
              <a:t>as.</a:t>
            </a:r>
            <a:r>
              <a:rPr lang="cs-CZ" dirty="0" err="1">
                <a:latin typeface="Courier New" pitchFamily="49" charset="0"/>
                <a:cs typeface="Courier New" pitchFamily="49" charset="0"/>
              </a:rPr>
              <a:t>Date</a:t>
            </a:r>
            <a:r>
              <a:rPr lang="cs-CZ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cs-CZ" dirty="0"/>
              <a:t> a </a:t>
            </a:r>
            <a:r>
              <a:rPr lang="cs-CZ" dirty="0" err="1">
                <a:latin typeface="Courier New" pitchFamily="49" charset="0"/>
                <a:cs typeface="Courier New" pitchFamily="49" charset="0"/>
              </a:rPr>
              <a:t>chron</a:t>
            </a:r>
            <a:r>
              <a:rPr lang="cs-CZ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cs-CZ" dirty="0"/>
              <a:t>nepracuje s kontrolou časových zón, typy proměnných (</a:t>
            </a:r>
            <a:r>
              <a:rPr lang="cs-CZ" dirty="0" err="1"/>
              <a:t>class</a:t>
            </a:r>
            <a:r>
              <a:rPr lang="cs-CZ" dirty="0"/>
              <a:t>) </a:t>
            </a:r>
            <a:r>
              <a:rPr lang="cs-CZ" dirty="0" err="1">
                <a:latin typeface="Courier New" pitchFamily="49" charset="0"/>
                <a:cs typeface="Courier New" pitchFamily="49" charset="0"/>
              </a:rPr>
              <a:t>POSIXlt</a:t>
            </a:r>
            <a:r>
              <a:rPr lang="cs-CZ" dirty="0"/>
              <a:t> a </a:t>
            </a:r>
            <a:r>
              <a:rPr lang="cs-CZ" dirty="0" err="1">
                <a:latin typeface="Courier New" pitchFamily="49" charset="0"/>
                <a:cs typeface="Courier New" pitchFamily="49" charset="0"/>
              </a:rPr>
              <a:t>POSIXct</a:t>
            </a:r>
            <a:r>
              <a:rPr lang="cs-CZ" dirty="0"/>
              <a:t> ano.</a:t>
            </a:r>
          </a:p>
          <a:p>
            <a:endParaRPr lang="cs-CZ" dirty="0"/>
          </a:p>
          <a:p>
            <a:pPr lvl="1"/>
            <a:r>
              <a:rPr lang="cs-CZ" dirty="0" err="1">
                <a:latin typeface="Courier New" pitchFamily="49" charset="0"/>
                <a:cs typeface="Courier New" pitchFamily="49" charset="0"/>
              </a:rPr>
              <a:t>Sys.time</a:t>
            </a:r>
            <a:r>
              <a:rPr lang="cs-CZ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cs-CZ" dirty="0"/>
              <a:t> – funkce vrátí systémový čas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>
            <a:normAutofit/>
          </a:bodyPr>
          <a:lstStyle/>
          <a:p>
            <a:r>
              <a:rPr lang="cs-CZ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POSIXct</a:t>
            </a:r>
            <a:endParaRPr lang="cs-CZ" dirty="0">
              <a:solidFill>
                <a:schemeClr val="tx2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cs-CZ" dirty="0"/>
              <a:t>počet vteřin od počátku 1. ledna 1970. Záporná hodnota reprezentuje počet sekund před tímto datem a kladná hodnota reprezentuje počet sekund za tímto datem.</a:t>
            </a:r>
          </a:p>
          <a:p>
            <a:endParaRPr lang="cs-CZ" dirty="0"/>
          </a:p>
          <a:p>
            <a:r>
              <a:rPr lang="cs-CZ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POSIXlt</a:t>
            </a:r>
            <a:endParaRPr lang="cs-CZ" dirty="0">
              <a:solidFill>
                <a:schemeClr val="tx2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cs-CZ" dirty="0"/>
              <a:t>list (!)</a:t>
            </a:r>
          </a:p>
          <a:p>
            <a:pPr marL="868680" lvl="1" indent="-457200">
              <a:buFont typeface="+mj-lt"/>
              <a:buAutoNum type="arabicPeriod"/>
            </a:pPr>
            <a:r>
              <a:rPr lang="cs-CZ" dirty="0"/>
              <a:t>sekundy</a:t>
            </a:r>
          </a:p>
          <a:p>
            <a:pPr marL="868680" lvl="1" indent="-457200">
              <a:buFont typeface="+mj-lt"/>
              <a:buAutoNum type="arabicPeriod"/>
            </a:pPr>
            <a:r>
              <a:rPr lang="cs-CZ" dirty="0"/>
              <a:t>minuty</a:t>
            </a:r>
          </a:p>
          <a:p>
            <a:pPr marL="868680" lvl="1" indent="-457200">
              <a:buFont typeface="+mj-lt"/>
              <a:buAutoNum type="arabicPeriod"/>
            </a:pPr>
            <a:r>
              <a:rPr lang="cs-CZ" dirty="0"/>
              <a:t>hodiny</a:t>
            </a:r>
          </a:p>
          <a:p>
            <a:pPr marL="868680" lvl="1" indent="-457200">
              <a:buFont typeface="+mj-lt"/>
              <a:buAutoNum type="arabicPeriod"/>
            </a:pPr>
            <a:r>
              <a:rPr lang="cs-CZ" dirty="0"/>
              <a:t>den měsíce (1 – 31)</a:t>
            </a:r>
          </a:p>
          <a:p>
            <a:pPr marL="868680" lvl="1" indent="-457200">
              <a:buFont typeface="+mj-lt"/>
              <a:buAutoNum type="arabicPeriod"/>
            </a:pPr>
            <a:r>
              <a:rPr lang="cs-CZ" dirty="0"/>
              <a:t>měsíc (0 – 11, </a:t>
            </a:r>
            <a:r>
              <a:rPr lang="cs-CZ" dirty="0" err="1"/>
              <a:t>11</a:t>
            </a:r>
            <a:r>
              <a:rPr lang="cs-CZ" dirty="0"/>
              <a:t> </a:t>
            </a:r>
            <a:r>
              <a:rPr lang="cs-CZ"/>
              <a:t>= </a:t>
            </a:r>
            <a:r>
              <a:rPr lang="cs-CZ" smtClean="0"/>
              <a:t>prosinec)</a:t>
            </a:r>
            <a:endParaRPr lang="cs-CZ" dirty="0"/>
          </a:p>
          <a:p>
            <a:pPr marL="868680" lvl="1" indent="-457200">
              <a:buFont typeface="+mj-lt"/>
              <a:buAutoNum type="arabicPeriod"/>
            </a:pPr>
            <a:r>
              <a:rPr lang="cs-CZ" dirty="0"/>
              <a:t>rok od 1900 (tzn. </a:t>
            </a:r>
            <a:r>
              <a:rPr lang="cs-CZ"/>
              <a:t>pro </a:t>
            </a:r>
            <a:r>
              <a:rPr lang="cs-CZ" smtClean="0"/>
              <a:t>2020 </a:t>
            </a:r>
            <a:r>
              <a:rPr lang="cs-CZ" dirty="0"/>
              <a:t>je </a:t>
            </a:r>
            <a:r>
              <a:rPr lang="cs-CZ"/>
              <a:t>to </a:t>
            </a:r>
            <a:r>
              <a:rPr lang="cs-CZ" smtClean="0"/>
              <a:t>120tý </a:t>
            </a:r>
            <a:r>
              <a:rPr lang="cs-CZ" dirty="0"/>
              <a:t>rok)</a:t>
            </a:r>
          </a:p>
          <a:p>
            <a:pPr marL="868680" lvl="1" indent="-457200">
              <a:buFont typeface="+mj-lt"/>
              <a:buAutoNum type="arabicPeriod"/>
            </a:pPr>
            <a:r>
              <a:rPr lang="cs-CZ" dirty="0"/>
              <a:t>den týdne (0 - 6, 0 = neděle)</a:t>
            </a:r>
          </a:p>
          <a:p>
            <a:pPr marL="868680" lvl="1" indent="-457200">
              <a:buFont typeface="+mj-lt"/>
              <a:buAutoNum type="arabicPeriod"/>
            </a:pPr>
            <a:r>
              <a:rPr lang="cs-CZ" dirty="0"/>
              <a:t>den roku (0 - 365)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GB" dirty="0"/>
              <a:t>daylight savings indicator (positive if it is daylight savings)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7620000" cy="5924128"/>
          </a:xfrm>
        </p:spPr>
        <p:txBody>
          <a:bodyPr/>
          <a:lstStyle/>
          <a:p>
            <a:pPr>
              <a:buNone/>
            </a:pP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OBECNÉ FORMÁTY DATA</a:t>
            </a:r>
          </a:p>
          <a:p>
            <a:r>
              <a:rPr lang="cs-CZ" dirty="0"/>
              <a:t>s výjimkou formátu (</a:t>
            </a:r>
            <a:r>
              <a:rPr lang="cs-CZ" dirty="0" err="1"/>
              <a:t>class</a:t>
            </a:r>
            <a:r>
              <a:rPr lang="cs-CZ" dirty="0"/>
              <a:t>/třídy) </a:t>
            </a:r>
            <a:r>
              <a:rPr lang="cs-CZ" dirty="0" err="1">
                <a:latin typeface="Courier New" pitchFamily="49" charset="0"/>
                <a:cs typeface="Courier New" pitchFamily="49" charset="0"/>
              </a:rPr>
              <a:t>POSIXlt</a:t>
            </a:r>
            <a:r>
              <a:rPr lang="cs-CZ" dirty="0"/>
              <a:t> jsou data uložena jako počet dnů, nebo sekund od určitého referenčního data</a:t>
            </a:r>
          </a:p>
          <a:p>
            <a:r>
              <a:rPr lang="cs-CZ" dirty="0"/>
              <a:t>tzn. data budou mít obecně </a:t>
            </a:r>
            <a:r>
              <a:rPr lang="cs-CZ" b="1" dirty="0"/>
              <a:t>numerický</a:t>
            </a:r>
            <a:r>
              <a:rPr lang="cs-CZ" dirty="0"/>
              <a:t> režim (</a:t>
            </a:r>
            <a:r>
              <a:rPr lang="cs-CZ" dirty="0" err="1"/>
              <a:t>class</a:t>
            </a:r>
            <a:r>
              <a:rPr lang="cs-CZ" dirty="0"/>
              <a:t>/třídu)</a:t>
            </a:r>
          </a:p>
          <a:p>
            <a:pPr lvl="1"/>
            <a:r>
              <a:rPr lang="cs-CZ" dirty="0"/>
              <a:t>formát </a:t>
            </a:r>
            <a:r>
              <a:rPr lang="cs-CZ" dirty="0" err="1">
                <a:latin typeface="Courier New" pitchFamily="49" charset="0"/>
                <a:cs typeface="Courier New" pitchFamily="49" charset="0"/>
              </a:rPr>
              <a:t>POSIXlt</a:t>
            </a:r>
            <a:r>
              <a:rPr lang="cs-CZ" dirty="0"/>
              <a:t> ukládá hodnoty jako seznam komponent</a:t>
            </a:r>
          </a:p>
          <a:p>
            <a:endParaRPr lang="cs-CZ" dirty="0"/>
          </a:p>
          <a:p>
            <a:pPr>
              <a:buNone/>
            </a:pPr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NOTE:</a:t>
            </a:r>
          </a:p>
          <a:p>
            <a:r>
              <a:rPr lang="cs-CZ" dirty="0"/>
              <a:t>pro antropologická data je ve většině případů dostačující formát </a:t>
            </a:r>
            <a:r>
              <a:rPr lang="cs-CZ" dirty="0">
                <a:latin typeface="Courier New" pitchFamily="49" charset="0"/>
                <a:cs typeface="Courier New" pitchFamily="49" charset="0"/>
              </a:rPr>
              <a:t>as.</a:t>
            </a:r>
            <a:r>
              <a:rPr lang="cs-CZ" dirty="0" err="1">
                <a:latin typeface="Courier New" pitchFamily="49" charset="0"/>
                <a:cs typeface="Courier New" pitchFamily="49" charset="0"/>
              </a:rPr>
              <a:t>Date</a:t>
            </a:r>
            <a:r>
              <a:rPr lang="cs-CZ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cs-CZ" dirty="0"/>
              <a:t>, resp. bez konkrétního času, pouze datum (den-měsíc-rok, rok-měsíc-den,...)</a:t>
            </a:r>
          </a:p>
          <a:p>
            <a:endParaRPr lang="cs-CZ" dirty="0"/>
          </a:p>
          <a:p>
            <a:r>
              <a:rPr lang="cs-CZ" dirty="0"/>
              <a:t>eventuálně může být dostačující datum pouze jako numerická proměnná, nebo faktor</a:t>
            </a:r>
          </a:p>
          <a:p>
            <a:pPr lvl="1"/>
            <a:r>
              <a:rPr lang="cs-CZ" dirty="0"/>
              <a:t>datum výzkumu atp.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22051</TotalTime>
  <Words>972</Words>
  <Application>Microsoft Office PowerPoint</Application>
  <PresentationFormat>Předvádění na obrazovce (4:3)</PresentationFormat>
  <Paragraphs>196</Paragraphs>
  <Slides>17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Sousedství</vt:lpstr>
      <vt:lpstr>11.  Korelační analýza v R, Datum v R</vt:lpstr>
      <vt:lpstr>KORELAČNÍ ANALÝZA V R</vt:lpstr>
      <vt:lpstr>Snímek 3</vt:lpstr>
      <vt:lpstr>Snímek 4</vt:lpstr>
      <vt:lpstr>Snímek 5</vt:lpstr>
      <vt:lpstr>Snímek 6</vt:lpstr>
      <vt:lpstr>DATUM V R</vt:lpstr>
      <vt:lpstr>Snímek 8</vt:lpstr>
      <vt:lpstr>Snímek 9</vt:lpstr>
      <vt:lpstr>as.Date() funkce</vt:lpstr>
      <vt:lpstr>Snímek 11</vt:lpstr>
      <vt:lpstr>Snímek 12</vt:lpstr>
      <vt:lpstr>Změna formátu načteného data</vt:lpstr>
      <vt:lpstr>Důvod správného formátování</vt:lpstr>
      <vt:lpstr>Datové formáty - obecně</vt:lpstr>
      <vt:lpstr>Snímek 16</vt:lpstr>
      <vt:lpstr>Snímek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Bi3434  Zpracování výzkumných dat v antropologii</dc:title>
  <dc:creator>L. Polcerova</dc:creator>
  <cp:lastModifiedBy>Lenka Polcerová</cp:lastModifiedBy>
  <cp:revision>733</cp:revision>
  <cp:lastPrinted>2018-02-09T07:27:43Z</cp:lastPrinted>
  <dcterms:created xsi:type="dcterms:W3CDTF">2018-01-08T11:58:25Z</dcterms:created>
  <dcterms:modified xsi:type="dcterms:W3CDTF">2020-12-29T16:36:55Z</dcterms:modified>
</cp:coreProperties>
</file>