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503" r:id="rId2"/>
    <p:sldId id="431" r:id="rId3"/>
    <p:sldId id="432" r:id="rId4"/>
    <p:sldId id="433" r:id="rId5"/>
    <p:sldId id="440" r:id="rId6"/>
    <p:sldId id="499" r:id="rId7"/>
    <p:sldId id="500" r:id="rId8"/>
    <p:sldId id="434" r:id="rId9"/>
    <p:sldId id="497" r:id="rId10"/>
    <p:sldId id="498" r:id="rId11"/>
    <p:sldId id="437" r:id="rId12"/>
    <p:sldId id="438" r:id="rId13"/>
    <p:sldId id="439" r:id="rId14"/>
    <p:sldId id="501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D8485887-09BA-450F-B0C3-D92DF3CD905D}">
          <p14:sldIdLst>
            <p14:sldId id="431"/>
            <p14:sldId id="432"/>
            <p14:sldId id="433"/>
            <p14:sldId id="440"/>
            <p14:sldId id="499"/>
            <p14:sldId id="500"/>
            <p14:sldId id="434"/>
            <p14:sldId id="497"/>
            <p14:sldId id="498"/>
            <p14:sldId id="437"/>
            <p14:sldId id="438"/>
            <p14:sldId id="439"/>
            <p14:sldId id="50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. Polcerova" initials="LP" lastIdx="2" clrIdx="0"/>
  <p:cmAuthor id="1" name="Miroslav Králík" initials="MK" lastIdx="1" clrIdx="1"/>
  <p:cmAuthor id="2" name="Miroslav Králík" initials="MK [2]" lastIdx="4" clrIdx="2"/>
  <p:cmAuthor id="3" name="Králik" initials="K" lastIdx="1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3823" autoAdjust="0"/>
  </p:normalViewPr>
  <p:slideViewPr>
    <p:cSldViewPr>
      <p:cViewPr varScale="1">
        <p:scale>
          <a:sx n="88" d="100"/>
          <a:sy n="88" d="100"/>
        </p:scale>
        <p:origin x="-138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 Králík" userId="ff8e5870-1412-40a5-8243-506da866751a" providerId="ADAL" clId="{0AE009D3-0C86-457E-8F61-32AA11E976D3}"/>
    <pc:docChg chg="modSld">
      <pc:chgData name="Miroslav Králík" userId="ff8e5870-1412-40a5-8243-506da866751a" providerId="ADAL" clId="{0AE009D3-0C86-457E-8F61-32AA11E976D3}" dt="2018-09-10T11:12:28.262" v="7"/>
      <pc:docMkLst>
        <pc:docMk/>
      </pc:docMkLst>
      <pc:sldChg chg="addCm modCm">
        <pc:chgData name="Miroslav Králík" userId="ff8e5870-1412-40a5-8243-506da866751a" providerId="ADAL" clId="{0AE009D3-0C86-457E-8F61-32AA11E976D3}" dt="2018-09-10T09:29:28.740" v="5"/>
        <pc:sldMkLst>
          <pc:docMk/>
          <pc:sldMk cId="3121044308" sldId="258"/>
        </pc:sldMkLst>
      </pc:sldChg>
      <pc:sldChg chg="addCm modCm">
        <pc:chgData name="Miroslav Králík" userId="ff8e5870-1412-40a5-8243-506da866751a" providerId="ADAL" clId="{0AE009D3-0C86-457E-8F61-32AA11E976D3}" dt="2018-09-10T09:20:24.365" v="3"/>
        <pc:sldMkLst>
          <pc:docMk/>
          <pc:sldMk cId="2817868640" sldId="261"/>
        </pc:sldMkLst>
      </pc:sldChg>
      <pc:sldChg chg="addCm modCm">
        <pc:chgData name="Miroslav Králík" userId="ff8e5870-1412-40a5-8243-506da866751a" providerId="ADAL" clId="{0AE009D3-0C86-457E-8F61-32AA11E976D3}" dt="2018-09-10T11:12:28.262" v="7"/>
        <pc:sldMkLst>
          <pc:docMk/>
          <pc:sldMk cId="3412077612" sldId="3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519E-DA0F-4740-B58A-B126B4F729D0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6931-C009-4BD7-86B3-E2A103687E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235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D8320-5E03-4B51-8A1D-BF171FFFCE15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1D5D-E0C4-40F2-A547-E266011A3C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3515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2. 10. 2020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bloggers.com/" TargetMode="External"/><Relationship Id="rId2" Type="http://schemas.openxmlformats.org/officeDocument/2006/relationships/hyperlink" Target="https://stackoverflow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t.berkeley.edu/~s133/all2011.pdf" TargetMode="External"/><Relationship Id="rId5" Type="http://schemas.openxmlformats.org/officeDocument/2006/relationships/hyperlink" Target="http://biostat.mc.vanderbilt.edu/wiki/Main/ProgrammingTipsForStatisticians" TargetMode="External"/><Relationship Id="rId4" Type="http://schemas.openxmlformats.org/officeDocument/2006/relationships/hyperlink" Target="https://www.statmethods.net/index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ran.r-project.org/doc/manuals/r-release/R-intro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543800" cy="3086199"/>
          </a:xfrm>
        </p:spPr>
        <p:txBody>
          <a:bodyPr anchor="t"/>
          <a:lstStyle/>
          <a:p>
            <a:r>
              <a:rPr lang="cs-CZ" sz="4000" b="1" smtClean="0"/>
              <a:t>13. </a:t>
            </a:r>
            <a:r>
              <a:rPr lang="cs-CZ" sz="4000" b="1"/>
              <a:t/>
            </a:r>
            <a:br>
              <a:rPr lang="cs-CZ" sz="4000" b="1"/>
            </a:br>
            <a:r>
              <a:rPr lang="cs-CZ" sz="4000" b="1" smtClean="0"/>
              <a:t>Opakování</a:t>
            </a:r>
            <a:endParaRPr lang="cs-CZ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861048"/>
            <a:ext cx="6461760" cy="1066800"/>
          </a:xfrm>
        </p:spPr>
        <p:txBody>
          <a:bodyPr/>
          <a:lstStyle/>
          <a:p>
            <a:r>
              <a:rPr lang="cs-CZ" i="1" dirty="0"/>
              <a:t>garant předmětu</a:t>
            </a:r>
            <a:r>
              <a:rPr lang="cs-CZ" dirty="0"/>
              <a:t>: Doc. RNDr. Miroslav Králík, Ph.D.</a:t>
            </a:r>
          </a:p>
          <a:p>
            <a:r>
              <a:rPr lang="cs-CZ" i="1" dirty="0"/>
              <a:t>cvičící</a:t>
            </a:r>
            <a:r>
              <a:rPr lang="cs-CZ" dirty="0"/>
              <a:t>: Mgr. Lenka Polcerová</a:t>
            </a:r>
          </a:p>
        </p:txBody>
      </p:sp>
      <p:pic>
        <p:nvPicPr>
          <p:cNvPr id="5" name="Obrázek 4" descr="Obsah obrázku nůž&#10;&#10;Popis byl vytvořen automaticky">
            <a:extLst>
              <a:ext uri="{FF2B5EF4-FFF2-40B4-BE49-F238E27FC236}">
                <a16:creationId xmlns="" xmlns:a16="http://schemas.microsoft.com/office/drawing/2014/main" id="{858A011C-A952-4797-AC46-A08D3F25FA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463" t="28947" r="17464" b="32775"/>
          <a:stretch/>
        </p:blipFill>
        <p:spPr>
          <a:xfrm>
            <a:off x="772303" y="5631959"/>
            <a:ext cx="2448273" cy="720081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="" xmlns:a16="http://schemas.microsoft.com/office/drawing/2014/main" id="{47CD5C16-4DC3-4FE6-BB49-75C94B51795F}"/>
              </a:ext>
            </a:extLst>
          </p:cNvPr>
          <p:cNvSpPr txBox="1">
            <a:spLocks/>
          </p:cNvSpPr>
          <p:nvPr/>
        </p:nvSpPr>
        <p:spPr>
          <a:xfrm>
            <a:off x="685800" y="175265"/>
            <a:ext cx="64617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Bi3434 Zpracování výzkumných dat v antropologii</a:t>
            </a:r>
          </a:p>
        </p:txBody>
      </p:sp>
    </p:spTree>
    <p:extLst>
      <p:ext uri="{BB962C8B-B14F-4D97-AF65-F5344CB8AC3E}">
        <p14:creationId xmlns="" xmlns:p14="http://schemas.microsoft.com/office/powerpoint/2010/main" val="419616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00600"/>
          </a:xfrm>
        </p:spPr>
        <p:txBody>
          <a:bodyPr>
            <a:normAutofit/>
          </a:bodyPr>
          <a:lstStyle/>
          <a:p>
            <a:pPr lvl="1"/>
            <a:endParaRPr lang="cs-CZ" dirty="0"/>
          </a:p>
          <a:p>
            <a:pPr lvl="1"/>
            <a:r>
              <a:rPr lang="cs-CZ" dirty="0" err="1"/>
              <a:t>Zuur</a:t>
            </a:r>
            <a:r>
              <a:rPr lang="cs-CZ" dirty="0"/>
              <a:t>, A. F., </a:t>
            </a:r>
            <a:r>
              <a:rPr lang="cs-CZ" dirty="0" err="1"/>
              <a:t>Ieno</a:t>
            </a:r>
            <a:r>
              <a:rPr lang="cs-CZ" dirty="0"/>
              <a:t>, E. N., </a:t>
            </a:r>
            <a:r>
              <a:rPr lang="cs-CZ" dirty="0" err="1"/>
              <a:t>Meesters</a:t>
            </a:r>
            <a:r>
              <a:rPr lang="cs-CZ" dirty="0"/>
              <a:t>, E. H. W. G. (2009): </a:t>
            </a:r>
            <a:r>
              <a:rPr lang="cs-CZ" i="1" dirty="0"/>
              <a:t>A </a:t>
            </a:r>
            <a:r>
              <a:rPr lang="cs-CZ" i="1" dirty="0" err="1"/>
              <a:t>Beginner‘s</a:t>
            </a:r>
            <a:r>
              <a:rPr lang="cs-CZ" i="1" dirty="0"/>
              <a:t> </a:t>
            </a:r>
            <a:r>
              <a:rPr lang="cs-CZ" i="1" dirty="0" err="1"/>
              <a:t>Guide</a:t>
            </a:r>
            <a:r>
              <a:rPr lang="cs-CZ" i="1" dirty="0"/>
              <a:t> to R. </a:t>
            </a:r>
            <a:r>
              <a:rPr lang="cs-CZ" dirty="0" err="1"/>
              <a:t>Springer</a:t>
            </a:r>
            <a:r>
              <a:rPr lang="cs-CZ" dirty="0"/>
              <a:t> </a:t>
            </a:r>
            <a:r>
              <a:rPr lang="cs-CZ" dirty="0" err="1"/>
              <a:t>Dordrecht</a:t>
            </a:r>
            <a:r>
              <a:rPr lang="cs-CZ" dirty="0"/>
              <a:t> Heidelberg London New York. e-ISBN 978-0-387-93837-0.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Gentleman, R. (2009): </a:t>
            </a:r>
            <a:r>
              <a:rPr lang="cs-CZ" i="1" dirty="0"/>
              <a:t>R </a:t>
            </a:r>
            <a:r>
              <a:rPr lang="cs-CZ" i="1" dirty="0" err="1"/>
              <a:t>Programming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Bioinformatics</a:t>
            </a:r>
            <a:r>
              <a:rPr lang="cs-CZ" dirty="0"/>
              <a:t>. ISBN: 13: 978-1-4200-6367-7.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Spector</a:t>
            </a:r>
            <a:r>
              <a:rPr lang="cs-CZ" dirty="0"/>
              <a:t>, P. (2008): </a:t>
            </a:r>
            <a:r>
              <a:rPr lang="cs-CZ" i="1" dirty="0"/>
              <a:t>Data </a:t>
            </a:r>
            <a:r>
              <a:rPr lang="cs-CZ" i="1" dirty="0" err="1"/>
              <a:t>manipulation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R.</a:t>
            </a:r>
            <a:r>
              <a:rPr lang="cs-CZ" dirty="0"/>
              <a:t> </a:t>
            </a:r>
            <a:r>
              <a:rPr lang="cs-CZ" dirty="0" err="1"/>
              <a:t>Springer</a:t>
            </a:r>
            <a:r>
              <a:rPr lang="cs-CZ" dirty="0"/>
              <a:t> </a:t>
            </a:r>
            <a:r>
              <a:rPr lang="cs-CZ" dirty="0" err="1"/>
              <a:t>Dordrecht</a:t>
            </a:r>
            <a:r>
              <a:rPr lang="cs-CZ" dirty="0"/>
              <a:t> Heidelberg London New York. ISBN 978-0-387-74730-9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Crawley</a:t>
            </a:r>
            <a:r>
              <a:rPr lang="cs-CZ" dirty="0"/>
              <a:t>, M. J. (2015): </a:t>
            </a:r>
            <a:r>
              <a:rPr lang="cs-CZ" i="1" dirty="0" err="1"/>
              <a:t>Statistics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Introduction</a:t>
            </a:r>
            <a:r>
              <a:rPr lang="cs-CZ" i="1" dirty="0"/>
              <a:t> </a:t>
            </a:r>
            <a:r>
              <a:rPr lang="cs-CZ" i="1" dirty="0" err="1"/>
              <a:t>using</a:t>
            </a:r>
            <a:r>
              <a:rPr lang="cs-CZ" i="1" dirty="0"/>
              <a:t> R</a:t>
            </a:r>
            <a:r>
              <a:rPr lang="cs-CZ" dirty="0"/>
              <a:t>.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, Ltd. ISBN 978-1-118-94109-6.</a:t>
            </a:r>
          </a:p>
          <a:p>
            <a:pPr lvl="1"/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650046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73224"/>
            <a:ext cx="7620000" cy="5996136"/>
          </a:xfrm>
        </p:spPr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NEZAPOMÍNÁME</a:t>
            </a:r>
          </a:p>
          <a:p>
            <a:r>
              <a:rPr lang="cs-CZ" dirty="0"/>
              <a:t>vše průběžně kontrolujeme (zejména načtení dat!)</a:t>
            </a:r>
          </a:p>
          <a:p>
            <a:r>
              <a:rPr lang="cs-CZ" dirty="0"/>
              <a:t>je vhodné místy promazat globální prostředí</a:t>
            </a:r>
          </a:p>
          <a:p>
            <a:pPr lvl="1"/>
            <a:r>
              <a:rPr lang="cs-CZ" dirty="0"/>
              <a:t>můžeme si přepsat objekty,</a:t>
            </a:r>
          </a:p>
          <a:p>
            <a:pPr lvl="1"/>
            <a:r>
              <a:rPr lang="cs-CZ" dirty="0"/>
              <a:t>je možné, že pracujeme s chybně vytvořeným/načteným objektem</a:t>
            </a:r>
          </a:p>
          <a:p>
            <a:r>
              <a:rPr lang="cs-CZ" dirty="0"/>
              <a:t>vypnout a zapnout </a:t>
            </a:r>
            <a:r>
              <a:rPr lang="cs-CZ" dirty="0" err="1"/>
              <a:t>RStudio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zejména v případě problémů s balíčky</a:t>
            </a:r>
          </a:p>
          <a:p>
            <a:r>
              <a:rPr lang="cs-CZ" dirty="0"/>
              <a:t>kód vhodně doplňujeme poznámkami</a:t>
            </a:r>
          </a:p>
          <a:p>
            <a:pPr lvl="1"/>
            <a:r>
              <a:rPr lang="cs-CZ" b="1" dirty="0"/>
              <a:t>Pravidlo 1</a:t>
            </a:r>
            <a:r>
              <a:rPr lang="cs-CZ" dirty="0"/>
              <a:t>: tak abych věděl/a po půl roce, co jsem dělal/a</a:t>
            </a:r>
          </a:p>
          <a:p>
            <a:pPr lvl="1"/>
            <a:r>
              <a:rPr lang="cs-CZ" b="1" dirty="0"/>
              <a:t>Pravidlo 2</a:t>
            </a:r>
            <a:r>
              <a:rPr lang="cs-CZ" dirty="0"/>
              <a:t>: tak aby to pochopil i někdo jiný</a:t>
            </a:r>
          </a:p>
          <a:p>
            <a:r>
              <a:rPr lang="cs-CZ" dirty="0"/>
              <a:t>Snažíme se kód zbytečně neopakovat</a:t>
            </a:r>
          </a:p>
          <a:p>
            <a:pPr lvl="1"/>
            <a:r>
              <a:rPr lang="cs-CZ" b="1" dirty="0"/>
              <a:t>Pravidlo</a:t>
            </a:r>
            <a:r>
              <a:rPr lang="cs-CZ" dirty="0"/>
              <a:t>: </a:t>
            </a:r>
            <a:r>
              <a:rPr lang="cs-CZ" dirty="0" err="1"/>
              <a:t>Don‘t</a:t>
            </a:r>
            <a:r>
              <a:rPr lang="cs-CZ" dirty="0"/>
              <a:t> </a:t>
            </a:r>
            <a:r>
              <a:rPr lang="cs-CZ" dirty="0" err="1"/>
              <a:t>Repeat</a:t>
            </a:r>
            <a:r>
              <a:rPr lang="cs-CZ" dirty="0"/>
              <a:t> </a:t>
            </a:r>
            <a:r>
              <a:rPr lang="cs-CZ" dirty="0" err="1"/>
              <a:t>Yourself</a:t>
            </a:r>
            <a:r>
              <a:rPr lang="cs-CZ" dirty="0"/>
              <a:t> (DRY)</a:t>
            </a:r>
          </a:p>
          <a:p>
            <a:pPr marL="411480" lvl="1" indent="0">
              <a:buNone/>
            </a:pPr>
            <a:r>
              <a:rPr lang="cs-CZ" dirty="0"/>
              <a:t>			ale</a:t>
            </a:r>
          </a:p>
          <a:p>
            <a:pPr lvl="1"/>
            <a:r>
              <a:rPr lang="cs-CZ" b="1" dirty="0"/>
              <a:t>Pravidlo</a:t>
            </a:r>
            <a:r>
              <a:rPr lang="cs-CZ" dirty="0"/>
              <a:t>:</a:t>
            </a:r>
            <a:r>
              <a:rPr lang="en-US" b="1" dirty="0"/>
              <a:t> </a:t>
            </a:r>
            <a:r>
              <a:rPr lang="en-US" dirty="0"/>
              <a:t>Be Clear and Correct First; Fast and Clever Second</a:t>
            </a:r>
            <a:endParaRPr lang="cs-CZ" dirty="0"/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362606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Balíčky v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/>
              <a:t>Instalujeme – „stáhneme“ – balíček do adresáře R (ve většině případů </a:t>
            </a:r>
            <a:r>
              <a:rPr lang="cs-CZ" dirty="0" err="1"/>
              <a:t>win-library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Balíčky stahujeme z CRAN (=&gt; nutné připojení k internetu)</a:t>
            </a:r>
          </a:p>
          <a:p>
            <a:r>
              <a:rPr lang="cs-CZ" dirty="0"/>
              <a:t>Funkce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librabry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/>
              <a:t>V projektu (skriptu) „řekneme“ R, že budeme pracovat s funkcemi, které jsou obsaženy v tomto balíčku.</a:t>
            </a:r>
          </a:p>
          <a:p>
            <a:pPr lvl="1"/>
            <a:r>
              <a:rPr lang="cs-CZ" dirty="0"/>
              <a:t>Je možné v </a:t>
            </a:r>
            <a:r>
              <a:rPr lang="cs-CZ" dirty="0" err="1"/>
              <a:t>RStudiu</a:t>
            </a:r>
            <a:r>
              <a:rPr lang="cs-CZ" dirty="0"/>
              <a:t> nastavit, které balíčky se mají spouštět automaticky společně se základní sadou &lt;- NEDOPORUČUJE SE!</a:t>
            </a:r>
          </a:p>
          <a:p>
            <a:pPr lvl="2"/>
            <a:r>
              <a:rPr lang="cs-CZ" dirty="0"/>
              <a:t>Balíčky se aktualizují</a:t>
            </a:r>
          </a:p>
          <a:p>
            <a:pPr lvl="2"/>
            <a:r>
              <a:rPr lang="cs-CZ" dirty="0"/>
              <a:t>Zapomeneme na to a zapomeneme balíčky citovat! =&gt; necitujeme POUZE základní sadu.</a:t>
            </a:r>
          </a:p>
          <a:p>
            <a:r>
              <a:rPr lang="cs-CZ" dirty="0"/>
              <a:t>Balíčky je nutné v některých případech aktualizovat.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765792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POZNÁMKY K BALÍČKŮM</a:t>
            </a:r>
          </a:p>
          <a:p>
            <a:r>
              <a:rPr lang="cs-CZ" dirty="0"/>
              <a:t>Funkce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cs-CZ" dirty="0"/>
              <a:t>má četné množství argumentů, př.:</a:t>
            </a:r>
          </a:p>
          <a:p>
            <a:pPr lvl="1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dependencies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lvl="2"/>
            <a:r>
              <a:rPr lang="cs-CZ" dirty="0"/>
              <a:t>výchozí nastavení je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dependencies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lvl="2"/>
            <a:r>
              <a:rPr lang="cs-CZ" dirty="0"/>
              <a:t>Pokud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cs-CZ" dirty="0"/>
              <a:t> pak se automaticky nainstalují i balíčky na kterých, právě instalovaný balíček závisí</a:t>
            </a:r>
          </a:p>
          <a:p>
            <a:pPr lvl="1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type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win.binary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lvl="2"/>
            <a:r>
              <a:rPr lang="cs-CZ" dirty="0"/>
              <a:t>Většinou není třeba zadávat (výjimkou Mac </a:t>
            </a:r>
            <a:r>
              <a:rPr lang="cs-CZ" dirty="0" err="1"/>
              <a:t>users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Obecně se doporučuje začít funkcí: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název_balíčku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r>
              <a:rPr lang="cs-CZ" dirty="0"/>
              <a:t>a teprve po tom, co se objeví problém, zjišťovat kde – R nám to zpravidla poví!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689972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Rozšiřující předměty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Bi3434</a:t>
            </a:r>
            <a:r>
              <a:rPr lang="cs-CZ" dirty="0"/>
              <a:t> Zpracování výzkumných dat v antropologii</a:t>
            </a:r>
          </a:p>
          <a:p>
            <a:r>
              <a:rPr lang="cs-CZ" b="1" dirty="0"/>
              <a:t>MAS01</a:t>
            </a:r>
            <a:r>
              <a:rPr lang="cs-CZ" dirty="0"/>
              <a:t> Aplikovaná statistika I</a:t>
            </a:r>
          </a:p>
          <a:p>
            <a:r>
              <a:rPr lang="cs-CZ" b="1" dirty="0"/>
              <a:t>MAS01c</a:t>
            </a:r>
            <a:r>
              <a:rPr lang="cs-CZ" dirty="0"/>
              <a:t> Aplikovaná statistika I – cvičení pro antropology</a:t>
            </a:r>
          </a:p>
          <a:p>
            <a:r>
              <a:rPr lang="cs-CZ" b="1" dirty="0"/>
              <a:t>MAS02</a:t>
            </a:r>
            <a:r>
              <a:rPr lang="cs-CZ" dirty="0"/>
              <a:t> Aplikovaná statistika II</a:t>
            </a:r>
          </a:p>
          <a:p>
            <a:r>
              <a:rPr lang="cs-CZ" b="1" dirty="0"/>
              <a:t>MAS02c</a:t>
            </a:r>
            <a:r>
              <a:rPr lang="cs-CZ" dirty="0"/>
              <a:t> Aplikovaná statistika II – cvičení pro antropology</a:t>
            </a:r>
          </a:p>
          <a:p>
            <a:r>
              <a:rPr lang="cs-CZ" b="1" dirty="0"/>
              <a:t>Bi8773</a:t>
            </a:r>
            <a:r>
              <a:rPr lang="cs-CZ" dirty="0"/>
              <a:t> Praktikum z analýzy tvaru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b="1" dirty="0"/>
              <a:t>Předměty nabízené MUNI:</a:t>
            </a:r>
          </a:p>
          <a:p>
            <a:r>
              <a:rPr lang="cs-CZ" b="1" dirty="0"/>
              <a:t>Bi7560</a:t>
            </a:r>
            <a:r>
              <a:rPr lang="cs-CZ" dirty="0"/>
              <a:t> Úvod do R</a:t>
            </a:r>
          </a:p>
          <a:p>
            <a:r>
              <a:rPr lang="pt-BR" b="1" dirty="0"/>
              <a:t>Bi7527</a:t>
            </a:r>
            <a:r>
              <a:rPr lang="pt-BR" dirty="0"/>
              <a:t> Analýza dat v R</a:t>
            </a:r>
            <a:endParaRPr lang="cs-CZ" dirty="0"/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16026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 dat pro načtení do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/>
          </a:bodyPr>
          <a:lstStyle/>
          <a:p>
            <a:r>
              <a:rPr lang="cs-CZ" dirty="0"/>
              <a:t>nejčastěji ve formátu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csv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/>
              <a:t>nebo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txt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/>
              <a:t>formáty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csv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/>
              <a:t>nebo </a:t>
            </a:r>
            <a:r>
              <a:rPr lang="cs-CZ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dirty="0" err="1">
                <a:latin typeface="Courier New" pitchFamily="49" charset="0"/>
                <a:cs typeface="Courier New" pitchFamily="49" charset="0"/>
              </a:rPr>
              <a:t>txt</a:t>
            </a:r>
            <a:r>
              <a:rPr lang="cs-CZ" dirty="0"/>
              <a:t> generujeme nejčastěji z Excelu, pokud nepoužíváme jiný software na generaci dat</a:t>
            </a:r>
          </a:p>
          <a:p>
            <a:endParaRPr lang="cs-CZ" sz="1800" dirty="0"/>
          </a:p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ZÁSADY TVORBY TABULEK</a:t>
            </a:r>
          </a:p>
          <a:p>
            <a:r>
              <a:rPr lang="cs-CZ" b="1" dirty="0"/>
              <a:t>přehledně</a:t>
            </a:r>
          </a:p>
          <a:p>
            <a:r>
              <a:rPr lang="cs-CZ" b="1" dirty="0"/>
              <a:t>srozumitelně</a:t>
            </a:r>
          </a:p>
          <a:p>
            <a:r>
              <a:rPr lang="cs-CZ" dirty="0"/>
              <a:t>neslučujeme buňky</a:t>
            </a:r>
          </a:p>
          <a:p>
            <a:pPr lvl="1"/>
            <a:r>
              <a:rPr lang="cs-CZ" dirty="0"/>
              <a:t>nejlépe zdržíme-li se excesivního formátování buněk</a:t>
            </a:r>
          </a:p>
          <a:p>
            <a:r>
              <a:rPr lang="cs-CZ" dirty="0"/>
              <a:t>nepropojujeme navzájem listy Excelu</a:t>
            </a:r>
          </a:p>
          <a:p>
            <a:pPr lvl="1"/>
            <a:r>
              <a:rPr lang="cs-CZ" dirty="0"/>
              <a:t>nejlépe jsou-li všechna data na jednom listu</a:t>
            </a:r>
          </a:p>
          <a:p>
            <a:r>
              <a:rPr lang="cs-CZ" dirty="0"/>
              <a:t>názvy proměnných volíme vhodným způsobem s ohledem na typ dat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8" name="Obdélník 7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tabulky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než začneme datovou tabulku vytvářet:</a:t>
            </a:r>
          </a:p>
          <a:p>
            <a:r>
              <a:rPr lang="cs-CZ" dirty="0"/>
              <a:t>1) jaká máme data</a:t>
            </a:r>
          </a:p>
          <a:p>
            <a:pPr lvl="1"/>
            <a:r>
              <a:rPr lang="cs-CZ" dirty="0"/>
              <a:t>sin vs. dx, </a:t>
            </a:r>
            <a:r>
              <a:rPr lang="cs-CZ" dirty="0" err="1"/>
              <a:t>males</a:t>
            </a:r>
            <a:r>
              <a:rPr lang="cs-CZ" dirty="0"/>
              <a:t> vs. </a:t>
            </a:r>
            <a:r>
              <a:rPr lang="cs-CZ" dirty="0" err="1"/>
              <a:t>females</a:t>
            </a:r>
            <a:r>
              <a:rPr lang="cs-CZ" dirty="0"/>
              <a:t>, faktorové proměnné, souřadnice...</a:t>
            </a:r>
          </a:p>
          <a:p>
            <a:r>
              <a:rPr lang="cs-CZ" dirty="0"/>
              <a:t>2) pro jakou analýzu data chystáme?</a:t>
            </a:r>
          </a:p>
          <a:p>
            <a:pPr lvl="1"/>
            <a:r>
              <a:rPr lang="cs-CZ" dirty="0"/>
              <a:t>výpočet základních statistik,</a:t>
            </a:r>
          </a:p>
          <a:p>
            <a:pPr lvl="1"/>
            <a:r>
              <a:rPr lang="cs-CZ" dirty="0"/>
              <a:t>zobrazení,</a:t>
            </a:r>
          </a:p>
          <a:p>
            <a:pPr lvl="1"/>
            <a:r>
              <a:rPr lang="cs-CZ" dirty="0"/>
              <a:t>korelační analýza, ...</a:t>
            </a:r>
          </a:p>
          <a:p>
            <a:r>
              <a:rPr lang="cs-CZ" dirty="0"/>
              <a:t>3) pozor na typy formátů buněk (zejména Excel)</a:t>
            </a:r>
          </a:p>
          <a:p>
            <a:pPr lvl="1"/>
            <a:r>
              <a:rPr lang="cs-CZ" dirty="0"/>
              <a:t>používáme datum?</a:t>
            </a:r>
          </a:p>
          <a:p>
            <a:pPr lvl="1"/>
            <a:r>
              <a:rPr lang="cs-CZ" dirty="0"/>
              <a:t>používáme čísla?</a:t>
            </a:r>
          </a:p>
          <a:p>
            <a:pPr lvl="1"/>
            <a:r>
              <a:rPr lang="cs-CZ" dirty="0"/>
              <a:t>české vs. anglické prostředí</a:t>
            </a:r>
          </a:p>
          <a:p>
            <a:pPr lvl="2"/>
            <a:r>
              <a:rPr lang="cs-CZ" dirty="0" err="1"/>
              <a:t>Note</a:t>
            </a:r>
            <a:r>
              <a:rPr lang="cs-CZ" dirty="0"/>
              <a:t>: použití vhodných názvů proměnných</a:t>
            </a:r>
          </a:p>
          <a:p>
            <a:pPr algn="ctr"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NEPOUŽÍVAT DIAKRITIKU! 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8" name="Obdélník 7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976664"/>
          </a:xfrm>
        </p:spPr>
        <p:txBody>
          <a:bodyPr>
            <a:normAutofit/>
          </a:bodyPr>
          <a:lstStyle/>
          <a:p>
            <a:r>
              <a:rPr lang="cs-CZ" dirty="0"/>
              <a:t>4) Máme neexistující/nulové hodnoty?</a:t>
            </a:r>
          </a:p>
          <a:p>
            <a:pPr lvl="1"/>
            <a:r>
              <a:rPr lang="cs-CZ" dirty="0"/>
              <a:t>nejčastěji v případě, kdy není možné změřit rozměr, tzn. NA hodnoty</a:t>
            </a:r>
          </a:p>
          <a:p>
            <a:pPr lvl="1"/>
            <a:r>
              <a:rPr lang="cs-CZ" dirty="0"/>
              <a:t>dopředu si „nechystejte“ hodnoty buněk (zejména používáme-li funkce Excelu)</a:t>
            </a:r>
          </a:p>
          <a:p>
            <a:pPr lvl="2"/>
            <a:r>
              <a:rPr lang="cs-CZ" dirty="0"/>
              <a:t>pokud používáme funkce Excelu nezapomene vzorce ODSTRANIT!</a:t>
            </a:r>
          </a:p>
          <a:p>
            <a:r>
              <a:rPr lang="cs-CZ" dirty="0"/>
              <a:t>5) Pozor na jednotky</a:t>
            </a:r>
          </a:p>
          <a:p>
            <a:pPr lvl="1"/>
            <a:r>
              <a:rPr lang="cs-CZ" dirty="0"/>
              <a:t>zejména v případě měření se doporučuje mít všechny proměnné stejnými jednotkami (vše např. v mm)</a:t>
            </a:r>
          </a:p>
          <a:p>
            <a:r>
              <a:rPr lang="cs-CZ" dirty="0"/>
              <a:t>6) Pozor na desetinnou čárku vs. tečku</a:t>
            </a:r>
          </a:p>
          <a:p>
            <a:r>
              <a:rPr lang="cs-CZ" dirty="0"/>
              <a:t>7) Pozor na mezeru v prázdných buňkách</a:t>
            </a:r>
          </a:p>
          <a:p>
            <a:endParaRPr lang="cs-CZ" sz="400" dirty="0"/>
          </a:p>
          <a:p>
            <a:r>
              <a:rPr lang="cs-CZ" dirty="0"/>
              <a:t>8) Sporné hodnoty (odhad, nepřesné měření) – vůbec neuvádíme, nebo vytvoříme novou proměnnou, která definuje přesnost proměnných, NIKDY nedopisujeme poznámky k numerických proměnným do té SAMÉ buňky!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976664"/>
          </a:xfrm>
        </p:spPr>
        <p:txBody>
          <a:bodyPr>
            <a:normAutofit/>
          </a:bodyPr>
          <a:lstStyle/>
          <a:p>
            <a:r>
              <a:rPr lang="cs-CZ" dirty="0"/>
              <a:t>9) Nejčastěji volíme strukturu tak, že proměnné představují sloupce a případy představují řádky</a:t>
            </a:r>
          </a:p>
          <a:p>
            <a:r>
              <a:rPr lang="cs-CZ" dirty="0"/>
              <a:t>10) Nedoporučuje se používat nestandardní symboly pro kategorické proměnné</a:t>
            </a:r>
          </a:p>
          <a:p>
            <a:pPr lvl="1"/>
            <a:r>
              <a:rPr lang="cs-CZ" dirty="0"/>
              <a:t>Ideálně se vyvarovat používá symbolů jako *, +, -, /, atp.</a:t>
            </a:r>
          </a:p>
          <a:p>
            <a:pPr lvl="1"/>
            <a:r>
              <a:rPr lang="cs-CZ" dirty="0"/>
              <a:t>V případě duální kategorické proměnné používáme ideálně 0 a 1</a:t>
            </a:r>
          </a:p>
          <a:p>
            <a:endParaRPr lang="cs-CZ" dirty="0"/>
          </a:p>
          <a:p>
            <a:endParaRPr lang="cs-CZ" dirty="0"/>
          </a:p>
          <a:p>
            <a:endParaRPr lang="cs-CZ" sz="400" dirty="0"/>
          </a:p>
          <a:p>
            <a:pPr>
              <a:buNone/>
            </a:pP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PŘIPOMENUTÍ</a:t>
            </a:r>
            <a:endParaRPr lang="cs-CZ" dirty="0"/>
          </a:p>
          <a:p>
            <a:r>
              <a:rPr lang="cs-CZ" dirty="0"/>
              <a:t>R je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case sensitive !!!</a:t>
            </a:r>
          </a:p>
          <a:p>
            <a:pPr lvl="1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cs-CZ" dirty="0"/>
              <a:t> jsou odlišné symboly</a:t>
            </a:r>
          </a:p>
          <a:p>
            <a:r>
              <a:rPr lang="cs-CZ" dirty="0"/>
              <a:t>Výrazy/proměnné nezačínáme ‘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cs-CZ" dirty="0"/>
              <a:t>’ , ‘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dirty="0"/>
              <a:t>’ ani cifrou</a:t>
            </a:r>
          </a:p>
          <a:p>
            <a:r>
              <a:rPr lang="cs-CZ" dirty="0"/>
              <a:t>Výrazy/proměnné nenazýváme již existující názvy funkcí!</a:t>
            </a:r>
          </a:p>
          <a:p>
            <a:pPr lvl="1"/>
            <a:r>
              <a:rPr lang="cs-CZ" dirty="0"/>
              <a:t>Názvy objektů: F, T, c apod. také ne.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4584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 ohledem na další zpracování/analýzu:</a:t>
            </a:r>
          </a:p>
          <a:p>
            <a:r>
              <a:rPr lang="cs-CZ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data &lt;- </a:t>
            </a:r>
            <a:r>
              <a:rPr lang="cs-CZ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read.delim</a:t>
            </a:r>
            <a:r>
              <a:rPr lang="cs-CZ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("opakovani_2.txt", </a:t>
            </a:r>
            <a:r>
              <a:rPr lang="cs-CZ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cs-CZ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TRUE)</a:t>
            </a:r>
          </a:p>
          <a:p>
            <a:r>
              <a:rPr lang="cs-CZ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r>
              <a:rPr lang="cs-CZ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str(data)</a:t>
            </a:r>
          </a:p>
          <a:p>
            <a:endParaRPr lang="cs-CZ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data$Age</a:t>
            </a:r>
            <a:endParaRPr lang="cs-CZ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data[,2:3]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data[2:5,]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data[Sex=="male",]</a:t>
            </a:r>
          </a:p>
          <a:p>
            <a:r>
              <a:rPr lang="cs-CZ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attach</a:t>
            </a:r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data[Sex=="male",]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data[Sex=="male" &amp; </a:t>
            </a:r>
            <a:r>
              <a:rPr lang="cs-CZ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Side</a:t>
            </a:r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=="sin",]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data[Age &gt; 35,]</a:t>
            </a:r>
          </a:p>
          <a:p>
            <a:r>
              <a:rPr lang="cs-CZ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subset</a:t>
            </a:r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data,data$Age</a:t>
            </a:r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&gt;= 35)[,c("</a:t>
            </a:r>
            <a:r>
              <a:rPr lang="cs-CZ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Side</a:t>
            </a:r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","Sex")]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data_2 &lt;- data[ID != "TF017" &amp; ID != "TF019", ]</a:t>
            </a:r>
          </a:p>
          <a:p>
            <a:r>
              <a:rPr lang="cs-CZ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data_2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8" name="Obdélník 7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68463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/>
          <a:lstStyle/>
          <a:p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8" name="Obdélník 7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="" xmlns:a16="http://schemas.microsoft.com/office/drawing/2014/main" id="{C127F461-43F7-4D9B-8E5F-AE4CE9DCDB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35" y="1196752"/>
            <a:ext cx="7700678" cy="55004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085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Nápověda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nápověda přímo v R</a:t>
            </a:r>
          </a:p>
          <a:p>
            <a:pPr lvl="1"/>
            <a:r>
              <a:rPr lang="cs-CZ" dirty="0"/>
              <a:t>Případně k jednotlivým balíčkům jejich dokumentace</a:t>
            </a:r>
          </a:p>
          <a:p>
            <a:r>
              <a:rPr lang="cs-CZ" dirty="0">
                <a:hlinkClick r:id="rId2"/>
              </a:rPr>
              <a:t>https://stackoverflow.com/</a:t>
            </a:r>
            <a:r>
              <a:rPr lang="cs-CZ" dirty="0"/>
              <a:t> </a:t>
            </a:r>
          </a:p>
          <a:p>
            <a:r>
              <a:rPr lang="cs-CZ" dirty="0">
                <a:hlinkClick r:id="rId3"/>
              </a:rPr>
              <a:t>https://www.r-bloggers.com/</a:t>
            </a:r>
            <a:endParaRPr lang="cs-CZ" dirty="0"/>
          </a:p>
          <a:p>
            <a:r>
              <a:rPr lang="cs-CZ" dirty="0">
                <a:hlinkClick r:id="rId4"/>
              </a:rPr>
              <a:t>https://www.statmethods.net/index.html</a:t>
            </a:r>
            <a:endParaRPr lang="cs-CZ" dirty="0"/>
          </a:p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Biostatistics</a:t>
            </a:r>
            <a:r>
              <a:rPr lang="cs-CZ" dirty="0"/>
              <a:t>, </a:t>
            </a:r>
            <a:r>
              <a:rPr lang="cs-CZ" dirty="0" err="1"/>
              <a:t>Vanderbilt</a:t>
            </a:r>
            <a:r>
              <a:rPr lang="cs-CZ" dirty="0"/>
              <a:t> University: </a:t>
            </a:r>
            <a:r>
              <a:rPr lang="cs-CZ" dirty="0">
                <a:hlinkClick r:id="rId5"/>
              </a:rPr>
              <a:t>http://biostat.mc.vanderbilt.edu/wiki/Main/ProgrammingTipsForStatisticians</a:t>
            </a:r>
            <a:endParaRPr lang="cs-CZ" dirty="0"/>
          </a:p>
          <a:p>
            <a:r>
              <a:rPr lang="cs-CZ" dirty="0"/>
              <a:t>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, </a:t>
            </a:r>
            <a:r>
              <a:rPr lang="cs-CZ" dirty="0" err="1"/>
              <a:t>Berkeley</a:t>
            </a:r>
            <a:r>
              <a:rPr lang="cs-CZ" dirty="0"/>
              <a:t>, 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, </a:t>
            </a:r>
            <a:r>
              <a:rPr lang="en-US" b="1" dirty="0"/>
              <a:t>Concepts in Computing with Data</a:t>
            </a:r>
            <a:r>
              <a:rPr lang="cs-CZ" dirty="0"/>
              <a:t>, </a:t>
            </a:r>
            <a:r>
              <a:rPr lang="cs-CZ" dirty="0" err="1"/>
              <a:t>Phil</a:t>
            </a:r>
            <a:r>
              <a:rPr lang="cs-CZ" dirty="0"/>
              <a:t> </a:t>
            </a:r>
            <a:r>
              <a:rPr lang="cs-CZ" dirty="0" err="1"/>
              <a:t>Spector</a:t>
            </a:r>
            <a:r>
              <a:rPr lang="cs-CZ" dirty="0"/>
              <a:t> (2011):</a:t>
            </a:r>
            <a:endParaRPr lang="en-US" b="1" dirty="0"/>
          </a:p>
          <a:p>
            <a:r>
              <a:rPr lang="cs-CZ" dirty="0">
                <a:hlinkClick r:id="rId6"/>
              </a:rPr>
              <a:t>https://www.stat.berkeley.edu/~s133/all2011.pdf</a:t>
            </a:r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chybová hlášení čteme!  </a:t>
            </a:r>
            <a:r>
              <a:rPr lang="cs-CZ" dirty="0"/>
              <a:t>- případně chybu můžeme zadat do vyhledávače </a:t>
            </a:r>
            <a:r>
              <a:rPr lang="cs-CZ" dirty="0" err="1"/>
              <a:t>Googlu</a:t>
            </a:r>
            <a:endParaRPr lang="cs-CZ" dirty="0"/>
          </a:p>
          <a:p>
            <a:pPr lvl="1"/>
            <a:r>
              <a:rPr lang="cs-CZ" dirty="0"/>
              <a:t>stejně tak čteme i varovná hlášení!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00600"/>
          </a:xfrm>
        </p:spPr>
        <p:txBody>
          <a:bodyPr>
            <a:normAutofit/>
          </a:bodyPr>
          <a:lstStyle/>
          <a:p>
            <a:r>
              <a:rPr lang="cs-CZ" dirty="0"/>
              <a:t>Sylabus předmětu:</a:t>
            </a:r>
          </a:p>
          <a:p>
            <a:pPr lvl="1"/>
            <a:r>
              <a:rPr lang="en-US" dirty="0"/>
              <a:t>Venables WN, Smith DM, R Core Team</a:t>
            </a:r>
            <a:r>
              <a:rPr lang="cs-CZ" dirty="0"/>
              <a:t> (</a:t>
            </a:r>
            <a:r>
              <a:rPr lang="en-US" dirty="0"/>
              <a:t>2017</a:t>
            </a:r>
            <a:r>
              <a:rPr lang="cs-CZ" dirty="0"/>
              <a:t>):</a:t>
            </a:r>
            <a:r>
              <a:rPr lang="en-US" dirty="0"/>
              <a:t> </a:t>
            </a:r>
            <a:r>
              <a:rPr lang="en-US" i="1" dirty="0"/>
              <a:t>An Introduction to R</a:t>
            </a:r>
            <a:r>
              <a:rPr lang="en-US" dirty="0"/>
              <a:t>. Notes on R: A Programming Environment for Data Analysis and Graphics Version </a:t>
            </a:r>
            <a:endParaRPr lang="cs-CZ" dirty="0"/>
          </a:p>
          <a:p>
            <a:pPr marL="411480" lvl="1" indent="0">
              <a:buNone/>
            </a:pPr>
            <a:r>
              <a:rPr lang="cs-CZ" dirty="0"/>
              <a:t>    (</a:t>
            </a:r>
            <a:r>
              <a:rPr lang="cs-CZ" sz="2000" dirty="0">
                <a:hlinkClick r:id="rId2"/>
              </a:rPr>
              <a:t>https://cran.r-project.org/doc/</a:t>
            </a:r>
            <a:r>
              <a:rPr lang="cs-CZ" sz="2000" dirty="0" err="1">
                <a:hlinkClick r:id="rId2"/>
              </a:rPr>
              <a:t>manuals</a:t>
            </a:r>
            <a:r>
              <a:rPr lang="cs-CZ" sz="2000" dirty="0">
                <a:hlinkClick r:id="rId2"/>
              </a:rPr>
              <a:t>/r-</a:t>
            </a:r>
            <a:r>
              <a:rPr lang="cs-CZ" sz="2000" dirty="0" err="1">
                <a:hlinkClick r:id="rId2"/>
              </a:rPr>
              <a:t>release</a:t>
            </a:r>
            <a:r>
              <a:rPr lang="cs-CZ" sz="2000" dirty="0">
                <a:hlinkClick r:id="rId2"/>
              </a:rPr>
              <a:t>/R-intro.pdf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KATINA, Stanislav, Miroslav KRÁLÍK a Adéla HUPKOVÁ (2015): </a:t>
            </a:r>
            <a:r>
              <a:rPr lang="cs-CZ" i="1" dirty="0"/>
              <a:t>Aplikovaná </a:t>
            </a:r>
            <a:r>
              <a:rPr lang="cs-CZ" i="1" dirty="0" err="1"/>
              <a:t>štatistická</a:t>
            </a:r>
            <a:r>
              <a:rPr lang="cs-CZ" i="1" dirty="0"/>
              <a:t> </a:t>
            </a:r>
            <a:r>
              <a:rPr lang="cs-CZ" i="1" dirty="0" err="1"/>
              <a:t>inferencia</a:t>
            </a:r>
            <a:r>
              <a:rPr lang="cs-CZ" i="1" dirty="0"/>
              <a:t> I. Biologická </a:t>
            </a:r>
            <a:r>
              <a:rPr lang="cs-CZ" i="1" dirty="0" err="1"/>
              <a:t>antropológia</a:t>
            </a:r>
            <a:r>
              <a:rPr lang="cs-CZ" i="1" dirty="0"/>
              <a:t> </a:t>
            </a:r>
            <a:r>
              <a:rPr lang="cs-CZ" i="1" dirty="0" err="1"/>
              <a:t>očami</a:t>
            </a:r>
            <a:r>
              <a:rPr lang="cs-CZ" i="1" dirty="0"/>
              <a:t> </a:t>
            </a:r>
            <a:r>
              <a:rPr lang="cs-CZ" i="1" dirty="0" err="1"/>
              <a:t>matematickej</a:t>
            </a:r>
            <a:r>
              <a:rPr lang="cs-CZ" i="1" dirty="0"/>
              <a:t> </a:t>
            </a:r>
            <a:r>
              <a:rPr lang="cs-CZ" i="1" dirty="0" err="1"/>
              <a:t>štatistiky</a:t>
            </a:r>
            <a:r>
              <a:rPr lang="cs-CZ" dirty="0"/>
              <a:t>. 1. vyd. Brno: Masarykova univerzita, 320 s. ISBN 978-80-210-7752-2.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Drozd P. (2007): </a:t>
            </a:r>
            <a:r>
              <a:rPr lang="cs-CZ" i="1" dirty="0"/>
              <a:t>Cvičení z biostatistiky</a:t>
            </a:r>
            <a:r>
              <a:rPr lang="cs-CZ" dirty="0"/>
              <a:t>. Základy práce se softwarem R. Ostrava: Ostravská univerzita, Přírodovědecká fakulta. 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9180512" cy="492443"/>
            <a:chOff x="0" y="0"/>
            <a:chExt cx="9144000" cy="492443"/>
          </a:xfrm>
        </p:grpSpPr>
        <p:sp>
          <p:nvSpPr>
            <p:cNvPr id="5" name="Obdélník 4"/>
            <p:cNvSpPr/>
            <p:nvPr/>
          </p:nvSpPr>
          <p:spPr>
            <a:xfrm>
              <a:off x="0" y="1"/>
              <a:ext cx="9144000" cy="3714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7150761" y="0"/>
              <a:ext cx="1993239" cy="492443"/>
            </a:xfrm>
            <a:prstGeom prst="rect">
              <a:avLst/>
            </a:prstGeom>
            <a:noFill/>
            <a:effectLst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2600" b="1" dirty="0">
                  <a:ln w="10541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+mj-lt"/>
                </a:rPr>
                <a:t>OPAKOVÁNÍ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386391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23252</TotalTime>
  <Words>1025</Words>
  <Application>Microsoft Office PowerPoint</Application>
  <PresentationFormat>Předvádění na obrazovce (4:3)</PresentationFormat>
  <Paragraphs>158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Sousedství</vt:lpstr>
      <vt:lpstr>13.  Opakování</vt:lpstr>
      <vt:lpstr>Formát dat pro načtení do R</vt:lpstr>
      <vt:lpstr>Datové tabulky</vt:lpstr>
      <vt:lpstr>Snímek 4</vt:lpstr>
      <vt:lpstr>Snímek 5</vt:lpstr>
      <vt:lpstr>Úprava dat</vt:lpstr>
      <vt:lpstr>Úprava dat</vt:lpstr>
      <vt:lpstr>Nápověda</vt:lpstr>
      <vt:lpstr>Literatura</vt:lpstr>
      <vt:lpstr>Literatura</vt:lpstr>
      <vt:lpstr>Snímek 11</vt:lpstr>
      <vt:lpstr>Balíčky v R</vt:lpstr>
      <vt:lpstr>Snímek 13</vt:lpstr>
      <vt:lpstr>Rozšiřující předměty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Bi3434  Zpracování výzkumných dat v antropologii</dc:title>
  <dc:creator>L. Polcerova</dc:creator>
  <cp:lastModifiedBy>Lenka Polcerová</cp:lastModifiedBy>
  <cp:revision>824</cp:revision>
  <cp:lastPrinted>2018-02-09T07:27:43Z</cp:lastPrinted>
  <dcterms:created xsi:type="dcterms:W3CDTF">2018-01-08T11:58:25Z</dcterms:created>
  <dcterms:modified xsi:type="dcterms:W3CDTF">2020-10-02T11:44:19Z</dcterms:modified>
</cp:coreProperties>
</file>