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1"/>
  </p:notesMasterIdLst>
  <p:handoutMasterIdLst>
    <p:handoutMasterId r:id="rId32"/>
  </p:handoutMasterIdLst>
  <p:sldIdLst>
    <p:sldId id="493" r:id="rId2"/>
    <p:sldId id="510" r:id="rId3"/>
    <p:sldId id="509" r:id="rId4"/>
    <p:sldId id="512" r:id="rId5"/>
    <p:sldId id="513" r:id="rId6"/>
    <p:sldId id="514" r:id="rId7"/>
    <p:sldId id="515" r:id="rId8"/>
    <p:sldId id="516" r:id="rId9"/>
    <p:sldId id="501" r:id="rId10"/>
    <p:sldId id="502" r:id="rId11"/>
    <p:sldId id="478" r:id="rId12"/>
    <p:sldId id="506" r:id="rId13"/>
    <p:sldId id="507" r:id="rId14"/>
    <p:sldId id="499" r:id="rId15"/>
    <p:sldId id="530" r:id="rId16"/>
    <p:sldId id="517" r:id="rId17"/>
    <p:sldId id="524" r:id="rId18"/>
    <p:sldId id="525" r:id="rId19"/>
    <p:sldId id="511" r:id="rId20"/>
    <p:sldId id="521" r:id="rId21"/>
    <p:sldId id="526" r:id="rId22"/>
    <p:sldId id="520" r:id="rId23"/>
    <p:sldId id="518" r:id="rId24"/>
    <p:sldId id="522" r:id="rId25"/>
    <p:sldId id="523" r:id="rId26"/>
    <p:sldId id="519" r:id="rId27"/>
    <p:sldId id="527" r:id="rId28"/>
    <p:sldId id="528" r:id="rId29"/>
    <p:sldId id="529" r:id="rId30"/>
  </p:sldIdLst>
  <p:sldSz cx="9144000" cy="6858000" type="screen4x3"/>
  <p:notesSz cx="6858000" cy="9144000"/>
  <p:defaultTextStyle>
    <a:defPPr>
      <a:defRPr lang="cs-CZ"/>
    </a:defPPr>
    <a:lvl1pPr algn="l" rtl="0" fontAlgn="base">
      <a:spcBef>
        <a:spcPct val="0"/>
      </a:spcBef>
      <a:spcAft>
        <a:spcPct val="0"/>
      </a:spcAft>
      <a:defRPr kern="1200">
        <a:solidFill>
          <a:srgbClr val="FFCC66"/>
        </a:solidFill>
        <a:latin typeface="Arial" charset="0"/>
        <a:ea typeface="+mn-ea"/>
        <a:cs typeface="+mn-cs"/>
      </a:defRPr>
    </a:lvl1pPr>
    <a:lvl2pPr marL="457200" algn="l" rtl="0" fontAlgn="base">
      <a:spcBef>
        <a:spcPct val="0"/>
      </a:spcBef>
      <a:spcAft>
        <a:spcPct val="0"/>
      </a:spcAft>
      <a:defRPr kern="1200">
        <a:solidFill>
          <a:srgbClr val="FFCC66"/>
        </a:solidFill>
        <a:latin typeface="Arial" charset="0"/>
        <a:ea typeface="+mn-ea"/>
        <a:cs typeface="+mn-cs"/>
      </a:defRPr>
    </a:lvl2pPr>
    <a:lvl3pPr marL="914400" algn="l" rtl="0" fontAlgn="base">
      <a:spcBef>
        <a:spcPct val="0"/>
      </a:spcBef>
      <a:spcAft>
        <a:spcPct val="0"/>
      </a:spcAft>
      <a:defRPr kern="1200">
        <a:solidFill>
          <a:srgbClr val="FFCC66"/>
        </a:solidFill>
        <a:latin typeface="Arial" charset="0"/>
        <a:ea typeface="+mn-ea"/>
        <a:cs typeface="+mn-cs"/>
      </a:defRPr>
    </a:lvl3pPr>
    <a:lvl4pPr marL="1371600" algn="l" rtl="0" fontAlgn="base">
      <a:spcBef>
        <a:spcPct val="0"/>
      </a:spcBef>
      <a:spcAft>
        <a:spcPct val="0"/>
      </a:spcAft>
      <a:defRPr kern="1200">
        <a:solidFill>
          <a:srgbClr val="FFCC66"/>
        </a:solidFill>
        <a:latin typeface="Arial" charset="0"/>
        <a:ea typeface="+mn-ea"/>
        <a:cs typeface="+mn-cs"/>
      </a:defRPr>
    </a:lvl4pPr>
    <a:lvl5pPr marL="1828800" algn="l" rtl="0" fontAlgn="base">
      <a:spcBef>
        <a:spcPct val="0"/>
      </a:spcBef>
      <a:spcAft>
        <a:spcPct val="0"/>
      </a:spcAft>
      <a:defRPr kern="1200">
        <a:solidFill>
          <a:srgbClr val="FFCC66"/>
        </a:solidFill>
        <a:latin typeface="Arial" charset="0"/>
        <a:ea typeface="+mn-ea"/>
        <a:cs typeface="+mn-cs"/>
      </a:defRPr>
    </a:lvl5pPr>
    <a:lvl6pPr marL="2286000" algn="l" defTabSz="914400" rtl="0" eaLnBrk="1" latinLnBrk="0" hangingPunct="1">
      <a:defRPr kern="1200">
        <a:solidFill>
          <a:srgbClr val="FFCC66"/>
        </a:solidFill>
        <a:latin typeface="Arial" charset="0"/>
        <a:ea typeface="+mn-ea"/>
        <a:cs typeface="+mn-cs"/>
      </a:defRPr>
    </a:lvl6pPr>
    <a:lvl7pPr marL="2743200" algn="l" defTabSz="914400" rtl="0" eaLnBrk="1" latinLnBrk="0" hangingPunct="1">
      <a:defRPr kern="1200">
        <a:solidFill>
          <a:srgbClr val="FFCC66"/>
        </a:solidFill>
        <a:latin typeface="Arial" charset="0"/>
        <a:ea typeface="+mn-ea"/>
        <a:cs typeface="+mn-cs"/>
      </a:defRPr>
    </a:lvl7pPr>
    <a:lvl8pPr marL="3200400" algn="l" defTabSz="914400" rtl="0" eaLnBrk="1" latinLnBrk="0" hangingPunct="1">
      <a:defRPr kern="1200">
        <a:solidFill>
          <a:srgbClr val="FFCC66"/>
        </a:solidFill>
        <a:latin typeface="Arial" charset="0"/>
        <a:ea typeface="+mn-ea"/>
        <a:cs typeface="+mn-cs"/>
      </a:defRPr>
    </a:lvl8pPr>
    <a:lvl9pPr marL="3657600" algn="l" defTabSz="914400" rtl="0" eaLnBrk="1" latinLnBrk="0" hangingPunct="1">
      <a:defRPr kern="1200">
        <a:solidFill>
          <a:srgbClr val="FFCC66"/>
        </a:solidFill>
        <a:latin typeface="Arial" charset="0"/>
        <a:ea typeface="+mn-ea"/>
        <a:cs typeface="+mn-cs"/>
      </a:defRPr>
    </a:lvl9pPr>
  </p:defaultTextStyle>
  <p:extLst>
    <p:ext uri="{EFAFB233-063F-42B5-8137-9DF3F51BA10A}">
      <p15:sldGuideLst xmlns:p15="http://schemas.microsoft.com/office/powerpoint/2012/main">
        <p15:guide id="1" orient="horz" pos="2614">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D3F17F"/>
    <a:srgbClr val="856647"/>
    <a:srgbClr val="FF9900"/>
    <a:srgbClr val="FFCC6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6" autoAdjust="0"/>
    <p:restoredTop sz="82707" autoAdjust="0"/>
  </p:normalViewPr>
  <p:slideViewPr>
    <p:cSldViewPr>
      <p:cViewPr varScale="1">
        <p:scale>
          <a:sx n="72" d="100"/>
          <a:sy n="72" d="100"/>
        </p:scale>
        <p:origin x="1790" y="43"/>
      </p:cViewPr>
      <p:guideLst>
        <p:guide orient="horz" pos="2614"/>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64" d="100"/>
          <a:sy n="64" d="100"/>
        </p:scale>
        <p:origin x="20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defRPr>
            </a:lvl1pPr>
          </a:lstStyle>
          <a:p>
            <a:pPr>
              <a:defRPr/>
            </a:pPr>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defRPr>
            </a:lvl1pPr>
          </a:lstStyle>
          <a:p>
            <a:pPr>
              <a:defRPr/>
            </a:pPr>
            <a:fld id="{F0FB1D04-156B-4912-BE73-72E4A10FF261}" type="datetimeFigureOut">
              <a:rPr lang="cs-CZ"/>
              <a:pPr>
                <a:defRPr/>
              </a:pPr>
              <a:t>25.10.2021</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0" hangingPunct="0">
              <a:defRPr sz="1200">
                <a:latin typeface="Arial" panose="020B0604020202020204" pitchFamily="34" charset="0"/>
              </a:defRPr>
            </a:lvl1pPr>
          </a:lstStyle>
          <a:p>
            <a:pPr>
              <a:defRPr/>
            </a:pPr>
            <a:fld id="{E2E803CE-44F7-4215-9CF6-4713C9B9C5D0}" type="slidenum">
              <a:rPr lang="cs-CZ"/>
              <a:pPr>
                <a:defRPr/>
              </a:pPr>
              <a:t>‹#›</a:t>
            </a:fld>
            <a:endParaRPr lang="cs-CZ"/>
          </a:p>
        </p:txBody>
      </p:sp>
    </p:spTree>
    <p:extLst>
      <p:ext uri="{BB962C8B-B14F-4D97-AF65-F5344CB8AC3E}">
        <p14:creationId xmlns:p14="http://schemas.microsoft.com/office/powerpoint/2010/main" val="3910251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panose="020B0604020202020204" pitchFamily="34" charset="0"/>
              </a:defRPr>
            </a:lvl1pPr>
          </a:lstStyle>
          <a:p>
            <a:pPr>
              <a:defRPr/>
            </a:pPr>
            <a:endParaRPr lang="cs-CZ" altLang="cs-CZ"/>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endParaRPr lang="cs-CZ" altLang="cs-CZ"/>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altLang="cs-CZ" noProof="0" smtClean="0"/>
              <a:t>Klepnutím lze upravit styly předlohy textu.</a:t>
            </a:r>
          </a:p>
          <a:p>
            <a:pPr lvl="1"/>
            <a:r>
              <a:rPr lang="cs-CZ" altLang="cs-CZ" noProof="0" smtClean="0"/>
              <a:t>Druhá úroveň</a:t>
            </a:r>
          </a:p>
          <a:p>
            <a:pPr lvl="2"/>
            <a:r>
              <a:rPr lang="cs-CZ" altLang="cs-CZ" noProof="0" smtClean="0"/>
              <a:t>Třetí úroveň</a:t>
            </a:r>
          </a:p>
          <a:p>
            <a:pPr lvl="3"/>
            <a:r>
              <a:rPr lang="cs-CZ" altLang="cs-CZ" noProof="0" smtClean="0"/>
              <a:t>Čtvrtá úroveň</a:t>
            </a:r>
          </a:p>
          <a:p>
            <a:pPr lvl="4"/>
            <a:r>
              <a:rPr lang="cs-CZ" altLang="cs-CZ" noProof="0" smtClean="0"/>
              <a:t>Pátá úroveň</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panose="020B0604020202020204" pitchFamily="34" charset="0"/>
              </a:defRPr>
            </a:lvl1pPr>
          </a:lstStyle>
          <a:p>
            <a:pPr>
              <a:defRPr/>
            </a:pPr>
            <a:endParaRPr lang="cs-CZ" altLang="cs-CZ"/>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fld id="{EF7DB1C6-1E4B-40D9-8774-BEC41DBF23AC}" type="slidenum">
              <a:rPr lang="cs-CZ" altLang="cs-CZ"/>
              <a:pPr>
                <a:defRPr/>
              </a:pPr>
              <a:t>‹#›</a:t>
            </a:fld>
            <a:endParaRPr lang="cs-CZ" altLang="cs-CZ"/>
          </a:p>
        </p:txBody>
      </p:sp>
    </p:spTree>
    <p:extLst>
      <p:ext uri="{BB962C8B-B14F-4D97-AF65-F5344CB8AC3E}">
        <p14:creationId xmlns:p14="http://schemas.microsoft.com/office/powerpoint/2010/main" val="463992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EF7DB1C6-1E4B-40D9-8774-BEC41DBF23AC}" type="slidenum">
              <a:rPr lang="cs-CZ" altLang="cs-CZ" smtClean="0"/>
              <a:pPr>
                <a:defRPr/>
              </a:pPr>
              <a:t>3</a:t>
            </a:fld>
            <a:endParaRPr lang="cs-CZ" altLang="cs-CZ"/>
          </a:p>
        </p:txBody>
      </p:sp>
    </p:spTree>
    <p:extLst>
      <p:ext uri="{BB962C8B-B14F-4D97-AF65-F5344CB8AC3E}">
        <p14:creationId xmlns:p14="http://schemas.microsoft.com/office/powerpoint/2010/main" val="225137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EF7DB1C6-1E4B-40D9-8774-BEC41DBF23AC}" type="slidenum">
              <a:rPr lang="cs-CZ" altLang="cs-CZ" smtClean="0"/>
              <a:pPr>
                <a:defRPr/>
              </a:pPr>
              <a:t>10</a:t>
            </a:fld>
            <a:endParaRPr lang="cs-CZ" altLang="cs-CZ"/>
          </a:p>
        </p:txBody>
      </p:sp>
    </p:spTree>
    <p:extLst>
      <p:ext uri="{BB962C8B-B14F-4D97-AF65-F5344CB8AC3E}">
        <p14:creationId xmlns:p14="http://schemas.microsoft.com/office/powerpoint/2010/main" val="3540218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12</a:t>
            </a:fld>
            <a:endParaRPr lang="cs-CZ" altLang="cs-CZ"/>
          </a:p>
        </p:txBody>
      </p:sp>
    </p:spTree>
    <p:extLst>
      <p:ext uri="{BB962C8B-B14F-4D97-AF65-F5344CB8AC3E}">
        <p14:creationId xmlns:p14="http://schemas.microsoft.com/office/powerpoint/2010/main" val="295466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EF7DB1C6-1E4B-40D9-8774-BEC41DBF23AC}" type="slidenum">
              <a:rPr lang="cs-CZ" altLang="cs-CZ" smtClean="0"/>
              <a:pPr>
                <a:defRPr/>
              </a:pPr>
              <a:t>20</a:t>
            </a:fld>
            <a:endParaRPr lang="cs-CZ" altLang="cs-CZ"/>
          </a:p>
        </p:txBody>
      </p:sp>
    </p:spTree>
    <p:extLst>
      <p:ext uri="{BB962C8B-B14F-4D97-AF65-F5344CB8AC3E}">
        <p14:creationId xmlns:p14="http://schemas.microsoft.com/office/powerpoint/2010/main" val="2243314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EF7DB1C6-1E4B-40D9-8774-BEC41DBF23AC}" type="slidenum">
              <a:rPr lang="cs-CZ" altLang="cs-CZ" smtClean="0"/>
              <a:pPr>
                <a:defRPr/>
              </a:pPr>
              <a:t>21</a:t>
            </a:fld>
            <a:endParaRPr lang="cs-CZ" altLang="cs-CZ"/>
          </a:p>
        </p:txBody>
      </p:sp>
    </p:spTree>
    <p:extLst>
      <p:ext uri="{BB962C8B-B14F-4D97-AF65-F5344CB8AC3E}">
        <p14:creationId xmlns:p14="http://schemas.microsoft.com/office/powerpoint/2010/main" val="354764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mn-cs"/>
              </a:rPr>
              <a:t>Schematic of the bi-functional shRNA concept. The bi-functional concept is to design two </a:t>
            </a:r>
            <a:r>
              <a:rPr lang="en-US" sz="1200" b="0" i="0" u="none" strike="noStrike" kern="1200" baseline="0" dirty="0" err="1" smtClean="0">
                <a:solidFill>
                  <a:schemeClr val="tx1"/>
                </a:solidFill>
                <a:latin typeface="Arial" panose="020B0604020202020204" pitchFamily="34" charset="0"/>
                <a:ea typeface="+mn-ea"/>
                <a:cs typeface="+mn-cs"/>
              </a:rPr>
              <a:t>shRNAs</a:t>
            </a:r>
            <a:r>
              <a:rPr lang="en-US" sz="1200" b="0" i="0" u="none" strike="noStrike" kern="1200" baseline="0" dirty="0" smtClean="0">
                <a:solidFill>
                  <a:schemeClr val="tx1"/>
                </a:solidFill>
                <a:latin typeface="Arial" panose="020B0604020202020204" pitchFamily="34" charset="0"/>
                <a:ea typeface="+mn-ea"/>
                <a:cs typeface="+mn-cs"/>
              </a:rPr>
              <a:t> for each targeted mRNA; one with perfect match, one with mismatches at the</a:t>
            </a:r>
          </a:p>
          <a:p>
            <a:r>
              <a:rPr lang="en-US" sz="1200" b="0" i="0" u="none" strike="noStrike" kern="1200" baseline="0" dirty="0" smtClean="0">
                <a:solidFill>
                  <a:schemeClr val="tx1"/>
                </a:solidFill>
                <a:latin typeface="Arial" panose="020B0604020202020204" pitchFamily="34" charset="0"/>
                <a:ea typeface="+mn-ea"/>
                <a:cs typeface="+mn-cs"/>
              </a:rPr>
              <a:t>central location (bases 9–12). The purpose of the bi-functional design is to promote loading of mature </a:t>
            </a:r>
            <a:r>
              <a:rPr lang="en-US" sz="1200" b="0" i="0" u="none" strike="noStrike" kern="1200" baseline="0" dirty="0" err="1" smtClean="0">
                <a:solidFill>
                  <a:schemeClr val="tx1"/>
                </a:solidFill>
                <a:latin typeface="Arial" panose="020B0604020202020204" pitchFamily="34" charset="0"/>
                <a:ea typeface="+mn-ea"/>
                <a:cs typeface="+mn-cs"/>
              </a:rPr>
              <a:t>shRNAs</a:t>
            </a:r>
            <a:r>
              <a:rPr lang="en-US" sz="1200" b="0" i="0" u="none" strike="noStrike" kern="1200" baseline="0" dirty="0" smtClean="0">
                <a:solidFill>
                  <a:schemeClr val="tx1"/>
                </a:solidFill>
                <a:latin typeface="Arial" panose="020B0604020202020204" pitchFamily="34" charset="0"/>
                <a:ea typeface="+mn-ea"/>
                <a:cs typeface="+mn-cs"/>
              </a:rPr>
              <a:t> onto both cleavage-dependent and cleavage-independent RISCs, so that</a:t>
            </a:r>
          </a:p>
          <a:p>
            <a:r>
              <a:rPr lang="en-US" sz="1200" b="0" i="0" u="none" strike="noStrike" kern="1200" baseline="0" dirty="0" smtClean="0">
                <a:solidFill>
                  <a:schemeClr val="tx1"/>
                </a:solidFill>
                <a:latin typeface="Arial" panose="020B0604020202020204" pitchFamily="34" charset="0"/>
                <a:ea typeface="+mn-ea"/>
                <a:cs typeface="+mn-cs"/>
              </a:rPr>
              <a:t>the expression of target mRNA can be more effectively and efficiently shut down both through target mRNA degradation and through translational repression. D.D. Rao et al. / Advanced Drug Delivery Reviews 61 (2009) 746–759</a:t>
            </a:r>
            <a:endParaRPr lang="cs-CZ" dirty="0"/>
          </a:p>
        </p:txBody>
      </p:sp>
      <p:sp>
        <p:nvSpPr>
          <p:cNvPr id="4" name="Zástupný symbol pro číslo snímku 3"/>
          <p:cNvSpPr>
            <a:spLocks noGrp="1"/>
          </p:cNvSpPr>
          <p:nvPr>
            <p:ph type="sldNum" sz="quarter" idx="10"/>
          </p:nvPr>
        </p:nvSpPr>
        <p:spPr/>
        <p:txBody>
          <a:bodyPr/>
          <a:lstStyle/>
          <a:p>
            <a:pPr>
              <a:defRPr/>
            </a:pPr>
            <a:fld id="{EF7DB1C6-1E4B-40D9-8774-BEC41DBF23AC}" type="slidenum">
              <a:rPr lang="cs-CZ" altLang="cs-CZ" smtClean="0"/>
              <a:pPr>
                <a:defRPr/>
              </a:pPr>
              <a:t>26</a:t>
            </a:fld>
            <a:endParaRPr lang="cs-CZ" altLang="cs-CZ"/>
          </a:p>
        </p:txBody>
      </p:sp>
    </p:spTree>
    <p:extLst>
      <p:ext uri="{BB962C8B-B14F-4D97-AF65-F5344CB8AC3E}">
        <p14:creationId xmlns:p14="http://schemas.microsoft.com/office/powerpoint/2010/main" val="330039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91680" y="4869160"/>
            <a:ext cx="6984776" cy="432048"/>
          </a:xfrm>
        </p:spPr>
        <p:txBody>
          <a:bodyPr anchor="t"/>
          <a:lstStyle>
            <a:lvl1pPr>
              <a:defRPr sz="2200" b="0">
                <a:solidFill>
                  <a:schemeClr val="bg1">
                    <a:lumMod val="50000"/>
                  </a:schemeClr>
                </a:solidFill>
              </a:defRPr>
            </a:lvl1pPr>
          </a:lstStyle>
          <a:p>
            <a:r>
              <a:rPr lang="cs-CZ" smtClean="0"/>
              <a:t>Klepnutím lze upravit styl předlohy nadpisů.</a:t>
            </a:r>
            <a:endParaRPr lang="cs-CZ" dirty="0"/>
          </a:p>
        </p:txBody>
      </p:sp>
      <p:sp>
        <p:nvSpPr>
          <p:cNvPr id="3" name="Podnadpis 2"/>
          <p:cNvSpPr>
            <a:spLocks noGrp="1"/>
          </p:cNvSpPr>
          <p:nvPr>
            <p:ph type="subTitle" idx="1"/>
          </p:nvPr>
        </p:nvSpPr>
        <p:spPr>
          <a:xfrm>
            <a:off x="1691680" y="3573016"/>
            <a:ext cx="6984776" cy="1224136"/>
          </a:xfrm>
        </p:spPr>
        <p:txBody>
          <a:bodyPr anchor="b"/>
          <a:lstStyle>
            <a:lvl1pPr marL="0" indent="0" algn="l">
              <a:buNone/>
              <a:defRPr sz="2800" b="1">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48C1754E-6365-47BD-8F22-0A186F08004B}" type="slidenum">
              <a:rPr lang="cs-CZ" altLang="cs-CZ"/>
              <a:pPr>
                <a:defRPr/>
              </a:pPr>
              <a:t>‹#›</a:t>
            </a:fld>
            <a:endParaRPr lang="cs-CZ" alt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Prázdn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ovéPole 6"/>
          <p:cNvSpPr txBox="1"/>
          <p:nvPr/>
        </p:nvSpPr>
        <p:spPr>
          <a:xfrm rot="16200000">
            <a:off x="-2776443" y="3037092"/>
            <a:ext cx="6460828" cy="907941"/>
          </a:xfrm>
          <a:prstGeom prst="rect">
            <a:avLst/>
          </a:prstGeom>
          <a:noFill/>
          <a:ln>
            <a:noFill/>
          </a:ln>
        </p:spPr>
        <p:txBody>
          <a:bodyPr anchor="ctr">
            <a:spAutoFit/>
          </a:bodyPr>
          <a:lstStyle/>
          <a:p>
            <a:pPr algn="r" eaLnBrk="0" hangingPunct="0">
              <a:defRPr/>
            </a:pPr>
            <a:r>
              <a:rPr lang="en-US" sz="5300" dirty="0">
                <a:ln w="15240">
                  <a:solidFill>
                    <a:schemeClr val="bg1"/>
                  </a:solidFill>
                </a:ln>
                <a:solidFill>
                  <a:srgbClr val="D3F17F"/>
                </a:solidFill>
                <a:latin typeface="Arial Black" pitchFamily="34" charset="0"/>
              </a:rPr>
              <a:t>RT</a:t>
            </a:r>
            <a:r>
              <a:rPr lang="sk-SK" sz="5300" dirty="0">
                <a:ln w="15240">
                  <a:solidFill>
                    <a:schemeClr val="bg1"/>
                  </a:solidFill>
                </a:ln>
                <a:solidFill>
                  <a:srgbClr val="D3F17F"/>
                </a:solidFill>
                <a:latin typeface="Arial Black" pitchFamily="34" charset="0"/>
              </a:rPr>
              <a:t>-PCR</a:t>
            </a:r>
            <a:endParaRPr lang="en-US" sz="5300" dirty="0">
              <a:ln w="15240">
                <a:solidFill>
                  <a:schemeClr val="bg1"/>
                </a:solidFill>
              </a:ln>
              <a:solidFill>
                <a:srgbClr val="D3F17F"/>
              </a:solidFill>
              <a:latin typeface="Arial Black" pitchFamily="34" charset="0"/>
            </a:endParaRPr>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C3DE02D2-0C6F-4B93-9486-7A22CFDBE211}" type="slidenum">
              <a:rPr lang="cs-CZ" altLang="cs-CZ"/>
              <a:pPr>
                <a:defRPr/>
              </a:pPr>
              <a:t>‹#›</a:t>
            </a:fld>
            <a:endParaRPr lang="cs-CZ" alt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ovéPole 6"/>
          <p:cNvSpPr txBox="1"/>
          <p:nvPr/>
        </p:nvSpPr>
        <p:spPr>
          <a:xfrm rot="16200000">
            <a:off x="-2776443" y="3037092"/>
            <a:ext cx="6460828" cy="907941"/>
          </a:xfrm>
          <a:prstGeom prst="rect">
            <a:avLst/>
          </a:prstGeom>
          <a:noFill/>
          <a:ln>
            <a:noFill/>
          </a:ln>
        </p:spPr>
        <p:txBody>
          <a:bodyPr anchor="ctr">
            <a:spAutoFit/>
          </a:bodyPr>
          <a:lstStyle/>
          <a:p>
            <a:pPr algn="r" eaLnBrk="0" hangingPunct="0">
              <a:defRPr/>
            </a:pPr>
            <a:r>
              <a:rPr lang="en-US" sz="5300" dirty="0">
                <a:ln w="15240">
                  <a:solidFill>
                    <a:schemeClr val="bg1"/>
                  </a:solidFill>
                </a:ln>
                <a:solidFill>
                  <a:srgbClr val="D3F17F"/>
                </a:solidFill>
                <a:latin typeface="Arial Black" pitchFamily="34" charset="0"/>
              </a:rPr>
              <a:t>RT</a:t>
            </a:r>
            <a:r>
              <a:rPr lang="sk-SK" sz="5300" dirty="0">
                <a:ln w="15240">
                  <a:solidFill>
                    <a:schemeClr val="bg1"/>
                  </a:solidFill>
                </a:ln>
                <a:solidFill>
                  <a:srgbClr val="D3F17F"/>
                </a:solidFill>
                <a:latin typeface="Arial Black" pitchFamily="34" charset="0"/>
              </a:rPr>
              <a:t>-PCR</a:t>
            </a:r>
            <a:endParaRPr lang="en-US" sz="5300" dirty="0">
              <a:ln w="15240">
                <a:solidFill>
                  <a:schemeClr val="bg1"/>
                </a:solidFill>
              </a:ln>
              <a:solidFill>
                <a:srgbClr val="D3F17F"/>
              </a:solidFill>
              <a:latin typeface="Arial Black" pitchFamily="34" charset="0"/>
            </a:endParaRPr>
          </a:p>
        </p:txBody>
      </p:sp>
      <p:sp>
        <p:nvSpPr>
          <p:cNvPr id="2" name="Nadpis 1"/>
          <p:cNvSpPr>
            <a:spLocks noGrp="1"/>
          </p:cNvSpPr>
          <p:nvPr>
            <p:ph type="title"/>
          </p:nvPr>
        </p:nvSpPr>
        <p:spPr>
          <a:xfrm>
            <a:off x="2267744" y="4797152"/>
            <a:ext cx="5486400" cy="720080"/>
          </a:xfrm>
        </p:spPr>
        <p:txBody>
          <a:bodyPr anchor="b"/>
          <a:lstStyle>
            <a:lvl1pPr algn="l">
              <a:defRPr sz="2000" b="1"/>
            </a:lvl1pPr>
          </a:lstStyle>
          <a:p>
            <a:r>
              <a:rPr lang="cs-CZ" smtClean="0"/>
              <a:t>Klepnutím lze upravit styl předlohy nadpisů.</a:t>
            </a:r>
            <a:endParaRPr lang="cs-CZ" dirty="0"/>
          </a:p>
        </p:txBody>
      </p:sp>
      <p:sp>
        <p:nvSpPr>
          <p:cNvPr id="3" name="Zástupný symbol pro obrázek 2"/>
          <p:cNvSpPr>
            <a:spLocks noGrp="1"/>
          </p:cNvSpPr>
          <p:nvPr>
            <p:ph type="pic" idx="1"/>
          </p:nvPr>
        </p:nvSpPr>
        <p:spPr>
          <a:xfrm>
            <a:off x="2259012" y="1052736"/>
            <a:ext cx="5486400" cy="356026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cs-CZ" noProof="0" dirty="0"/>
          </a:p>
        </p:txBody>
      </p:sp>
      <p:sp>
        <p:nvSpPr>
          <p:cNvPr id="4" name="Zástupný symbol pro text 3"/>
          <p:cNvSpPr>
            <a:spLocks noGrp="1"/>
          </p:cNvSpPr>
          <p:nvPr>
            <p:ph type="body" sz="half" idx="2"/>
          </p:nvPr>
        </p:nvSpPr>
        <p:spPr>
          <a:xfrm>
            <a:off x="2267744" y="5517231"/>
            <a:ext cx="5486400" cy="6549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6" name="Zástupný symbol pro datum 3"/>
          <p:cNvSpPr>
            <a:spLocks noGrp="1"/>
          </p:cNvSpPr>
          <p:nvPr>
            <p:ph type="dt" sz="half" idx="10"/>
          </p:nvPr>
        </p:nvSpPr>
        <p:spPr/>
        <p:txBody>
          <a:bodyPr/>
          <a:lstStyle>
            <a:lvl1pPr>
              <a:defRPr/>
            </a:lvl1pPr>
          </a:lstStyle>
          <a:p>
            <a:pPr>
              <a:defRPr/>
            </a:pPr>
            <a:endParaRPr lang="cs-CZ" altLang="cs-CZ"/>
          </a:p>
        </p:txBody>
      </p:sp>
      <p:sp>
        <p:nvSpPr>
          <p:cNvPr id="7" name="Zástupný symbol pro zápatí 4"/>
          <p:cNvSpPr>
            <a:spLocks noGrp="1"/>
          </p:cNvSpPr>
          <p:nvPr>
            <p:ph type="ftr" sz="quarter" idx="11"/>
          </p:nvPr>
        </p:nvSpPr>
        <p:spPr/>
        <p:txBody>
          <a:bodyPr/>
          <a:lstStyle>
            <a:lvl1pPr>
              <a:defRPr/>
            </a:lvl1pPr>
          </a:lstStyle>
          <a:p>
            <a:pPr>
              <a:defRPr/>
            </a:pPr>
            <a:endParaRPr lang="cs-CZ" altLang="cs-CZ"/>
          </a:p>
        </p:txBody>
      </p:sp>
      <p:sp>
        <p:nvSpPr>
          <p:cNvPr id="8" name="Zástupný symbol pro číslo snímku 5"/>
          <p:cNvSpPr>
            <a:spLocks noGrp="1"/>
          </p:cNvSpPr>
          <p:nvPr>
            <p:ph type="sldNum" sz="quarter" idx="12"/>
          </p:nvPr>
        </p:nvSpPr>
        <p:spPr/>
        <p:txBody>
          <a:bodyPr/>
          <a:lstStyle>
            <a:lvl1pPr>
              <a:defRPr/>
            </a:lvl1pPr>
          </a:lstStyle>
          <a:p>
            <a:pPr>
              <a:defRPr/>
            </a:pPr>
            <a:fld id="{CDA24B24-53D3-4B5D-A369-52F53CAF9A23}" type="slidenum">
              <a:rPr lang="cs-CZ" altLang="cs-CZ"/>
              <a:pPr>
                <a:defRPr/>
              </a:pPr>
              <a:t>‹#›</a:t>
            </a:fld>
            <a:endParaRPr lang="cs-CZ" alt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57338" y="396875"/>
            <a:ext cx="7138987" cy="627063"/>
          </a:xfrm>
        </p:spPr>
        <p:txBody>
          <a:bodyPr/>
          <a:lstStyle/>
          <a:p>
            <a:r>
              <a:rPr lang="en-US"/>
              <a:t>Click to edit Master title style</a:t>
            </a:r>
            <a:endParaRPr lang="cs-CZ"/>
          </a:p>
        </p:txBody>
      </p:sp>
      <p:sp>
        <p:nvSpPr>
          <p:cNvPr id="3" name="Table Placeholder 2"/>
          <p:cNvSpPr>
            <a:spLocks noGrp="1"/>
          </p:cNvSpPr>
          <p:nvPr>
            <p:ph type="tbl" idx="1"/>
          </p:nvPr>
        </p:nvSpPr>
        <p:spPr>
          <a:xfrm>
            <a:off x="1547813" y="1484313"/>
            <a:ext cx="7138987" cy="4641850"/>
          </a:xfrm>
        </p:spPr>
        <p:txBody>
          <a:bodyPr/>
          <a:lstStyle/>
          <a:p>
            <a:pPr lvl="0"/>
            <a:endParaRPr lang="cs-CZ" noProof="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471B75F3-1CFB-479C-8BC0-1A65F9D274CC}" type="slidenum">
              <a:rPr lang="cs-CZ" altLang="cs-CZ"/>
              <a:pPr>
                <a:defRPr/>
              </a:pPr>
              <a:t>‹#›</a:t>
            </a:fld>
            <a:endParaRPr lang="cs-CZ" alt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92275" y="6356350"/>
            <a:ext cx="1655763" cy="365125"/>
          </a:xfrm>
        </p:spPr>
        <p:txBody>
          <a:bodyPr/>
          <a:lstStyle>
            <a:lvl1pPr>
              <a:defRPr/>
            </a:lvl1pPr>
          </a:lstStyle>
          <a:p>
            <a:pPr>
              <a:defRPr/>
            </a:pPr>
            <a:endParaRPr lang="cs-CZ" altLang="cs-CZ"/>
          </a:p>
        </p:txBody>
      </p:sp>
      <p:sp>
        <p:nvSpPr>
          <p:cNvPr id="3" name="Footer Placeholder 2"/>
          <p:cNvSpPr>
            <a:spLocks noGrp="1"/>
          </p:cNvSpPr>
          <p:nvPr>
            <p:ph type="ftr" sz="quarter" idx="11"/>
          </p:nvPr>
        </p:nvSpPr>
        <p:spPr>
          <a:xfrm>
            <a:off x="3708400" y="6356350"/>
            <a:ext cx="2735263" cy="365125"/>
          </a:xfrm>
        </p:spPr>
        <p:txBody>
          <a:bodyPr/>
          <a:lstStyle>
            <a:lvl1pPr>
              <a:defRPr/>
            </a:lvl1pPr>
          </a:lstStyle>
          <a:p>
            <a:pPr>
              <a:defRPr/>
            </a:pPr>
            <a:endParaRPr lang="cs-CZ" altLang="cs-CZ"/>
          </a:p>
        </p:txBody>
      </p:sp>
      <p:sp>
        <p:nvSpPr>
          <p:cNvPr id="4" name="Slide Number Placeholder 3"/>
          <p:cNvSpPr>
            <a:spLocks noGrp="1"/>
          </p:cNvSpPr>
          <p:nvPr>
            <p:ph type="sldNum" sz="quarter" idx="12"/>
          </p:nvPr>
        </p:nvSpPr>
        <p:spPr>
          <a:xfrm>
            <a:off x="6804025" y="6356350"/>
            <a:ext cx="1882775" cy="365125"/>
          </a:xfrm>
        </p:spPr>
        <p:txBody>
          <a:bodyPr/>
          <a:lstStyle>
            <a:lvl1pPr>
              <a:defRPr/>
            </a:lvl1pPr>
          </a:lstStyle>
          <a:p>
            <a:pPr>
              <a:defRPr/>
            </a:pPr>
            <a:fld id="{85428C51-0CB0-4BA2-A587-FEEEDD895A2A}" type="slidenum">
              <a:rPr lang="cs-CZ" altLang="cs-CZ"/>
              <a:pPr>
                <a:defRPr/>
              </a:pPr>
              <a:t>‹#›</a:t>
            </a:fld>
            <a:endParaRPr lang="cs-CZ" alt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jednořádkový a obsah">
    <p:spTree>
      <p:nvGrpSpPr>
        <p:cNvPr id="1" name=""/>
        <p:cNvGrpSpPr/>
        <p:nvPr/>
      </p:nvGrpSpPr>
      <p:grpSpPr>
        <a:xfrm>
          <a:off x="0" y="0"/>
          <a:ext cx="0" cy="0"/>
          <a:chOff x="0" y="0"/>
          <a:chExt cx="0" cy="0"/>
        </a:xfrm>
      </p:grpSpPr>
      <p:sp>
        <p:nvSpPr>
          <p:cNvPr id="2" name="Nadpis 1"/>
          <p:cNvSpPr>
            <a:spLocks noGrp="1"/>
          </p:cNvSpPr>
          <p:nvPr>
            <p:ph type="title"/>
          </p:nvPr>
        </p:nvSpPr>
        <p:spPr>
          <a:xfrm>
            <a:off x="1547812" y="396280"/>
            <a:ext cx="7138987" cy="627063"/>
          </a:xfrm>
        </p:spPr>
        <p:txBody>
          <a:bodyPr/>
          <a:lstStyle/>
          <a:p>
            <a:r>
              <a:rPr lang="cs-CZ" smtClean="0"/>
              <a:t>Klepnutím lze upravit styl předlohy nadpisů.</a:t>
            </a:r>
            <a:endParaRPr lang="cs-CZ"/>
          </a:p>
        </p:txBody>
      </p:sp>
      <p:sp>
        <p:nvSpPr>
          <p:cNvPr id="3" name="Zástupný symbol pro obsah 2"/>
          <p:cNvSpPr>
            <a:spLocks noGrp="1"/>
          </p:cNvSpPr>
          <p:nvPr>
            <p:ph idx="1"/>
          </p:nvPr>
        </p:nvSpPr>
        <p:spPr>
          <a:xfrm>
            <a:off x="1547813" y="1412776"/>
            <a:ext cx="7138987" cy="4713387"/>
          </a:xfrm>
        </p:spPr>
        <p:txBody>
          <a:bodyPr/>
          <a:lstStyle>
            <a:lvl1pPr marL="266700" indent="-266700">
              <a:buFontTx/>
              <a:buBlip>
                <a:blip r:embed="rId2"/>
              </a:buBlip>
              <a:defRPr/>
            </a:lvl1pPr>
            <a:lvl2pPr marL="541338" indent="-274638">
              <a:buFontTx/>
              <a:buBlip>
                <a:blip r:embed="rId2"/>
              </a:buBlip>
              <a:defRPr/>
            </a:lvl2pPr>
            <a:lvl3pPr marL="808038" indent="-266700">
              <a:buFontTx/>
              <a:buBlip>
                <a:blip r:embed="rId2"/>
              </a:buBlip>
              <a:defRPr/>
            </a:lvl3pPr>
            <a:lvl4pPr marL="985838" indent="-177800">
              <a:buFontTx/>
              <a:buBlip>
                <a:blip r:embed="rId2"/>
              </a:buBlip>
              <a:defRPr/>
            </a:lvl4pPr>
            <a:lvl5pPr marL="1163638" indent="-177800">
              <a:buFontTx/>
              <a:buBlip>
                <a:blip r:embed="rId2"/>
              </a:buBlip>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D4EC02A8-E4D3-4A53-8547-D6199327470D}" type="slidenum">
              <a:rPr lang="cs-CZ" altLang="cs-CZ"/>
              <a:pPr>
                <a:defRPr/>
              </a:pPr>
              <a:t>‹#›</a:t>
            </a:fld>
            <a:endParaRPr lang="cs-CZ" alt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dvouřádkový a obsah">
    <p:spTree>
      <p:nvGrpSpPr>
        <p:cNvPr id="1" name=""/>
        <p:cNvGrpSpPr/>
        <p:nvPr/>
      </p:nvGrpSpPr>
      <p:grpSpPr>
        <a:xfrm>
          <a:off x="0" y="0"/>
          <a:ext cx="0" cy="0"/>
          <a:chOff x="0" y="0"/>
          <a:chExt cx="0" cy="0"/>
        </a:xfrm>
      </p:grpSpPr>
      <p:sp>
        <p:nvSpPr>
          <p:cNvPr id="2" name="Nadpis 1"/>
          <p:cNvSpPr>
            <a:spLocks noGrp="1"/>
          </p:cNvSpPr>
          <p:nvPr>
            <p:ph type="title"/>
          </p:nvPr>
        </p:nvSpPr>
        <p:spPr>
          <a:xfrm>
            <a:off x="1547664" y="148535"/>
            <a:ext cx="7139136" cy="864096"/>
          </a:xfrm>
        </p:spPr>
        <p:txBody>
          <a:bodyPr/>
          <a:lstStyle>
            <a:lvl1pPr>
              <a:defRPr/>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1547664" y="1484784"/>
            <a:ext cx="7139136" cy="4641379"/>
          </a:xfrm>
        </p:spPr>
        <p:txBody>
          <a:bodyPr/>
          <a:lstStyle>
            <a:lvl1pPr marL="266700" indent="-266700">
              <a:buFontTx/>
              <a:buBlip>
                <a:blip r:embed="rId2"/>
              </a:buBlip>
              <a:defRPr/>
            </a:lvl1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2A245A79-7170-4CEF-AAEA-03059F0B0BD9}" type="slidenum">
              <a:rPr lang="cs-CZ" altLang="cs-CZ"/>
              <a:pPr>
                <a:defRPr/>
              </a:pPr>
              <a:t>‹#›</a:t>
            </a:fld>
            <a:endParaRPr lang="cs-CZ" alt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Bez nadpisu, pouze obsa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ovéPole 6"/>
          <p:cNvSpPr txBox="1"/>
          <p:nvPr/>
        </p:nvSpPr>
        <p:spPr>
          <a:xfrm rot="16200000">
            <a:off x="-2776443" y="3037092"/>
            <a:ext cx="6460828" cy="907941"/>
          </a:xfrm>
          <a:prstGeom prst="rect">
            <a:avLst/>
          </a:prstGeom>
          <a:noFill/>
          <a:ln>
            <a:noFill/>
          </a:ln>
        </p:spPr>
        <p:txBody>
          <a:bodyPr anchor="ctr">
            <a:spAutoFit/>
          </a:bodyPr>
          <a:lstStyle/>
          <a:p>
            <a:pPr algn="r" eaLnBrk="0" hangingPunct="0">
              <a:defRPr/>
            </a:pPr>
            <a:r>
              <a:rPr lang="en-US" sz="5300" dirty="0">
                <a:ln w="15240">
                  <a:solidFill>
                    <a:schemeClr val="bg1"/>
                  </a:solidFill>
                </a:ln>
                <a:solidFill>
                  <a:srgbClr val="D3F17F"/>
                </a:solidFill>
                <a:latin typeface="Arial Black" pitchFamily="34" charset="0"/>
              </a:rPr>
              <a:t>RT</a:t>
            </a:r>
            <a:r>
              <a:rPr lang="sk-SK" sz="5300" dirty="0">
                <a:ln w="15240">
                  <a:solidFill>
                    <a:schemeClr val="bg1"/>
                  </a:solidFill>
                </a:ln>
                <a:solidFill>
                  <a:srgbClr val="D3F17F"/>
                </a:solidFill>
                <a:latin typeface="Arial Black" pitchFamily="34" charset="0"/>
              </a:rPr>
              <a:t>-PCR</a:t>
            </a:r>
            <a:endParaRPr lang="en-US" sz="5300" dirty="0">
              <a:ln w="15240">
                <a:solidFill>
                  <a:schemeClr val="bg1"/>
                </a:solidFill>
              </a:ln>
              <a:solidFill>
                <a:srgbClr val="D3F17F"/>
              </a:solidFill>
              <a:latin typeface="Arial Black" pitchFamily="34" charset="0"/>
            </a:endParaRPr>
          </a:p>
        </p:txBody>
      </p:sp>
      <p:sp>
        <p:nvSpPr>
          <p:cNvPr id="3" name="Zástupný symbol pro obsah 2"/>
          <p:cNvSpPr>
            <a:spLocks noGrp="1"/>
          </p:cNvSpPr>
          <p:nvPr>
            <p:ph idx="1"/>
          </p:nvPr>
        </p:nvSpPr>
        <p:spPr>
          <a:xfrm>
            <a:off x="1547813" y="1052736"/>
            <a:ext cx="7138987" cy="5073427"/>
          </a:xfrm>
        </p:spPr>
        <p:txBody>
          <a:bodyPr/>
          <a:lstStyle>
            <a:lvl1pPr marL="266700" indent="-266700">
              <a:buFontTx/>
              <a:buBlip>
                <a:blip r:embed="rId3"/>
              </a:buBlip>
              <a:defRPr/>
            </a:lvl1pPr>
            <a:lvl2pPr marL="541338" indent="-274638">
              <a:buFontTx/>
              <a:buBlip>
                <a:blip r:embed="rId3"/>
              </a:buBlip>
              <a:defRPr/>
            </a:lvl2pPr>
            <a:lvl3pPr marL="808038" indent="-266700">
              <a:buFontTx/>
              <a:buBlip>
                <a:blip r:embed="rId3"/>
              </a:buBlip>
              <a:defRPr/>
            </a:lvl3pPr>
            <a:lvl4pPr marL="985838" indent="-177800">
              <a:buFontTx/>
              <a:buBlip>
                <a:blip r:embed="rId3"/>
              </a:buBlip>
              <a:defRPr/>
            </a:lvl4pPr>
            <a:lvl5pPr marL="1163638" indent="-177800">
              <a:buFontTx/>
              <a:buBlip>
                <a:blip r:embed="rId3"/>
              </a:buBlip>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3"/>
          <p:cNvSpPr>
            <a:spLocks noGrp="1"/>
          </p:cNvSpPr>
          <p:nvPr>
            <p:ph type="dt" sz="half" idx="10"/>
          </p:nvPr>
        </p:nvSpPr>
        <p:spPr/>
        <p:txBody>
          <a:bodyPr/>
          <a:lstStyle>
            <a:lvl1pPr>
              <a:defRPr/>
            </a:lvl1pPr>
          </a:lstStyle>
          <a:p>
            <a:pPr>
              <a:defRPr/>
            </a:pPr>
            <a:endParaRPr lang="cs-CZ" alt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pPr>
              <a:defRPr/>
            </a:pPr>
            <a:fld id="{2F898806-0C05-4BB5-870C-ECEF762D7713}" type="slidenum">
              <a:rPr lang="cs-CZ" altLang="cs-CZ"/>
              <a:pPr>
                <a:defRPr/>
              </a:pPr>
              <a:t>‹#›</a:t>
            </a:fld>
            <a:endParaRPr lang="cs-CZ" alt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549809" y="388259"/>
            <a:ext cx="7138987" cy="627063"/>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1547664" y="1484784"/>
            <a:ext cx="3384376" cy="4641379"/>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5076056" y="1484784"/>
            <a:ext cx="3610744" cy="4641379"/>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3"/>
          <p:cNvSpPr>
            <a:spLocks noGrp="1"/>
          </p:cNvSpPr>
          <p:nvPr>
            <p:ph type="dt" sz="half" idx="10"/>
          </p:nvPr>
        </p:nvSpPr>
        <p:spPr/>
        <p:txBody>
          <a:bodyPr/>
          <a:lstStyle>
            <a:lvl1pPr>
              <a:defRPr/>
            </a:lvl1pPr>
          </a:lstStyle>
          <a:p>
            <a:pPr>
              <a:defRPr/>
            </a:pPr>
            <a:endParaRPr lang="cs-CZ" alt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pPr>
              <a:defRPr/>
            </a:pPr>
            <a:fld id="{1814E671-DDE8-4149-BA56-2CB42819DFEF}" type="slidenum">
              <a:rPr lang="cs-CZ" altLang="cs-CZ"/>
              <a:pPr>
                <a:defRPr/>
              </a:pPr>
              <a:t>‹#›</a:t>
            </a:fld>
            <a:endParaRPr lang="cs-CZ" alt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odstavce + dvouřádkový">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547664" y="163339"/>
            <a:ext cx="3528392" cy="856950"/>
          </a:xfrm>
        </p:spPr>
        <p:txBody>
          <a:bodyPr anchor="b">
            <a:noAutofit/>
          </a:bodyPr>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1547664" y="1484784"/>
            <a:ext cx="3528392" cy="464137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5220072" y="163339"/>
            <a:ext cx="3466728" cy="856950"/>
          </a:xfrm>
        </p:spPr>
        <p:txBody>
          <a:bodyPr anchor="b">
            <a:noAutofit/>
          </a:bodyPr>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0072" y="1484784"/>
            <a:ext cx="3466728" cy="464137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3"/>
          <p:cNvSpPr>
            <a:spLocks noGrp="1"/>
          </p:cNvSpPr>
          <p:nvPr>
            <p:ph type="dt" sz="half" idx="10"/>
          </p:nvPr>
        </p:nvSpPr>
        <p:spPr/>
        <p:txBody>
          <a:bodyPr/>
          <a:lstStyle>
            <a:lvl1pPr>
              <a:defRPr/>
            </a:lvl1pPr>
          </a:lstStyle>
          <a:p>
            <a:pPr>
              <a:defRPr/>
            </a:pPr>
            <a:endParaRPr lang="cs-CZ" altLang="cs-CZ"/>
          </a:p>
        </p:txBody>
      </p:sp>
      <p:sp>
        <p:nvSpPr>
          <p:cNvPr id="8" name="Zástupný symbol pro zápatí 4"/>
          <p:cNvSpPr>
            <a:spLocks noGrp="1"/>
          </p:cNvSpPr>
          <p:nvPr>
            <p:ph type="ftr" sz="quarter" idx="11"/>
          </p:nvPr>
        </p:nvSpPr>
        <p:spPr/>
        <p:txBody>
          <a:bodyPr/>
          <a:lstStyle>
            <a:lvl1pPr>
              <a:defRPr/>
            </a:lvl1pPr>
          </a:lstStyle>
          <a:p>
            <a:pPr>
              <a:defRPr/>
            </a:pPr>
            <a:endParaRPr lang="cs-CZ" altLang="cs-CZ"/>
          </a:p>
        </p:txBody>
      </p:sp>
      <p:sp>
        <p:nvSpPr>
          <p:cNvPr id="9" name="Zástupný symbol pro číslo snímku 5"/>
          <p:cNvSpPr>
            <a:spLocks noGrp="1"/>
          </p:cNvSpPr>
          <p:nvPr>
            <p:ph type="sldNum" sz="quarter" idx="12"/>
          </p:nvPr>
        </p:nvSpPr>
        <p:spPr/>
        <p:txBody>
          <a:bodyPr/>
          <a:lstStyle>
            <a:lvl1pPr>
              <a:defRPr/>
            </a:lvl1pPr>
          </a:lstStyle>
          <a:p>
            <a:pPr>
              <a:defRPr/>
            </a:pPr>
            <a:fld id="{7123820F-2A2C-40FF-BA43-7203691E1E45}" type="slidenum">
              <a:rPr lang="cs-CZ" altLang="cs-CZ"/>
              <a:pPr>
                <a:defRPr/>
              </a:pPr>
              <a:t>‹#›</a:t>
            </a:fld>
            <a:endParaRPr lang="cs-CZ" alt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547664" y="388259"/>
            <a:ext cx="7138987" cy="627063"/>
          </a:xfrm>
        </p:spPr>
        <p:txBody>
          <a:bodyPr/>
          <a:lstStyle>
            <a:lvl1pPr>
              <a:defRPr/>
            </a:lvl1pPr>
          </a:lstStyle>
          <a:p>
            <a:r>
              <a:rPr lang="cs-CZ" smtClean="0"/>
              <a:t>Klepnutím lze upravit styl předlohy nadpisů.</a:t>
            </a:r>
            <a:endParaRPr lang="cs-CZ" dirty="0"/>
          </a:p>
        </p:txBody>
      </p:sp>
      <p:sp>
        <p:nvSpPr>
          <p:cNvPr id="3" name="Zástupný symbol pro text 2"/>
          <p:cNvSpPr>
            <a:spLocks noGrp="1"/>
          </p:cNvSpPr>
          <p:nvPr>
            <p:ph type="body" idx="1"/>
          </p:nvPr>
        </p:nvSpPr>
        <p:spPr>
          <a:xfrm>
            <a:off x="1547664" y="1429019"/>
            <a:ext cx="3528392" cy="639762"/>
          </a:xfrm>
        </p:spPr>
        <p:txBody>
          <a:bodyPr anchor="b">
            <a:noAutofit/>
          </a:bodyPr>
          <a:lstStyle>
            <a:lvl1pPr marL="0" indent="0">
              <a:buNone/>
              <a:defRPr sz="2200" b="1" baseline="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1547664" y="2132857"/>
            <a:ext cx="3528392" cy="3993306"/>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5220072" y="1429019"/>
            <a:ext cx="3466728" cy="639762"/>
          </a:xfrm>
        </p:spPr>
        <p:txBody>
          <a:bodyPr anchor="b">
            <a:noAutofit/>
          </a:bodyPr>
          <a:lstStyle>
            <a:lvl1pPr marL="0" indent="0">
              <a:buNone/>
              <a:defRPr sz="22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0072" y="2132857"/>
            <a:ext cx="3466728" cy="3993306"/>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3"/>
          <p:cNvSpPr>
            <a:spLocks noGrp="1"/>
          </p:cNvSpPr>
          <p:nvPr>
            <p:ph type="dt" sz="half" idx="10"/>
          </p:nvPr>
        </p:nvSpPr>
        <p:spPr/>
        <p:txBody>
          <a:bodyPr/>
          <a:lstStyle>
            <a:lvl1pPr>
              <a:defRPr/>
            </a:lvl1pPr>
          </a:lstStyle>
          <a:p>
            <a:pPr>
              <a:defRPr/>
            </a:pPr>
            <a:endParaRPr lang="cs-CZ" altLang="cs-CZ"/>
          </a:p>
        </p:txBody>
      </p:sp>
      <p:sp>
        <p:nvSpPr>
          <p:cNvPr id="8" name="Zástupný symbol pro zápatí 4"/>
          <p:cNvSpPr>
            <a:spLocks noGrp="1"/>
          </p:cNvSpPr>
          <p:nvPr>
            <p:ph type="ftr" sz="quarter" idx="11"/>
          </p:nvPr>
        </p:nvSpPr>
        <p:spPr/>
        <p:txBody>
          <a:bodyPr/>
          <a:lstStyle>
            <a:lvl1pPr>
              <a:defRPr/>
            </a:lvl1pPr>
          </a:lstStyle>
          <a:p>
            <a:pPr>
              <a:defRPr/>
            </a:pPr>
            <a:endParaRPr lang="cs-CZ" altLang="cs-CZ"/>
          </a:p>
        </p:txBody>
      </p:sp>
      <p:sp>
        <p:nvSpPr>
          <p:cNvPr id="9" name="Zástupný symbol pro číslo snímku 5"/>
          <p:cNvSpPr>
            <a:spLocks noGrp="1"/>
          </p:cNvSpPr>
          <p:nvPr>
            <p:ph type="sldNum" sz="quarter" idx="12"/>
          </p:nvPr>
        </p:nvSpPr>
        <p:spPr/>
        <p:txBody>
          <a:bodyPr/>
          <a:lstStyle>
            <a:lvl1pPr>
              <a:defRPr/>
            </a:lvl1pPr>
          </a:lstStyle>
          <a:p>
            <a:pPr>
              <a:defRPr/>
            </a:pPr>
            <a:fld id="{4F9A436D-6D7D-4084-B6EC-2B3B3F0E438D}" type="slidenum">
              <a:rPr lang="cs-CZ" altLang="cs-CZ"/>
              <a:pPr>
                <a:defRPr/>
              </a:pPr>
              <a:t>‹#›</a:t>
            </a:fld>
            <a:endParaRPr lang="cs-CZ" alt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ouze nadpis jednořádkový">
    <p:spTree>
      <p:nvGrpSpPr>
        <p:cNvPr id="1" name=""/>
        <p:cNvGrpSpPr/>
        <p:nvPr/>
      </p:nvGrpSpPr>
      <p:grpSpPr>
        <a:xfrm>
          <a:off x="0" y="0"/>
          <a:ext cx="0" cy="0"/>
          <a:chOff x="0" y="0"/>
          <a:chExt cx="0" cy="0"/>
        </a:xfrm>
      </p:grpSpPr>
      <p:sp>
        <p:nvSpPr>
          <p:cNvPr id="2" name="Nadpis 1"/>
          <p:cNvSpPr>
            <a:spLocks noGrp="1"/>
          </p:cNvSpPr>
          <p:nvPr>
            <p:ph type="title"/>
          </p:nvPr>
        </p:nvSpPr>
        <p:spPr>
          <a:xfrm>
            <a:off x="1547813" y="387896"/>
            <a:ext cx="7138987" cy="627063"/>
          </a:xfrm>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1718D8BA-4A1D-494F-9D65-C8FE6F3390FF}" type="slidenum">
              <a:rPr lang="cs-CZ" altLang="cs-CZ"/>
              <a:pPr>
                <a:defRPr/>
              </a:pPr>
              <a:t>‹#›</a:t>
            </a:fld>
            <a:endParaRPr lang="cs-CZ" alt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ouze nadpis dvouřádkový">
    <p:spTree>
      <p:nvGrpSpPr>
        <p:cNvPr id="1" name=""/>
        <p:cNvGrpSpPr/>
        <p:nvPr/>
      </p:nvGrpSpPr>
      <p:grpSpPr>
        <a:xfrm>
          <a:off x="0" y="0"/>
          <a:ext cx="0" cy="0"/>
          <a:chOff x="0" y="0"/>
          <a:chExt cx="0" cy="0"/>
        </a:xfrm>
      </p:grpSpPr>
      <p:sp>
        <p:nvSpPr>
          <p:cNvPr id="2" name="Nadpis 1"/>
          <p:cNvSpPr>
            <a:spLocks noGrp="1"/>
          </p:cNvSpPr>
          <p:nvPr>
            <p:ph type="title"/>
          </p:nvPr>
        </p:nvSpPr>
        <p:spPr>
          <a:xfrm>
            <a:off x="1547664" y="147809"/>
            <a:ext cx="7139136" cy="864096"/>
          </a:xfrm>
        </p:spPr>
        <p:txBody>
          <a:bodyPr/>
          <a:lstStyle>
            <a:lvl1pPr>
              <a:defRPr/>
            </a:lvl1pPr>
          </a:lstStyle>
          <a:p>
            <a:r>
              <a:rPr lang="cs-CZ" smtClean="0"/>
              <a:t>Klepnutím lze upravit styl předlohy nadpisů.</a:t>
            </a:r>
            <a:endParaRPr lang="cs-CZ" dirty="0"/>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F60D4E24-2C21-4D0F-A82F-428BA44AB63F}" type="slidenum">
              <a:rPr lang="cs-CZ" altLang="cs-CZ"/>
              <a:pPr>
                <a:defRPr/>
              </a:pPr>
              <a:t>‹#›</a:t>
            </a:fld>
            <a:endParaRPr lang="cs-CZ" alt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1557338" y="396875"/>
            <a:ext cx="7138987" cy="627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1547813" y="1484313"/>
            <a:ext cx="7138987"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1692275" y="6356350"/>
            <a:ext cx="1655763"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anose="020B0604020202020204" pitchFamily="34" charset="0"/>
              </a:defRPr>
            </a:lvl1pPr>
          </a:lstStyle>
          <a:p>
            <a:pPr>
              <a:defRPr/>
            </a:pPr>
            <a:endParaRPr lang="cs-CZ" altLang="cs-CZ"/>
          </a:p>
        </p:txBody>
      </p:sp>
      <p:sp>
        <p:nvSpPr>
          <p:cNvPr id="5" name="Zástupný symbol pro zápatí 4"/>
          <p:cNvSpPr>
            <a:spLocks noGrp="1"/>
          </p:cNvSpPr>
          <p:nvPr>
            <p:ph type="ftr" sz="quarter" idx="3"/>
          </p:nvPr>
        </p:nvSpPr>
        <p:spPr>
          <a:xfrm>
            <a:off x="3708400" y="6356350"/>
            <a:ext cx="2735263"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anose="020B0604020202020204" pitchFamily="34" charset="0"/>
              </a:defRPr>
            </a:lvl1pPr>
          </a:lstStyle>
          <a:p>
            <a:pPr>
              <a:defRPr/>
            </a:pPr>
            <a:endParaRPr lang="cs-CZ" altLang="cs-CZ"/>
          </a:p>
        </p:txBody>
      </p:sp>
      <p:sp>
        <p:nvSpPr>
          <p:cNvPr id="6" name="Zástupný symbol pro číslo snímku 5"/>
          <p:cNvSpPr>
            <a:spLocks noGrp="1"/>
          </p:cNvSpPr>
          <p:nvPr>
            <p:ph type="sldNum" sz="quarter" idx="4"/>
          </p:nvPr>
        </p:nvSpPr>
        <p:spPr>
          <a:xfrm>
            <a:off x="6804025" y="6356350"/>
            <a:ext cx="1882775"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panose="020B0604020202020204" pitchFamily="34" charset="0"/>
              </a:defRPr>
            </a:lvl1pPr>
          </a:lstStyle>
          <a:p>
            <a:pPr>
              <a:defRPr/>
            </a:pPr>
            <a:fld id="{DA274CC8-ACE0-4C5B-87E4-DBC90C3C52A4}" type="slidenum">
              <a:rPr lang="cs-CZ" altLang="cs-CZ"/>
              <a:pPr>
                <a:defRPr/>
              </a:pPr>
              <a:t>‹#›</a:t>
            </a:fld>
            <a:endParaRPr lang="cs-CZ" altLang="cs-CZ"/>
          </a:p>
        </p:txBody>
      </p:sp>
      <p:sp>
        <p:nvSpPr>
          <p:cNvPr id="7" name="TextovéPole 6"/>
          <p:cNvSpPr txBox="1"/>
          <p:nvPr/>
        </p:nvSpPr>
        <p:spPr>
          <a:xfrm rot="16200000">
            <a:off x="-2870108" y="4434093"/>
            <a:ext cx="6460834" cy="907940"/>
          </a:xfrm>
          <a:prstGeom prst="rect">
            <a:avLst/>
          </a:prstGeom>
          <a:noFill/>
          <a:ln>
            <a:noFill/>
          </a:ln>
        </p:spPr>
        <p:txBody>
          <a:bodyPr anchor="ctr">
            <a:spAutoFit/>
          </a:bodyPr>
          <a:lstStyle/>
          <a:p>
            <a:pPr algn="r" eaLnBrk="0" hangingPunct="0">
              <a:defRPr/>
            </a:pPr>
            <a:r>
              <a:rPr lang="en-US" sz="5300" dirty="0">
                <a:ln w="15240">
                  <a:solidFill>
                    <a:schemeClr val="bg1"/>
                  </a:solidFill>
                </a:ln>
                <a:solidFill>
                  <a:srgbClr val="D3F17F"/>
                </a:solidFill>
                <a:latin typeface="Arial Black" pitchFamily="34" charset="0"/>
              </a:rPr>
              <a:t>RT</a:t>
            </a:r>
            <a:r>
              <a:rPr lang="sk-SK" sz="5300" dirty="0">
                <a:ln w="15240">
                  <a:solidFill>
                    <a:schemeClr val="bg1"/>
                  </a:solidFill>
                </a:ln>
                <a:solidFill>
                  <a:srgbClr val="D3F17F"/>
                </a:solidFill>
                <a:latin typeface="Arial Black" pitchFamily="34" charset="0"/>
              </a:rPr>
              <a:t>-PCR</a:t>
            </a:r>
            <a:endParaRPr lang="en-US" sz="5300" dirty="0">
              <a:ln w="15240">
                <a:solidFill>
                  <a:schemeClr val="bg1"/>
                </a:solidFill>
              </a:ln>
              <a:solidFill>
                <a:srgbClr val="D3F17F"/>
              </a:solidFill>
              <a:latin typeface="Arial Black"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6" r:id="rId4"/>
    <p:sldLayoutId id="2147483671" r:id="rId5"/>
    <p:sldLayoutId id="2147483670" r:id="rId6"/>
    <p:sldLayoutId id="2147483669" r:id="rId7"/>
    <p:sldLayoutId id="2147483668" r:id="rId8"/>
    <p:sldLayoutId id="2147483667" r:id="rId9"/>
    <p:sldLayoutId id="2147483677" r:id="rId10"/>
    <p:sldLayoutId id="2147483678" r:id="rId11"/>
    <p:sldLayoutId id="2147483666" r:id="rId12"/>
    <p:sldLayoutId id="2147483675" r:id="rId13"/>
  </p:sldLayoutIdLst>
  <p:txStyles>
    <p:titleStyle>
      <a:lvl1pPr algn="l" rtl="0" eaLnBrk="0" fontAlgn="base" hangingPunct="0">
        <a:spcBef>
          <a:spcPct val="0"/>
        </a:spcBef>
        <a:spcAft>
          <a:spcPct val="0"/>
        </a:spcAft>
        <a:defRPr sz="25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9pPr>
    </p:titleStyle>
    <p:bodyStyle>
      <a:lvl1pPr marL="266700" indent="-266700" algn="l" rtl="0" eaLnBrk="0" fontAlgn="base" hangingPunct="0">
        <a:spcBef>
          <a:spcPct val="20000"/>
        </a:spcBef>
        <a:spcAft>
          <a:spcPct val="0"/>
        </a:spcAft>
        <a:buBlip>
          <a:blip r:embed="rId16"/>
        </a:buBlip>
        <a:defRPr sz="2200" kern="1200">
          <a:solidFill>
            <a:schemeClr val="tx1"/>
          </a:solidFill>
          <a:latin typeface="Arial" pitchFamily="34" charset="0"/>
          <a:ea typeface="+mn-ea"/>
          <a:cs typeface="Arial" pitchFamily="34" charset="0"/>
        </a:defRPr>
      </a:lvl1pPr>
      <a:lvl2pPr marL="541338" indent="-274638" algn="l" rtl="0" eaLnBrk="0" fontAlgn="base" hangingPunct="0">
        <a:spcBef>
          <a:spcPct val="20000"/>
        </a:spcBef>
        <a:spcAft>
          <a:spcPct val="0"/>
        </a:spcAft>
        <a:buFont typeface="Arial" charset="0"/>
        <a:buChar char="–"/>
        <a:defRPr sz="2000" kern="1200">
          <a:solidFill>
            <a:srgbClr val="457326"/>
          </a:solidFill>
          <a:latin typeface="Arial" pitchFamily="34" charset="0"/>
          <a:ea typeface="+mn-ea"/>
          <a:cs typeface="Arial" pitchFamily="34" charset="0"/>
        </a:defRPr>
      </a:lvl2pPr>
      <a:lvl3pPr marL="808038" indent="-2667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985838" indent="-1778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163638" indent="-1778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1xnYFCZ9Y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cbi.nlm.nih.gov/pmc/articles/PMC367936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cbi.nlm.nih.gov/pmc/articles/PMC4923333/" TargetMode="External"/><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researchgate.net/publication/228105286_MicroRNAs_bind_to_Toll-like_receptors_to_induce_prometastatic_inflammatory_response" TargetMode="External"/><Relationship Id="rId2" Type="http://schemas.openxmlformats.org/officeDocument/2006/relationships/hyperlink" Target="https://www.sciencedirect.com/science/article/pii/S0753332217316530?via%3Dihub" TargetMode="External"/><Relationship Id="rId1" Type="http://schemas.openxmlformats.org/officeDocument/2006/relationships/slideLayout" Target="../slideLayouts/slideLayout2.xml"/><Relationship Id="rId4" Type="http://schemas.openxmlformats.org/officeDocument/2006/relationships/hyperlink" Target="https://www.sciencedirect.com/science/article/pii/S1574789112000798"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odnadpis 4"/>
          <p:cNvSpPr>
            <a:spLocks noGrp="1"/>
          </p:cNvSpPr>
          <p:nvPr>
            <p:ph type="subTitle" idx="1"/>
          </p:nvPr>
        </p:nvSpPr>
        <p:spPr>
          <a:xfrm>
            <a:off x="1966781" y="3212976"/>
            <a:ext cx="6983413" cy="1223963"/>
          </a:xfrm>
        </p:spPr>
        <p:txBody>
          <a:bodyPr/>
          <a:lstStyle/>
          <a:p>
            <a:pPr eaLnBrk="1" hangingPunct="1"/>
            <a:r>
              <a:rPr lang="cs-CZ" dirty="0" smtClean="0">
                <a:solidFill>
                  <a:srgbClr val="457326"/>
                </a:solidFill>
                <a:latin typeface="Arial" charset="0"/>
                <a:cs typeface="Arial" charset="0"/>
              </a:rPr>
              <a:t>Izolace RNA</a:t>
            </a:r>
          </a:p>
          <a:p>
            <a:pPr eaLnBrk="1" hangingPunct="1"/>
            <a:r>
              <a:rPr lang="cs-CZ" dirty="0" smtClean="0">
                <a:solidFill>
                  <a:srgbClr val="457326"/>
                </a:solidFill>
                <a:latin typeface="Arial" charset="0"/>
                <a:cs typeface="Arial" charset="0"/>
              </a:rPr>
              <a:t>Detekce RNA</a:t>
            </a:r>
          </a:p>
          <a:p>
            <a:pPr eaLnBrk="1" hangingPunct="1"/>
            <a:r>
              <a:rPr lang="cs-CZ" dirty="0">
                <a:solidFill>
                  <a:srgbClr val="457326"/>
                </a:solidFill>
                <a:latin typeface="Arial" charset="0"/>
                <a:cs typeface="Arial" charset="0"/>
              </a:rPr>
              <a:t>Nekódující RNA</a:t>
            </a:r>
          </a:p>
          <a:p>
            <a:pPr eaLnBrk="1" hangingPunct="1"/>
            <a:r>
              <a:rPr lang="cs-CZ" dirty="0" smtClean="0">
                <a:solidFill>
                  <a:srgbClr val="457326"/>
                </a:solidFill>
                <a:latin typeface="Arial" charset="0"/>
                <a:cs typeface="Arial" charset="0"/>
              </a:rPr>
              <a:t>Manipulace genové exprese přes RNA</a:t>
            </a:r>
          </a:p>
        </p:txBody>
      </p:sp>
      <p:sp>
        <p:nvSpPr>
          <p:cNvPr id="16387" name="Rectangle 4"/>
          <p:cNvSpPr>
            <a:spLocks noChangeArrowheads="1"/>
          </p:cNvSpPr>
          <p:nvPr/>
        </p:nvSpPr>
        <p:spPr bwMode="auto">
          <a:xfrm>
            <a:off x="2123728" y="6237312"/>
            <a:ext cx="5543550" cy="366713"/>
          </a:xfrm>
          <a:prstGeom prst="rect">
            <a:avLst/>
          </a:prstGeom>
          <a:noFill/>
          <a:ln w="9525">
            <a:noFill/>
            <a:miter lim="800000"/>
            <a:headEnd/>
            <a:tailEnd/>
          </a:ln>
        </p:spPr>
        <p:txBody>
          <a:bodyPr wrap="none">
            <a:spAutoFit/>
          </a:bodyPr>
          <a:lstStyle/>
          <a:p>
            <a:r>
              <a:rPr lang="cs-CZ">
                <a:solidFill>
                  <a:schemeClr val="accent1"/>
                </a:solidFill>
              </a:rPr>
              <a:t>http://www.gene-quantification.de/chapter-3-pfaffl.pdf</a:t>
            </a:r>
          </a:p>
        </p:txBody>
      </p:sp>
      <p:sp>
        <p:nvSpPr>
          <p:cNvPr id="5" name="TextovéPole 4"/>
          <p:cNvSpPr txBox="1"/>
          <p:nvPr/>
        </p:nvSpPr>
        <p:spPr>
          <a:xfrm>
            <a:off x="899592" y="139859"/>
            <a:ext cx="8050602" cy="707886"/>
          </a:xfrm>
          <a:prstGeom prst="rect">
            <a:avLst/>
          </a:prstGeom>
          <a:noFill/>
        </p:spPr>
        <p:txBody>
          <a:bodyPr wrap="none" rtlCol="0">
            <a:spAutoFit/>
          </a:bodyPr>
          <a:lstStyle/>
          <a:p>
            <a:r>
              <a:rPr lang="cs-CZ" sz="4000" b="1" dirty="0">
                <a:solidFill>
                  <a:srgbClr val="457326"/>
                </a:solidFill>
                <a:cs typeface="Arial" charset="0"/>
              </a:rPr>
              <a:t>Metody založené na práci s </a:t>
            </a:r>
            <a:r>
              <a:rPr lang="cs-CZ" sz="4000" b="1" dirty="0" smtClean="0">
                <a:solidFill>
                  <a:srgbClr val="457326"/>
                </a:solidFill>
                <a:cs typeface="Arial" charset="0"/>
              </a:rPr>
              <a:t>RNA</a:t>
            </a:r>
            <a:endParaRPr lang="cs-CZ" sz="4000" b="1" dirty="0">
              <a:solidFill>
                <a:srgbClr val="457326"/>
              </a:solidFill>
              <a:cs typeface="Arial" charset="0"/>
            </a:endParaRPr>
          </a:p>
        </p:txBody>
      </p:sp>
      <p:sp>
        <p:nvSpPr>
          <p:cNvPr id="7" name="Nadpis 3"/>
          <p:cNvSpPr txBox="1">
            <a:spLocks/>
          </p:cNvSpPr>
          <p:nvPr/>
        </p:nvSpPr>
        <p:spPr bwMode="auto">
          <a:xfrm>
            <a:off x="1835696" y="4869160"/>
            <a:ext cx="6983413"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200" b="0" kern="1200">
                <a:solidFill>
                  <a:schemeClr val="bg1">
                    <a:lumMod val="50000"/>
                  </a:schemeClr>
                </a:solidFill>
                <a:latin typeface="Arial" pitchFamily="34" charset="0"/>
                <a:ea typeface="+mj-ea"/>
                <a:cs typeface="Arial" pitchFamily="34" charset="0"/>
              </a:defRPr>
            </a:lvl1pPr>
            <a:lvl2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9pPr>
          </a:lstStyle>
          <a:p>
            <a:pPr eaLnBrk="1" hangingPunct="1"/>
            <a:r>
              <a:rPr lang="cs-CZ" altLang="cs-CZ" smtClean="0">
                <a:solidFill>
                  <a:srgbClr val="7F7F7F"/>
                </a:solidFill>
                <a:latin typeface="Arial" charset="0"/>
                <a:cs typeface="Arial" charset="0"/>
              </a:rPr>
              <a:t>Mgr. Jiřina Medalová, Ph.D.</a:t>
            </a:r>
            <a:br>
              <a:rPr lang="cs-CZ" altLang="cs-CZ" smtClean="0">
                <a:solidFill>
                  <a:srgbClr val="7F7F7F"/>
                </a:solidFill>
                <a:latin typeface="Arial" charset="0"/>
                <a:cs typeface="Arial" charset="0"/>
              </a:rPr>
            </a:br>
            <a:r>
              <a:rPr lang="cs-CZ" altLang="cs-CZ" smtClean="0">
                <a:solidFill>
                  <a:srgbClr val="7F7F7F"/>
                </a:solidFill>
                <a:latin typeface="Arial" charset="0"/>
                <a:cs typeface="Arial" charset="0"/>
              </a:rPr>
              <a:t>Oddělení fyziologie a imunologie živočichů</a:t>
            </a:r>
            <a:br>
              <a:rPr lang="cs-CZ" altLang="cs-CZ" smtClean="0">
                <a:solidFill>
                  <a:srgbClr val="7F7F7F"/>
                </a:solidFill>
                <a:latin typeface="Arial" charset="0"/>
                <a:cs typeface="Arial" charset="0"/>
              </a:rPr>
            </a:br>
            <a:r>
              <a:rPr lang="cs-CZ" altLang="cs-CZ" smtClean="0">
                <a:solidFill>
                  <a:srgbClr val="7F7F7F"/>
                </a:solidFill>
                <a:latin typeface="Arial" charset="0"/>
                <a:cs typeface="Arial" charset="0"/>
              </a:rPr>
              <a:t>jipro@sci.muni.cz</a:t>
            </a:r>
            <a:br>
              <a:rPr lang="cs-CZ" altLang="cs-CZ" smtClean="0">
                <a:solidFill>
                  <a:srgbClr val="7F7F7F"/>
                </a:solidFill>
                <a:latin typeface="Arial" charset="0"/>
                <a:cs typeface="Arial" charset="0"/>
              </a:rPr>
            </a:br>
            <a:endParaRPr lang="cs-CZ" altLang="cs-CZ" dirty="0" smtClean="0">
              <a:solidFill>
                <a:srgbClr val="7F7F7F"/>
              </a:solidFill>
              <a:latin typeface="Arial" charset="0"/>
              <a:cs typeface="Arial" charset="0"/>
            </a:endParaRPr>
          </a:p>
        </p:txBody>
      </p:sp>
      <p:sp>
        <p:nvSpPr>
          <p:cNvPr id="8" name="Obdélník 7"/>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Osnova</a:t>
            </a:r>
            <a:endParaRPr lang="cs-CZ" sz="4000" cap="small"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1557338" y="396875"/>
            <a:ext cx="7138987" cy="627063"/>
          </a:xfrm>
        </p:spPr>
        <p:txBody>
          <a:bodyPr/>
          <a:lstStyle/>
          <a:p>
            <a:r>
              <a:rPr lang="cs-CZ" smtClean="0">
                <a:latin typeface="Arial" charset="0"/>
                <a:cs typeface="Arial" charset="0"/>
              </a:rPr>
              <a:t>Značení nových řetězců DNA</a:t>
            </a:r>
          </a:p>
        </p:txBody>
      </p:sp>
      <p:pic>
        <p:nvPicPr>
          <p:cNvPr id="22530" name="Picture 6" descr="Principle of PCR"/>
          <p:cNvPicPr>
            <a:picLocks noChangeAspect="1" noChangeArrowheads="1"/>
          </p:cNvPicPr>
          <p:nvPr/>
        </p:nvPicPr>
        <p:blipFill>
          <a:blip r:embed="rId3"/>
          <a:srcRect/>
          <a:stretch>
            <a:fillRect/>
          </a:stretch>
        </p:blipFill>
        <p:spPr bwMode="auto">
          <a:xfrm>
            <a:off x="6172200" y="1484313"/>
            <a:ext cx="2971800" cy="4914900"/>
          </a:xfrm>
          <a:prstGeom prst="rect">
            <a:avLst/>
          </a:prstGeom>
          <a:noFill/>
          <a:ln w="9525">
            <a:noFill/>
            <a:miter lim="800000"/>
            <a:headEnd/>
            <a:tailEnd/>
          </a:ln>
        </p:spPr>
      </p:pic>
      <p:sp>
        <p:nvSpPr>
          <p:cNvPr id="22531" name="Rectangle 16"/>
          <p:cNvSpPr>
            <a:spLocks noChangeArrowheads="1"/>
          </p:cNvSpPr>
          <p:nvPr/>
        </p:nvSpPr>
        <p:spPr bwMode="auto">
          <a:xfrm>
            <a:off x="1220788" y="2962918"/>
            <a:ext cx="5079404" cy="4136517"/>
          </a:xfrm>
          <a:prstGeom prst="rect">
            <a:avLst/>
          </a:prstGeom>
          <a:noFill/>
          <a:ln w="9525">
            <a:noFill/>
            <a:miter lim="800000"/>
            <a:headEnd/>
            <a:tailEnd/>
          </a:ln>
        </p:spPr>
        <p:txBody>
          <a:bodyPr wrap="square">
            <a:spAutoFit/>
          </a:bodyPr>
          <a:lstStyle/>
          <a:p>
            <a:pPr eaLnBrk="0" hangingPunct="0">
              <a:spcBef>
                <a:spcPct val="20000"/>
              </a:spcBef>
              <a:buFontTx/>
              <a:buBlip>
                <a:blip r:embed="rId4"/>
              </a:buBlip>
            </a:pPr>
            <a:r>
              <a:rPr lang="cs-CZ" dirty="0" smtClean="0">
                <a:solidFill>
                  <a:schemeClr val="tx1"/>
                </a:solidFill>
              </a:rPr>
              <a:t> </a:t>
            </a:r>
            <a:r>
              <a:rPr lang="cs-CZ" b="1" dirty="0" err="1" smtClean="0">
                <a:solidFill>
                  <a:schemeClr val="tx1"/>
                </a:solidFill>
              </a:rPr>
              <a:t>Interkalace</a:t>
            </a:r>
            <a:r>
              <a:rPr lang="cs-CZ" b="1" dirty="0" smtClean="0">
                <a:solidFill>
                  <a:schemeClr val="tx1"/>
                </a:solidFill>
              </a:rPr>
              <a:t> </a:t>
            </a:r>
            <a:r>
              <a:rPr lang="cs-CZ" b="1" dirty="0" err="1" smtClean="0">
                <a:solidFill>
                  <a:schemeClr val="tx1"/>
                </a:solidFill>
              </a:rPr>
              <a:t>fluorochromů</a:t>
            </a:r>
            <a:r>
              <a:rPr lang="cs-CZ" b="1" dirty="0" smtClean="0">
                <a:solidFill>
                  <a:schemeClr val="tx1"/>
                </a:solidFill>
              </a:rPr>
              <a:t> </a:t>
            </a:r>
            <a:r>
              <a:rPr lang="cs-CZ" dirty="0" smtClean="0">
                <a:solidFill>
                  <a:schemeClr val="tx1"/>
                </a:solidFill>
              </a:rPr>
              <a:t>vázajících se jen</a:t>
            </a:r>
          </a:p>
          <a:p>
            <a:pPr eaLnBrk="0" hangingPunct="0">
              <a:spcBef>
                <a:spcPct val="20000"/>
              </a:spcBef>
            </a:pPr>
            <a:r>
              <a:rPr lang="cs-CZ" dirty="0">
                <a:solidFill>
                  <a:schemeClr val="tx1"/>
                </a:solidFill>
              </a:rPr>
              <a:t> </a:t>
            </a:r>
            <a:r>
              <a:rPr lang="cs-CZ" dirty="0" smtClean="0">
                <a:solidFill>
                  <a:schemeClr val="tx1"/>
                </a:solidFill>
              </a:rPr>
              <a:t>  do </a:t>
            </a:r>
            <a:r>
              <a:rPr lang="cs-CZ" dirty="0" err="1" smtClean="0">
                <a:solidFill>
                  <a:schemeClr val="tx1"/>
                </a:solidFill>
              </a:rPr>
              <a:t>dvouřetězcové</a:t>
            </a:r>
            <a:r>
              <a:rPr lang="cs-CZ" dirty="0" smtClean="0">
                <a:solidFill>
                  <a:schemeClr val="tx1"/>
                </a:solidFill>
              </a:rPr>
              <a:t> DNA (</a:t>
            </a:r>
            <a:r>
              <a:rPr lang="cs-CZ" dirty="0" err="1" smtClean="0">
                <a:solidFill>
                  <a:srgbClr val="FF0000"/>
                </a:solidFill>
              </a:rPr>
              <a:t>SybrGreen</a:t>
            </a:r>
            <a:r>
              <a:rPr lang="cs-CZ" dirty="0" smtClean="0">
                <a:solidFill>
                  <a:schemeClr val="tx1"/>
                </a:solidFill>
              </a:rPr>
              <a:t>)</a:t>
            </a:r>
          </a:p>
          <a:p>
            <a:pPr eaLnBrk="0" hangingPunct="0">
              <a:spcBef>
                <a:spcPct val="20000"/>
              </a:spcBef>
            </a:pPr>
            <a:r>
              <a:rPr lang="cs-CZ" dirty="0">
                <a:solidFill>
                  <a:schemeClr val="tx1"/>
                </a:solidFill>
              </a:rPr>
              <a:t> </a:t>
            </a:r>
            <a:r>
              <a:rPr lang="cs-CZ" dirty="0" smtClean="0">
                <a:solidFill>
                  <a:schemeClr val="tx1"/>
                </a:solidFill>
              </a:rPr>
              <a:t>  alternativa Syto9, </a:t>
            </a:r>
            <a:r>
              <a:rPr lang="cs-CZ" dirty="0" err="1" smtClean="0">
                <a:solidFill>
                  <a:schemeClr val="tx1"/>
                </a:solidFill>
              </a:rPr>
              <a:t>EvaGreen</a:t>
            </a:r>
            <a:r>
              <a:rPr lang="cs-CZ" dirty="0" smtClean="0">
                <a:solidFill>
                  <a:schemeClr val="tx1"/>
                </a:solidFill>
              </a:rPr>
              <a:t>…</a:t>
            </a:r>
          </a:p>
          <a:p>
            <a:pPr eaLnBrk="0" hangingPunct="0">
              <a:spcBef>
                <a:spcPct val="20000"/>
              </a:spcBef>
            </a:pPr>
            <a:r>
              <a:rPr lang="cs-CZ" dirty="0">
                <a:solidFill>
                  <a:schemeClr val="tx1"/>
                </a:solidFill>
              </a:rPr>
              <a:t> </a:t>
            </a:r>
            <a:r>
              <a:rPr lang="cs-CZ" dirty="0" smtClean="0">
                <a:solidFill>
                  <a:schemeClr val="tx1"/>
                </a:solidFill>
              </a:rPr>
              <a:t>  HRM </a:t>
            </a:r>
            <a:r>
              <a:rPr lang="cs-CZ" dirty="0" err="1" smtClean="0">
                <a:solidFill>
                  <a:schemeClr val="tx1"/>
                </a:solidFill>
              </a:rPr>
              <a:t>dyes</a:t>
            </a:r>
            <a:r>
              <a:rPr lang="cs-CZ" dirty="0" smtClean="0">
                <a:solidFill>
                  <a:schemeClr val="tx1"/>
                </a:solidFill>
              </a:rPr>
              <a:t> http://dyes.gene-quantification.info</a:t>
            </a:r>
          </a:p>
          <a:p>
            <a:pPr eaLnBrk="0" hangingPunct="0">
              <a:spcBef>
                <a:spcPts val="1200"/>
              </a:spcBef>
              <a:buFontTx/>
              <a:buBlip>
                <a:blip r:embed="rId4"/>
              </a:buBlip>
            </a:pPr>
            <a:r>
              <a:rPr lang="cs-CZ" dirty="0" smtClean="0">
                <a:solidFill>
                  <a:schemeClr val="tx1"/>
                </a:solidFill>
              </a:rPr>
              <a:t> </a:t>
            </a:r>
            <a:r>
              <a:rPr lang="cs-CZ" b="1" dirty="0" smtClean="0">
                <a:solidFill>
                  <a:schemeClr val="tx1"/>
                </a:solidFill>
              </a:rPr>
              <a:t>Značení nukleotidů pomocí 32P </a:t>
            </a:r>
          </a:p>
          <a:p>
            <a:pPr eaLnBrk="0" hangingPunct="0">
              <a:spcBef>
                <a:spcPts val="1200"/>
              </a:spcBef>
              <a:buFontTx/>
              <a:buBlip>
                <a:blip r:embed="rId4"/>
              </a:buBlip>
            </a:pPr>
            <a:r>
              <a:rPr lang="cs-CZ" dirty="0" smtClean="0">
                <a:solidFill>
                  <a:schemeClr val="tx1"/>
                </a:solidFill>
              </a:rPr>
              <a:t> </a:t>
            </a:r>
            <a:r>
              <a:rPr lang="cs-CZ" b="1" dirty="0" smtClean="0">
                <a:solidFill>
                  <a:schemeClr val="tx1"/>
                </a:solidFill>
              </a:rPr>
              <a:t>Použití fluorescenčně značených </a:t>
            </a:r>
            <a:r>
              <a:rPr lang="cs-CZ" b="1" dirty="0" err="1" smtClean="0">
                <a:solidFill>
                  <a:schemeClr val="tx1"/>
                </a:solidFill>
              </a:rPr>
              <a:t>prób</a:t>
            </a:r>
            <a:endParaRPr lang="cs-CZ" b="1" dirty="0" smtClean="0">
              <a:solidFill>
                <a:schemeClr val="tx1"/>
              </a:solidFill>
            </a:endParaRPr>
          </a:p>
          <a:p>
            <a:pPr eaLnBrk="0" hangingPunct="0">
              <a:spcBef>
                <a:spcPct val="20000"/>
              </a:spcBef>
            </a:pPr>
            <a:r>
              <a:rPr lang="cs-CZ" sz="1600" dirty="0" smtClean="0">
                <a:solidFill>
                  <a:schemeClr val="tx1"/>
                </a:solidFill>
              </a:rPr>
              <a:t>   (</a:t>
            </a:r>
            <a:r>
              <a:rPr lang="cs-CZ" sz="1600" dirty="0" err="1" smtClean="0">
                <a:solidFill>
                  <a:srgbClr val="FF0000"/>
                </a:solidFill>
              </a:rPr>
              <a:t>TaqMan</a:t>
            </a:r>
            <a:r>
              <a:rPr lang="cs-CZ" sz="1600" dirty="0" smtClean="0">
                <a:solidFill>
                  <a:schemeClr val="tx1"/>
                </a:solidFill>
              </a:rPr>
              <a:t>) </a:t>
            </a:r>
            <a:r>
              <a:rPr lang="cs-CZ" sz="1600" dirty="0" err="1" smtClean="0">
                <a:solidFill>
                  <a:schemeClr val="tx1"/>
                </a:solidFill>
              </a:rPr>
              <a:t>Reporter</a:t>
            </a:r>
            <a:r>
              <a:rPr lang="cs-CZ" sz="1600" dirty="0">
                <a:solidFill>
                  <a:schemeClr val="tx1"/>
                </a:solidFill>
              </a:rPr>
              <a:t>:</a:t>
            </a:r>
            <a:r>
              <a:rPr lang="en-US" sz="1600" dirty="0">
                <a:solidFill>
                  <a:schemeClr val="tx1"/>
                </a:solidFill>
              </a:rPr>
              <a:t> 6-carboxy-fluoresc</a:t>
            </a:r>
            <a:r>
              <a:rPr lang="cs-CZ" sz="1600" dirty="0">
                <a:solidFill>
                  <a:schemeClr val="tx1"/>
                </a:solidFill>
              </a:rPr>
              <a:t>e</a:t>
            </a:r>
            <a:r>
              <a:rPr lang="en-US" sz="1600" dirty="0">
                <a:solidFill>
                  <a:schemeClr val="tx1"/>
                </a:solidFill>
              </a:rPr>
              <a:t>in  </a:t>
            </a:r>
            <a:endParaRPr lang="cs-CZ" sz="1600" dirty="0" smtClean="0">
              <a:solidFill>
                <a:schemeClr val="tx1"/>
              </a:solidFill>
            </a:endParaRPr>
          </a:p>
          <a:p>
            <a:pPr eaLnBrk="0" hangingPunct="0">
              <a:spcBef>
                <a:spcPct val="20000"/>
              </a:spcBef>
            </a:pPr>
            <a:r>
              <a:rPr lang="cs-CZ" sz="1600" dirty="0">
                <a:solidFill>
                  <a:schemeClr val="tx1"/>
                </a:solidFill>
              </a:rPr>
              <a:t> </a:t>
            </a:r>
            <a:r>
              <a:rPr lang="cs-CZ" sz="1600" dirty="0" smtClean="0">
                <a:solidFill>
                  <a:schemeClr val="tx1"/>
                </a:solidFill>
              </a:rPr>
              <a:t>   </a:t>
            </a:r>
            <a:r>
              <a:rPr lang="cs-CZ" sz="1600" dirty="0" err="1" smtClean="0">
                <a:solidFill>
                  <a:schemeClr val="tx1"/>
                </a:solidFill>
              </a:rPr>
              <a:t>Quencher</a:t>
            </a:r>
            <a:r>
              <a:rPr lang="cs-CZ" sz="1600" dirty="0">
                <a:solidFill>
                  <a:schemeClr val="tx1"/>
                </a:solidFill>
              </a:rPr>
              <a:t>: </a:t>
            </a:r>
            <a:r>
              <a:rPr lang="en-US" sz="1600" dirty="0">
                <a:solidFill>
                  <a:schemeClr val="tx1"/>
                </a:solidFill>
              </a:rPr>
              <a:t> 6-carboxy-tetramethyl-rhodamine</a:t>
            </a:r>
            <a:endParaRPr lang="cs-CZ" sz="1600" dirty="0">
              <a:solidFill>
                <a:schemeClr val="tx1"/>
              </a:solidFill>
            </a:endParaRPr>
          </a:p>
          <a:p>
            <a:pPr marL="266700" lvl="1" indent="0">
              <a:buNone/>
            </a:pPr>
            <a:r>
              <a:rPr lang="cs-CZ" sz="1600" dirty="0" err="1">
                <a:solidFill>
                  <a:schemeClr val="tx1"/>
                </a:solidFill>
              </a:rPr>
              <a:t>Reporter</a:t>
            </a:r>
            <a:r>
              <a:rPr lang="cs-CZ" sz="1600" dirty="0">
                <a:solidFill>
                  <a:schemeClr val="tx1"/>
                </a:solidFill>
              </a:rPr>
              <a:t> fluoreskuje až po degradaci </a:t>
            </a:r>
            <a:r>
              <a:rPr lang="cs-CZ" sz="1600" dirty="0" err="1" smtClean="0">
                <a:solidFill>
                  <a:schemeClr val="tx1"/>
                </a:solidFill>
              </a:rPr>
              <a:t>quencheru</a:t>
            </a:r>
            <a:endParaRPr lang="cs-CZ" sz="1600" dirty="0" smtClean="0">
              <a:solidFill>
                <a:schemeClr val="tx1"/>
              </a:solidFill>
            </a:endParaRPr>
          </a:p>
          <a:p>
            <a:pPr marL="266700" lvl="1" indent="0">
              <a:buNone/>
            </a:pPr>
            <a:r>
              <a:rPr lang="cs-CZ" sz="1600" dirty="0" smtClean="0">
                <a:solidFill>
                  <a:schemeClr val="tx1"/>
                </a:solidFill>
              </a:rPr>
              <a:t>exonukleázovou aktivitou </a:t>
            </a:r>
            <a:r>
              <a:rPr lang="cs-CZ" sz="1600" dirty="0" err="1" smtClean="0">
                <a:solidFill>
                  <a:schemeClr val="tx1"/>
                </a:solidFill>
              </a:rPr>
              <a:t>Taq</a:t>
            </a:r>
            <a:r>
              <a:rPr lang="cs-CZ" sz="1600" dirty="0" smtClean="0">
                <a:solidFill>
                  <a:schemeClr val="tx1"/>
                </a:solidFill>
              </a:rPr>
              <a:t> polymerázy</a:t>
            </a:r>
          </a:p>
          <a:p>
            <a:pPr marL="266700" lvl="1" indent="0">
              <a:buNone/>
            </a:pPr>
            <a:r>
              <a:rPr lang="cs-CZ" sz="1600" dirty="0" smtClean="0">
                <a:solidFill>
                  <a:schemeClr val="tx1"/>
                </a:solidFill>
              </a:rPr>
              <a:t>Alternativa – </a:t>
            </a:r>
            <a:r>
              <a:rPr lang="cs-CZ" sz="1600" dirty="0" err="1" smtClean="0">
                <a:solidFill>
                  <a:schemeClr val="tx1"/>
                </a:solidFill>
              </a:rPr>
              <a:t>Molecula</a:t>
            </a:r>
            <a:r>
              <a:rPr lang="cs-CZ" sz="1600" dirty="0" smtClean="0">
                <a:solidFill>
                  <a:schemeClr val="tx1"/>
                </a:solidFill>
              </a:rPr>
              <a:t> </a:t>
            </a:r>
            <a:r>
              <a:rPr lang="cs-CZ" sz="1600" dirty="0" err="1" smtClean="0">
                <a:solidFill>
                  <a:schemeClr val="tx1"/>
                </a:solidFill>
              </a:rPr>
              <a:t>Beacon</a:t>
            </a:r>
            <a:r>
              <a:rPr lang="cs-CZ" sz="1600" dirty="0">
                <a:solidFill>
                  <a:schemeClr val="tx1"/>
                </a:solidFill>
              </a:rPr>
              <a:t> </a:t>
            </a:r>
            <a:r>
              <a:rPr lang="cs-CZ" sz="1600" dirty="0" err="1" smtClean="0">
                <a:solidFill>
                  <a:schemeClr val="tx1"/>
                </a:solidFill>
              </a:rPr>
              <a:t>probes</a:t>
            </a:r>
            <a:r>
              <a:rPr lang="cs-CZ" sz="1600" dirty="0" smtClean="0">
                <a:solidFill>
                  <a:schemeClr val="tx1"/>
                </a:solidFill>
              </a:rPr>
              <a:t>, </a:t>
            </a:r>
            <a:r>
              <a:rPr lang="cs-CZ" sz="1600" dirty="0" err="1" smtClean="0">
                <a:solidFill>
                  <a:schemeClr val="tx1"/>
                </a:solidFill>
              </a:rPr>
              <a:t>Scorpion</a:t>
            </a:r>
            <a:r>
              <a:rPr lang="cs-CZ" sz="1600" dirty="0" smtClean="0">
                <a:solidFill>
                  <a:schemeClr val="tx1"/>
                </a:solidFill>
              </a:rPr>
              <a:t> </a:t>
            </a:r>
            <a:r>
              <a:rPr lang="cs-CZ" sz="1600" dirty="0" err="1" smtClean="0">
                <a:solidFill>
                  <a:schemeClr val="tx1"/>
                </a:solidFill>
              </a:rPr>
              <a:t>probes</a:t>
            </a:r>
            <a:endParaRPr lang="cs-CZ" sz="1600" dirty="0">
              <a:solidFill>
                <a:schemeClr val="tx1"/>
              </a:solidFill>
            </a:endParaRPr>
          </a:p>
          <a:p>
            <a:pPr eaLnBrk="0" hangingPunct="0">
              <a:spcBef>
                <a:spcPct val="20000"/>
              </a:spcBef>
            </a:pPr>
            <a:endParaRPr lang="cs-CZ" dirty="0">
              <a:solidFill>
                <a:schemeClr val="tx1"/>
              </a:solidFill>
            </a:endParaRPr>
          </a:p>
        </p:txBody>
      </p:sp>
      <p:pic>
        <p:nvPicPr>
          <p:cNvPr id="22532" name="Picture 6" descr="qpcr-technology"/>
          <p:cNvPicPr>
            <a:picLocks noChangeAspect="1" noChangeArrowheads="1"/>
          </p:cNvPicPr>
          <p:nvPr/>
        </p:nvPicPr>
        <p:blipFill>
          <a:blip r:embed="rId5"/>
          <a:srcRect/>
          <a:stretch>
            <a:fillRect/>
          </a:stretch>
        </p:blipFill>
        <p:spPr bwMode="auto">
          <a:xfrm>
            <a:off x="1763688" y="1331178"/>
            <a:ext cx="3672259" cy="1377097"/>
          </a:xfrm>
          <a:prstGeom prst="rect">
            <a:avLst/>
          </a:prstGeom>
          <a:noFill/>
          <a:ln w="9525">
            <a:noFill/>
            <a:miter lim="800000"/>
            <a:headEnd/>
            <a:tailEnd/>
          </a:ln>
        </p:spPr>
      </p:pic>
      <p:sp>
        <p:nvSpPr>
          <p:cNvPr id="22533" name="Line 7"/>
          <p:cNvSpPr>
            <a:spLocks noChangeShapeType="1"/>
          </p:cNvSpPr>
          <p:nvPr/>
        </p:nvSpPr>
        <p:spPr bwMode="auto">
          <a:xfrm flipV="1">
            <a:off x="3545076" y="2535812"/>
            <a:ext cx="0" cy="576263"/>
          </a:xfrm>
          <a:prstGeom prst="line">
            <a:avLst/>
          </a:prstGeom>
          <a:noFill/>
          <a:ln w="9525">
            <a:solidFill>
              <a:schemeClr val="tx1"/>
            </a:solidFill>
            <a:round/>
            <a:headEnd/>
            <a:tailEnd type="triangle" w="med" len="med"/>
          </a:ln>
        </p:spPr>
        <p:txBody>
          <a:bodyPr/>
          <a:lstStyle/>
          <a:p>
            <a:endParaRPr lang="cs-CZ"/>
          </a:p>
        </p:txBody>
      </p:sp>
      <p:sp>
        <p:nvSpPr>
          <p:cNvPr id="22534" name="Line 8"/>
          <p:cNvSpPr>
            <a:spLocks noChangeShapeType="1"/>
          </p:cNvSpPr>
          <p:nvPr/>
        </p:nvSpPr>
        <p:spPr bwMode="auto">
          <a:xfrm flipV="1">
            <a:off x="5832289" y="4905163"/>
            <a:ext cx="339911" cy="252028"/>
          </a:xfrm>
          <a:prstGeom prst="line">
            <a:avLst/>
          </a:prstGeom>
          <a:noFill/>
          <a:ln w="9525">
            <a:solidFill>
              <a:schemeClr val="tx1"/>
            </a:solidFill>
            <a:round/>
            <a:headEnd/>
            <a:tailEnd type="triangle" w="med" len="med"/>
          </a:ln>
        </p:spPr>
        <p:txBody>
          <a:bodyPr/>
          <a:lstStyle/>
          <a:p>
            <a:endParaRPr lang="cs-CZ"/>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title"/>
          </p:nvPr>
        </p:nvSpPr>
        <p:spPr>
          <a:xfrm>
            <a:off x="1547813" y="396875"/>
            <a:ext cx="7138987" cy="627063"/>
          </a:xfrm>
        </p:spPr>
        <p:txBody>
          <a:bodyPr/>
          <a:lstStyle/>
          <a:p>
            <a:pPr eaLnBrk="1" hangingPunct="1"/>
            <a:r>
              <a:rPr lang="cs-CZ" altLang="cs-CZ" smtClean="0">
                <a:latin typeface="Arial" charset="0"/>
                <a:cs typeface="Arial" charset="0"/>
              </a:rPr>
              <a:t>Typy qRT-PCR</a:t>
            </a:r>
          </a:p>
        </p:txBody>
      </p:sp>
      <p:sp>
        <p:nvSpPr>
          <p:cNvPr id="23554" name="Zástupný symbol pro obsah 2"/>
          <p:cNvSpPr>
            <a:spLocks noGrp="1"/>
          </p:cNvSpPr>
          <p:nvPr>
            <p:ph idx="1"/>
          </p:nvPr>
        </p:nvSpPr>
        <p:spPr>
          <a:xfrm>
            <a:off x="1331913" y="1557338"/>
            <a:ext cx="7812087" cy="4713287"/>
          </a:xfrm>
        </p:spPr>
        <p:txBody>
          <a:bodyPr/>
          <a:lstStyle/>
          <a:p>
            <a:pPr eaLnBrk="1" hangingPunct="1"/>
            <a:r>
              <a:rPr lang="cs-CZ" altLang="cs-CZ" sz="1600" u="sng" dirty="0" err="1" smtClean="0">
                <a:latin typeface="Arial" charset="0"/>
                <a:cs typeface="Arial" charset="0"/>
              </a:rPr>
              <a:t>One</a:t>
            </a:r>
            <a:r>
              <a:rPr lang="cs-CZ" altLang="cs-CZ" sz="1600" u="sng" dirty="0" smtClean="0">
                <a:latin typeface="Arial" charset="0"/>
                <a:cs typeface="Arial" charset="0"/>
              </a:rPr>
              <a:t> step </a:t>
            </a:r>
            <a:r>
              <a:rPr lang="cs-CZ" altLang="cs-CZ" sz="1600" u="sng" dirty="0" err="1" smtClean="0">
                <a:latin typeface="Arial" charset="0"/>
                <a:cs typeface="Arial" charset="0"/>
              </a:rPr>
              <a:t>qRT</a:t>
            </a:r>
            <a:r>
              <a:rPr lang="cs-CZ" altLang="cs-CZ" sz="1600" u="sng" dirty="0" smtClean="0">
                <a:latin typeface="Arial" charset="0"/>
                <a:cs typeface="Arial" charset="0"/>
              </a:rPr>
              <a:t>-PCR </a:t>
            </a:r>
          </a:p>
          <a:p>
            <a:pPr>
              <a:spcBef>
                <a:spcPct val="0"/>
              </a:spcBef>
              <a:buFontTx/>
              <a:buNone/>
            </a:pPr>
            <a:r>
              <a:rPr lang="cs-CZ" altLang="cs-CZ" sz="1600" dirty="0" smtClean="0">
                <a:latin typeface="Arial" charset="0"/>
                <a:cs typeface="Arial" charset="0"/>
              </a:rPr>
              <a:t>     - kombinace syntézy prvního </a:t>
            </a:r>
            <a:r>
              <a:rPr lang="cs-CZ" altLang="cs-CZ" sz="1600" dirty="0" err="1" smtClean="0">
                <a:latin typeface="Arial" charset="0"/>
                <a:cs typeface="Arial" charset="0"/>
              </a:rPr>
              <a:t>cDNA</a:t>
            </a:r>
            <a:r>
              <a:rPr lang="cs-CZ" altLang="cs-CZ" sz="1600" dirty="0" smtClean="0">
                <a:latin typeface="Arial" charset="0"/>
                <a:cs typeface="Arial" charset="0"/>
              </a:rPr>
              <a:t> řetězce (reverzní transkripce) a PCR reakce ve stejné zkumavce </a:t>
            </a:r>
          </a:p>
          <a:p>
            <a:pPr>
              <a:spcBef>
                <a:spcPct val="0"/>
              </a:spcBef>
              <a:buFontTx/>
              <a:buNone/>
            </a:pPr>
            <a:r>
              <a:rPr lang="cs-CZ" altLang="cs-CZ" sz="1600" dirty="0" smtClean="0">
                <a:latin typeface="Arial" charset="0"/>
                <a:cs typeface="Arial" charset="0"/>
              </a:rPr>
              <a:t>     + </a:t>
            </a:r>
            <a:r>
              <a:rPr lang="cs-CZ" altLang="cs-CZ" sz="1600" dirty="0" smtClean="0">
                <a:solidFill>
                  <a:srgbClr val="006600"/>
                </a:solidFill>
                <a:latin typeface="Arial" charset="0"/>
                <a:cs typeface="Arial" charset="0"/>
              </a:rPr>
              <a:t>zjednodušení reakčního postupu a snížení rizika kontaminace </a:t>
            </a:r>
          </a:p>
          <a:p>
            <a:pPr>
              <a:spcBef>
                <a:spcPct val="0"/>
              </a:spcBef>
              <a:buFontTx/>
              <a:buNone/>
            </a:pPr>
            <a:r>
              <a:rPr lang="cs-CZ" altLang="cs-CZ" sz="1600" dirty="0" smtClean="0">
                <a:solidFill>
                  <a:srgbClr val="006600"/>
                </a:solidFill>
                <a:latin typeface="Arial" charset="0"/>
                <a:cs typeface="Arial" charset="0"/>
              </a:rPr>
              <a:t>     + rychlejší zpracování velkého množství vzorků</a:t>
            </a:r>
          </a:p>
          <a:p>
            <a:pPr>
              <a:spcBef>
                <a:spcPct val="0"/>
              </a:spcBef>
              <a:buFontTx/>
              <a:buNone/>
            </a:pPr>
            <a:r>
              <a:rPr lang="cs-CZ" altLang="cs-CZ" sz="1600" dirty="0" smtClean="0">
                <a:solidFill>
                  <a:srgbClr val="006600"/>
                </a:solidFill>
                <a:latin typeface="Arial" charset="0"/>
                <a:cs typeface="Arial" charset="0"/>
              </a:rPr>
              <a:t>     + díky tomu, že se amplifikují všechny </a:t>
            </a:r>
            <a:r>
              <a:rPr lang="cs-CZ" altLang="cs-CZ" sz="1600" dirty="0" err="1" smtClean="0">
                <a:solidFill>
                  <a:srgbClr val="006600"/>
                </a:solidFill>
                <a:latin typeface="Arial" charset="0"/>
                <a:cs typeface="Arial" charset="0"/>
              </a:rPr>
              <a:t>mRNA</a:t>
            </a:r>
            <a:r>
              <a:rPr lang="cs-CZ" altLang="cs-CZ" sz="1600" dirty="0" smtClean="0">
                <a:solidFill>
                  <a:srgbClr val="006600"/>
                </a:solidFill>
                <a:latin typeface="Arial" charset="0"/>
                <a:cs typeface="Arial" charset="0"/>
              </a:rPr>
              <a:t> (</a:t>
            </a:r>
            <a:r>
              <a:rPr lang="cs-CZ" altLang="cs-CZ" sz="1600" dirty="0" err="1" smtClean="0">
                <a:solidFill>
                  <a:srgbClr val="006600"/>
                </a:solidFill>
                <a:latin typeface="Arial" charset="0"/>
                <a:cs typeface="Arial" charset="0"/>
              </a:rPr>
              <a:t>cDNA</a:t>
            </a:r>
            <a:r>
              <a:rPr lang="cs-CZ" altLang="cs-CZ" sz="1600" dirty="0" smtClean="0">
                <a:solidFill>
                  <a:srgbClr val="006600"/>
                </a:solidFill>
                <a:latin typeface="Arial" charset="0"/>
                <a:cs typeface="Arial" charset="0"/>
              </a:rPr>
              <a:t>) dosáhneme       </a:t>
            </a:r>
          </a:p>
          <a:p>
            <a:pPr>
              <a:spcBef>
                <a:spcPct val="0"/>
              </a:spcBef>
              <a:buFontTx/>
              <a:buNone/>
            </a:pPr>
            <a:r>
              <a:rPr lang="cs-CZ" altLang="cs-CZ" sz="1600" dirty="0" smtClean="0">
                <a:solidFill>
                  <a:srgbClr val="006600"/>
                </a:solidFill>
                <a:latin typeface="Arial" charset="0"/>
                <a:cs typeface="Arial" charset="0"/>
              </a:rPr>
              <a:t>       vyšší senzitivity (stačí i 0.01 </a:t>
            </a:r>
            <a:r>
              <a:rPr lang="cs-CZ" altLang="cs-CZ" sz="1600" dirty="0" err="1" smtClean="0">
                <a:solidFill>
                  <a:srgbClr val="006600"/>
                </a:solidFill>
                <a:latin typeface="Arial" charset="0"/>
                <a:cs typeface="Arial" charset="0"/>
              </a:rPr>
              <a:t>pg</a:t>
            </a:r>
            <a:r>
              <a:rPr lang="cs-CZ" altLang="cs-CZ" sz="1600" dirty="0" smtClean="0">
                <a:solidFill>
                  <a:srgbClr val="006600"/>
                </a:solidFill>
                <a:latin typeface="Arial" charset="0"/>
                <a:cs typeface="Arial" charset="0"/>
              </a:rPr>
              <a:t> celkové RNA)</a:t>
            </a:r>
          </a:p>
          <a:p>
            <a:pPr>
              <a:spcBef>
                <a:spcPct val="0"/>
              </a:spcBef>
              <a:buFontTx/>
              <a:buNone/>
            </a:pPr>
            <a:r>
              <a:rPr lang="cs-CZ" altLang="cs-CZ" sz="1600" dirty="0" smtClean="0">
                <a:latin typeface="Arial" charset="0"/>
                <a:cs typeface="Arial" charset="0"/>
              </a:rPr>
              <a:t>     </a:t>
            </a:r>
            <a:r>
              <a:rPr lang="cs-CZ" altLang="cs-CZ" sz="1600" dirty="0" smtClean="0">
                <a:solidFill>
                  <a:srgbClr val="FF0000"/>
                </a:solidFill>
                <a:latin typeface="Arial" charset="0"/>
                <a:cs typeface="Arial" charset="0"/>
              </a:rPr>
              <a:t>- možné použít jen „</a:t>
            </a:r>
            <a:r>
              <a:rPr lang="cs-CZ" altLang="cs-CZ" sz="1600" dirty="0" err="1" smtClean="0">
                <a:solidFill>
                  <a:srgbClr val="FF0000"/>
                </a:solidFill>
                <a:latin typeface="Arial" charset="0"/>
                <a:cs typeface="Arial" charset="0"/>
              </a:rPr>
              <a:t>sequence-specific</a:t>
            </a:r>
            <a:r>
              <a:rPr lang="cs-CZ" altLang="cs-CZ" sz="1600" dirty="0" smtClean="0">
                <a:solidFill>
                  <a:srgbClr val="FF0000"/>
                </a:solidFill>
                <a:latin typeface="Arial" charset="0"/>
                <a:cs typeface="Arial" charset="0"/>
              </a:rPr>
              <a:t>“ </a:t>
            </a:r>
            <a:r>
              <a:rPr lang="cs-CZ" altLang="cs-CZ" sz="1600" dirty="0" err="1" smtClean="0">
                <a:solidFill>
                  <a:srgbClr val="FF0000"/>
                </a:solidFill>
                <a:latin typeface="Arial" charset="0"/>
                <a:cs typeface="Arial" charset="0"/>
              </a:rPr>
              <a:t>primery</a:t>
            </a:r>
            <a:endParaRPr lang="cs-CZ" altLang="cs-CZ" sz="1600" dirty="0" smtClean="0">
              <a:solidFill>
                <a:srgbClr val="FF0000"/>
              </a:solidFill>
              <a:latin typeface="Arial" charset="0"/>
              <a:cs typeface="Arial" charset="0"/>
            </a:endParaRPr>
          </a:p>
          <a:p>
            <a:pPr>
              <a:spcBef>
                <a:spcPct val="0"/>
              </a:spcBef>
              <a:buFontTx/>
              <a:buNone/>
            </a:pPr>
            <a:r>
              <a:rPr lang="cs-CZ" altLang="cs-CZ" sz="1600" dirty="0" smtClean="0">
                <a:solidFill>
                  <a:srgbClr val="FF0000"/>
                </a:solidFill>
                <a:latin typeface="Arial" charset="0"/>
                <a:cs typeface="Arial" charset="0"/>
              </a:rPr>
              <a:t>     - celá reakce je použita pro jedno PCR, nemožnost opakování </a:t>
            </a:r>
          </a:p>
          <a:p>
            <a:pPr>
              <a:spcBef>
                <a:spcPct val="0"/>
              </a:spcBef>
              <a:buFontTx/>
              <a:buNone/>
            </a:pPr>
            <a:endParaRPr lang="cs-CZ" altLang="cs-CZ" sz="1600" dirty="0" smtClean="0">
              <a:solidFill>
                <a:srgbClr val="FF0000"/>
              </a:solidFill>
              <a:latin typeface="Arial" charset="0"/>
              <a:cs typeface="Arial" charset="0"/>
            </a:endParaRPr>
          </a:p>
          <a:p>
            <a:pPr eaLnBrk="1" hangingPunct="1"/>
            <a:r>
              <a:rPr lang="cs-CZ" altLang="cs-CZ" sz="1600" u="sng" dirty="0" err="1" smtClean="0">
                <a:latin typeface="Arial" charset="0"/>
                <a:cs typeface="Arial" charset="0"/>
              </a:rPr>
              <a:t>Two</a:t>
            </a:r>
            <a:r>
              <a:rPr lang="cs-CZ" altLang="cs-CZ" sz="1600" u="sng" dirty="0" smtClean="0">
                <a:latin typeface="Arial" charset="0"/>
                <a:cs typeface="Arial" charset="0"/>
              </a:rPr>
              <a:t> step </a:t>
            </a:r>
            <a:r>
              <a:rPr lang="cs-CZ" altLang="cs-CZ" sz="1600" u="sng" dirty="0" err="1" smtClean="0">
                <a:latin typeface="Arial" charset="0"/>
                <a:cs typeface="Arial" charset="0"/>
              </a:rPr>
              <a:t>qRT</a:t>
            </a:r>
            <a:r>
              <a:rPr lang="cs-CZ" altLang="cs-CZ" sz="1600" u="sng" dirty="0" smtClean="0">
                <a:latin typeface="Arial" charset="0"/>
                <a:cs typeface="Arial" charset="0"/>
              </a:rPr>
              <a:t>-PCR </a:t>
            </a:r>
          </a:p>
          <a:p>
            <a:pPr eaLnBrk="1" hangingPunct="1">
              <a:buFontTx/>
              <a:buNone/>
            </a:pPr>
            <a:r>
              <a:rPr lang="cs-CZ" altLang="cs-CZ" sz="1600" dirty="0" smtClean="0">
                <a:latin typeface="Arial" charset="0"/>
                <a:cs typeface="Arial" charset="0"/>
              </a:rPr>
              <a:t>      - nejprve se provádí reverzní transkripce  z celkové RNA pomocí </a:t>
            </a:r>
            <a:r>
              <a:rPr lang="cs-CZ" altLang="cs-CZ" sz="1600" dirty="0" err="1" smtClean="0">
                <a:latin typeface="Arial" charset="0"/>
                <a:cs typeface="Arial" charset="0"/>
              </a:rPr>
              <a:t>oligo</a:t>
            </a:r>
            <a:r>
              <a:rPr lang="cs-CZ" altLang="cs-CZ" sz="1600" dirty="0" smtClean="0">
                <a:latin typeface="Arial" charset="0"/>
                <a:cs typeface="Arial" charset="0"/>
              </a:rPr>
              <a:t> </a:t>
            </a:r>
            <a:r>
              <a:rPr lang="cs-CZ" altLang="cs-CZ" sz="1600" dirty="0" err="1" smtClean="0">
                <a:latin typeface="Arial" charset="0"/>
                <a:cs typeface="Arial" charset="0"/>
              </a:rPr>
              <a:t>dT</a:t>
            </a:r>
            <a:r>
              <a:rPr lang="cs-CZ" altLang="cs-CZ" sz="1600" dirty="0" smtClean="0">
                <a:latin typeface="Arial" charset="0"/>
                <a:cs typeface="Arial" charset="0"/>
              </a:rPr>
              <a:t> </a:t>
            </a:r>
            <a:r>
              <a:rPr lang="cs-CZ" altLang="cs-CZ" sz="1600" dirty="0" err="1" smtClean="0">
                <a:latin typeface="Arial" charset="0"/>
                <a:cs typeface="Arial" charset="0"/>
              </a:rPr>
              <a:t>primeru</a:t>
            </a:r>
            <a:r>
              <a:rPr lang="cs-CZ" altLang="cs-CZ" sz="1600" dirty="0" smtClean="0">
                <a:latin typeface="Arial" charset="0"/>
                <a:cs typeface="Arial" charset="0"/>
              </a:rPr>
              <a:t> za vzniku </a:t>
            </a:r>
            <a:r>
              <a:rPr lang="cs-CZ" altLang="cs-CZ" sz="1600" dirty="0" err="1" smtClean="0">
                <a:latin typeface="Arial" charset="0"/>
                <a:cs typeface="Arial" charset="0"/>
              </a:rPr>
              <a:t>cDNA</a:t>
            </a:r>
            <a:r>
              <a:rPr lang="cs-CZ" altLang="cs-CZ" sz="1600" dirty="0" smtClean="0">
                <a:latin typeface="Arial" charset="0"/>
                <a:cs typeface="Arial" charset="0"/>
              </a:rPr>
              <a:t> (do reakce vstupuje 1 </a:t>
            </a:r>
            <a:r>
              <a:rPr lang="cs-CZ" altLang="cs-CZ" sz="1600" dirty="0" err="1" smtClean="0">
                <a:latin typeface="Arial" charset="0"/>
                <a:cs typeface="Arial" charset="0"/>
              </a:rPr>
              <a:t>ug</a:t>
            </a:r>
            <a:r>
              <a:rPr lang="cs-CZ" altLang="cs-CZ" sz="1600" dirty="0" smtClean="0">
                <a:latin typeface="Arial" charset="0"/>
                <a:cs typeface="Arial" charset="0"/>
              </a:rPr>
              <a:t> celkové RNA) </a:t>
            </a:r>
          </a:p>
          <a:p>
            <a:pPr eaLnBrk="1" hangingPunct="1">
              <a:buFontTx/>
              <a:buNone/>
            </a:pPr>
            <a:r>
              <a:rPr lang="cs-CZ" altLang="cs-CZ" sz="1600" dirty="0" smtClean="0">
                <a:latin typeface="Arial" charset="0"/>
                <a:cs typeface="Arial" charset="0"/>
              </a:rPr>
              <a:t>      - PCR probíhá v nových zkumavkách (do reakce vstupuje 1,5 </a:t>
            </a:r>
            <a:r>
              <a:rPr lang="cs-CZ" altLang="cs-CZ" sz="1600" dirty="0" err="1" smtClean="0">
                <a:latin typeface="Arial" charset="0"/>
                <a:cs typeface="Arial" charset="0"/>
              </a:rPr>
              <a:t>ul</a:t>
            </a:r>
            <a:r>
              <a:rPr lang="cs-CZ" altLang="cs-CZ" sz="1600" dirty="0" smtClean="0">
                <a:latin typeface="Arial" charset="0"/>
                <a:cs typeface="Arial" charset="0"/>
              </a:rPr>
              <a:t> </a:t>
            </a:r>
            <a:r>
              <a:rPr lang="cs-CZ" altLang="cs-CZ" sz="1600" dirty="0" err="1" smtClean="0">
                <a:latin typeface="Arial" charset="0"/>
                <a:cs typeface="Arial" charset="0"/>
              </a:rPr>
              <a:t>cDNA</a:t>
            </a:r>
            <a:r>
              <a:rPr lang="cs-CZ" altLang="cs-CZ" sz="1600" dirty="0" smtClean="0">
                <a:latin typeface="Arial" charset="0"/>
                <a:cs typeface="Arial" charset="0"/>
              </a:rPr>
              <a:t> z přepisu)</a:t>
            </a:r>
          </a:p>
          <a:p>
            <a:pPr eaLnBrk="1" hangingPunct="1">
              <a:buFontTx/>
              <a:buNone/>
            </a:pPr>
            <a:r>
              <a:rPr lang="cs-CZ" altLang="cs-CZ" sz="1600" dirty="0" smtClean="0">
                <a:latin typeface="Arial" charset="0"/>
                <a:cs typeface="Arial" charset="0"/>
              </a:rPr>
              <a:t>      </a:t>
            </a:r>
            <a:r>
              <a:rPr lang="cs-CZ" altLang="cs-CZ" sz="1600" dirty="0" smtClean="0">
                <a:solidFill>
                  <a:srgbClr val="006600"/>
                </a:solidFill>
                <a:latin typeface="Arial" charset="0"/>
                <a:cs typeface="Arial" charset="0"/>
              </a:rPr>
              <a:t>+ z jednoho přepisu je možné provést cca 25 PCR reakcí (různé </a:t>
            </a:r>
            <a:r>
              <a:rPr lang="cs-CZ" altLang="cs-CZ" sz="1600" dirty="0" err="1" smtClean="0">
                <a:solidFill>
                  <a:srgbClr val="006600"/>
                </a:solidFill>
                <a:latin typeface="Arial" charset="0"/>
                <a:cs typeface="Arial" charset="0"/>
              </a:rPr>
              <a:t>primery</a:t>
            </a:r>
            <a:r>
              <a:rPr lang="cs-CZ" altLang="cs-CZ" sz="1600" dirty="0" smtClean="0">
                <a:solidFill>
                  <a:srgbClr val="006600"/>
                </a:solidFill>
                <a:latin typeface="Arial" charset="0"/>
                <a:cs typeface="Arial" charset="0"/>
              </a:rPr>
              <a:t>)</a:t>
            </a:r>
          </a:p>
          <a:p>
            <a:pPr eaLnBrk="1" hangingPunct="1">
              <a:buFontTx/>
              <a:buNone/>
            </a:pPr>
            <a:r>
              <a:rPr lang="cs-CZ" altLang="cs-CZ" sz="1600" dirty="0" smtClean="0">
                <a:solidFill>
                  <a:srgbClr val="006600"/>
                </a:solidFill>
                <a:latin typeface="Arial" charset="0"/>
                <a:cs typeface="Arial" charset="0"/>
              </a:rPr>
              <a:t>      + možnost optimalizovat PCR s použitím různých polymeráz, </a:t>
            </a:r>
            <a:r>
              <a:rPr lang="cs-CZ" altLang="cs-CZ" sz="1600" dirty="0" err="1" smtClean="0">
                <a:solidFill>
                  <a:srgbClr val="006600"/>
                </a:solidFill>
                <a:latin typeface="Arial" charset="0"/>
                <a:cs typeface="Arial" charset="0"/>
              </a:rPr>
              <a:t>primerů</a:t>
            </a:r>
            <a:r>
              <a:rPr lang="cs-CZ" altLang="cs-CZ" sz="1600" dirty="0" smtClean="0">
                <a:solidFill>
                  <a:srgbClr val="006600"/>
                </a:solidFill>
                <a:latin typeface="Arial" charset="0"/>
                <a:cs typeface="Arial" charset="0"/>
              </a:rPr>
              <a:t> atp.</a:t>
            </a:r>
          </a:p>
          <a:p>
            <a:pPr eaLnBrk="1" hangingPunct="1">
              <a:buFontTx/>
              <a:buNone/>
            </a:pPr>
            <a:r>
              <a:rPr lang="cs-CZ" altLang="cs-CZ" sz="1600" dirty="0" smtClean="0">
                <a:solidFill>
                  <a:srgbClr val="006600"/>
                </a:solidFill>
                <a:latin typeface="Arial" charset="0"/>
                <a:cs typeface="Arial" charset="0"/>
              </a:rPr>
              <a:t>      + srovnání exprese různých genů na stejném vzorku</a:t>
            </a:r>
          </a:p>
          <a:p>
            <a:pPr eaLnBrk="1" hangingPunct="1">
              <a:buFontTx/>
              <a:buNone/>
            </a:pPr>
            <a:r>
              <a:rPr lang="cs-CZ" altLang="cs-CZ" sz="1600" dirty="0" smtClean="0">
                <a:solidFill>
                  <a:srgbClr val="006600"/>
                </a:solidFill>
                <a:latin typeface="Arial" charset="0"/>
                <a:cs typeface="Arial" charset="0"/>
              </a:rPr>
              <a:t>      </a:t>
            </a:r>
            <a:r>
              <a:rPr lang="cs-CZ" altLang="cs-CZ" sz="1600" dirty="0" smtClean="0">
                <a:solidFill>
                  <a:srgbClr val="FF0000"/>
                </a:solidFill>
                <a:latin typeface="Arial" charset="0"/>
                <a:cs typeface="Arial" charset="0"/>
              </a:rPr>
              <a:t>- vyšší riziko kontaminace </a:t>
            </a:r>
          </a:p>
          <a:p>
            <a:pPr eaLnBrk="1" hangingPunct="1">
              <a:buFontTx/>
              <a:buNone/>
            </a:pPr>
            <a:r>
              <a:rPr lang="cs-CZ" altLang="cs-CZ" sz="1600" dirty="0" smtClean="0">
                <a:solidFill>
                  <a:srgbClr val="FF0000"/>
                </a:solidFill>
                <a:latin typeface="Arial" charset="0"/>
                <a:cs typeface="Arial" charset="0"/>
              </a:rPr>
              <a:t>      - více </a:t>
            </a:r>
            <a:r>
              <a:rPr lang="cs-CZ" altLang="cs-CZ" sz="1600" dirty="0" err="1" smtClean="0">
                <a:solidFill>
                  <a:srgbClr val="FF0000"/>
                </a:solidFill>
                <a:latin typeface="Arial" charset="0"/>
                <a:cs typeface="Arial" charset="0"/>
              </a:rPr>
              <a:t>pipetovacích</a:t>
            </a:r>
            <a:r>
              <a:rPr lang="cs-CZ" altLang="cs-CZ" sz="1600" dirty="0" smtClean="0">
                <a:solidFill>
                  <a:srgbClr val="FF0000"/>
                </a:solidFill>
                <a:latin typeface="Arial" charset="0"/>
                <a:cs typeface="Arial" charset="0"/>
              </a:rPr>
              <a:t> kroků</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Hodnocení kvantitativní </a:t>
            </a:r>
            <a:r>
              <a:rPr lang="cs-CZ" dirty="0" err="1" smtClean="0"/>
              <a:t>real</a:t>
            </a:r>
            <a:r>
              <a:rPr lang="cs-CZ" dirty="0" smtClean="0"/>
              <a:t> </a:t>
            </a:r>
            <a:r>
              <a:rPr lang="cs-CZ" dirty="0" err="1" smtClean="0"/>
              <a:t>time</a:t>
            </a:r>
            <a:r>
              <a:rPr lang="cs-CZ" dirty="0" smtClean="0"/>
              <a:t> PCR</a:t>
            </a:r>
            <a:endParaRPr lang="cs-CZ" dirty="0"/>
          </a:p>
        </p:txBody>
      </p:sp>
      <p:sp>
        <p:nvSpPr>
          <p:cNvPr id="3" name="Zástupný symbol pro obsah 2"/>
          <p:cNvSpPr>
            <a:spLocks noGrp="1"/>
          </p:cNvSpPr>
          <p:nvPr>
            <p:ph idx="1"/>
          </p:nvPr>
        </p:nvSpPr>
        <p:spPr>
          <a:xfrm>
            <a:off x="1547813" y="1412776"/>
            <a:ext cx="7344667" cy="4713387"/>
          </a:xfrm>
        </p:spPr>
        <p:txBody>
          <a:bodyPr/>
          <a:lstStyle/>
          <a:p>
            <a:r>
              <a:rPr lang="cs-CZ" dirty="0" smtClean="0"/>
              <a:t>Určení </a:t>
            </a:r>
            <a:r>
              <a:rPr lang="cs-CZ" dirty="0" err="1" smtClean="0"/>
              <a:t>Ct</a:t>
            </a:r>
            <a:r>
              <a:rPr lang="cs-CZ" dirty="0" smtClean="0"/>
              <a:t> (</a:t>
            </a:r>
            <a:r>
              <a:rPr lang="cs-CZ" dirty="0" err="1" smtClean="0"/>
              <a:t>Cp</a:t>
            </a:r>
            <a:r>
              <a:rPr lang="cs-CZ" dirty="0" smtClean="0"/>
              <a:t>) – manuálně nebo pomocí maxima 2. derivace - </a:t>
            </a:r>
            <a:r>
              <a:rPr lang="cs-CZ" dirty="0"/>
              <a:t>bod, kde dochází k </a:t>
            </a:r>
            <a:r>
              <a:rPr lang="cs-CZ" dirty="0" smtClean="0"/>
              <a:t>nejstrmějšímu </a:t>
            </a:r>
            <a:r>
              <a:rPr lang="cs-CZ" dirty="0"/>
              <a:t>stoupání amplifikační křivky </a:t>
            </a:r>
            <a:r>
              <a:rPr lang="cs-CZ" dirty="0" smtClean="0"/>
              <a:t>vzorku</a:t>
            </a:r>
          </a:p>
          <a:p>
            <a:r>
              <a:rPr lang="cs-CZ" dirty="0" smtClean="0"/>
              <a:t>Čím vyšší </a:t>
            </a:r>
            <a:r>
              <a:rPr lang="cs-CZ" dirty="0" err="1" smtClean="0"/>
              <a:t>Ct</a:t>
            </a:r>
            <a:r>
              <a:rPr lang="cs-CZ" dirty="0" smtClean="0"/>
              <a:t>, tím méně molekul </a:t>
            </a:r>
            <a:r>
              <a:rPr lang="cs-CZ" dirty="0" err="1" smtClean="0"/>
              <a:t>mRNA</a:t>
            </a:r>
            <a:r>
              <a:rPr lang="cs-CZ" dirty="0" smtClean="0"/>
              <a:t> bylo ve vzorku</a:t>
            </a:r>
          </a:p>
          <a:p>
            <a:pPr marL="266700" lvl="1" indent="0">
              <a:buNone/>
            </a:pPr>
            <a:endParaRPr lang="cs-CZ" dirty="0"/>
          </a:p>
        </p:txBody>
      </p:sp>
      <p:sp>
        <p:nvSpPr>
          <p:cNvPr id="4" name="Obdélník 3"/>
          <p:cNvSpPr/>
          <p:nvPr/>
        </p:nvSpPr>
        <p:spPr>
          <a:xfrm>
            <a:off x="2627784" y="6577607"/>
            <a:ext cx="4572000" cy="307777"/>
          </a:xfrm>
          <a:prstGeom prst="rect">
            <a:avLst/>
          </a:prstGeom>
        </p:spPr>
        <p:txBody>
          <a:bodyPr>
            <a:spAutoFit/>
          </a:bodyPr>
          <a:lstStyle/>
          <a:p>
            <a:r>
              <a:rPr lang="cs-CZ" sz="1400" dirty="0">
                <a:solidFill>
                  <a:schemeClr val="tx1"/>
                </a:solidFill>
              </a:rPr>
              <a:t>https://www.ncbi.nlm.nih.gov/probe/docs/techqpcr/</a:t>
            </a:r>
          </a:p>
        </p:txBody>
      </p:sp>
      <p:pic>
        <p:nvPicPr>
          <p:cNvPr id="1026" name="Picture 2" descr="Výsledek obrázku pro tečna maximum druhé deriv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212976"/>
            <a:ext cx="9001000" cy="645071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se šipkou 8"/>
          <p:cNvCxnSpPr/>
          <p:nvPr/>
        </p:nvCxnSpPr>
        <p:spPr>
          <a:xfrm flipH="1" flipV="1">
            <a:off x="5580112" y="5049180"/>
            <a:ext cx="1152128" cy="108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5999537" y="5157192"/>
            <a:ext cx="2377574" cy="646331"/>
          </a:xfrm>
          <a:prstGeom prst="rect">
            <a:avLst/>
          </a:prstGeom>
          <a:noFill/>
        </p:spPr>
        <p:txBody>
          <a:bodyPr wrap="none" rtlCol="0">
            <a:spAutoFit/>
          </a:bodyPr>
          <a:lstStyle/>
          <a:p>
            <a:r>
              <a:rPr lang="cs-CZ" dirty="0" smtClean="0">
                <a:solidFill>
                  <a:schemeClr val="tx1"/>
                </a:solidFill>
              </a:rPr>
              <a:t>Maximum 2. derivace</a:t>
            </a:r>
          </a:p>
          <a:p>
            <a:r>
              <a:rPr lang="cs-CZ" dirty="0" smtClean="0">
                <a:solidFill>
                  <a:schemeClr val="tx1"/>
                </a:solidFill>
              </a:rPr>
              <a:t>= nejstrmější tečna</a:t>
            </a:r>
            <a:endParaRPr lang="cs-CZ" dirty="0">
              <a:solidFill>
                <a:schemeClr val="tx1"/>
              </a:solidFill>
            </a:endParaRPr>
          </a:p>
        </p:txBody>
      </p:sp>
      <p:pic>
        <p:nvPicPr>
          <p:cNvPr id="8194" name="Picture 2" descr="Model PCR p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014" y="3034307"/>
            <a:ext cx="36576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938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Křivka tání (</a:t>
            </a:r>
            <a:r>
              <a:rPr lang="cs-CZ" dirty="0" err="1" smtClean="0"/>
              <a:t>melting</a:t>
            </a:r>
            <a:r>
              <a:rPr lang="cs-CZ" dirty="0" smtClean="0"/>
              <a:t> </a:t>
            </a:r>
            <a:r>
              <a:rPr lang="cs-CZ" dirty="0" err="1" smtClean="0"/>
              <a:t>curve</a:t>
            </a:r>
            <a:r>
              <a:rPr lang="cs-CZ" dirty="0" smtClean="0"/>
              <a:t>)</a:t>
            </a:r>
            <a:endParaRPr lang="cs-CZ" dirty="0"/>
          </a:p>
        </p:txBody>
      </p:sp>
      <p:sp>
        <p:nvSpPr>
          <p:cNvPr id="3" name="Zástupný symbol pro obsah 2"/>
          <p:cNvSpPr>
            <a:spLocks noGrp="1"/>
          </p:cNvSpPr>
          <p:nvPr>
            <p:ph idx="1"/>
          </p:nvPr>
        </p:nvSpPr>
        <p:spPr>
          <a:xfrm>
            <a:off x="1524715" y="1340768"/>
            <a:ext cx="7138987" cy="4713387"/>
          </a:xfrm>
        </p:spPr>
        <p:txBody>
          <a:bodyPr/>
          <a:lstStyle/>
          <a:p>
            <a:r>
              <a:rPr lang="cs-CZ" dirty="0" smtClean="0"/>
              <a:t>Na konci reakce proběhne postupné zahřívání celé reakce, po dosažení bodu tání </a:t>
            </a:r>
            <a:r>
              <a:rPr lang="cs-CZ" dirty="0" err="1" smtClean="0"/>
              <a:t>Tm</a:t>
            </a:r>
            <a:r>
              <a:rPr lang="cs-CZ" dirty="0" smtClean="0"/>
              <a:t> dojde k degradaci DNA (pokles fluorescence)</a:t>
            </a:r>
          </a:p>
          <a:p>
            <a:r>
              <a:rPr lang="cs-CZ" dirty="0"/>
              <a:t>Specifitu reakce ilustruje křivka tání (</a:t>
            </a:r>
            <a:r>
              <a:rPr lang="cs-CZ" dirty="0" err="1"/>
              <a:t>melting</a:t>
            </a:r>
            <a:r>
              <a:rPr lang="cs-CZ" dirty="0"/>
              <a:t> </a:t>
            </a:r>
            <a:r>
              <a:rPr lang="cs-CZ" dirty="0" err="1"/>
              <a:t>curve</a:t>
            </a:r>
            <a:r>
              <a:rPr lang="cs-CZ" dirty="0"/>
              <a:t>) –</a:t>
            </a:r>
          </a:p>
          <a:p>
            <a:pPr marL="0" indent="0">
              <a:buNone/>
            </a:pPr>
            <a:r>
              <a:rPr lang="cs-CZ" dirty="0"/>
              <a:t>    musí mít jen jeden vrchol = jeden produkt</a:t>
            </a:r>
          </a:p>
          <a:p>
            <a:endParaRPr lang="cs-CZ" dirty="0"/>
          </a:p>
        </p:txBody>
      </p:sp>
      <p:sp>
        <p:nvSpPr>
          <p:cNvPr id="4" name="Obdélník 3"/>
          <p:cNvSpPr/>
          <p:nvPr/>
        </p:nvSpPr>
        <p:spPr>
          <a:xfrm>
            <a:off x="2339752" y="6401790"/>
            <a:ext cx="3421129" cy="369332"/>
          </a:xfrm>
          <a:prstGeom prst="rect">
            <a:avLst/>
          </a:prstGeom>
        </p:spPr>
        <p:txBody>
          <a:bodyPr wrap="none">
            <a:spAutoFit/>
          </a:bodyPr>
          <a:lstStyle/>
          <a:p>
            <a:r>
              <a:rPr lang="cs-CZ" sz="1400" dirty="0">
                <a:solidFill>
                  <a:schemeClr val="tx1"/>
                </a:solidFill>
              </a:rPr>
              <a:t>http://labguide.cz/metody/real-time-pcr</a:t>
            </a:r>
            <a:r>
              <a:rPr lang="cs-CZ" dirty="0">
                <a:solidFill>
                  <a:schemeClr val="tx1"/>
                </a:solidFill>
              </a:rPr>
              <a:t>/</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163" y="3574917"/>
            <a:ext cx="7368567" cy="2638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bdélník 12"/>
          <p:cNvSpPr/>
          <p:nvPr/>
        </p:nvSpPr>
        <p:spPr>
          <a:xfrm>
            <a:off x="1528163" y="6213046"/>
            <a:ext cx="7632847" cy="307777"/>
          </a:xfrm>
          <a:prstGeom prst="rect">
            <a:avLst/>
          </a:prstGeom>
        </p:spPr>
        <p:txBody>
          <a:bodyPr wrap="square">
            <a:spAutoFit/>
          </a:bodyPr>
          <a:lstStyle/>
          <a:p>
            <a:r>
              <a:rPr lang="cs-CZ" sz="1400" dirty="0" smtClean="0">
                <a:solidFill>
                  <a:schemeClr val="tx1"/>
                </a:solidFill>
              </a:rPr>
              <a:t>Více </a:t>
            </a:r>
            <a:r>
              <a:rPr lang="cs-CZ" sz="1400" dirty="0" err="1" smtClean="0">
                <a:solidFill>
                  <a:schemeClr val="tx1"/>
                </a:solidFill>
              </a:rPr>
              <a:t>info</a:t>
            </a:r>
            <a:r>
              <a:rPr lang="cs-CZ" sz="1400" dirty="0" smtClean="0">
                <a:solidFill>
                  <a:schemeClr val="tx1"/>
                </a:solidFill>
              </a:rPr>
              <a:t>: https</a:t>
            </a:r>
            <a:r>
              <a:rPr lang="cs-CZ" sz="1400" dirty="0">
                <a:solidFill>
                  <a:schemeClr val="tx1"/>
                </a:solidFill>
              </a:rPr>
              <a:t>://theses.cz/id/go0fw3/Bakalarska_praceEliska_Ruzickova.pdf</a:t>
            </a:r>
          </a:p>
        </p:txBody>
      </p:sp>
    </p:spTree>
    <p:extLst>
      <p:ext uri="{BB962C8B-B14F-4D97-AF65-F5344CB8AC3E}">
        <p14:creationId xmlns:p14="http://schemas.microsoft.com/office/powerpoint/2010/main" val="251199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Nadpis 1"/>
          <p:cNvSpPr>
            <a:spLocks/>
          </p:cNvSpPr>
          <p:nvPr/>
        </p:nvSpPr>
        <p:spPr bwMode="auto">
          <a:xfrm>
            <a:off x="1524000" y="190500"/>
            <a:ext cx="7010400" cy="862013"/>
          </a:xfrm>
          <a:prstGeom prst="rect">
            <a:avLst/>
          </a:prstGeom>
          <a:noFill/>
          <a:ln w="9525">
            <a:noFill/>
            <a:miter lim="800000"/>
            <a:headEnd/>
            <a:tailEnd/>
          </a:ln>
        </p:spPr>
        <p:txBody>
          <a:bodyPr anchor="ctr"/>
          <a:lstStyle/>
          <a:p>
            <a:pPr eaLnBrk="0" hangingPunct="0"/>
            <a:r>
              <a:rPr lang="cs-CZ" sz="2500" b="1" dirty="0">
                <a:solidFill>
                  <a:schemeClr val="tx1"/>
                </a:solidFill>
                <a:cs typeface="Arial" charset="0"/>
              </a:rPr>
              <a:t>Vyhodnocení </a:t>
            </a:r>
            <a:r>
              <a:rPr lang="cs-CZ" sz="2500" b="1" dirty="0" err="1">
                <a:solidFill>
                  <a:schemeClr val="tx1"/>
                </a:solidFill>
                <a:cs typeface="Arial" charset="0"/>
              </a:rPr>
              <a:t>qRT</a:t>
            </a:r>
            <a:r>
              <a:rPr lang="cs-CZ" sz="2500" b="1" dirty="0">
                <a:solidFill>
                  <a:schemeClr val="tx1"/>
                </a:solidFill>
                <a:cs typeface="Arial" charset="0"/>
              </a:rPr>
              <a:t>-PCR</a:t>
            </a:r>
          </a:p>
        </p:txBody>
      </p:sp>
      <p:graphicFrame>
        <p:nvGraphicFramePr>
          <p:cNvPr id="26696" name="Group 72"/>
          <p:cNvGraphicFramePr>
            <a:graphicFrameLocks noGrp="1"/>
          </p:cNvGraphicFramePr>
          <p:nvPr>
            <p:extLst>
              <p:ext uri="{D42A27DB-BD31-4B8C-83A1-F6EECF244321}">
                <p14:modId xmlns:p14="http://schemas.microsoft.com/office/powerpoint/2010/main" val="3895445971"/>
              </p:ext>
            </p:extLst>
          </p:nvPr>
        </p:nvGraphicFramePr>
        <p:xfrm>
          <a:off x="1438275" y="2632403"/>
          <a:ext cx="7705725" cy="3527426"/>
        </p:xfrm>
        <a:graphic>
          <a:graphicData uri="http://schemas.openxmlformats.org/drawingml/2006/table">
            <a:tbl>
              <a:tblPr/>
              <a:tblGrid>
                <a:gridCol w="1100138">
                  <a:extLst>
                    <a:ext uri="{9D8B030D-6E8A-4147-A177-3AD203B41FA5}">
                      <a16:colId xmlns:a16="http://schemas.microsoft.com/office/drawing/2014/main" val="20000"/>
                    </a:ext>
                  </a:extLst>
                </a:gridCol>
                <a:gridCol w="1101725">
                  <a:extLst>
                    <a:ext uri="{9D8B030D-6E8A-4147-A177-3AD203B41FA5}">
                      <a16:colId xmlns:a16="http://schemas.microsoft.com/office/drawing/2014/main" val="20001"/>
                    </a:ext>
                  </a:extLst>
                </a:gridCol>
                <a:gridCol w="1100137">
                  <a:extLst>
                    <a:ext uri="{9D8B030D-6E8A-4147-A177-3AD203B41FA5}">
                      <a16:colId xmlns:a16="http://schemas.microsoft.com/office/drawing/2014/main" val="20002"/>
                    </a:ext>
                  </a:extLst>
                </a:gridCol>
                <a:gridCol w="1101725">
                  <a:extLst>
                    <a:ext uri="{9D8B030D-6E8A-4147-A177-3AD203B41FA5}">
                      <a16:colId xmlns:a16="http://schemas.microsoft.com/office/drawing/2014/main" val="20003"/>
                    </a:ext>
                  </a:extLst>
                </a:gridCol>
                <a:gridCol w="1100138">
                  <a:extLst>
                    <a:ext uri="{9D8B030D-6E8A-4147-A177-3AD203B41FA5}">
                      <a16:colId xmlns:a16="http://schemas.microsoft.com/office/drawing/2014/main" val="20004"/>
                    </a:ext>
                  </a:extLst>
                </a:gridCol>
                <a:gridCol w="1101725">
                  <a:extLst>
                    <a:ext uri="{9D8B030D-6E8A-4147-A177-3AD203B41FA5}">
                      <a16:colId xmlns:a16="http://schemas.microsoft.com/office/drawing/2014/main" val="20005"/>
                    </a:ext>
                  </a:extLst>
                </a:gridCol>
                <a:gridCol w="1100137">
                  <a:extLst>
                    <a:ext uri="{9D8B030D-6E8A-4147-A177-3AD203B41FA5}">
                      <a16:colId xmlns:a16="http://schemas.microsoft.com/office/drawing/2014/main" val="20006"/>
                    </a:ext>
                  </a:extLst>
                </a:gridCol>
              </a:tblGrid>
              <a:tr h="446088">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800" b="0" i="0" u="none" strike="noStrike" cap="none" normalizeH="0" baseline="0" dirty="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800" b="0" i="0" u="none" strike="noStrike" cap="none" normalizeH="0" baseline="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800" b="0" i="0" u="none" strike="noStrike" cap="none" normalizeH="0" baseline="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800" b="0" i="0" u="none" strike="noStrike" cap="none" normalizeH="0" baseline="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800" b="0" i="0" u="none" strike="noStrike" cap="none" normalizeH="0" baseline="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800" b="0" i="0" u="none" strike="noStrike" cap="none" normalizeH="0" baseline="0" smtClean="0">
                        <a:ln>
                          <a:noFill/>
                        </a:ln>
                        <a:solidFill>
                          <a:schemeClr val="tx1"/>
                        </a:solidFill>
                        <a:effectLst/>
                        <a:latin typeface="Symbol" pitchFamily="18" charset="2"/>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800" b="0" i="0" u="none" strike="noStrike" cap="none" normalizeH="0" baseline="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extLst>
                  <a:ext uri="{0D108BD9-81ED-4DB2-BD59-A6C34878D82A}">
                    <a16:rowId xmlns:a16="http://schemas.microsoft.com/office/drawing/2014/main" val="10000"/>
                  </a:ext>
                </a:extLst>
              </a:tr>
              <a:tr h="8604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err="1" smtClean="0">
                          <a:ln>
                            <a:noFill/>
                          </a:ln>
                          <a:solidFill>
                            <a:schemeClr val="tx1"/>
                          </a:solidFill>
                          <a:effectLst/>
                          <a:latin typeface="Arial" charset="0"/>
                          <a:cs typeface="Arial" charset="0"/>
                        </a:rPr>
                        <a:t>Name</a:t>
                      </a:r>
                      <a:endParaRPr kumimoji="0" lang="cs-CZ" sz="1200" b="0" i="0" u="none" strike="noStrike" cap="none" normalizeH="0" baseline="0" dirty="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err="1" smtClean="0">
                          <a:ln>
                            <a:noFill/>
                          </a:ln>
                          <a:solidFill>
                            <a:schemeClr val="tx1"/>
                          </a:solidFill>
                          <a:effectLst/>
                          <a:latin typeface="Arial" charset="0"/>
                          <a:cs typeface="Arial" charset="0"/>
                        </a:rPr>
                        <a:t>Ct</a:t>
                      </a:r>
                      <a:endParaRPr kumimoji="0" lang="cs-CZ" sz="1200" b="0" i="0" u="none" strike="noStrike" cap="none" normalizeH="0" baseline="0" dirty="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průměr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HPRT</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err="1" smtClean="0">
                          <a:ln>
                            <a:noFill/>
                          </a:ln>
                          <a:solidFill>
                            <a:schemeClr val="tx1"/>
                          </a:solidFill>
                          <a:effectLst/>
                          <a:latin typeface="Symbol" pitchFamily="18" charset="2"/>
                          <a:cs typeface="Arial" charset="0"/>
                        </a:rPr>
                        <a:t>D</a:t>
                      </a:r>
                      <a:r>
                        <a:rPr kumimoji="0" lang="cs-CZ" sz="1200" b="0" i="0" u="none" strike="noStrike" cap="none" normalizeH="0" baseline="0" dirty="0" err="1" smtClean="0">
                          <a:ln>
                            <a:noFill/>
                          </a:ln>
                          <a:solidFill>
                            <a:schemeClr val="tx1"/>
                          </a:solidFill>
                          <a:effectLst/>
                          <a:latin typeface="Arial" charset="0"/>
                          <a:cs typeface="Arial" charset="0"/>
                        </a:rPr>
                        <a:t>Ct</a:t>
                      </a:r>
                      <a:endParaRPr kumimoji="0" lang="cs-CZ" sz="1200" b="0" i="0" u="none" strike="noStrike" cap="none" normalizeH="0" baseline="0" dirty="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2</a:t>
                      </a:r>
                      <a:r>
                        <a:rPr kumimoji="0" lang="cs-CZ" sz="1200" b="0" i="0" u="none" strike="noStrike" cap="none" normalizeH="0" baseline="30000" dirty="0" smtClean="0">
                          <a:ln>
                            <a:noFill/>
                          </a:ln>
                          <a:solidFill>
                            <a:schemeClr val="tx1"/>
                          </a:solidFill>
                          <a:effectLst/>
                          <a:latin typeface="Arial" charset="0"/>
                          <a:cs typeface="Arial" charset="0"/>
                        </a:rPr>
                        <a:t>^-</a:t>
                      </a:r>
                      <a:r>
                        <a:rPr kumimoji="0" lang="cs-CZ" sz="1200" b="0" i="0" u="none" strike="noStrike" cap="none" normalizeH="0" baseline="30000" dirty="0" err="1" smtClean="0">
                          <a:ln>
                            <a:noFill/>
                          </a:ln>
                          <a:solidFill>
                            <a:schemeClr val="tx1"/>
                          </a:solidFill>
                          <a:effectLst/>
                          <a:latin typeface="Symbol" pitchFamily="18" charset="2"/>
                          <a:cs typeface="Arial" charset="0"/>
                        </a:rPr>
                        <a:t>D</a:t>
                      </a:r>
                      <a:r>
                        <a:rPr kumimoji="0" lang="cs-CZ" sz="1200" b="0" i="0" u="none" strike="noStrike" cap="none" normalizeH="0" baseline="30000" dirty="0" err="1" smtClean="0">
                          <a:ln>
                            <a:noFill/>
                          </a:ln>
                          <a:solidFill>
                            <a:schemeClr val="tx1"/>
                          </a:solidFill>
                          <a:effectLst/>
                          <a:latin typeface="Arial" charset="0"/>
                          <a:cs typeface="Arial" charset="0"/>
                        </a:rPr>
                        <a:t>Ct</a:t>
                      </a:r>
                      <a:endParaRPr kumimoji="0" lang="cs-CZ" sz="1200" b="0" i="0" u="none" strike="noStrike" cap="none" normalizeH="0" baseline="30000" dirty="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extLst>
                  <a:ext uri="{0D108BD9-81ED-4DB2-BD59-A6C34878D82A}">
                    <a16:rowId xmlns:a16="http://schemas.microsoft.com/office/drawing/2014/main" val="10001"/>
                  </a:ext>
                </a:extLst>
              </a:tr>
              <a:tr h="4445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F16 K3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31,84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31,43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31,635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36,39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-4,755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27,0021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extLst>
                  <a:ext uri="{0D108BD9-81ED-4DB2-BD59-A6C34878D82A}">
                    <a16:rowId xmlns:a16="http://schemas.microsoft.com/office/drawing/2014/main" val="10002"/>
                  </a:ext>
                </a:extLst>
              </a:tr>
              <a:tr h="4445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F16 LY3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32,17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33,18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32,675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36,985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-4,31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19,8353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extLst>
                  <a:ext uri="{0D108BD9-81ED-4DB2-BD59-A6C34878D82A}">
                    <a16:rowId xmlns:a16="http://schemas.microsoft.com/office/drawing/2014/main" val="10003"/>
                  </a:ext>
                </a:extLst>
              </a:tr>
              <a:tr h="4445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F16 K6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32,25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32,13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32,19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35,225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-3,035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8,1965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extLst>
                  <a:ext uri="{0D108BD9-81ED-4DB2-BD59-A6C34878D82A}">
                    <a16:rowId xmlns:a16="http://schemas.microsoft.com/office/drawing/2014/main" val="10004"/>
                  </a:ext>
                </a:extLst>
              </a:tr>
              <a:tr h="4429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F16 LY6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31,83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31,84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31,835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34,97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-3,135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8,7847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extLst>
                  <a:ext uri="{0D108BD9-81ED-4DB2-BD59-A6C34878D82A}">
                    <a16:rowId xmlns:a16="http://schemas.microsoft.com/office/drawing/2014/main" val="10005"/>
                  </a:ext>
                </a:extLst>
              </a:tr>
              <a:tr h="4445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F16 K9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31,16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31,01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31,085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36,34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-5,255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38,1867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extLst>
                  <a:ext uri="{0D108BD9-81ED-4DB2-BD59-A6C34878D82A}">
                    <a16:rowId xmlns:a16="http://schemas.microsoft.com/office/drawing/2014/main" val="10006"/>
                  </a:ext>
                </a:extLst>
              </a:tr>
            </a:tbl>
          </a:graphicData>
        </a:graphic>
      </p:graphicFrame>
      <p:sp>
        <p:nvSpPr>
          <p:cNvPr id="26692" name="Text Box 73"/>
          <p:cNvSpPr txBox="1">
            <a:spLocks noChangeArrowheads="1"/>
          </p:cNvSpPr>
          <p:nvPr/>
        </p:nvSpPr>
        <p:spPr bwMode="auto">
          <a:xfrm>
            <a:off x="6939832" y="3113939"/>
            <a:ext cx="1067921" cy="246221"/>
          </a:xfrm>
          <a:prstGeom prst="rect">
            <a:avLst/>
          </a:prstGeom>
          <a:noFill/>
          <a:ln w="9525">
            <a:noFill/>
            <a:miter lim="800000"/>
            <a:headEnd/>
            <a:tailEnd/>
          </a:ln>
        </p:spPr>
        <p:txBody>
          <a:bodyPr wrap="none">
            <a:spAutoFit/>
          </a:bodyPr>
          <a:lstStyle/>
          <a:p>
            <a:r>
              <a:rPr lang="cs-CZ" sz="1000" dirty="0">
                <a:solidFill>
                  <a:schemeClr val="tx2"/>
                </a:solidFill>
              </a:rPr>
              <a:t>Průměr - </a:t>
            </a:r>
            <a:r>
              <a:rPr lang="cs-CZ" sz="1000" dirty="0" smtClean="0">
                <a:solidFill>
                  <a:schemeClr val="tx2"/>
                </a:solidFill>
              </a:rPr>
              <a:t>HPRT</a:t>
            </a:r>
            <a:endParaRPr lang="cs-CZ" sz="1000" dirty="0">
              <a:solidFill>
                <a:schemeClr val="tx2"/>
              </a:solidFill>
            </a:endParaRPr>
          </a:p>
        </p:txBody>
      </p:sp>
      <p:sp>
        <p:nvSpPr>
          <p:cNvPr id="26693" name="Line 74"/>
          <p:cNvSpPr>
            <a:spLocks noChangeShapeType="1"/>
          </p:cNvSpPr>
          <p:nvPr/>
        </p:nvSpPr>
        <p:spPr bwMode="auto">
          <a:xfrm flipV="1">
            <a:off x="7473793" y="3284662"/>
            <a:ext cx="0" cy="360362"/>
          </a:xfrm>
          <a:prstGeom prst="line">
            <a:avLst/>
          </a:prstGeom>
          <a:noFill/>
          <a:ln w="9525">
            <a:solidFill>
              <a:schemeClr val="tx1"/>
            </a:solidFill>
            <a:round/>
            <a:headEnd/>
            <a:tailEnd type="triangle" w="med" len="med"/>
          </a:ln>
        </p:spPr>
        <p:txBody>
          <a:bodyPr/>
          <a:lstStyle/>
          <a:p>
            <a:endParaRPr lang="cs-CZ"/>
          </a:p>
        </p:txBody>
      </p:sp>
      <p:sp>
        <p:nvSpPr>
          <p:cNvPr id="2" name="TextovéPole 1"/>
          <p:cNvSpPr txBox="1"/>
          <p:nvPr/>
        </p:nvSpPr>
        <p:spPr>
          <a:xfrm flipH="1">
            <a:off x="1510801" y="1484784"/>
            <a:ext cx="7620000" cy="923330"/>
          </a:xfrm>
          <a:prstGeom prst="rect">
            <a:avLst/>
          </a:prstGeom>
          <a:noFill/>
        </p:spPr>
        <p:txBody>
          <a:bodyPr wrap="square" rtlCol="0">
            <a:spAutoFit/>
          </a:bodyPr>
          <a:lstStyle/>
          <a:p>
            <a:r>
              <a:rPr lang="cs-CZ" b="1" dirty="0" smtClean="0">
                <a:solidFill>
                  <a:schemeClr val="tx1"/>
                </a:solidFill>
              </a:rPr>
              <a:t>Absolutní kvantifikace </a:t>
            </a:r>
            <a:r>
              <a:rPr lang="cs-CZ" dirty="0" smtClean="0">
                <a:solidFill>
                  <a:schemeClr val="tx1"/>
                </a:solidFill>
              </a:rPr>
              <a:t>– kalibrační křivka ze vzorků o známém množství molekul RNA</a:t>
            </a:r>
          </a:p>
          <a:p>
            <a:r>
              <a:rPr lang="cs-CZ" b="1" dirty="0" smtClean="0">
                <a:solidFill>
                  <a:schemeClr val="tx1"/>
                </a:solidFill>
              </a:rPr>
              <a:t>Relativní kvantifikace </a:t>
            </a:r>
            <a:r>
              <a:rPr lang="cs-CZ" dirty="0" smtClean="0">
                <a:solidFill>
                  <a:schemeClr val="tx1"/>
                </a:solidFill>
              </a:rPr>
              <a:t>– srovnání s expresí house-</a:t>
            </a:r>
            <a:r>
              <a:rPr lang="cs-CZ" dirty="0" err="1" smtClean="0">
                <a:solidFill>
                  <a:schemeClr val="tx1"/>
                </a:solidFill>
              </a:rPr>
              <a:t>keeping</a:t>
            </a:r>
            <a:r>
              <a:rPr lang="cs-CZ" dirty="0" smtClean="0">
                <a:solidFill>
                  <a:schemeClr val="tx1"/>
                </a:solidFill>
              </a:rPr>
              <a:t> genu (HPRT)</a:t>
            </a:r>
            <a:endParaRPr lang="cs-CZ"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RNA </a:t>
            </a:r>
            <a:r>
              <a:rPr lang="cs-CZ" dirty="0" err="1" smtClean="0"/>
              <a:t>sequencing</a:t>
            </a:r>
            <a:endParaRPr lang="cs-CZ" dirty="0"/>
          </a:p>
        </p:txBody>
      </p:sp>
      <p:sp>
        <p:nvSpPr>
          <p:cNvPr id="3" name="Zástupný symbol pro obsah 2"/>
          <p:cNvSpPr>
            <a:spLocks noGrp="1"/>
          </p:cNvSpPr>
          <p:nvPr>
            <p:ph idx="1"/>
          </p:nvPr>
        </p:nvSpPr>
        <p:spPr/>
        <p:txBody>
          <a:bodyPr/>
          <a:lstStyle/>
          <a:p>
            <a:r>
              <a:rPr lang="cs-CZ" dirty="0" smtClean="0"/>
              <a:t>Zjistit, co to je RNA </a:t>
            </a:r>
            <a:r>
              <a:rPr lang="cs-CZ" dirty="0" err="1" smtClean="0"/>
              <a:t>sequencing</a:t>
            </a:r>
            <a:r>
              <a:rPr lang="cs-CZ" dirty="0" smtClean="0"/>
              <a:t>!!!!!</a:t>
            </a:r>
            <a:endParaRPr lang="cs-CZ" dirty="0"/>
          </a:p>
        </p:txBody>
      </p:sp>
    </p:spTree>
    <p:extLst>
      <p:ext uri="{BB962C8B-B14F-4D97-AF65-F5344CB8AC3E}">
        <p14:creationId xmlns:p14="http://schemas.microsoft.com/office/powerpoint/2010/main" val="739856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Manipulace genové exprese pomocí RNA</a:t>
            </a:r>
            <a:endParaRPr lang="cs-CZ" dirty="0"/>
          </a:p>
        </p:txBody>
      </p:sp>
      <p:sp>
        <p:nvSpPr>
          <p:cNvPr id="3" name="Zástupný symbol pro obsah 2"/>
          <p:cNvSpPr>
            <a:spLocks noGrp="1"/>
          </p:cNvSpPr>
          <p:nvPr>
            <p:ph idx="1"/>
          </p:nvPr>
        </p:nvSpPr>
        <p:spPr>
          <a:xfrm>
            <a:off x="1609769" y="1271153"/>
            <a:ext cx="7139136" cy="4641379"/>
          </a:xfrm>
        </p:spPr>
        <p:txBody>
          <a:bodyPr/>
          <a:lstStyle/>
          <a:p>
            <a:r>
              <a:rPr lang="cs-CZ" dirty="0" err="1" smtClean="0"/>
              <a:t>Antisense</a:t>
            </a:r>
            <a:r>
              <a:rPr lang="cs-CZ" dirty="0" smtClean="0"/>
              <a:t> </a:t>
            </a:r>
            <a:r>
              <a:rPr lang="cs-CZ" dirty="0" err="1" smtClean="0"/>
              <a:t>oligonukleotidy</a:t>
            </a:r>
            <a:endParaRPr lang="cs-CZ" dirty="0" smtClean="0"/>
          </a:p>
          <a:p>
            <a:r>
              <a:rPr lang="cs-CZ" dirty="0" smtClean="0"/>
              <a:t>RNA interference (post transkripčně)</a:t>
            </a:r>
            <a:endParaRPr lang="cs-CZ" dirty="0"/>
          </a:p>
          <a:p>
            <a:pPr lvl="1"/>
            <a:r>
              <a:rPr lang="cs-CZ" dirty="0" err="1" smtClean="0"/>
              <a:t>SiRNA</a:t>
            </a:r>
            <a:endParaRPr lang="cs-CZ" dirty="0" smtClean="0"/>
          </a:p>
          <a:p>
            <a:pPr lvl="1"/>
            <a:r>
              <a:rPr lang="cs-CZ" dirty="0" err="1" smtClean="0"/>
              <a:t>ShRNA</a:t>
            </a:r>
            <a:endParaRPr lang="cs-CZ" dirty="0" smtClean="0"/>
          </a:p>
          <a:p>
            <a:pPr lvl="1"/>
            <a:r>
              <a:rPr lang="cs-CZ" dirty="0" err="1"/>
              <a:t>MiRNA</a:t>
            </a:r>
            <a:endParaRPr lang="cs-CZ" dirty="0"/>
          </a:p>
          <a:p>
            <a:pPr marL="266700" lvl="1" indent="0">
              <a:buNone/>
            </a:pPr>
            <a:endParaRPr lang="cs-CZ" dirty="0"/>
          </a:p>
        </p:txBody>
      </p:sp>
      <p:grpSp>
        <p:nvGrpSpPr>
          <p:cNvPr id="11" name="Skupina 10"/>
          <p:cNvGrpSpPr/>
          <p:nvPr/>
        </p:nvGrpSpPr>
        <p:grpSpPr>
          <a:xfrm>
            <a:off x="3204289" y="2204864"/>
            <a:ext cx="5544616" cy="5913275"/>
            <a:chOff x="3131840" y="2204864"/>
            <a:chExt cx="5544616" cy="5913275"/>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204864"/>
              <a:ext cx="5472608" cy="591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203848" y="4947228"/>
              <a:ext cx="4896544" cy="186614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louk 7"/>
            <p:cNvSpPr/>
            <p:nvPr/>
          </p:nvSpPr>
          <p:spPr>
            <a:xfrm rot="2887366" flipV="1">
              <a:off x="3785275" y="3859350"/>
              <a:ext cx="1141401" cy="2071416"/>
            </a:xfrm>
            <a:prstGeom prst="arc">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 name="TextovéPole 9"/>
            <p:cNvSpPr txBox="1"/>
            <p:nvPr/>
          </p:nvSpPr>
          <p:spPr>
            <a:xfrm>
              <a:off x="3131840" y="5279187"/>
              <a:ext cx="559769" cy="276999"/>
            </a:xfrm>
            <a:prstGeom prst="rect">
              <a:avLst/>
            </a:prstGeom>
            <a:noFill/>
          </p:spPr>
          <p:txBody>
            <a:bodyPr wrap="none" rtlCol="0">
              <a:spAutoFit/>
            </a:bodyPr>
            <a:lstStyle/>
            <a:p>
              <a:r>
                <a:rPr lang="cs-CZ" sz="1200" b="1" dirty="0" err="1" smtClean="0">
                  <a:solidFill>
                    <a:schemeClr val="tx1"/>
                  </a:solidFill>
                </a:rPr>
                <a:t>RNAi</a:t>
              </a:r>
              <a:endParaRPr lang="cs-CZ" sz="1200" b="1" dirty="0">
                <a:solidFill>
                  <a:schemeClr val="tx1"/>
                </a:solidFill>
              </a:endParaRPr>
            </a:p>
          </p:txBody>
        </p:sp>
      </p:grpSp>
      <p:sp>
        <p:nvSpPr>
          <p:cNvPr id="12" name="Obdélník 11"/>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2549064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Antisense</a:t>
            </a:r>
            <a:r>
              <a:rPr lang="cs-CZ" dirty="0" smtClean="0"/>
              <a:t> DNA </a:t>
            </a:r>
            <a:r>
              <a:rPr lang="cs-CZ" dirty="0" err="1" smtClean="0"/>
              <a:t>oligonukleotidy</a:t>
            </a:r>
            <a:endParaRPr lang="cs-CZ" dirty="0"/>
          </a:p>
        </p:txBody>
      </p:sp>
      <p:sp>
        <p:nvSpPr>
          <p:cNvPr id="3" name="Zástupný symbol pro obsah 2"/>
          <p:cNvSpPr>
            <a:spLocks noGrp="1"/>
          </p:cNvSpPr>
          <p:nvPr>
            <p:ph idx="1"/>
          </p:nvPr>
        </p:nvSpPr>
        <p:spPr>
          <a:xfrm>
            <a:off x="1426750" y="1372547"/>
            <a:ext cx="7632848" cy="4713387"/>
          </a:xfrm>
        </p:spPr>
        <p:txBody>
          <a:bodyPr/>
          <a:lstStyle/>
          <a:p>
            <a:r>
              <a:rPr lang="cs-CZ" sz="2000" dirty="0" smtClean="0"/>
              <a:t>Syntetické </a:t>
            </a:r>
            <a:r>
              <a:rPr lang="cs-CZ" sz="2000" dirty="0" err="1" smtClean="0"/>
              <a:t>oligonukleotidy</a:t>
            </a:r>
            <a:r>
              <a:rPr lang="cs-CZ" sz="2000" dirty="0" smtClean="0"/>
              <a:t> 10-20 </a:t>
            </a:r>
            <a:r>
              <a:rPr lang="cs-CZ" sz="2000" dirty="0" err="1" smtClean="0"/>
              <a:t>bp</a:t>
            </a:r>
            <a:endParaRPr lang="cs-CZ" sz="2000" dirty="0" smtClean="0"/>
          </a:p>
          <a:p>
            <a:r>
              <a:rPr lang="cs-CZ" sz="2000" dirty="0" err="1" smtClean="0"/>
              <a:t>Fosfodiesterová</a:t>
            </a:r>
            <a:r>
              <a:rPr lang="cs-CZ" sz="2000" dirty="0" smtClean="0"/>
              <a:t> vazba nahrazena </a:t>
            </a:r>
            <a:r>
              <a:rPr lang="cs-CZ" sz="2000" dirty="0" err="1" smtClean="0"/>
              <a:t>fosfotioátovou</a:t>
            </a:r>
            <a:r>
              <a:rPr lang="cs-CZ" sz="2000" dirty="0" smtClean="0"/>
              <a:t> (přidaná síra, odolná nukleázám)</a:t>
            </a:r>
          </a:p>
          <a:p>
            <a:r>
              <a:rPr lang="cs-CZ" sz="2000" dirty="0" smtClean="0"/>
              <a:t>Vazba </a:t>
            </a:r>
            <a:r>
              <a:rPr lang="cs-CZ" sz="2000" dirty="0" err="1" smtClean="0"/>
              <a:t>antisense</a:t>
            </a:r>
            <a:r>
              <a:rPr lang="cs-CZ" sz="2000" dirty="0" smtClean="0"/>
              <a:t> </a:t>
            </a:r>
            <a:r>
              <a:rPr lang="cs-CZ" sz="2000" dirty="0" err="1" smtClean="0"/>
              <a:t>oligo</a:t>
            </a:r>
            <a:r>
              <a:rPr lang="cs-CZ" sz="2000" dirty="0" smtClean="0"/>
              <a:t> zabrání ribozomové mašinérii produkovat protein, nebo rozštěpí RNA pomocí </a:t>
            </a:r>
            <a:r>
              <a:rPr lang="cs-CZ" sz="2000" dirty="0" err="1" smtClean="0"/>
              <a:t>RNázy</a:t>
            </a:r>
            <a:r>
              <a:rPr lang="cs-CZ" sz="2000" dirty="0" smtClean="0"/>
              <a:t> H (štěpí duplexy RNA/DNA)</a:t>
            </a:r>
            <a:endParaRPr lang="cs-CZ" sz="2000" dirty="0"/>
          </a:p>
        </p:txBody>
      </p:sp>
      <p:pic>
        <p:nvPicPr>
          <p:cNvPr id="2050" name="Picture 2" descr="VÃ½sledek obrÃ¡zku pro antisense oligonukleot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566" y="3140968"/>
            <a:ext cx="5097037" cy="2973672"/>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2915816" y="6377668"/>
            <a:ext cx="6393181" cy="307777"/>
          </a:xfrm>
          <a:prstGeom prst="rect">
            <a:avLst/>
          </a:prstGeom>
        </p:spPr>
        <p:txBody>
          <a:bodyPr wrap="square">
            <a:spAutoFit/>
          </a:bodyPr>
          <a:lstStyle/>
          <a:p>
            <a:r>
              <a:rPr lang="cs-CZ" sz="1400" dirty="0">
                <a:solidFill>
                  <a:schemeClr val="tx1"/>
                </a:solidFill>
              </a:rPr>
              <a:t>https://www.idtdna.com/pages/products/functional-genomics/antisense-oligos</a:t>
            </a:r>
          </a:p>
        </p:txBody>
      </p:sp>
      <p:pic>
        <p:nvPicPr>
          <p:cNvPr id="2054" name="Picture 6" descr="VÃ½sledek obrÃ¡zku pro antisense oligonukleot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281" y="4074076"/>
            <a:ext cx="4380855" cy="226848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387926" y="6550223"/>
            <a:ext cx="7575322" cy="307777"/>
          </a:xfrm>
          <a:prstGeom prst="rect">
            <a:avLst/>
          </a:prstGeom>
        </p:spPr>
        <p:txBody>
          <a:bodyPr wrap="square">
            <a:spAutoFit/>
          </a:bodyPr>
          <a:lstStyle/>
          <a:p>
            <a:r>
              <a:rPr lang="cs-CZ" sz="1400" dirty="0">
                <a:solidFill>
                  <a:schemeClr val="tx1"/>
                </a:solidFill>
              </a:rPr>
              <a:t>https://gedtestingcenter.org/the-theory-behind-antisense-oligonucleotide-therapy</a:t>
            </a:r>
          </a:p>
        </p:txBody>
      </p:sp>
      <p:sp>
        <p:nvSpPr>
          <p:cNvPr id="9" name="Obdélník 8"/>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3499249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Terapie </a:t>
            </a:r>
            <a:r>
              <a:rPr lang="cs-CZ" dirty="0" err="1" smtClean="0"/>
              <a:t>antisense</a:t>
            </a:r>
            <a:r>
              <a:rPr lang="cs-CZ" dirty="0" smtClean="0"/>
              <a:t> </a:t>
            </a:r>
            <a:r>
              <a:rPr lang="cs-CZ" dirty="0" err="1" smtClean="0"/>
              <a:t>oligonukleotidy</a:t>
            </a:r>
            <a:endParaRPr lang="cs-CZ" dirty="0"/>
          </a:p>
        </p:txBody>
      </p:sp>
      <p:sp>
        <p:nvSpPr>
          <p:cNvPr id="3" name="Zástupný symbol pro obsah 2"/>
          <p:cNvSpPr>
            <a:spLocks noGrp="1"/>
          </p:cNvSpPr>
          <p:nvPr>
            <p:ph idx="1"/>
          </p:nvPr>
        </p:nvSpPr>
        <p:spPr/>
        <p:txBody>
          <a:bodyPr/>
          <a:lstStyle/>
          <a:p>
            <a:r>
              <a:rPr lang="cs-CZ" dirty="0" err="1" smtClean="0"/>
              <a:t>Fomivirsen</a:t>
            </a:r>
            <a:r>
              <a:rPr lang="cs-CZ" dirty="0" smtClean="0"/>
              <a:t> (</a:t>
            </a:r>
            <a:r>
              <a:rPr lang="cs-CZ" dirty="0" err="1" smtClean="0"/>
              <a:t>Vitravene</a:t>
            </a:r>
            <a:r>
              <a:rPr lang="cs-CZ" dirty="0" smtClean="0"/>
              <a:t>) (IE2) – </a:t>
            </a:r>
            <a:r>
              <a:rPr lang="cs-CZ" dirty="0" err="1" smtClean="0"/>
              <a:t>cytomegalovirová</a:t>
            </a:r>
            <a:r>
              <a:rPr lang="cs-CZ" dirty="0" smtClean="0"/>
              <a:t> retinitida – injekce přímo do sklivce</a:t>
            </a:r>
          </a:p>
          <a:p>
            <a:endParaRPr lang="cs-CZ" dirty="0"/>
          </a:p>
          <a:p>
            <a:r>
              <a:rPr lang="cs-CZ" dirty="0" err="1" smtClean="0"/>
              <a:t>Mipomersen</a:t>
            </a:r>
            <a:r>
              <a:rPr lang="cs-CZ" dirty="0" smtClean="0"/>
              <a:t> (</a:t>
            </a:r>
            <a:r>
              <a:rPr lang="cs-CZ" dirty="0" err="1" smtClean="0"/>
              <a:t>Kynamro</a:t>
            </a:r>
            <a:r>
              <a:rPr lang="cs-CZ" dirty="0" smtClean="0"/>
              <a:t>) (ApoB100) – homozygotní familiární vysoký cholesterol – podkožní injekce </a:t>
            </a:r>
          </a:p>
          <a:p>
            <a:endParaRPr lang="cs-CZ" dirty="0"/>
          </a:p>
          <a:p>
            <a:r>
              <a:rPr lang="cs-CZ" dirty="0" err="1" smtClean="0"/>
              <a:t>Affinitak</a:t>
            </a:r>
            <a:r>
              <a:rPr lang="cs-CZ" dirty="0" smtClean="0"/>
              <a:t> (PKC-</a:t>
            </a:r>
            <a:r>
              <a:rPr lang="cs-CZ" dirty="0" smtClean="0">
                <a:latin typeface="Symbol" panose="05050102010706020507" pitchFamily="18" charset="2"/>
              </a:rPr>
              <a:t>a</a:t>
            </a:r>
            <a:r>
              <a:rPr lang="cs-CZ" dirty="0" smtClean="0"/>
              <a:t>), </a:t>
            </a:r>
            <a:r>
              <a:rPr lang="cs-CZ" dirty="0" err="1" smtClean="0"/>
              <a:t>Genasense</a:t>
            </a:r>
            <a:r>
              <a:rPr lang="cs-CZ" dirty="0" smtClean="0"/>
              <a:t>  (Bcl-2) – nádory – injekce </a:t>
            </a:r>
            <a:r>
              <a:rPr lang="cs-CZ" dirty="0" err="1" smtClean="0"/>
              <a:t>intratumorálně</a:t>
            </a:r>
            <a:endParaRPr lang="cs-CZ" dirty="0" smtClean="0"/>
          </a:p>
          <a:p>
            <a:endParaRPr lang="cs-CZ" dirty="0"/>
          </a:p>
          <a:p>
            <a:r>
              <a:rPr lang="cs-CZ" dirty="0" smtClean="0"/>
              <a:t>AV1-6002 (</a:t>
            </a:r>
            <a:r>
              <a:rPr lang="cs-CZ" dirty="0" err="1" smtClean="0"/>
              <a:t>Ebola</a:t>
            </a:r>
            <a:r>
              <a:rPr lang="cs-CZ" dirty="0" smtClean="0"/>
              <a:t> virus), AV1-6003 (</a:t>
            </a:r>
            <a:r>
              <a:rPr lang="cs-CZ" dirty="0" err="1" smtClean="0"/>
              <a:t>Marburg</a:t>
            </a:r>
            <a:r>
              <a:rPr lang="cs-CZ" dirty="0" smtClean="0"/>
              <a:t> virus) – hemoragická horečka – intravenózní podání</a:t>
            </a:r>
          </a:p>
          <a:p>
            <a:endParaRPr lang="cs-CZ" dirty="0"/>
          </a:p>
          <a:p>
            <a:r>
              <a:rPr lang="cs-CZ" dirty="0" smtClean="0"/>
              <a:t>AP1-2009 (</a:t>
            </a:r>
            <a:r>
              <a:rPr lang="cs-CZ" dirty="0" err="1" smtClean="0"/>
              <a:t>Trabedersen</a:t>
            </a:r>
            <a:r>
              <a:rPr lang="cs-CZ" dirty="0" smtClean="0"/>
              <a:t>) (TGF</a:t>
            </a:r>
            <a:r>
              <a:rPr lang="cs-CZ" dirty="0">
                <a:latin typeface="Symbol" panose="05050102010706020507" pitchFamily="18" charset="2"/>
              </a:rPr>
              <a:t>b</a:t>
            </a:r>
            <a:r>
              <a:rPr lang="cs-CZ" dirty="0" smtClean="0"/>
              <a:t>2) – pokročilé gliomy</a:t>
            </a:r>
          </a:p>
          <a:p>
            <a:pPr marL="0" indent="0">
              <a:buNone/>
            </a:pPr>
            <a:r>
              <a:rPr lang="cs-CZ" dirty="0" smtClean="0"/>
              <a:t> - injekce </a:t>
            </a:r>
            <a:r>
              <a:rPr lang="cs-CZ" dirty="0" err="1"/>
              <a:t>intratumorálně</a:t>
            </a:r>
            <a:r>
              <a:rPr lang="cs-CZ" dirty="0" smtClean="0"/>
              <a:t> </a:t>
            </a:r>
          </a:p>
          <a:p>
            <a:endParaRPr lang="cs-CZ" dirty="0"/>
          </a:p>
        </p:txBody>
      </p:sp>
    </p:spTree>
    <p:extLst>
      <p:ext uri="{BB962C8B-B14F-4D97-AF65-F5344CB8AC3E}">
        <p14:creationId xmlns:p14="http://schemas.microsoft.com/office/powerpoint/2010/main" val="206842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Nekódující RNA</a:t>
            </a:r>
            <a:endParaRPr lang="cs-CZ" dirty="0"/>
          </a:p>
        </p:txBody>
      </p:sp>
      <p:sp>
        <p:nvSpPr>
          <p:cNvPr id="3" name="Zástupný symbol pro obsah 2"/>
          <p:cNvSpPr>
            <a:spLocks noGrp="1"/>
          </p:cNvSpPr>
          <p:nvPr>
            <p:ph idx="1"/>
          </p:nvPr>
        </p:nvSpPr>
        <p:spPr>
          <a:xfrm>
            <a:off x="1259632" y="1556792"/>
            <a:ext cx="7884368" cy="5301208"/>
          </a:xfrm>
        </p:spPr>
        <p:txBody>
          <a:bodyPr/>
          <a:lstStyle/>
          <a:p>
            <a:r>
              <a:rPr lang="cs-CZ" sz="1600" b="1" dirty="0" err="1"/>
              <a:t>Ribozymální</a:t>
            </a:r>
            <a:r>
              <a:rPr lang="cs-CZ" sz="1600" b="1" dirty="0"/>
              <a:t> RNA </a:t>
            </a:r>
            <a:r>
              <a:rPr lang="cs-CZ" sz="1600" dirty="0"/>
              <a:t>katalyzují biochemické reakce podobně jako proteiny</a:t>
            </a:r>
          </a:p>
          <a:p>
            <a:r>
              <a:rPr lang="cs-CZ" sz="1600" b="1" dirty="0" err="1" smtClean="0"/>
              <a:t>snRNA</a:t>
            </a:r>
            <a:r>
              <a:rPr lang="cs-CZ" sz="1600" dirty="0" smtClean="0"/>
              <a:t> (</a:t>
            </a:r>
            <a:r>
              <a:rPr lang="cs-CZ" sz="1600" dirty="0" err="1" smtClean="0"/>
              <a:t>small</a:t>
            </a:r>
            <a:r>
              <a:rPr lang="cs-CZ" sz="1600" dirty="0" smtClean="0"/>
              <a:t> </a:t>
            </a:r>
            <a:r>
              <a:rPr lang="cs-CZ" sz="1600" dirty="0" err="1" smtClean="0"/>
              <a:t>nuclear</a:t>
            </a:r>
            <a:r>
              <a:rPr lang="cs-CZ" sz="1600" dirty="0" smtClean="0"/>
              <a:t>), která odstraňuje introny při výrobě </a:t>
            </a:r>
            <a:r>
              <a:rPr lang="cs-CZ" sz="1600" dirty="0" err="1" smtClean="0"/>
              <a:t>mRNA</a:t>
            </a:r>
            <a:endParaRPr lang="cs-CZ" sz="1600" dirty="0" smtClean="0"/>
          </a:p>
          <a:p>
            <a:r>
              <a:rPr lang="cs-CZ" sz="1600" b="1" dirty="0" err="1" smtClean="0"/>
              <a:t>snoRNA</a:t>
            </a:r>
            <a:r>
              <a:rPr lang="cs-CZ" sz="1600" dirty="0" smtClean="0"/>
              <a:t> (</a:t>
            </a:r>
            <a:r>
              <a:rPr lang="cs-CZ" sz="1600" dirty="0" err="1" smtClean="0"/>
              <a:t>small</a:t>
            </a:r>
            <a:r>
              <a:rPr lang="cs-CZ" sz="1600" dirty="0" smtClean="0"/>
              <a:t> </a:t>
            </a:r>
            <a:r>
              <a:rPr lang="cs-CZ" sz="1600" dirty="0" err="1" smtClean="0"/>
              <a:t>nucleolar</a:t>
            </a:r>
            <a:r>
              <a:rPr lang="cs-CZ" sz="1600" dirty="0" smtClean="0"/>
              <a:t>), která pracuje na maturaci ribosomální RNA (metylace, </a:t>
            </a:r>
            <a:r>
              <a:rPr lang="cs-CZ" sz="1600" dirty="0" err="1" smtClean="0"/>
              <a:t>pseudouridynylace</a:t>
            </a:r>
            <a:r>
              <a:rPr lang="cs-CZ" sz="1600" dirty="0" smtClean="0"/>
              <a:t>)</a:t>
            </a:r>
          </a:p>
          <a:p>
            <a:r>
              <a:rPr lang="cs-CZ" sz="1600" b="1" dirty="0" err="1" smtClean="0"/>
              <a:t>scaRNA</a:t>
            </a:r>
            <a:r>
              <a:rPr lang="cs-CZ" sz="1600" dirty="0" smtClean="0"/>
              <a:t> (</a:t>
            </a:r>
            <a:r>
              <a:rPr lang="cs-CZ" sz="1600" dirty="0" err="1" smtClean="0"/>
              <a:t>small</a:t>
            </a:r>
            <a:r>
              <a:rPr lang="cs-CZ" sz="1600" dirty="0" smtClean="0"/>
              <a:t> </a:t>
            </a:r>
            <a:r>
              <a:rPr lang="cs-CZ" sz="1600" dirty="0" err="1"/>
              <a:t>c</a:t>
            </a:r>
            <a:r>
              <a:rPr lang="cs-CZ" sz="1600" dirty="0" err="1" smtClean="0"/>
              <a:t>ajal</a:t>
            </a:r>
            <a:r>
              <a:rPr lang="cs-CZ" sz="1600" dirty="0" smtClean="0"/>
              <a:t>) modifikuje </a:t>
            </a:r>
            <a:r>
              <a:rPr lang="cs-CZ" sz="1600" dirty="0" err="1" smtClean="0"/>
              <a:t>snRNA</a:t>
            </a:r>
            <a:r>
              <a:rPr lang="cs-CZ" sz="1600" dirty="0" smtClean="0"/>
              <a:t> a </a:t>
            </a:r>
            <a:r>
              <a:rPr lang="cs-CZ" sz="1600" dirty="0" err="1" smtClean="0"/>
              <a:t>snoRNA</a:t>
            </a:r>
            <a:endParaRPr lang="cs-CZ" sz="1600" dirty="0" smtClean="0"/>
          </a:p>
          <a:p>
            <a:r>
              <a:rPr lang="cs-CZ" sz="1600" b="1" dirty="0" err="1" smtClean="0"/>
              <a:t>siRNA</a:t>
            </a:r>
            <a:r>
              <a:rPr lang="cs-CZ" sz="1600" dirty="0" smtClean="0"/>
              <a:t> (</a:t>
            </a:r>
            <a:r>
              <a:rPr lang="cs-CZ" sz="1600" dirty="0" err="1" smtClean="0"/>
              <a:t>small</a:t>
            </a:r>
            <a:r>
              <a:rPr lang="cs-CZ" sz="1600" dirty="0" smtClean="0"/>
              <a:t> </a:t>
            </a:r>
            <a:r>
              <a:rPr lang="cs-CZ" sz="1600" dirty="0" err="1" smtClean="0"/>
              <a:t>interfering</a:t>
            </a:r>
            <a:r>
              <a:rPr lang="cs-CZ" sz="1600" dirty="0" smtClean="0"/>
              <a:t>), </a:t>
            </a:r>
            <a:r>
              <a:rPr lang="cs-CZ" sz="1600" dirty="0" err="1" smtClean="0"/>
              <a:t>dsRNA</a:t>
            </a:r>
            <a:r>
              <a:rPr lang="cs-CZ" sz="1600" dirty="0" smtClean="0"/>
              <a:t> vede k degradaci </a:t>
            </a:r>
            <a:r>
              <a:rPr lang="cs-CZ" sz="1600" dirty="0" err="1" smtClean="0"/>
              <a:t>mRNA</a:t>
            </a:r>
            <a:r>
              <a:rPr lang="cs-CZ" sz="1600" dirty="0" smtClean="0"/>
              <a:t> o stejné sekvenci (antivirová funkce)</a:t>
            </a:r>
          </a:p>
          <a:p>
            <a:r>
              <a:rPr lang="cs-CZ" sz="1600" b="1" dirty="0" err="1" smtClean="0"/>
              <a:t>hnRNA</a:t>
            </a:r>
            <a:r>
              <a:rPr lang="cs-CZ" sz="1600" dirty="0" smtClean="0"/>
              <a:t> (</a:t>
            </a:r>
            <a:r>
              <a:rPr lang="cs-CZ" sz="1600" dirty="0" err="1" smtClean="0"/>
              <a:t>heterogenous</a:t>
            </a:r>
            <a:r>
              <a:rPr lang="cs-CZ" sz="1600" dirty="0" smtClean="0"/>
              <a:t> </a:t>
            </a:r>
            <a:r>
              <a:rPr lang="cs-CZ" sz="1600" dirty="0" err="1" smtClean="0"/>
              <a:t>nuclear</a:t>
            </a:r>
            <a:r>
              <a:rPr lang="cs-CZ" sz="1600" dirty="0" smtClean="0"/>
              <a:t>) vysokomolekulární RNA obsahující </a:t>
            </a:r>
            <a:r>
              <a:rPr lang="cs-CZ" sz="1600" dirty="0" err="1" smtClean="0"/>
              <a:t>nezprocesovanou</a:t>
            </a:r>
            <a:r>
              <a:rPr lang="cs-CZ" sz="1600" dirty="0" smtClean="0"/>
              <a:t> </a:t>
            </a:r>
            <a:r>
              <a:rPr lang="cs-CZ" sz="1600" dirty="0" err="1" smtClean="0"/>
              <a:t>mRNA</a:t>
            </a:r>
            <a:endParaRPr lang="cs-CZ" sz="1600" dirty="0" smtClean="0"/>
          </a:p>
          <a:p>
            <a:r>
              <a:rPr lang="cs-CZ" sz="1600" b="1" dirty="0" err="1" smtClean="0"/>
              <a:t>Telomerázová</a:t>
            </a:r>
            <a:r>
              <a:rPr lang="cs-CZ" sz="1600" b="1" dirty="0" smtClean="0"/>
              <a:t> RNA </a:t>
            </a:r>
            <a:r>
              <a:rPr lang="cs-CZ" sz="1600" dirty="0" smtClean="0"/>
              <a:t>slouží jako </a:t>
            </a:r>
            <a:r>
              <a:rPr lang="cs-CZ" sz="1600" dirty="0" err="1" smtClean="0"/>
              <a:t>primer</a:t>
            </a:r>
            <a:r>
              <a:rPr lang="cs-CZ" sz="1600" dirty="0" smtClean="0"/>
              <a:t> pro </a:t>
            </a:r>
            <a:r>
              <a:rPr lang="cs-CZ" sz="1600" dirty="0" err="1" smtClean="0"/>
              <a:t>dosyntetizování</a:t>
            </a:r>
            <a:r>
              <a:rPr lang="cs-CZ" sz="1600" dirty="0" smtClean="0"/>
              <a:t> nukleotidů na 3´ konci</a:t>
            </a:r>
          </a:p>
          <a:p>
            <a:r>
              <a:rPr lang="cs-CZ" sz="1600" b="1" dirty="0" err="1" smtClean="0"/>
              <a:t>gRNA</a:t>
            </a:r>
            <a:r>
              <a:rPr lang="cs-CZ" sz="1600" dirty="0" smtClean="0"/>
              <a:t> (</a:t>
            </a:r>
            <a:r>
              <a:rPr lang="cs-CZ" sz="1600" dirty="0" err="1" smtClean="0"/>
              <a:t>guide</a:t>
            </a:r>
            <a:r>
              <a:rPr lang="cs-CZ" sz="1600" dirty="0" smtClean="0"/>
              <a:t>) RNA editace, může manipulovat s bázemi</a:t>
            </a:r>
          </a:p>
          <a:p>
            <a:r>
              <a:rPr lang="cs-CZ" sz="1600" b="1" dirty="0" err="1" smtClean="0"/>
              <a:t>tmRNA</a:t>
            </a:r>
            <a:r>
              <a:rPr lang="cs-CZ" sz="1600" dirty="0" smtClean="0"/>
              <a:t> (transfer-messenger) bakteriální RNA má funkci </a:t>
            </a:r>
            <a:r>
              <a:rPr lang="cs-CZ" sz="1600" dirty="0" err="1" smtClean="0"/>
              <a:t>mRNA</a:t>
            </a:r>
            <a:r>
              <a:rPr lang="cs-CZ" sz="1600" dirty="0" smtClean="0"/>
              <a:t> i </a:t>
            </a:r>
            <a:r>
              <a:rPr lang="cs-CZ" sz="1600" dirty="0" err="1" smtClean="0"/>
              <a:t>tRNA</a:t>
            </a:r>
            <a:r>
              <a:rPr lang="cs-CZ" sz="1600" dirty="0" smtClean="0"/>
              <a:t> zároveň</a:t>
            </a:r>
          </a:p>
          <a:p>
            <a:r>
              <a:rPr lang="cs-CZ" sz="1600" b="1" dirty="0" err="1" smtClean="0"/>
              <a:t>miRNA</a:t>
            </a:r>
            <a:r>
              <a:rPr lang="cs-CZ" sz="1600" dirty="0" smtClean="0"/>
              <a:t> (mikro) blokuje translaci některých </a:t>
            </a:r>
            <a:r>
              <a:rPr lang="cs-CZ" sz="1600" dirty="0" err="1" smtClean="0"/>
              <a:t>mRNA</a:t>
            </a:r>
            <a:endParaRPr lang="cs-CZ" sz="1600" dirty="0" smtClean="0"/>
          </a:p>
          <a:p>
            <a:r>
              <a:rPr lang="cs-CZ" sz="1600" b="1" dirty="0" err="1" smtClean="0"/>
              <a:t>piRNA</a:t>
            </a:r>
            <a:r>
              <a:rPr lang="cs-CZ" sz="1600" dirty="0" smtClean="0"/>
              <a:t> (</a:t>
            </a:r>
            <a:r>
              <a:rPr lang="cs-CZ" sz="1600" dirty="0" err="1" smtClean="0"/>
              <a:t>piwi</a:t>
            </a:r>
            <a:r>
              <a:rPr lang="cs-CZ" sz="1600" dirty="0" smtClean="0"/>
              <a:t> </a:t>
            </a:r>
            <a:r>
              <a:rPr lang="cs-CZ" sz="1600" dirty="0" err="1" smtClean="0"/>
              <a:t>interacting</a:t>
            </a:r>
            <a:r>
              <a:rPr lang="cs-CZ" sz="1600" dirty="0" smtClean="0"/>
              <a:t>) interakce s proteiny </a:t>
            </a:r>
            <a:r>
              <a:rPr lang="cs-CZ" sz="1600" dirty="0" err="1" smtClean="0"/>
              <a:t>piwi</a:t>
            </a:r>
            <a:r>
              <a:rPr lang="cs-CZ" sz="1600" dirty="0" smtClean="0"/>
              <a:t> – </a:t>
            </a:r>
            <a:r>
              <a:rPr lang="cs-CZ" sz="1600" dirty="0" err="1" smtClean="0"/>
              <a:t>postranslační</a:t>
            </a:r>
            <a:r>
              <a:rPr lang="cs-CZ" sz="1600" dirty="0" smtClean="0"/>
              <a:t> umlčování</a:t>
            </a:r>
          </a:p>
          <a:p>
            <a:r>
              <a:rPr lang="cs-CZ" sz="1600" b="1" dirty="0" err="1" smtClean="0"/>
              <a:t>Xist</a:t>
            </a:r>
            <a:r>
              <a:rPr lang="cs-CZ" sz="1600" b="1" dirty="0" smtClean="0"/>
              <a:t> </a:t>
            </a:r>
            <a:r>
              <a:rPr lang="cs-CZ" sz="1600" dirty="0" smtClean="0"/>
              <a:t>– RNA umlčující X chromozom u žen</a:t>
            </a:r>
          </a:p>
          <a:p>
            <a:endParaRPr lang="cs-CZ" sz="1600" dirty="0"/>
          </a:p>
          <a:p>
            <a:r>
              <a:rPr lang="cs-CZ" sz="1600" b="1" dirty="0" err="1"/>
              <a:t>shRNA</a:t>
            </a:r>
            <a:r>
              <a:rPr lang="cs-CZ" sz="1600" dirty="0"/>
              <a:t> (</a:t>
            </a:r>
            <a:r>
              <a:rPr lang="cs-CZ" sz="1600" dirty="0" err="1"/>
              <a:t>short</a:t>
            </a:r>
            <a:r>
              <a:rPr lang="cs-CZ" sz="1600" dirty="0"/>
              <a:t> </a:t>
            </a:r>
            <a:r>
              <a:rPr lang="cs-CZ" sz="1600" dirty="0" err="1"/>
              <a:t>hairpin</a:t>
            </a:r>
            <a:r>
              <a:rPr lang="cs-CZ" sz="1600" dirty="0" smtClean="0"/>
              <a:t>) uměle vytvořená molekula tvořící RNA </a:t>
            </a:r>
            <a:r>
              <a:rPr lang="cs-CZ" sz="1600" dirty="0" err="1" smtClean="0"/>
              <a:t>induced</a:t>
            </a:r>
            <a:r>
              <a:rPr lang="cs-CZ" sz="1600" dirty="0" smtClean="0"/>
              <a:t> </a:t>
            </a:r>
            <a:r>
              <a:rPr lang="cs-CZ" sz="1600" dirty="0" err="1" smtClean="0"/>
              <a:t>silencing</a:t>
            </a:r>
            <a:r>
              <a:rPr lang="cs-CZ" sz="1600" dirty="0" smtClean="0"/>
              <a:t> </a:t>
            </a:r>
            <a:r>
              <a:rPr lang="cs-CZ" sz="1600" dirty="0" err="1" smtClean="0"/>
              <a:t>complex</a:t>
            </a:r>
            <a:endParaRPr lang="cs-CZ" sz="1600" dirty="0"/>
          </a:p>
          <a:p>
            <a:endParaRPr lang="cs-CZ" sz="1600" dirty="0" smtClean="0"/>
          </a:p>
          <a:p>
            <a:endParaRPr lang="cs-CZ" sz="1600"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RNA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2380572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RNA</a:t>
            </a:r>
            <a:endParaRPr lang="cs-CZ" dirty="0"/>
          </a:p>
        </p:txBody>
      </p:sp>
      <p:pic>
        <p:nvPicPr>
          <p:cNvPr id="1030" name="Picture 6" descr="VÃ½sledek obrÃ¡zku pro 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068960"/>
            <a:ext cx="6984776" cy="349238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07994" y="3077825"/>
            <a:ext cx="7775847" cy="523220"/>
          </a:xfrm>
          <a:prstGeom prst="rect">
            <a:avLst/>
          </a:prstGeom>
          <a:solidFill>
            <a:schemeClr val="bg1"/>
          </a:solidFill>
          <a:ln>
            <a:noFill/>
          </a:ln>
        </p:spPr>
        <p:txBody>
          <a:bodyPr wrap="none" rtlCol="0">
            <a:spAutoFit/>
          </a:bodyPr>
          <a:lstStyle/>
          <a:p>
            <a:r>
              <a:rPr lang="cs-CZ" sz="2800" dirty="0" smtClean="0">
                <a:solidFill>
                  <a:srgbClr val="92D050"/>
                </a:solidFill>
              </a:rPr>
              <a:t>        Tři hlavní typy RNA v buňkách                    </a:t>
            </a:r>
            <a:endParaRPr lang="cs-CZ" sz="2800" dirty="0">
              <a:solidFill>
                <a:srgbClr val="92D050"/>
              </a:solidFill>
            </a:endParaRPr>
          </a:p>
        </p:txBody>
      </p:sp>
      <p:sp>
        <p:nvSpPr>
          <p:cNvPr id="5" name="TextovéPole 4"/>
          <p:cNvSpPr txBox="1"/>
          <p:nvPr/>
        </p:nvSpPr>
        <p:spPr>
          <a:xfrm>
            <a:off x="2051720" y="3622376"/>
            <a:ext cx="1048107" cy="369332"/>
          </a:xfrm>
          <a:prstGeom prst="rect">
            <a:avLst/>
          </a:prstGeom>
          <a:noFill/>
        </p:spPr>
        <p:txBody>
          <a:bodyPr wrap="none" rtlCol="0">
            <a:spAutoFit/>
          </a:bodyPr>
          <a:lstStyle/>
          <a:p>
            <a:r>
              <a:rPr lang="cs-CZ" b="1" dirty="0" smtClean="0">
                <a:solidFill>
                  <a:srgbClr val="FF0000"/>
                </a:solidFill>
              </a:rPr>
              <a:t>A</a:t>
            </a:r>
            <a:r>
              <a:rPr lang="cs-CZ" b="1" dirty="0" smtClean="0"/>
              <a:t> </a:t>
            </a:r>
            <a:r>
              <a:rPr lang="cs-CZ" b="1" dirty="0" smtClean="0">
                <a:solidFill>
                  <a:srgbClr val="7030A0"/>
                </a:solidFill>
              </a:rPr>
              <a:t>C</a:t>
            </a:r>
            <a:r>
              <a:rPr lang="cs-CZ" b="1" dirty="0" smtClean="0"/>
              <a:t> </a:t>
            </a:r>
            <a:r>
              <a:rPr lang="cs-CZ" b="1" dirty="0" smtClean="0">
                <a:solidFill>
                  <a:srgbClr val="92D050"/>
                </a:solidFill>
              </a:rPr>
              <a:t>G</a:t>
            </a:r>
            <a:r>
              <a:rPr lang="cs-CZ" b="1" dirty="0" smtClean="0"/>
              <a:t> U</a:t>
            </a:r>
            <a:endParaRPr lang="cs-CZ" b="1" dirty="0"/>
          </a:p>
        </p:txBody>
      </p:sp>
      <p:sp>
        <p:nvSpPr>
          <p:cNvPr id="7" name="Obdélník 6"/>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RNA</a:t>
            </a:r>
            <a:endParaRPr lang="cs-CZ" sz="4000" cap="small" dirty="0">
              <a:solidFill>
                <a:schemeClr val="accent2">
                  <a:lumMod val="75000"/>
                </a:schemeClr>
              </a:solidFill>
            </a:endParaRPr>
          </a:p>
        </p:txBody>
      </p:sp>
      <p:sp>
        <p:nvSpPr>
          <p:cNvPr id="3" name="Obdélník 2"/>
          <p:cNvSpPr/>
          <p:nvPr/>
        </p:nvSpPr>
        <p:spPr>
          <a:xfrm>
            <a:off x="2200939" y="2132856"/>
            <a:ext cx="6519737" cy="369332"/>
          </a:xfrm>
          <a:prstGeom prst="rect">
            <a:avLst/>
          </a:prstGeom>
        </p:spPr>
        <p:txBody>
          <a:bodyPr wrap="square">
            <a:spAutoFit/>
          </a:bodyPr>
          <a:lstStyle/>
          <a:p>
            <a:r>
              <a:rPr lang="cs-CZ" dirty="0">
                <a:solidFill>
                  <a:srgbClr val="FF0000"/>
                </a:solidFill>
                <a:hlinkClick r:id="rId3"/>
              </a:rPr>
              <a:t>https://</a:t>
            </a:r>
            <a:r>
              <a:rPr lang="cs-CZ" dirty="0" smtClean="0">
                <a:solidFill>
                  <a:srgbClr val="FF0000"/>
                </a:solidFill>
                <a:hlinkClick r:id="rId3"/>
              </a:rPr>
              <a:t>www.youtube.com/watch?v=K1xnYFCZ9Yg</a:t>
            </a:r>
            <a:r>
              <a:rPr lang="cs-CZ" dirty="0" smtClean="0">
                <a:solidFill>
                  <a:srgbClr val="FF0000"/>
                </a:solidFill>
              </a:rPr>
              <a:t> od 3,15</a:t>
            </a:r>
            <a:endParaRPr lang="cs-CZ" dirty="0">
              <a:solidFill>
                <a:srgbClr val="FF0000"/>
              </a:solidFill>
            </a:endParaRPr>
          </a:p>
        </p:txBody>
      </p:sp>
      <p:sp>
        <p:nvSpPr>
          <p:cNvPr id="6" name="TextovéPole 5"/>
          <p:cNvSpPr txBox="1"/>
          <p:nvPr/>
        </p:nvSpPr>
        <p:spPr>
          <a:xfrm>
            <a:off x="3383411" y="1671191"/>
            <a:ext cx="3169266" cy="461665"/>
          </a:xfrm>
          <a:prstGeom prst="rect">
            <a:avLst/>
          </a:prstGeom>
          <a:noFill/>
        </p:spPr>
        <p:txBody>
          <a:bodyPr wrap="none" rtlCol="0">
            <a:spAutoFit/>
          </a:bodyPr>
          <a:lstStyle/>
          <a:p>
            <a:r>
              <a:rPr lang="cs-CZ" sz="2400" b="1" dirty="0" smtClean="0">
                <a:solidFill>
                  <a:srgbClr val="92D050"/>
                </a:solidFill>
              </a:rPr>
              <a:t>Hypotéza RNA světa</a:t>
            </a:r>
            <a:endParaRPr lang="cs-CZ" sz="2400" b="1" dirty="0">
              <a:solidFill>
                <a:srgbClr val="92D050"/>
              </a:solidFill>
            </a:endParaRPr>
          </a:p>
        </p:txBody>
      </p:sp>
    </p:spTree>
    <p:extLst>
      <p:ext uri="{BB962C8B-B14F-4D97-AF65-F5344CB8AC3E}">
        <p14:creationId xmlns:p14="http://schemas.microsoft.com/office/powerpoint/2010/main" val="3185627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09477" y="425673"/>
            <a:ext cx="7138987" cy="627063"/>
          </a:xfrm>
        </p:spPr>
        <p:txBody>
          <a:bodyPr/>
          <a:lstStyle/>
          <a:p>
            <a:r>
              <a:rPr lang="cs-CZ" dirty="0" smtClean="0"/>
              <a:t>Efektor - RISC</a:t>
            </a:r>
            <a:endParaRPr lang="cs-CZ" dirty="0"/>
          </a:p>
        </p:txBody>
      </p:sp>
      <p:sp>
        <p:nvSpPr>
          <p:cNvPr id="3" name="Zástupný symbol pro obsah 2"/>
          <p:cNvSpPr>
            <a:spLocks noGrp="1"/>
          </p:cNvSpPr>
          <p:nvPr>
            <p:ph idx="1"/>
          </p:nvPr>
        </p:nvSpPr>
        <p:spPr>
          <a:xfrm>
            <a:off x="1547813" y="1412776"/>
            <a:ext cx="7596187" cy="4713387"/>
          </a:xfrm>
        </p:spPr>
        <p:txBody>
          <a:bodyPr/>
          <a:lstStyle/>
          <a:p>
            <a:r>
              <a:rPr lang="cs-CZ" dirty="0" smtClean="0"/>
              <a:t>RISC - RNA-</a:t>
            </a:r>
            <a:r>
              <a:rPr lang="cs-CZ" dirty="0" err="1" smtClean="0"/>
              <a:t>induced</a:t>
            </a:r>
            <a:r>
              <a:rPr lang="cs-CZ" dirty="0" smtClean="0"/>
              <a:t> </a:t>
            </a:r>
            <a:r>
              <a:rPr lang="cs-CZ" dirty="0" err="1" smtClean="0"/>
              <a:t>silencing</a:t>
            </a:r>
            <a:r>
              <a:rPr lang="cs-CZ" dirty="0" smtClean="0"/>
              <a:t> </a:t>
            </a:r>
            <a:r>
              <a:rPr lang="cs-CZ" dirty="0" err="1" smtClean="0"/>
              <a:t>complex</a:t>
            </a:r>
            <a:endParaRPr lang="cs-CZ" dirty="0" smtClean="0"/>
          </a:p>
          <a:p>
            <a:r>
              <a:rPr lang="cs-CZ" dirty="0" smtClean="0"/>
              <a:t>Pomocí proteinu s endonukleázovou aktivitou  </a:t>
            </a:r>
            <a:r>
              <a:rPr lang="cs-CZ" dirty="0"/>
              <a:t>Argonaut(Ago) /</a:t>
            </a:r>
            <a:r>
              <a:rPr lang="cs-CZ" dirty="0" err="1" smtClean="0"/>
              <a:t>Piwi</a:t>
            </a:r>
            <a:r>
              <a:rPr lang="cs-CZ" dirty="0" smtClean="0"/>
              <a:t> a proteinů TRBP dojde k připojení vedoucího řetězce (</a:t>
            </a:r>
            <a:r>
              <a:rPr lang="cs-CZ" dirty="0" err="1" smtClean="0"/>
              <a:t>guide</a:t>
            </a:r>
            <a:r>
              <a:rPr lang="cs-CZ" dirty="0" smtClean="0"/>
              <a:t> </a:t>
            </a:r>
            <a:r>
              <a:rPr lang="cs-CZ" dirty="0" err="1" smtClean="0"/>
              <a:t>strand</a:t>
            </a:r>
            <a:r>
              <a:rPr lang="cs-CZ" dirty="0" smtClean="0"/>
              <a:t>, </a:t>
            </a:r>
            <a:r>
              <a:rPr lang="cs-CZ" dirty="0" err="1" smtClean="0"/>
              <a:t>gs</a:t>
            </a:r>
            <a:r>
              <a:rPr lang="cs-CZ" dirty="0" smtClean="0"/>
              <a:t>) do RISC</a:t>
            </a:r>
          </a:p>
          <a:p>
            <a:r>
              <a:rPr lang="cs-CZ" dirty="0" smtClean="0"/>
              <a:t>Navigace celého komplexu k místu komplementárním s </a:t>
            </a:r>
            <a:r>
              <a:rPr lang="cs-CZ" dirty="0" err="1" smtClean="0"/>
              <a:t>gs</a:t>
            </a:r>
            <a:r>
              <a:rPr lang="cs-CZ" dirty="0" smtClean="0"/>
              <a:t>, </a:t>
            </a:r>
            <a:r>
              <a:rPr lang="cs-CZ" dirty="0" err="1" smtClean="0"/>
              <a:t>dicer</a:t>
            </a:r>
            <a:r>
              <a:rPr lang="cs-CZ" dirty="0" smtClean="0"/>
              <a:t> (</a:t>
            </a:r>
            <a:r>
              <a:rPr lang="cs-CZ" dirty="0" err="1" smtClean="0"/>
              <a:t>endoribonukleáza</a:t>
            </a:r>
            <a:r>
              <a:rPr lang="cs-CZ" dirty="0" smtClean="0"/>
              <a:t>) vytvoří krátké úseky </a:t>
            </a:r>
            <a:r>
              <a:rPr lang="cs-CZ" dirty="0" err="1" smtClean="0"/>
              <a:t>ds</a:t>
            </a:r>
            <a:r>
              <a:rPr lang="cs-CZ" dirty="0" smtClean="0"/>
              <a:t> RNA a Ago (</a:t>
            </a:r>
            <a:r>
              <a:rPr lang="cs-CZ" dirty="0" err="1" smtClean="0"/>
              <a:t>Rnáza</a:t>
            </a:r>
            <a:r>
              <a:rPr lang="cs-CZ" dirty="0" smtClean="0"/>
              <a:t>) rozštípne vzniklý hybrid přibližně uprostřed jeho délky</a:t>
            </a:r>
          </a:p>
          <a:p>
            <a:r>
              <a:rPr lang="cs-CZ" dirty="0" smtClean="0"/>
              <a:t>Vedlejší řetězec (</a:t>
            </a:r>
            <a:r>
              <a:rPr lang="cs-CZ" dirty="0" err="1" smtClean="0"/>
              <a:t>passenger</a:t>
            </a:r>
            <a:r>
              <a:rPr lang="cs-CZ" dirty="0" smtClean="0"/>
              <a:t> </a:t>
            </a:r>
            <a:r>
              <a:rPr lang="cs-CZ" dirty="0" err="1" smtClean="0"/>
              <a:t>strand</a:t>
            </a:r>
            <a:r>
              <a:rPr lang="cs-CZ" dirty="0" smtClean="0"/>
              <a:t>, </a:t>
            </a:r>
            <a:r>
              <a:rPr lang="cs-CZ" dirty="0" err="1" smtClean="0"/>
              <a:t>ps</a:t>
            </a:r>
            <a:r>
              <a:rPr lang="cs-CZ" dirty="0" smtClean="0"/>
              <a:t>) je degradován nukleázami, stejně jako </a:t>
            </a:r>
            <a:r>
              <a:rPr lang="cs-CZ" dirty="0" err="1" smtClean="0"/>
              <a:t>naštíplý</a:t>
            </a:r>
            <a:r>
              <a:rPr lang="cs-CZ" dirty="0" smtClean="0"/>
              <a:t> </a:t>
            </a:r>
            <a:r>
              <a:rPr lang="cs-CZ" dirty="0" err="1" smtClean="0"/>
              <a:t>gs</a:t>
            </a:r>
            <a:endParaRPr lang="cs-CZ" dirty="0" smtClean="0"/>
          </a:p>
          <a:p>
            <a:endParaRPr lang="cs-CZ" dirty="0"/>
          </a:p>
        </p:txBody>
      </p:sp>
      <p:pic>
        <p:nvPicPr>
          <p:cNvPr id="3074" name="Picture 2" descr="VÃ½sledek obrÃ¡zku pro RISC R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797152"/>
            <a:ext cx="1872208" cy="1882527"/>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2736304" y="6597352"/>
            <a:ext cx="4572000" cy="307777"/>
          </a:xfrm>
          <a:prstGeom prst="rect">
            <a:avLst/>
          </a:prstGeom>
        </p:spPr>
        <p:txBody>
          <a:bodyPr>
            <a:spAutoFit/>
          </a:bodyPr>
          <a:lstStyle/>
          <a:p>
            <a:r>
              <a:rPr lang="cs-CZ" sz="1400" dirty="0">
                <a:solidFill>
                  <a:schemeClr val="tx1"/>
                </a:solidFill>
              </a:rPr>
              <a:t>https://www.invivogen.com/review-rna-interference</a:t>
            </a:r>
          </a:p>
        </p:txBody>
      </p:sp>
      <p:sp>
        <p:nvSpPr>
          <p:cNvPr id="5" name="Obdélník 4"/>
          <p:cNvSpPr/>
          <p:nvPr/>
        </p:nvSpPr>
        <p:spPr>
          <a:xfrm>
            <a:off x="5875412" y="5022468"/>
            <a:ext cx="4572000" cy="954107"/>
          </a:xfrm>
          <a:prstGeom prst="rect">
            <a:avLst/>
          </a:prstGeom>
        </p:spPr>
        <p:txBody>
          <a:bodyPr>
            <a:spAutoFit/>
          </a:bodyPr>
          <a:lstStyle/>
          <a:p>
            <a:r>
              <a:rPr lang="cs-CZ" sz="1400" dirty="0" smtClean="0">
                <a:solidFill>
                  <a:schemeClr val="tx1"/>
                </a:solidFill>
              </a:rPr>
              <a:t>TRBP =</a:t>
            </a:r>
          </a:p>
          <a:p>
            <a:r>
              <a:rPr lang="cs-CZ" sz="1400" dirty="0" err="1" smtClean="0">
                <a:solidFill>
                  <a:schemeClr val="tx1"/>
                </a:solidFill>
              </a:rPr>
              <a:t>human</a:t>
            </a:r>
            <a:r>
              <a:rPr lang="cs-CZ" sz="1400" dirty="0" smtClean="0">
                <a:solidFill>
                  <a:schemeClr val="tx1"/>
                </a:solidFill>
              </a:rPr>
              <a:t> </a:t>
            </a:r>
            <a:r>
              <a:rPr lang="cs-CZ" sz="1400" dirty="0" err="1">
                <a:solidFill>
                  <a:schemeClr val="tx1"/>
                </a:solidFill>
              </a:rPr>
              <a:t>immunodeficiency</a:t>
            </a:r>
            <a:r>
              <a:rPr lang="cs-CZ" sz="1400" dirty="0">
                <a:solidFill>
                  <a:schemeClr val="tx1"/>
                </a:solidFill>
              </a:rPr>
              <a:t> virus (HIV)-1 </a:t>
            </a:r>
            <a:endParaRPr lang="cs-CZ" sz="1400" dirty="0" smtClean="0">
              <a:solidFill>
                <a:schemeClr val="tx1"/>
              </a:solidFill>
            </a:endParaRPr>
          </a:p>
          <a:p>
            <a:r>
              <a:rPr lang="cs-CZ" sz="1400" dirty="0" err="1" smtClean="0">
                <a:solidFill>
                  <a:schemeClr val="tx1"/>
                </a:solidFill>
              </a:rPr>
              <a:t>transactivating</a:t>
            </a:r>
            <a:r>
              <a:rPr lang="cs-CZ" sz="1400" dirty="0" smtClean="0">
                <a:solidFill>
                  <a:schemeClr val="tx1"/>
                </a:solidFill>
              </a:rPr>
              <a:t> </a:t>
            </a:r>
            <a:r>
              <a:rPr lang="cs-CZ" sz="1400" dirty="0">
                <a:solidFill>
                  <a:schemeClr val="tx1"/>
                </a:solidFill>
              </a:rPr>
              <a:t>response (TAR) </a:t>
            </a:r>
            <a:endParaRPr lang="cs-CZ" sz="1400" dirty="0" smtClean="0">
              <a:solidFill>
                <a:schemeClr val="tx1"/>
              </a:solidFill>
            </a:endParaRPr>
          </a:p>
          <a:p>
            <a:r>
              <a:rPr lang="cs-CZ" sz="1400" dirty="0" smtClean="0">
                <a:solidFill>
                  <a:schemeClr val="tx1"/>
                </a:solidFill>
              </a:rPr>
              <a:t>RNA-</a:t>
            </a:r>
            <a:r>
              <a:rPr lang="cs-CZ" sz="1400" dirty="0" err="1" smtClean="0">
                <a:solidFill>
                  <a:schemeClr val="tx1"/>
                </a:solidFill>
              </a:rPr>
              <a:t>binding</a:t>
            </a:r>
            <a:r>
              <a:rPr lang="cs-CZ" sz="1400" dirty="0" smtClean="0">
                <a:solidFill>
                  <a:schemeClr val="tx1"/>
                </a:solidFill>
              </a:rPr>
              <a:t> </a:t>
            </a:r>
            <a:r>
              <a:rPr lang="cs-CZ" sz="1400" dirty="0">
                <a:solidFill>
                  <a:schemeClr val="tx1"/>
                </a:solidFill>
              </a:rPr>
              <a:t>protein </a:t>
            </a:r>
          </a:p>
        </p:txBody>
      </p:sp>
      <p:sp>
        <p:nvSpPr>
          <p:cNvPr id="7" name="Obdélník 6"/>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3859426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miRNA</a:t>
            </a:r>
            <a:endParaRPr lang="cs-CZ" dirty="0"/>
          </a:p>
        </p:txBody>
      </p:sp>
      <p:sp>
        <p:nvSpPr>
          <p:cNvPr id="3" name="Zástupný symbol pro obsah 2"/>
          <p:cNvSpPr>
            <a:spLocks noGrp="1"/>
          </p:cNvSpPr>
          <p:nvPr>
            <p:ph idx="1"/>
          </p:nvPr>
        </p:nvSpPr>
        <p:spPr>
          <a:xfrm>
            <a:off x="1619672" y="1210637"/>
            <a:ext cx="7138987" cy="4713387"/>
          </a:xfrm>
        </p:spPr>
        <p:txBody>
          <a:bodyPr/>
          <a:lstStyle/>
          <a:p>
            <a:pPr lvl="1"/>
            <a:r>
              <a:rPr lang="cs-CZ" dirty="0" smtClean="0">
                <a:solidFill>
                  <a:schemeClr val="tx1"/>
                </a:solidFill>
              </a:rPr>
              <a:t>mikro RNA – 21-27 b, která se přirozeně vyskytuje v genomu, je přepsána podobně jako </a:t>
            </a:r>
            <a:r>
              <a:rPr lang="cs-CZ" dirty="0" err="1" smtClean="0">
                <a:solidFill>
                  <a:schemeClr val="tx1"/>
                </a:solidFill>
              </a:rPr>
              <a:t>mRNA</a:t>
            </a:r>
            <a:r>
              <a:rPr lang="cs-CZ" dirty="0" smtClean="0">
                <a:solidFill>
                  <a:schemeClr val="tx1"/>
                </a:solidFill>
              </a:rPr>
              <a:t> (</a:t>
            </a:r>
            <a:r>
              <a:rPr lang="cs-CZ" dirty="0" err="1" smtClean="0">
                <a:solidFill>
                  <a:schemeClr val="tx1"/>
                </a:solidFill>
              </a:rPr>
              <a:t>poly</a:t>
            </a:r>
            <a:r>
              <a:rPr lang="cs-CZ" dirty="0" smtClean="0">
                <a:solidFill>
                  <a:schemeClr val="tx1"/>
                </a:solidFill>
              </a:rPr>
              <a:t> A konec, 5´čepička) do </a:t>
            </a:r>
            <a:r>
              <a:rPr lang="cs-CZ" dirty="0" err="1" smtClean="0">
                <a:solidFill>
                  <a:schemeClr val="tx1"/>
                </a:solidFill>
              </a:rPr>
              <a:t>pri-miRNA</a:t>
            </a:r>
            <a:r>
              <a:rPr lang="cs-CZ" dirty="0" smtClean="0">
                <a:solidFill>
                  <a:schemeClr val="tx1"/>
                </a:solidFill>
              </a:rPr>
              <a:t> (</a:t>
            </a:r>
            <a:r>
              <a:rPr lang="cs-CZ" dirty="0" err="1" smtClean="0">
                <a:solidFill>
                  <a:schemeClr val="tx1"/>
                </a:solidFill>
              </a:rPr>
              <a:t>Drosha</a:t>
            </a:r>
            <a:r>
              <a:rPr lang="cs-CZ" dirty="0" smtClean="0">
                <a:solidFill>
                  <a:schemeClr val="tx1"/>
                </a:solidFill>
              </a:rPr>
              <a:t>) – </a:t>
            </a:r>
            <a:r>
              <a:rPr lang="cs-CZ" dirty="0" err="1" smtClean="0">
                <a:solidFill>
                  <a:schemeClr val="tx1"/>
                </a:solidFill>
              </a:rPr>
              <a:t>pre-miRNA</a:t>
            </a:r>
            <a:r>
              <a:rPr lang="cs-CZ" dirty="0" smtClean="0">
                <a:solidFill>
                  <a:schemeClr val="tx1"/>
                </a:solidFill>
              </a:rPr>
              <a:t> (</a:t>
            </a:r>
            <a:r>
              <a:rPr lang="cs-CZ" dirty="0" err="1" smtClean="0">
                <a:solidFill>
                  <a:schemeClr val="tx1"/>
                </a:solidFill>
              </a:rPr>
              <a:t>Dicer</a:t>
            </a:r>
            <a:r>
              <a:rPr lang="cs-CZ" dirty="0" smtClean="0">
                <a:solidFill>
                  <a:schemeClr val="tx1"/>
                </a:solidFill>
              </a:rPr>
              <a:t>) – </a:t>
            </a:r>
            <a:r>
              <a:rPr lang="cs-CZ" dirty="0" err="1" smtClean="0">
                <a:solidFill>
                  <a:schemeClr val="tx1"/>
                </a:solidFill>
              </a:rPr>
              <a:t>miRNA</a:t>
            </a:r>
            <a:r>
              <a:rPr lang="cs-CZ" dirty="0" smtClean="0">
                <a:solidFill>
                  <a:schemeClr val="tx1"/>
                </a:solidFill>
              </a:rPr>
              <a:t> – aktivace RISC</a:t>
            </a:r>
          </a:p>
          <a:p>
            <a:pPr lvl="1"/>
            <a:r>
              <a:rPr lang="cs-CZ" dirty="0" smtClean="0">
                <a:solidFill>
                  <a:schemeClr val="tx1"/>
                </a:solidFill>
              </a:rPr>
              <a:t>Částečně komplementární s </a:t>
            </a:r>
            <a:r>
              <a:rPr lang="cs-CZ" dirty="0" err="1" smtClean="0">
                <a:solidFill>
                  <a:schemeClr val="tx1"/>
                </a:solidFill>
              </a:rPr>
              <a:t>mRNA</a:t>
            </a:r>
            <a:endParaRPr lang="cs-CZ" dirty="0" smtClean="0">
              <a:solidFill>
                <a:schemeClr val="tx1"/>
              </a:solidFill>
            </a:endParaRPr>
          </a:p>
          <a:p>
            <a:pPr lvl="1"/>
            <a:r>
              <a:rPr lang="cs-CZ" dirty="0" smtClean="0">
                <a:solidFill>
                  <a:schemeClr val="tx1"/>
                </a:solidFill>
              </a:rPr>
              <a:t>Často se nachází v intronech </a:t>
            </a:r>
          </a:p>
          <a:p>
            <a:pPr lvl="1"/>
            <a:r>
              <a:rPr lang="cs-CZ" dirty="0" smtClean="0">
                <a:solidFill>
                  <a:schemeClr val="tx1"/>
                </a:solidFill>
              </a:rPr>
              <a:t>asi 2578 (600) </a:t>
            </a:r>
            <a:r>
              <a:rPr lang="cs-CZ" dirty="0" err="1">
                <a:solidFill>
                  <a:schemeClr val="tx1"/>
                </a:solidFill>
              </a:rPr>
              <a:t>miRNA</a:t>
            </a:r>
            <a:r>
              <a:rPr lang="cs-CZ" dirty="0">
                <a:solidFill>
                  <a:schemeClr val="tx1"/>
                </a:solidFill>
              </a:rPr>
              <a:t> v lidském genomu, ovlivňují asi 60 % </a:t>
            </a:r>
            <a:r>
              <a:rPr lang="cs-CZ" dirty="0" smtClean="0">
                <a:solidFill>
                  <a:schemeClr val="tx1"/>
                </a:solidFill>
              </a:rPr>
              <a:t>genů</a:t>
            </a:r>
          </a:p>
          <a:p>
            <a:pPr lvl="1"/>
            <a:r>
              <a:rPr lang="cs-CZ" dirty="0" smtClean="0">
                <a:solidFill>
                  <a:schemeClr val="tx1"/>
                </a:solidFill>
              </a:rPr>
              <a:t>Často studována v souvislosti s nádory a onemocněním myokardu, deregulace exprese</a:t>
            </a:r>
          </a:p>
          <a:p>
            <a:pPr lvl="1"/>
            <a:r>
              <a:rPr lang="cs-CZ" dirty="0" smtClean="0">
                <a:solidFill>
                  <a:schemeClr val="tx1"/>
                </a:solidFill>
              </a:rPr>
              <a:t>Jeden gen je regulován více </a:t>
            </a:r>
            <a:r>
              <a:rPr lang="cs-CZ" dirty="0" err="1" smtClean="0">
                <a:solidFill>
                  <a:schemeClr val="tx1"/>
                </a:solidFill>
              </a:rPr>
              <a:t>miRNA</a:t>
            </a:r>
            <a:r>
              <a:rPr lang="cs-CZ" dirty="0" smtClean="0">
                <a:solidFill>
                  <a:schemeClr val="tx1"/>
                </a:solidFill>
              </a:rPr>
              <a:t>, jedna </a:t>
            </a:r>
            <a:r>
              <a:rPr lang="cs-CZ" dirty="0" err="1" smtClean="0">
                <a:solidFill>
                  <a:schemeClr val="tx1"/>
                </a:solidFill>
              </a:rPr>
              <a:t>miRNA</a:t>
            </a:r>
            <a:r>
              <a:rPr lang="cs-CZ" dirty="0" smtClean="0">
                <a:solidFill>
                  <a:schemeClr val="tx1"/>
                </a:solidFill>
              </a:rPr>
              <a:t> reguluje více genů</a:t>
            </a:r>
          </a:p>
          <a:p>
            <a:pPr lvl="1"/>
            <a:endParaRPr lang="cs-CZ" dirty="0">
              <a:solidFill>
                <a:schemeClr val="tx1"/>
              </a:solidFill>
            </a:endParaRPr>
          </a:p>
          <a:p>
            <a:pPr marL="0" indent="0">
              <a:buNone/>
            </a:pPr>
            <a:endParaRPr lang="cs-CZ" dirty="0"/>
          </a:p>
        </p:txBody>
      </p:sp>
      <p:pic>
        <p:nvPicPr>
          <p:cNvPr id="4098" name="Picture 2" descr="VÃ½sledek obrÃ¡zku pro miR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9683" y="4894317"/>
            <a:ext cx="4032449" cy="186794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1099269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Processing</a:t>
            </a:r>
            <a:r>
              <a:rPr lang="cs-CZ" dirty="0" smtClean="0"/>
              <a:t> </a:t>
            </a:r>
            <a:r>
              <a:rPr lang="cs-CZ" dirty="0" err="1" smtClean="0"/>
              <a:t>miRNA</a:t>
            </a:r>
            <a:endParaRPr lang="cs-CZ" dirty="0"/>
          </a:p>
        </p:txBody>
      </p:sp>
      <p:pic>
        <p:nvPicPr>
          <p:cNvPr id="10242" name="Picture 2" descr="Overview of miRNA biogenesis and function. miRNAs are transcribed by RNA Pol-II to form a pri-miRNAs which is cleaved by the nuclease Drosha to produce a pre-miRNA which exports into the cytoplasm to generate mature miRNAs by Dicer. After that, the guide strand of miRNA binds to Ago2 that linked to the RISC to modulate the translation of target mRNAs, while passenger strand of miRNA is typically degra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41209"/>
            <a:ext cx="7200800" cy="520370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707904" y="5869254"/>
            <a:ext cx="875561" cy="276999"/>
          </a:xfrm>
          <a:prstGeom prst="rect">
            <a:avLst/>
          </a:prstGeom>
          <a:noFill/>
        </p:spPr>
        <p:txBody>
          <a:bodyPr wrap="none" rtlCol="0">
            <a:spAutoFit/>
          </a:bodyPr>
          <a:lstStyle/>
          <a:p>
            <a:r>
              <a:rPr lang="cs-CZ" sz="1200" dirty="0" err="1" smtClean="0">
                <a:solidFill>
                  <a:schemeClr val="tx1"/>
                </a:solidFill>
              </a:rPr>
              <a:t>Exportin</a:t>
            </a:r>
            <a:r>
              <a:rPr lang="cs-CZ" sz="1200" dirty="0" smtClean="0">
                <a:solidFill>
                  <a:schemeClr val="tx1"/>
                </a:solidFill>
              </a:rPr>
              <a:t> 5</a:t>
            </a:r>
            <a:endParaRPr lang="cs-CZ" sz="1200" dirty="0">
              <a:solidFill>
                <a:schemeClr val="tx1"/>
              </a:solidFill>
            </a:endParaRPr>
          </a:p>
        </p:txBody>
      </p:sp>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952443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VÃ½sledek obrÃ¡zku pro sh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819" y="3356992"/>
            <a:ext cx="3085728" cy="182624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smtClean="0"/>
              <a:t>Využití nekódující RNA – RNA interference</a:t>
            </a:r>
            <a:endParaRPr lang="cs-CZ" dirty="0"/>
          </a:p>
        </p:txBody>
      </p:sp>
      <p:sp>
        <p:nvSpPr>
          <p:cNvPr id="3" name="Zástupný symbol pro obsah 2"/>
          <p:cNvSpPr>
            <a:spLocks noGrp="1"/>
          </p:cNvSpPr>
          <p:nvPr>
            <p:ph idx="1"/>
          </p:nvPr>
        </p:nvSpPr>
        <p:spPr>
          <a:xfrm>
            <a:off x="1331640" y="1412776"/>
            <a:ext cx="7596336" cy="4713387"/>
          </a:xfrm>
        </p:spPr>
        <p:txBody>
          <a:bodyPr/>
          <a:lstStyle/>
          <a:p>
            <a:r>
              <a:rPr lang="cs-CZ" dirty="0" err="1" smtClean="0"/>
              <a:t>siRNA</a:t>
            </a:r>
            <a:endParaRPr lang="cs-CZ" dirty="0" smtClean="0"/>
          </a:p>
          <a:p>
            <a:pPr lvl="1"/>
            <a:r>
              <a:rPr lang="cs-CZ" dirty="0" smtClean="0">
                <a:solidFill>
                  <a:schemeClr val="tx1"/>
                </a:solidFill>
              </a:rPr>
              <a:t>Krátká </a:t>
            </a:r>
            <a:r>
              <a:rPr lang="cs-CZ" dirty="0" err="1" smtClean="0">
                <a:solidFill>
                  <a:schemeClr val="tx1"/>
                </a:solidFill>
              </a:rPr>
              <a:t>dsRNA</a:t>
            </a:r>
            <a:r>
              <a:rPr lang="cs-CZ" dirty="0" smtClean="0">
                <a:solidFill>
                  <a:schemeClr val="tx1"/>
                </a:solidFill>
              </a:rPr>
              <a:t> (20-25 </a:t>
            </a:r>
            <a:r>
              <a:rPr lang="cs-CZ" dirty="0" err="1" smtClean="0">
                <a:solidFill>
                  <a:schemeClr val="tx1"/>
                </a:solidFill>
              </a:rPr>
              <a:t>bp</a:t>
            </a:r>
            <a:r>
              <a:rPr lang="cs-CZ" dirty="0" smtClean="0">
                <a:solidFill>
                  <a:schemeClr val="tx1"/>
                </a:solidFill>
              </a:rPr>
              <a:t>)</a:t>
            </a:r>
          </a:p>
          <a:p>
            <a:pPr lvl="1"/>
            <a:r>
              <a:rPr lang="cs-CZ" dirty="0" smtClean="0">
                <a:solidFill>
                  <a:schemeClr val="tx1"/>
                </a:solidFill>
              </a:rPr>
              <a:t>Exogenní původ (viry) i </a:t>
            </a:r>
          </a:p>
          <a:p>
            <a:pPr marL="266700" lvl="1" indent="0">
              <a:buNone/>
            </a:pPr>
            <a:r>
              <a:rPr lang="cs-CZ" sz="2000" dirty="0" smtClean="0">
                <a:solidFill>
                  <a:schemeClr val="tx1"/>
                </a:solidFill>
              </a:rPr>
              <a:t>    endogenní původ (centromery, repetice)</a:t>
            </a:r>
          </a:p>
          <a:p>
            <a:pPr marL="266700" lvl="1" indent="0">
              <a:buNone/>
            </a:pPr>
            <a:endParaRPr lang="cs-CZ" sz="2000" dirty="0" smtClean="0">
              <a:solidFill>
                <a:schemeClr val="tx1"/>
              </a:solidFill>
            </a:endParaRPr>
          </a:p>
          <a:p>
            <a:pPr>
              <a:spcBef>
                <a:spcPts val="1200"/>
              </a:spcBef>
            </a:pPr>
            <a:r>
              <a:rPr lang="cs-CZ" dirty="0" err="1" smtClean="0"/>
              <a:t>shRNA</a:t>
            </a:r>
            <a:endParaRPr lang="cs-CZ" dirty="0" smtClean="0"/>
          </a:p>
          <a:p>
            <a:pPr lvl="1"/>
            <a:r>
              <a:rPr lang="cs-CZ" dirty="0" err="1" smtClean="0">
                <a:solidFill>
                  <a:schemeClr val="tx1"/>
                </a:solidFill>
              </a:rPr>
              <a:t>Vlásenkovitá</a:t>
            </a:r>
            <a:r>
              <a:rPr lang="cs-CZ" dirty="0" smtClean="0">
                <a:solidFill>
                  <a:schemeClr val="tx1"/>
                </a:solidFill>
              </a:rPr>
              <a:t> struktura </a:t>
            </a:r>
            <a:r>
              <a:rPr lang="cs-CZ" dirty="0" err="1" smtClean="0">
                <a:solidFill>
                  <a:schemeClr val="tx1"/>
                </a:solidFill>
              </a:rPr>
              <a:t>dsRNA</a:t>
            </a:r>
            <a:endParaRPr lang="cs-CZ" dirty="0" smtClean="0">
              <a:solidFill>
                <a:schemeClr val="tx1"/>
              </a:solidFill>
            </a:endParaRPr>
          </a:p>
          <a:p>
            <a:pPr lvl="1"/>
            <a:r>
              <a:rPr lang="cs-CZ" dirty="0" smtClean="0">
                <a:solidFill>
                  <a:schemeClr val="tx1"/>
                </a:solidFill>
              </a:rPr>
              <a:t>Čistě arteficiální struktura (</a:t>
            </a:r>
            <a:r>
              <a:rPr lang="cs-CZ" dirty="0" err="1" smtClean="0">
                <a:solidFill>
                  <a:schemeClr val="tx1"/>
                </a:solidFill>
              </a:rPr>
              <a:t>plazmid</a:t>
            </a:r>
            <a:r>
              <a:rPr lang="cs-CZ" dirty="0" smtClean="0">
                <a:solidFill>
                  <a:schemeClr val="tx1"/>
                </a:solidFill>
              </a:rPr>
              <a:t>)</a:t>
            </a:r>
          </a:p>
          <a:p>
            <a:pPr lvl="1"/>
            <a:r>
              <a:rPr lang="cs-CZ" dirty="0" err="1" smtClean="0">
                <a:solidFill>
                  <a:schemeClr val="tx1"/>
                </a:solidFill>
              </a:rPr>
              <a:t>Drosha</a:t>
            </a:r>
            <a:r>
              <a:rPr lang="cs-CZ" dirty="0" smtClean="0">
                <a:solidFill>
                  <a:schemeClr val="tx1"/>
                </a:solidFill>
              </a:rPr>
              <a:t> a </a:t>
            </a:r>
            <a:r>
              <a:rPr lang="cs-CZ" dirty="0" err="1" smtClean="0">
                <a:solidFill>
                  <a:schemeClr val="tx1"/>
                </a:solidFill>
              </a:rPr>
              <a:t>Dicer</a:t>
            </a:r>
            <a:r>
              <a:rPr lang="cs-CZ" dirty="0" smtClean="0">
                <a:solidFill>
                  <a:schemeClr val="tx1"/>
                </a:solidFill>
              </a:rPr>
              <a:t> rozštěpí</a:t>
            </a:r>
          </a:p>
          <a:p>
            <a:pPr marL="266700" lvl="1" indent="0">
              <a:buNone/>
            </a:pPr>
            <a:r>
              <a:rPr lang="cs-CZ" dirty="0" smtClean="0">
                <a:solidFill>
                  <a:schemeClr val="tx1"/>
                </a:solidFill>
              </a:rPr>
              <a:t>    </a:t>
            </a:r>
            <a:r>
              <a:rPr lang="cs-CZ" dirty="0" err="1" smtClean="0">
                <a:solidFill>
                  <a:schemeClr val="tx1"/>
                </a:solidFill>
              </a:rPr>
              <a:t>shRNA</a:t>
            </a:r>
            <a:r>
              <a:rPr lang="cs-CZ" dirty="0" smtClean="0">
                <a:solidFill>
                  <a:schemeClr val="tx1"/>
                </a:solidFill>
              </a:rPr>
              <a:t> </a:t>
            </a:r>
            <a:r>
              <a:rPr lang="cs-CZ" dirty="0">
                <a:solidFill>
                  <a:schemeClr val="tx1"/>
                </a:solidFill>
              </a:rPr>
              <a:t>za vzniku </a:t>
            </a:r>
            <a:r>
              <a:rPr lang="cs-CZ" dirty="0" err="1" smtClean="0">
                <a:solidFill>
                  <a:schemeClr val="tx1"/>
                </a:solidFill>
              </a:rPr>
              <a:t>siRNA</a:t>
            </a:r>
            <a:endParaRPr lang="cs-CZ" dirty="0" smtClean="0">
              <a:solidFill>
                <a:schemeClr val="tx1"/>
              </a:solidFill>
            </a:endParaRPr>
          </a:p>
          <a:p>
            <a:pPr marL="266700" lvl="1" indent="0">
              <a:buNone/>
            </a:pPr>
            <a:endParaRPr lang="cs-CZ" dirty="0">
              <a:solidFill>
                <a:schemeClr val="tx1"/>
              </a:solidFill>
            </a:endParaRPr>
          </a:p>
        </p:txBody>
      </p:sp>
      <p:pic>
        <p:nvPicPr>
          <p:cNvPr id="5122" name="Picture 2" descr="http://upload.wikimedia.org/wikipedia/commons/6/64/SiRNA_struct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172" y="1412776"/>
            <a:ext cx="3381375" cy="1219201"/>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
        <p:nvSpPr>
          <p:cNvPr id="4" name="TextovéPole 3"/>
          <p:cNvSpPr txBox="1"/>
          <p:nvPr/>
        </p:nvSpPr>
        <p:spPr>
          <a:xfrm>
            <a:off x="1907704" y="6150525"/>
            <a:ext cx="6096605" cy="369332"/>
          </a:xfrm>
          <a:prstGeom prst="rect">
            <a:avLst/>
          </a:prstGeom>
          <a:noFill/>
        </p:spPr>
        <p:txBody>
          <a:bodyPr wrap="none" rtlCol="0">
            <a:spAutoFit/>
          </a:bodyPr>
          <a:lstStyle/>
          <a:p>
            <a:r>
              <a:rPr lang="cs-CZ" dirty="0" smtClean="0">
                <a:solidFill>
                  <a:srgbClr val="FF0000"/>
                </a:solidFill>
              </a:rPr>
              <a:t>Hlavní problém – jak doručit molekuly </a:t>
            </a:r>
            <a:r>
              <a:rPr lang="cs-CZ" dirty="0" err="1" smtClean="0">
                <a:solidFill>
                  <a:srgbClr val="FF0000"/>
                </a:solidFill>
              </a:rPr>
              <a:t>dsRNA</a:t>
            </a:r>
            <a:r>
              <a:rPr lang="cs-CZ" dirty="0" smtClean="0">
                <a:solidFill>
                  <a:srgbClr val="FF0000"/>
                </a:solidFill>
              </a:rPr>
              <a:t> do cytosolu </a:t>
            </a:r>
            <a:endParaRPr lang="cs-CZ" dirty="0">
              <a:solidFill>
                <a:srgbClr val="FF0000"/>
              </a:solidFill>
            </a:endParaRPr>
          </a:p>
        </p:txBody>
      </p:sp>
    </p:spTree>
    <p:extLst>
      <p:ext uri="{BB962C8B-B14F-4D97-AF65-F5344CB8AC3E}">
        <p14:creationId xmlns:p14="http://schemas.microsoft.com/office/powerpoint/2010/main" val="1074144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siRNA</a:t>
            </a:r>
            <a:r>
              <a:rPr lang="cs-CZ" dirty="0" smtClean="0"/>
              <a:t> </a:t>
            </a:r>
            <a:r>
              <a:rPr lang="cs-CZ" dirty="0" err="1" smtClean="0"/>
              <a:t>vs</a:t>
            </a:r>
            <a:r>
              <a:rPr lang="cs-CZ" dirty="0" smtClean="0"/>
              <a:t> </a:t>
            </a:r>
            <a:r>
              <a:rPr lang="cs-CZ" dirty="0" err="1" smtClean="0"/>
              <a:t>shRNA</a:t>
            </a:r>
            <a:endParaRPr lang="cs-CZ" dirty="0"/>
          </a:p>
        </p:txBody>
      </p:sp>
      <p:sp>
        <p:nvSpPr>
          <p:cNvPr id="3" name="Zástupný symbol pro obsah 2"/>
          <p:cNvSpPr>
            <a:spLocks noGrp="1"/>
          </p:cNvSpPr>
          <p:nvPr>
            <p:ph idx="1"/>
          </p:nvPr>
        </p:nvSpPr>
        <p:spPr>
          <a:xfrm>
            <a:off x="1547813" y="1412776"/>
            <a:ext cx="7488683" cy="4713387"/>
          </a:xfrm>
        </p:spPr>
        <p:txBody>
          <a:bodyPr/>
          <a:lstStyle/>
          <a:p>
            <a:pPr>
              <a:spcBef>
                <a:spcPts val="1200"/>
              </a:spcBef>
            </a:pPr>
            <a:r>
              <a:rPr lang="cs-CZ" dirty="0" smtClean="0"/>
              <a:t>Stabilní nebo transientní interference</a:t>
            </a:r>
          </a:p>
          <a:p>
            <a:pPr lvl="1"/>
            <a:r>
              <a:rPr lang="cs-CZ" dirty="0" err="1" smtClean="0">
                <a:solidFill>
                  <a:schemeClr val="tx1"/>
                </a:solidFill>
              </a:rPr>
              <a:t>SiRNA</a:t>
            </a:r>
            <a:r>
              <a:rPr lang="cs-CZ" dirty="0" smtClean="0">
                <a:solidFill>
                  <a:schemeClr val="tx1"/>
                </a:solidFill>
              </a:rPr>
              <a:t> – transientní interference (transfekce)</a:t>
            </a:r>
          </a:p>
          <a:p>
            <a:pPr lvl="1"/>
            <a:r>
              <a:rPr lang="cs-CZ" dirty="0" err="1" smtClean="0">
                <a:solidFill>
                  <a:schemeClr val="tx1"/>
                </a:solidFill>
              </a:rPr>
              <a:t>ShRNA</a:t>
            </a:r>
            <a:r>
              <a:rPr lang="cs-CZ" dirty="0" smtClean="0">
                <a:solidFill>
                  <a:schemeClr val="tx1"/>
                </a:solidFill>
              </a:rPr>
              <a:t> - stabilní interference (pomocí infekce)</a:t>
            </a:r>
          </a:p>
          <a:p>
            <a:pPr>
              <a:spcBef>
                <a:spcPts val="1200"/>
              </a:spcBef>
            </a:pPr>
            <a:r>
              <a:rPr lang="cs-CZ" dirty="0" smtClean="0"/>
              <a:t>Riziko – velké množství </a:t>
            </a:r>
            <a:r>
              <a:rPr lang="cs-CZ" dirty="0" err="1" smtClean="0"/>
              <a:t>dsRNA</a:t>
            </a:r>
            <a:r>
              <a:rPr lang="cs-CZ" dirty="0" smtClean="0"/>
              <a:t> molekul v cytoplazmě vede k </a:t>
            </a:r>
            <a:r>
              <a:rPr lang="cs-CZ" dirty="0" err="1" smtClean="0"/>
              <a:t>off-target</a:t>
            </a:r>
            <a:r>
              <a:rPr lang="cs-CZ" dirty="0" smtClean="0"/>
              <a:t> štěpení</a:t>
            </a:r>
          </a:p>
          <a:p>
            <a:pPr>
              <a:spcBef>
                <a:spcPts val="1200"/>
              </a:spcBef>
            </a:pPr>
            <a:r>
              <a:rPr lang="cs-CZ" dirty="0" smtClean="0"/>
              <a:t>Pravidla  a návod pro konstrukci </a:t>
            </a:r>
            <a:r>
              <a:rPr lang="cs-CZ" dirty="0" err="1" smtClean="0"/>
              <a:t>oligonukleotidů</a:t>
            </a:r>
            <a:r>
              <a:rPr lang="cs-CZ" sz="2400" dirty="0"/>
              <a:t> </a:t>
            </a:r>
            <a:r>
              <a:rPr lang="cs-CZ" sz="1800" dirty="0">
                <a:hlinkClick r:id="rId2"/>
              </a:rPr>
              <a:t>https://www.ncbi.nlm.nih.gov/pmc/articles/PMC3679364/</a:t>
            </a:r>
            <a:endParaRPr lang="cs-CZ" sz="1800" dirty="0" smtClean="0"/>
          </a:p>
          <a:p>
            <a:pPr>
              <a:spcBef>
                <a:spcPts val="1200"/>
              </a:spcBef>
            </a:pPr>
            <a:r>
              <a:rPr lang="cs-CZ" sz="2400" dirty="0"/>
              <a:t>In </a:t>
            </a:r>
            <a:r>
              <a:rPr lang="cs-CZ" sz="2400" dirty="0" err="1"/>
              <a:t>vivo</a:t>
            </a:r>
            <a:r>
              <a:rPr lang="cs-CZ" sz="2400" dirty="0"/>
              <a:t> </a:t>
            </a:r>
            <a:r>
              <a:rPr lang="cs-CZ" sz="2400" dirty="0" err="1" smtClean="0"/>
              <a:t>RNAi</a:t>
            </a:r>
            <a:r>
              <a:rPr lang="cs-CZ" sz="2400" dirty="0" smtClean="0"/>
              <a:t> </a:t>
            </a:r>
          </a:p>
          <a:p>
            <a:pPr lvl="1">
              <a:spcBef>
                <a:spcPts val="1200"/>
              </a:spcBef>
            </a:pPr>
            <a:r>
              <a:rPr lang="cs-CZ" dirty="0" smtClean="0">
                <a:solidFill>
                  <a:schemeClr val="tx1"/>
                </a:solidFill>
              </a:rPr>
              <a:t>„nahá“ </a:t>
            </a:r>
            <a:r>
              <a:rPr lang="cs-CZ" dirty="0" err="1" smtClean="0">
                <a:solidFill>
                  <a:schemeClr val="tx1"/>
                </a:solidFill>
              </a:rPr>
              <a:t>siRNA</a:t>
            </a:r>
            <a:r>
              <a:rPr lang="cs-CZ" dirty="0" smtClean="0">
                <a:solidFill>
                  <a:schemeClr val="tx1"/>
                </a:solidFill>
              </a:rPr>
              <a:t> – játra, ledviny - </a:t>
            </a:r>
            <a:r>
              <a:rPr lang="cs-CZ" dirty="0" err="1" smtClean="0">
                <a:solidFill>
                  <a:schemeClr val="tx1"/>
                </a:solidFill>
              </a:rPr>
              <a:t>Invivofectamin</a:t>
            </a:r>
            <a:r>
              <a:rPr lang="cs-CZ" dirty="0" smtClean="0">
                <a:solidFill>
                  <a:schemeClr val="tx1"/>
                </a:solidFill>
              </a:rPr>
              <a:t> (</a:t>
            </a:r>
            <a:r>
              <a:rPr lang="cs-CZ" dirty="0" err="1" smtClean="0">
                <a:solidFill>
                  <a:schemeClr val="tx1"/>
                </a:solidFill>
              </a:rPr>
              <a:t>Invitrogen</a:t>
            </a:r>
            <a:r>
              <a:rPr lang="cs-CZ" dirty="0" smtClean="0">
                <a:solidFill>
                  <a:schemeClr val="tx1"/>
                </a:solidFill>
              </a:rPr>
              <a:t>), </a:t>
            </a:r>
            <a:r>
              <a:rPr lang="cs-CZ" dirty="0" err="1" smtClean="0">
                <a:solidFill>
                  <a:schemeClr val="tx1"/>
                </a:solidFill>
              </a:rPr>
              <a:t>shRNA</a:t>
            </a:r>
            <a:r>
              <a:rPr lang="cs-CZ" dirty="0" smtClean="0">
                <a:solidFill>
                  <a:schemeClr val="tx1"/>
                </a:solidFill>
              </a:rPr>
              <a:t> - Adenoviry (toxické)</a:t>
            </a:r>
          </a:p>
          <a:p>
            <a:pPr lvl="1">
              <a:spcBef>
                <a:spcPts val="1200"/>
              </a:spcBef>
            </a:pPr>
            <a:r>
              <a:rPr lang="cs-CZ" dirty="0" err="1" smtClean="0">
                <a:solidFill>
                  <a:schemeClr val="tx1"/>
                </a:solidFill>
              </a:rPr>
              <a:t>Adeno</a:t>
            </a:r>
            <a:r>
              <a:rPr lang="cs-CZ" dirty="0" smtClean="0">
                <a:solidFill>
                  <a:schemeClr val="tx1"/>
                </a:solidFill>
              </a:rPr>
              <a:t>-asociované virové vektory – potencionálně slibné</a:t>
            </a:r>
          </a:p>
          <a:p>
            <a:pPr lvl="1">
              <a:spcBef>
                <a:spcPts val="1200"/>
              </a:spcBef>
            </a:pPr>
            <a:r>
              <a:rPr lang="cs-CZ" dirty="0" smtClean="0">
                <a:solidFill>
                  <a:schemeClr val="tx1"/>
                </a:solidFill>
              </a:rPr>
              <a:t>Terapeutické pokusy (op-</a:t>
            </a:r>
            <a:r>
              <a:rPr lang="cs-CZ" dirty="0" err="1" smtClean="0">
                <a:solidFill>
                  <a:schemeClr val="tx1"/>
                </a:solidFill>
              </a:rPr>
              <a:t>shRNA</a:t>
            </a:r>
            <a:r>
              <a:rPr lang="cs-CZ" dirty="0" smtClean="0">
                <a:solidFill>
                  <a:schemeClr val="tx1"/>
                </a:solidFill>
              </a:rPr>
              <a:t>)</a:t>
            </a:r>
          </a:p>
          <a:p>
            <a:pPr marL="0" indent="0">
              <a:buNone/>
            </a:pPr>
            <a:endParaRPr lang="cs-CZ" sz="1800" dirty="0"/>
          </a:p>
          <a:p>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1875255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a:t>
            </a:r>
            <a:r>
              <a:rPr lang="cs-CZ" dirty="0" err="1" smtClean="0"/>
              <a:t>shRNA</a:t>
            </a:r>
            <a:r>
              <a:rPr lang="cs-CZ" dirty="0" smtClean="0"/>
              <a:t> – vytvoření větší molekuly, která se lépe </a:t>
            </a:r>
            <a:r>
              <a:rPr lang="cs-CZ" dirty="0" err="1" smtClean="0"/>
              <a:t>tranfekuje</a:t>
            </a:r>
            <a:r>
              <a:rPr lang="cs-CZ" dirty="0" smtClean="0"/>
              <a:t> </a:t>
            </a:r>
            <a:endParaRPr lang="cs-CZ" dirty="0"/>
          </a:p>
        </p:txBody>
      </p:sp>
      <p:pic>
        <p:nvPicPr>
          <p:cNvPr id="1026" name="Picture 2" descr="An external file that holds a picture, illustration, etc.&#10;Object name is nihms-987858-f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12776"/>
            <a:ext cx="7620000" cy="4438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279317" y="5952856"/>
            <a:ext cx="6473247" cy="923330"/>
          </a:xfrm>
          <a:prstGeom prst="rect">
            <a:avLst/>
          </a:prstGeom>
          <a:noFill/>
        </p:spPr>
        <p:txBody>
          <a:bodyPr wrap="none" rtlCol="0">
            <a:spAutoFit/>
          </a:bodyPr>
          <a:lstStyle/>
          <a:p>
            <a:r>
              <a:rPr lang="cs-CZ" dirty="0" smtClean="0">
                <a:solidFill>
                  <a:schemeClr val="tx1"/>
                </a:solidFill>
              </a:rPr>
              <a:t>Biodegradabilní </a:t>
            </a:r>
            <a:r>
              <a:rPr lang="cs-CZ" dirty="0" err="1" smtClean="0">
                <a:solidFill>
                  <a:schemeClr val="tx1"/>
                </a:solidFill>
              </a:rPr>
              <a:t>polykation</a:t>
            </a:r>
            <a:r>
              <a:rPr lang="cs-CZ" dirty="0" smtClean="0">
                <a:solidFill>
                  <a:schemeClr val="tx1"/>
                </a:solidFill>
              </a:rPr>
              <a:t> – např.  </a:t>
            </a:r>
            <a:r>
              <a:rPr lang="cs-CZ" dirty="0" err="1">
                <a:solidFill>
                  <a:schemeClr val="tx1"/>
                </a:solidFill>
              </a:rPr>
              <a:t>poly</a:t>
            </a:r>
            <a:r>
              <a:rPr lang="cs-CZ" dirty="0">
                <a:solidFill>
                  <a:schemeClr val="tx1"/>
                </a:solidFill>
              </a:rPr>
              <a:t>(beta-</a:t>
            </a:r>
            <a:r>
              <a:rPr lang="cs-CZ" dirty="0" err="1">
                <a:solidFill>
                  <a:schemeClr val="tx1"/>
                </a:solidFill>
              </a:rPr>
              <a:t>amino</a:t>
            </a:r>
            <a:r>
              <a:rPr lang="cs-CZ" dirty="0">
                <a:solidFill>
                  <a:schemeClr val="tx1"/>
                </a:solidFill>
              </a:rPr>
              <a:t> ester</a:t>
            </a:r>
            <a:r>
              <a:rPr lang="cs-CZ" dirty="0" smtClean="0">
                <a:solidFill>
                  <a:schemeClr val="tx1"/>
                </a:solidFill>
              </a:rPr>
              <a:t>)</a:t>
            </a:r>
          </a:p>
          <a:p>
            <a:r>
              <a:rPr lang="cs-CZ" dirty="0" smtClean="0">
                <a:solidFill>
                  <a:schemeClr val="tx1"/>
                </a:solidFill>
              </a:rPr>
              <a:t>Periodická </a:t>
            </a:r>
            <a:r>
              <a:rPr lang="cs-CZ" dirty="0" err="1" smtClean="0">
                <a:solidFill>
                  <a:schemeClr val="tx1"/>
                </a:solidFill>
              </a:rPr>
              <a:t>shRNA</a:t>
            </a:r>
            <a:r>
              <a:rPr lang="cs-CZ" dirty="0" smtClean="0">
                <a:solidFill>
                  <a:schemeClr val="tx1"/>
                </a:solidFill>
              </a:rPr>
              <a:t> je přepisována jako </a:t>
            </a:r>
            <a:r>
              <a:rPr lang="cs-CZ" dirty="0" err="1" smtClean="0">
                <a:solidFill>
                  <a:schemeClr val="tx1"/>
                </a:solidFill>
              </a:rPr>
              <a:t>konkatemer</a:t>
            </a:r>
            <a:r>
              <a:rPr lang="cs-CZ" dirty="0" smtClean="0">
                <a:solidFill>
                  <a:schemeClr val="tx1"/>
                </a:solidFill>
              </a:rPr>
              <a:t>,</a:t>
            </a:r>
          </a:p>
          <a:p>
            <a:r>
              <a:rPr lang="cs-CZ" dirty="0" smtClean="0">
                <a:solidFill>
                  <a:schemeClr val="tx1"/>
                </a:solidFill>
              </a:rPr>
              <a:t>mnoho molekul v cytoplazmě</a:t>
            </a:r>
            <a:r>
              <a:rPr lang="cs-CZ" dirty="0">
                <a:solidFill>
                  <a:schemeClr val="tx1"/>
                </a:solidFill>
              </a:rPr>
              <a:t> </a:t>
            </a:r>
            <a:r>
              <a:rPr lang="cs-CZ" sz="1000" dirty="0" smtClean="0">
                <a:solidFill>
                  <a:schemeClr val="tx1"/>
                </a:solidFill>
              </a:rPr>
              <a:t> </a:t>
            </a:r>
            <a:r>
              <a:rPr lang="cs-CZ" sz="1000" dirty="0">
                <a:hlinkClick r:id="rId3"/>
              </a:rPr>
              <a:t>https://www.ncbi.nlm.nih.gov/pmc/articles/PMC4923333</a:t>
            </a:r>
            <a:r>
              <a:rPr lang="cs-CZ" dirty="0">
                <a:hlinkClick r:id="rId3"/>
              </a:rPr>
              <a:t>/</a:t>
            </a:r>
            <a:endParaRPr lang="cs-CZ" dirty="0">
              <a:solidFill>
                <a:schemeClr val="tx1"/>
              </a:solidFill>
            </a:endParaRPr>
          </a:p>
        </p:txBody>
      </p:sp>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1729193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Bifunkční </a:t>
            </a:r>
            <a:r>
              <a:rPr lang="cs-CZ" dirty="0" err="1" smtClean="0"/>
              <a:t>shRNA</a:t>
            </a:r>
            <a:endParaRPr lang="cs-C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6876827" cy="4948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1835696" y="6550223"/>
            <a:ext cx="6110489" cy="307777"/>
          </a:xfrm>
          <a:prstGeom prst="rect">
            <a:avLst/>
          </a:prstGeom>
        </p:spPr>
        <p:txBody>
          <a:bodyPr wrap="square">
            <a:spAutoFit/>
          </a:bodyPr>
          <a:lstStyle/>
          <a:p>
            <a:r>
              <a:rPr lang="en-US" sz="1400">
                <a:solidFill>
                  <a:schemeClr val="tx1"/>
                </a:solidFill>
              </a:rPr>
              <a:t>D.D. </a:t>
            </a:r>
            <a:r>
              <a:rPr lang="en-US" sz="1400" dirty="0">
                <a:solidFill>
                  <a:schemeClr val="tx1"/>
                </a:solidFill>
              </a:rPr>
              <a:t>Rao et al. / Advanced Drug Delivery Reviews 61 (2009) 746–759</a:t>
            </a:r>
            <a:endParaRPr lang="cs-CZ" sz="1400" dirty="0">
              <a:solidFill>
                <a:schemeClr val="tx1"/>
              </a:solidFill>
            </a:endParaRPr>
          </a:p>
        </p:txBody>
      </p:sp>
      <p:sp>
        <p:nvSpPr>
          <p:cNvPr id="6" name="Obdélník 5"/>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3559553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 regulace </a:t>
            </a:r>
            <a:r>
              <a:rPr lang="cs-CZ" dirty="0" err="1" smtClean="0"/>
              <a:t>miRNA</a:t>
            </a:r>
            <a:r>
              <a:rPr lang="cs-CZ" dirty="0" smtClean="0"/>
              <a:t> v nádorech</a:t>
            </a:r>
            <a:endParaRPr lang="cs-CZ" dirty="0"/>
          </a:p>
        </p:txBody>
      </p:sp>
      <p:sp>
        <p:nvSpPr>
          <p:cNvPr id="3" name="Zástupný symbol pro obsah 2"/>
          <p:cNvSpPr>
            <a:spLocks noGrp="1"/>
          </p:cNvSpPr>
          <p:nvPr>
            <p:ph idx="1"/>
          </p:nvPr>
        </p:nvSpPr>
        <p:spPr>
          <a:xfrm>
            <a:off x="1424988" y="1484784"/>
            <a:ext cx="7704856" cy="4713387"/>
          </a:xfrm>
        </p:spPr>
        <p:txBody>
          <a:bodyPr/>
          <a:lstStyle/>
          <a:p>
            <a:r>
              <a:rPr lang="cs-CZ" dirty="0" smtClean="0"/>
              <a:t>Protinádorová funkce</a:t>
            </a:r>
          </a:p>
          <a:p>
            <a:pPr lvl="1"/>
            <a:r>
              <a:rPr lang="cs-CZ" dirty="0" smtClean="0"/>
              <a:t>Role tumor supresoru</a:t>
            </a:r>
          </a:p>
          <a:p>
            <a:pPr lvl="2"/>
            <a:r>
              <a:rPr lang="cs-CZ" i="1" dirty="0" smtClean="0"/>
              <a:t>miR-15a a16-1</a:t>
            </a:r>
            <a:r>
              <a:rPr lang="cs-CZ" dirty="0"/>
              <a:t> </a:t>
            </a:r>
            <a:endParaRPr lang="cs-CZ" dirty="0" smtClean="0"/>
          </a:p>
          <a:p>
            <a:pPr lvl="3"/>
            <a:r>
              <a:rPr lang="cs-CZ" dirty="0" smtClean="0"/>
              <a:t>delece těchto genů je častá u B lymf CLL</a:t>
            </a:r>
          </a:p>
          <a:p>
            <a:pPr lvl="3"/>
            <a:r>
              <a:rPr lang="cs-CZ" dirty="0" smtClean="0"/>
              <a:t>Delece </a:t>
            </a:r>
            <a:r>
              <a:rPr lang="cs-CZ" dirty="0" err="1" smtClean="0"/>
              <a:t>miRNA</a:t>
            </a:r>
            <a:r>
              <a:rPr lang="cs-CZ" dirty="0" smtClean="0"/>
              <a:t> vede ke zvýšené expresi Bcl2 a p53, tj. potlačení </a:t>
            </a:r>
            <a:r>
              <a:rPr lang="cs-CZ" dirty="0" err="1" smtClean="0"/>
              <a:t>apoptózy</a:t>
            </a:r>
            <a:r>
              <a:rPr lang="cs-CZ" dirty="0" smtClean="0"/>
              <a:t> a zrychlený průchod b. cyklem</a:t>
            </a:r>
          </a:p>
          <a:p>
            <a:pPr lvl="3"/>
            <a:r>
              <a:rPr lang="cs-CZ" sz="1200" dirty="0">
                <a:hlinkClick r:id="rId2"/>
              </a:rPr>
              <a:t>https://www.sciencedirect.com/science/article/pii/S0753332217316530?via%3Dihub</a:t>
            </a:r>
            <a:endParaRPr lang="cs-CZ" sz="1200" dirty="0" smtClean="0"/>
          </a:p>
          <a:p>
            <a:pPr lvl="2"/>
            <a:r>
              <a:rPr lang="cs-CZ" i="1" dirty="0" smtClean="0"/>
              <a:t>Let7</a:t>
            </a:r>
            <a:r>
              <a:rPr lang="cs-CZ" dirty="0" smtClean="0"/>
              <a:t> </a:t>
            </a:r>
          </a:p>
          <a:p>
            <a:pPr lvl="2"/>
            <a:r>
              <a:rPr lang="cs-CZ" dirty="0" smtClean="0"/>
              <a:t>Mutace Let7 </a:t>
            </a:r>
            <a:r>
              <a:rPr lang="cs-CZ" dirty="0" err="1" smtClean="0"/>
              <a:t>miRNA</a:t>
            </a:r>
            <a:r>
              <a:rPr lang="cs-CZ" dirty="0" smtClean="0"/>
              <a:t> vede k nadměrné aktivaci genu pro Ras</a:t>
            </a:r>
          </a:p>
          <a:p>
            <a:pPr>
              <a:spcBef>
                <a:spcPts val="1000"/>
              </a:spcBef>
            </a:pPr>
            <a:r>
              <a:rPr lang="cs-CZ" dirty="0" smtClean="0"/>
              <a:t>Pro nádorová funkce</a:t>
            </a:r>
          </a:p>
          <a:p>
            <a:pPr lvl="1"/>
            <a:r>
              <a:rPr lang="cs-CZ" dirty="0" smtClean="0"/>
              <a:t>Aktivace drah vedoucích k podpoře </a:t>
            </a:r>
            <a:r>
              <a:rPr lang="cs-CZ" dirty="0" err="1" smtClean="0"/>
              <a:t>metastázování</a:t>
            </a:r>
            <a:endParaRPr lang="cs-CZ" dirty="0" smtClean="0"/>
          </a:p>
          <a:p>
            <a:pPr lvl="2"/>
            <a:r>
              <a:rPr lang="cs-CZ" dirty="0" smtClean="0"/>
              <a:t>miR-21/miR-29a se váže na TLR7,TLR8 (jako ligand)</a:t>
            </a:r>
          </a:p>
          <a:p>
            <a:pPr lvl="2"/>
            <a:r>
              <a:rPr lang="cs-CZ" sz="1200" dirty="0">
                <a:hlinkClick r:id="rId3"/>
              </a:rPr>
              <a:t>https://</a:t>
            </a:r>
            <a:r>
              <a:rPr lang="cs-CZ" sz="1200" dirty="0" smtClean="0">
                <a:hlinkClick r:id="rId3"/>
              </a:rPr>
              <a:t>www.researchgate.net/publication/228105286_MicroRNAs_bind_to_Toll-like_receptors_to_induce_prometastatic_inflammatory_response</a:t>
            </a:r>
            <a:endParaRPr lang="cs-CZ" sz="1200" dirty="0" smtClean="0"/>
          </a:p>
          <a:p>
            <a:pPr>
              <a:spcBef>
                <a:spcPts val="1000"/>
              </a:spcBef>
            </a:pPr>
            <a:r>
              <a:rPr lang="cs-CZ" dirty="0" err="1" smtClean="0"/>
              <a:t>Hypermetylace</a:t>
            </a:r>
            <a:r>
              <a:rPr lang="cs-CZ" dirty="0" smtClean="0"/>
              <a:t> </a:t>
            </a:r>
            <a:r>
              <a:rPr lang="cs-CZ" dirty="0" err="1" smtClean="0"/>
              <a:t>CpG</a:t>
            </a:r>
            <a:r>
              <a:rPr lang="cs-CZ" dirty="0" smtClean="0"/>
              <a:t> ostrůvků </a:t>
            </a:r>
          </a:p>
          <a:p>
            <a:pPr lvl="1"/>
            <a:r>
              <a:rPr lang="cs-CZ" dirty="0" smtClean="0"/>
              <a:t>Umlčení </a:t>
            </a:r>
            <a:r>
              <a:rPr lang="cs-CZ" dirty="0" err="1" smtClean="0"/>
              <a:t>miRNA</a:t>
            </a:r>
            <a:r>
              <a:rPr lang="cs-CZ" dirty="0" smtClean="0"/>
              <a:t> vede k rozvoji nádorů</a:t>
            </a:r>
          </a:p>
          <a:p>
            <a:pPr lvl="1"/>
            <a:r>
              <a:rPr lang="cs-CZ" sz="1400" dirty="0">
                <a:hlinkClick r:id="rId4"/>
              </a:rPr>
              <a:t>https://</a:t>
            </a:r>
            <a:r>
              <a:rPr lang="cs-CZ" sz="1400" dirty="0" smtClean="0">
                <a:hlinkClick r:id="rId4"/>
              </a:rPr>
              <a:t>www.sciencedirect.com/science/article/pii/S1574789112000798</a:t>
            </a:r>
            <a:r>
              <a:rPr lang="cs-CZ" sz="1400" dirty="0" smtClean="0"/>
              <a:t> </a:t>
            </a:r>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4186555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Hypermetylace</a:t>
            </a:r>
            <a:r>
              <a:rPr lang="cs-CZ" dirty="0" smtClean="0"/>
              <a:t> </a:t>
            </a:r>
            <a:r>
              <a:rPr lang="cs-CZ" dirty="0" err="1" smtClean="0"/>
              <a:t>miRNA</a:t>
            </a:r>
            <a:r>
              <a:rPr lang="cs-CZ" dirty="0" smtClean="0"/>
              <a:t> </a:t>
            </a:r>
            <a:endParaRPr lang="cs-CZ" dirty="0"/>
          </a:p>
        </p:txBody>
      </p:sp>
      <p:pic>
        <p:nvPicPr>
          <p:cNvPr id="4" name="Picture 2" descr="https://ars.els-cdn.com/content/image/1-s2.0-S1574789112000798-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804" y="1556792"/>
            <a:ext cx="5962650" cy="470535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992250" y="6431825"/>
            <a:ext cx="6275758" cy="307777"/>
          </a:xfrm>
          <a:prstGeom prst="rect">
            <a:avLst/>
          </a:prstGeom>
        </p:spPr>
        <p:txBody>
          <a:bodyPr wrap="square">
            <a:spAutoFit/>
          </a:bodyPr>
          <a:lstStyle/>
          <a:p>
            <a:r>
              <a:rPr lang="cs-CZ" sz="1400" dirty="0">
                <a:solidFill>
                  <a:schemeClr val="tx1"/>
                </a:solidFill>
              </a:rPr>
              <a:t>https://www.sciencedirect.com/science/article/pii/S1574789112000798</a:t>
            </a:r>
          </a:p>
        </p:txBody>
      </p:sp>
      <p:sp>
        <p:nvSpPr>
          <p:cNvPr id="6" name="Obdélník 5"/>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3759334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Shrnutí</a:t>
            </a:r>
            <a:endParaRPr lang="cs-CZ" dirty="0"/>
          </a:p>
        </p:txBody>
      </p:sp>
      <p:sp>
        <p:nvSpPr>
          <p:cNvPr id="3" name="Zástupný symbol pro obsah 2"/>
          <p:cNvSpPr>
            <a:spLocks noGrp="1"/>
          </p:cNvSpPr>
          <p:nvPr>
            <p:ph idx="1"/>
          </p:nvPr>
        </p:nvSpPr>
        <p:spPr>
          <a:xfrm>
            <a:off x="1619672" y="1772816"/>
            <a:ext cx="7138987" cy="4713387"/>
          </a:xfrm>
        </p:spPr>
        <p:txBody>
          <a:bodyPr/>
          <a:lstStyle/>
          <a:p>
            <a:r>
              <a:rPr lang="cs-CZ" dirty="0" smtClean="0"/>
              <a:t>Hypotéza světa RNA</a:t>
            </a:r>
          </a:p>
          <a:p>
            <a:endParaRPr lang="cs-CZ" dirty="0"/>
          </a:p>
          <a:p>
            <a:r>
              <a:rPr lang="cs-CZ" dirty="0" err="1" smtClean="0"/>
              <a:t>mRNA</a:t>
            </a:r>
            <a:r>
              <a:rPr lang="cs-CZ" dirty="0" smtClean="0"/>
              <a:t> se nejvíce studuje v souvislosti s expresí genů (</a:t>
            </a:r>
            <a:r>
              <a:rPr lang="cs-CZ" dirty="0" err="1" smtClean="0"/>
              <a:t>qRT</a:t>
            </a:r>
            <a:r>
              <a:rPr lang="cs-CZ" dirty="0" smtClean="0"/>
              <a:t> PCR)</a:t>
            </a:r>
          </a:p>
          <a:p>
            <a:pPr marL="0" indent="0">
              <a:buNone/>
            </a:pPr>
            <a:endParaRPr lang="cs-CZ" dirty="0" smtClean="0"/>
          </a:p>
          <a:p>
            <a:r>
              <a:rPr lang="cs-CZ" dirty="0" err="1" smtClean="0"/>
              <a:t>Antisense</a:t>
            </a:r>
            <a:r>
              <a:rPr lang="cs-CZ" dirty="0" smtClean="0"/>
              <a:t> </a:t>
            </a:r>
            <a:r>
              <a:rPr lang="cs-CZ" dirty="0" err="1" smtClean="0"/>
              <a:t>oligonukleotidy</a:t>
            </a:r>
            <a:r>
              <a:rPr lang="cs-CZ" dirty="0" smtClean="0"/>
              <a:t> jsou využívány i k terapii </a:t>
            </a:r>
          </a:p>
          <a:p>
            <a:pPr marL="0" indent="0">
              <a:buNone/>
            </a:pPr>
            <a:endParaRPr lang="cs-CZ" dirty="0" smtClean="0"/>
          </a:p>
          <a:p>
            <a:r>
              <a:rPr lang="cs-CZ" dirty="0" smtClean="0"/>
              <a:t>Nekódující RNA jsou používány jako nástroj k </a:t>
            </a:r>
            <a:r>
              <a:rPr lang="cs-CZ" dirty="0" err="1" smtClean="0"/>
              <a:t>posttranskripčnímu</a:t>
            </a:r>
            <a:r>
              <a:rPr lang="cs-CZ" dirty="0" smtClean="0"/>
              <a:t> umlčení genů</a:t>
            </a:r>
          </a:p>
          <a:p>
            <a:pPr marL="0" indent="0">
              <a:buNone/>
            </a:pPr>
            <a:endParaRPr lang="cs-CZ" dirty="0" smtClean="0"/>
          </a:p>
          <a:p>
            <a:r>
              <a:rPr lang="cs-CZ" dirty="0" smtClean="0"/>
              <a:t>Deregulace </a:t>
            </a:r>
            <a:r>
              <a:rPr lang="cs-CZ" dirty="0" err="1" smtClean="0"/>
              <a:t>miRNA</a:t>
            </a:r>
            <a:r>
              <a:rPr lang="cs-CZ" dirty="0" smtClean="0"/>
              <a:t> vede k progresi nádorů</a:t>
            </a:r>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245561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fakta</a:t>
            </a:r>
            <a:endParaRPr lang="cs-CZ" dirty="0"/>
          </a:p>
        </p:txBody>
      </p:sp>
      <p:sp>
        <p:nvSpPr>
          <p:cNvPr id="3" name="Zástupný symbol pro obsah 2"/>
          <p:cNvSpPr>
            <a:spLocks noGrp="1"/>
          </p:cNvSpPr>
          <p:nvPr>
            <p:ph idx="1"/>
          </p:nvPr>
        </p:nvSpPr>
        <p:spPr>
          <a:xfrm>
            <a:off x="1331640" y="1628800"/>
            <a:ext cx="7596187" cy="4713387"/>
          </a:xfrm>
        </p:spPr>
        <p:txBody>
          <a:bodyPr/>
          <a:lstStyle/>
          <a:p>
            <a:r>
              <a:rPr lang="cs-CZ" dirty="0"/>
              <a:t>celková buněčná RNA („</a:t>
            </a:r>
            <a:r>
              <a:rPr lang="cs-CZ" dirty="0" err="1"/>
              <a:t>total</a:t>
            </a:r>
            <a:r>
              <a:rPr lang="cs-CZ" dirty="0"/>
              <a:t>“ RNA) zahrnuje </a:t>
            </a:r>
            <a:r>
              <a:rPr lang="cs-CZ" dirty="0" smtClean="0"/>
              <a:t>řadu typů </a:t>
            </a:r>
            <a:r>
              <a:rPr lang="cs-CZ" dirty="0"/>
              <a:t>RNA, které se mohou lišit svými </a:t>
            </a:r>
            <a:r>
              <a:rPr lang="cs-CZ" dirty="0" smtClean="0"/>
              <a:t>fyzikálněchemickými </a:t>
            </a:r>
            <a:r>
              <a:rPr lang="pl-PL" dirty="0" smtClean="0"/>
              <a:t>vlastnostmi </a:t>
            </a:r>
            <a:r>
              <a:rPr lang="pl-PL" dirty="0"/>
              <a:t>a tedy i nároky na </a:t>
            </a:r>
            <a:r>
              <a:rPr lang="pl-PL" dirty="0" smtClean="0"/>
              <a:t>jejich </a:t>
            </a:r>
            <a:r>
              <a:rPr lang="cs-CZ" dirty="0" smtClean="0"/>
              <a:t>izolaci</a:t>
            </a:r>
          </a:p>
          <a:p>
            <a:pPr marL="0" indent="0">
              <a:buNone/>
            </a:pPr>
            <a:endParaRPr lang="cs-CZ" dirty="0"/>
          </a:p>
          <a:p>
            <a:r>
              <a:rPr lang="cs-CZ" dirty="0" smtClean="0"/>
              <a:t>80 </a:t>
            </a:r>
            <a:r>
              <a:rPr lang="cs-CZ" dirty="0"/>
              <a:t>% buněčné RNA tvoří ribozomální </a:t>
            </a:r>
            <a:r>
              <a:rPr lang="cs-CZ" dirty="0" smtClean="0"/>
              <a:t>RNA</a:t>
            </a:r>
            <a:endParaRPr lang="cs-CZ" dirty="0"/>
          </a:p>
          <a:p>
            <a:pPr marL="0" indent="0">
              <a:buNone/>
            </a:pPr>
            <a:r>
              <a:rPr lang="cs-CZ" dirty="0" smtClean="0"/>
              <a:t>   </a:t>
            </a:r>
            <a:r>
              <a:rPr lang="pt-BR" dirty="0" smtClean="0"/>
              <a:t>1 </a:t>
            </a:r>
            <a:r>
              <a:rPr lang="pt-BR" dirty="0"/>
              <a:t>- 5 </a:t>
            </a:r>
            <a:r>
              <a:rPr lang="pt-BR" dirty="0" smtClean="0"/>
              <a:t>% </a:t>
            </a:r>
            <a:r>
              <a:rPr lang="cs-CZ" dirty="0" smtClean="0"/>
              <a:t>mediátorová </a:t>
            </a:r>
            <a:r>
              <a:rPr lang="cs-CZ" dirty="0"/>
              <a:t>„messenger“ RNA (</a:t>
            </a:r>
            <a:r>
              <a:rPr lang="cs-CZ" dirty="0" err="1" smtClean="0"/>
              <a:t>mRNA</a:t>
            </a:r>
            <a:r>
              <a:rPr lang="cs-CZ" dirty="0" smtClean="0"/>
              <a:t>)</a:t>
            </a:r>
            <a:endParaRPr lang="cs-CZ" dirty="0"/>
          </a:p>
          <a:p>
            <a:pPr marL="0" indent="0">
              <a:buNone/>
            </a:pPr>
            <a:r>
              <a:rPr lang="cs-CZ" dirty="0" smtClean="0"/>
              <a:t>   </a:t>
            </a:r>
            <a:r>
              <a:rPr lang="en-US" dirty="0" smtClean="0"/>
              <a:t>&lt;</a:t>
            </a:r>
            <a:r>
              <a:rPr lang="cs-CZ" dirty="0" smtClean="0"/>
              <a:t>1 % </a:t>
            </a:r>
            <a:r>
              <a:rPr lang="pt-BR" dirty="0" smtClean="0"/>
              <a:t> transferová </a:t>
            </a:r>
            <a:r>
              <a:rPr lang="pt-BR" dirty="0"/>
              <a:t>RNA (tRNA</a:t>
            </a:r>
            <a:r>
              <a:rPr lang="pt-BR" dirty="0" smtClean="0"/>
              <a:t>)</a:t>
            </a:r>
            <a:endParaRPr lang="cs-CZ" dirty="0" smtClean="0"/>
          </a:p>
          <a:p>
            <a:pPr marL="0" indent="0">
              <a:buNone/>
            </a:pPr>
            <a:endParaRPr lang="cs-CZ" dirty="0"/>
          </a:p>
          <a:p>
            <a:pPr algn="just"/>
            <a:r>
              <a:rPr lang="cs-CZ" dirty="0"/>
              <a:t>pro izolaci </a:t>
            </a:r>
            <a:r>
              <a:rPr lang="cs-CZ" dirty="0" err="1"/>
              <a:t>mRNA</a:t>
            </a:r>
            <a:r>
              <a:rPr lang="cs-CZ" dirty="0"/>
              <a:t> za účelem studia genové </a:t>
            </a:r>
            <a:r>
              <a:rPr lang="cs-CZ" dirty="0" smtClean="0"/>
              <a:t>exprese se </a:t>
            </a:r>
            <a:r>
              <a:rPr lang="cs-CZ" dirty="0"/>
              <a:t>využívají jak metody vhodné pro izolaci </a:t>
            </a:r>
            <a:r>
              <a:rPr lang="cs-CZ" dirty="0" smtClean="0"/>
              <a:t>celkové RNA</a:t>
            </a:r>
            <a:r>
              <a:rPr lang="cs-CZ" dirty="0"/>
              <a:t>, tak specifické postupy umožňující </a:t>
            </a:r>
            <a:r>
              <a:rPr lang="cs-CZ" dirty="0" smtClean="0"/>
              <a:t>přípravu „čisté</a:t>
            </a:r>
            <a:r>
              <a:rPr lang="cs-CZ" dirty="0"/>
              <a:t>“ </a:t>
            </a:r>
            <a:r>
              <a:rPr lang="cs-CZ" dirty="0" err="1"/>
              <a:t>mRNA</a:t>
            </a:r>
            <a:r>
              <a:rPr lang="cs-CZ" dirty="0" smtClean="0"/>
              <a:t>;</a:t>
            </a:r>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RNA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3643493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Izolace RNA</a:t>
            </a:r>
            <a:endParaRPr lang="cs-CZ" dirty="0"/>
          </a:p>
        </p:txBody>
      </p:sp>
      <p:sp>
        <p:nvSpPr>
          <p:cNvPr id="3" name="Zástupný symbol pro obsah 2"/>
          <p:cNvSpPr>
            <a:spLocks noGrp="1"/>
          </p:cNvSpPr>
          <p:nvPr>
            <p:ph idx="1"/>
          </p:nvPr>
        </p:nvSpPr>
        <p:spPr>
          <a:xfrm>
            <a:off x="1530577" y="1700808"/>
            <a:ext cx="7596336" cy="4713387"/>
          </a:xfrm>
        </p:spPr>
        <p:txBody>
          <a:bodyPr/>
          <a:lstStyle/>
          <a:p>
            <a:r>
              <a:rPr lang="cs-CZ" dirty="0"/>
              <a:t>Izolace celkové </a:t>
            </a:r>
            <a:r>
              <a:rPr lang="cs-CZ" dirty="0" smtClean="0"/>
              <a:t>RNA</a:t>
            </a:r>
          </a:p>
          <a:p>
            <a:pPr lvl="1"/>
            <a:r>
              <a:rPr lang="cs-CZ" dirty="0" smtClean="0">
                <a:solidFill>
                  <a:schemeClr val="tx1"/>
                </a:solidFill>
              </a:rPr>
              <a:t>extrakce </a:t>
            </a:r>
            <a:r>
              <a:rPr lang="cs-CZ" dirty="0">
                <a:solidFill>
                  <a:schemeClr val="tx1"/>
                </a:solidFill>
              </a:rPr>
              <a:t>pomocí organických </a:t>
            </a:r>
            <a:r>
              <a:rPr lang="cs-CZ" dirty="0" smtClean="0">
                <a:solidFill>
                  <a:schemeClr val="tx1"/>
                </a:solidFill>
              </a:rPr>
              <a:t>rozpouštědel</a:t>
            </a:r>
            <a:endParaRPr lang="cs-CZ" dirty="0">
              <a:solidFill>
                <a:schemeClr val="tx1"/>
              </a:solidFill>
            </a:endParaRPr>
          </a:p>
          <a:p>
            <a:pPr lvl="1"/>
            <a:r>
              <a:rPr lang="cs-CZ" dirty="0" smtClean="0">
                <a:solidFill>
                  <a:schemeClr val="tx1"/>
                </a:solidFill>
              </a:rPr>
              <a:t>afinitní/adsorpční metody</a:t>
            </a:r>
            <a:endParaRPr lang="cs-CZ" dirty="0">
              <a:solidFill>
                <a:schemeClr val="tx1"/>
              </a:solidFill>
            </a:endParaRPr>
          </a:p>
          <a:p>
            <a:r>
              <a:rPr lang="cs-CZ" dirty="0"/>
              <a:t>izolace </a:t>
            </a:r>
            <a:r>
              <a:rPr lang="cs-CZ" dirty="0" err="1"/>
              <a:t>mRNA</a:t>
            </a:r>
            <a:r>
              <a:rPr lang="cs-CZ" dirty="0"/>
              <a:t> </a:t>
            </a:r>
            <a:endParaRPr lang="cs-CZ" dirty="0" smtClean="0"/>
          </a:p>
          <a:p>
            <a:pPr lvl="1"/>
            <a:r>
              <a:rPr lang="cs-CZ" dirty="0" smtClean="0">
                <a:solidFill>
                  <a:schemeClr val="tx1"/>
                </a:solidFill>
              </a:rPr>
              <a:t>pomocí </a:t>
            </a:r>
            <a:r>
              <a:rPr lang="cs-CZ" dirty="0" err="1">
                <a:solidFill>
                  <a:schemeClr val="tx1"/>
                </a:solidFill>
              </a:rPr>
              <a:t>oligo</a:t>
            </a:r>
            <a:r>
              <a:rPr lang="cs-CZ" dirty="0">
                <a:solidFill>
                  <a:schemeClr val="tx1"/>
                </a:solidFill>
              </a:rPr>
              <a:t>(</a:t>
            </a:r>
            <a:r>
              <a:rPr lang="cs-CZ" dirty="0" err="1">
                <a:solidFill>
                  <a:schemeClr val="tx1"/>
                </a:solidFill>
              </a:rPr>
              <a:t>dT</a:t>
            </a:r>
            <a:r>
              <a:rPr lang="cs-CZ" dirty="0">
                <a:solidFill>
                  <a:schemeClr val="tx1"/>
                </a:solidFill>
              </a:rPr>
              <a:t>) substrátů – </a:t>
            </a:r>
            <a:r>
              <a:rPr lang="cs-CZ" dirty="0" smtClean="0">
                <a:solidFill>
                  <a:schemeClr val="tx1"/>
                </a:solidFill>
              </a:rPr>
              <a:t>kuličky, kolony</a:t>
            </a:r>
            <a:endParaRPr lang="cs-CZ" dirty="0">
              <a:solidFill>
                <a:schemeClr val="tx1"/>
              </a:solidFill>
            </a:endParaRPr>
          </a:p>
          <a:p>
            <a:pPr lvl="1"/>
            <a:r>
              <a:rPr lang="cs-CZ" dirty="0" smtClean="0">
                <a:solidFill>
                  <a:schemeClr val="tx1"/>
                </a:solidFill>
              </a:rPr>
              <a:t>zdroj </a:t>
            </a:r>
            <a:r>
              <a:rPr lang="cs-CZ" dirty="0">
                <a:solidFill>
                  <a:schemeClr val="tx1"/>
                </a:solidFill>
              </a:rPr>
              <a:t>– celková </a:t>
            </a:r>
            <a:r>
              <a:rPr lang="cs-CZ" dirty="0" smtClean="0">
                <a:solidFill>
                  <a:schemeClr val="tx1"/>
                </a:solidFill>
              </a:rPr>
              <a:t>RNA nebo přímo </a:t>
            </a:r>
            <a:r>
              <a:rPr lang="cs-CZ" dirty="0">
                <a:solidFill>
                  <a:schemeClr val="tx1"/>
                </a:solidFill>
              </a:rPr>
              <a:t>z buněčných/tkáňových </a:t>
            </a:r>
            <a:r>
              <a:rPr lang="cs-CZ" dirty="0" err="1" smtClean="0">
                <a:solidFill>
                  <a:schemeClr val="tx1"/>
                </a:solidFill>
              </a:rPr>
              <a:t>lyzátů</a:t>
            </a:r>
            <a:endParaRPr lang="cs-CZ" dirty="0" smtClean="0">
              <a:solidFill>
                <a:schemeClr val="tx1"/>
              </a:solidFill>
            </a:endParaRPr>
          </a:p>
          <a:p>
            <a:r>
              <a:rPr lang="cs-CZ" dirty="0" smtClean="0"/>
              <a:t>RNA je citlivá k </a:t>
            </a:r>
            <a:r>
              <a:rPr lang="cs-CZ" dirty="0"/>
              <a:t>degradaci </a:t>
            </a:r>
            <a:r>
              <a:rPr lang="cs-CZ" dirty="0" smtClean="0"/>
              <a:t>ribonukleázami </a:t>
            </a:r>
            <a:r>
              <a:rPr lang="cs-CZ" dirty="0"/>
              <a:t>(</a:t>
            </a:r>
            <a:r>
              <a:rPr lang="cs-CZ" dirty="0" err="1" smtClean="0"/>
              <a:t>RNázy</a:t>
            </a:r>
            <a:r>
              <a:rPr lang="cs-CZ" dirty="0" smtClean="0"/>
              <a:t>)</a:t>
            </a:r>
            <a:endParaRPr lang="cs-CZ" dirty="0"/>
          </a:p>
          <a:p>
            <a:pPr lvl="1"/>
            <a:r>
              <a:rPr lang="cs-CZ" dirty="0"/>
              <a:t>nedotýkat se vzorků, pracovat v </a:t>
            </a:r>
            <a:r>
              <a:rPr lang="cs-CZ" dirty="0" smtClean="0"/>
              <a:t>rukavicích, používat </a:t>
            </a:r>
            <a:r>
              <a:rPr lang="cs-CZ" dirty="0" err="1" smtClean="0"/>
              <a:t>RNase</a:t>
            </a:r>
            <a:r>
              <a:rPr lang="cs-CZ" dirty="0" smtClean="0"/>
              <a:t>-free špičky, zkumavky, voda</a:t>
            </a:r>
            <a:endParaRPr lang="cs-CZ" dirty="0"/>
          </a:p>
          <a:p>
            <a:pPr lvl="1"/>
            <a:r>
              <a:rPr lang="cs-CZ" dirty="0"/>
              <a:t>používat inhibitory </a:t>
            </a:r>
            <a:r>
              <a:rPr lang="cs-CZ" dirty="0" err="1"/>
              <a:t>RNáz</a:t>
            </a:r>
            <a:r>
              <a:rPr lang="cs-CZ" dirty="0"/>
              <a:t>, např. guanidin </a:t>
            </a:r>
            <a:r>
              <a:rPr lang="cs-CZ" dirty="0" err="1" smtClean="0"/>
              <a:t>isothiokyanát</a:t>
            </a:r>
            <a:r>
              <a:rPr lang="cs-CZ" dirty="0"/>
              <a:t> </a:t>
            </a:r>
            <a:r>
              <a:rPr lang="cs-CZ" dirty="0" smtClean="0"/>
              <a:t>(GITC) – denaturace proteinů, včetně </a:t>
            </a:r>
            <a:r>
              <a:rPr lang="cs-CZ" dirty="0" err="1" smtClean="0"/>
              <a:t>RNáz</a:t>
            </a:r>
            <a:endParaRPr lang="cs-CZ" dirty="0"/>
          </a:p>
          <a:p>
            <a:r>
              <a:rPr lang="cs-CZ" dirty="0"/>
              <a:t>vedle proteinů je třeba také odstranit </a:t>
            </a:r>
            <a:r>
              <a:rPr lang="cs-CZ" dirty="0" smtClean="0"/>
              <a:t>kontaminující DNA</a:t>
            </a:r>
            <a:endParaRPr lang="cs-CZ" dirty="0"/>
          </a:p>
        </p:txBody>
      </p:sp>
      <p:pic>
        <p:nvPicPr>
          <p:cNvPr id="1026" name="Picture 2" descr="VÃ½sledek obrÃ¡zku pro RNA isol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4344" y="188640"/>
            <a:ext cx="1942778" cy="180230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Izolace RNA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1862129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396280"/>
            <a:ext cx="7643191" cy="627063"/>
          </a:xfrm>
        </p:spPr>
        <p:txBody>
          <a:bodyPr/>
          <a:lstStyle/>
          <a:p>
            <a:r>
              <a:rPr lang="cs-CZ" dirty="0" smtClean="0"/>
              <a:t>Extrakce RNA pomocí organických rozpouštědel</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44824"/>
            <a:ext cx="7272808" cy="416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4248472" y="5157192"/>
            <a:ext cx="4572000" cy="1200329"/>
          </a:xfrm>
          <a:prstGeom prst="rect">
            <a:avLst/>
          </a:prstGeom>
          <a:solidFill>
            <a:schemeClr val="bg1"/>
          </a:solidFill>
        </p:spPr>
        <p:txBody>
          <a:bodyPr>
            <a:spAutoFit/>
          </a:bodyPr>
          <a:lstStyle/>
          <a:p>
            <a:r>
              <a:rPr lang="pt-BR" dirty="0">
                <a:solidFill>
                  <a:schemeClr val="tx1"/>
                </a:solidFill>
              </a:rPr>
              <a:t>přenos RNA do čisté zkumavky – </a:t>
            </a:r>
            <a:r>
              <a:rPr lang="pt-BR" dirty="0" smtClean="0">
                <a:solidFill>
                  <a:schemeClr val="tx1"/>
                </a:solidFill>
              </a:rPr>
              <a:t>precipitace</a:t>
            </a:r>
            <a:r>
              <a:rPr lang="cs-CZ" dirty="0" smtClean="0">
                <a:solidFill>
                  <a:schemeClr val="tx1"/>
                </a:solidFill>
              </a:rPr>
              <a:t> </a:t>
            </a:r>
            <a:r>
              <a:rPr lang="pl-PL" dirty="0" smtClean="0">
                <a:solidFill>
                  <a:schemeClr val="tx1"/>
                </a:solidFill>
              </a:rPr>
              <a:t>a </a:t>
            </a:r>
            <a:r>
              <a:rPr lang="pl-PL" dirty="0">
                <a:solidFill>
                  <a:schemeClr val="tx1"/>
                </a:solidFill>
              </a:rPr>
              <a:t>přečištění ethanolem a vysrážená RNA </a:t>
            </a:r>
            <a:r>
              <a:rPr lang="pl-PL" dirty="0" smtClean="0">
                <a:solidFill>
                  <a:schemeClr val="tx1"/>
                </a:solidFill>
              </a:rPr>
              <a:t>je </a:t>
            </a:r>
            <a:r>
              <a:rPr lang="cs-CZ" dirty="0" smtClean="0">
                <a:solidFill>
                  <a:schemeClr val="tx1"/>
                </a:solidFill>
              </a:rPr>
              <a:t>rozpuštěna </a:t>
            </a:r>
            <a:r>
              <a:rPr lang="cs-CZ" dirty="0">
                <a:solidFill>
                  <a:schemeClr val="tx1"/>
                </a:solidFill>
              </a:rPr>
              <a:t>ve vodě zbavené </a:t>
            </a:r>
            <a:r>
              <a:rPr lang="cs-CZ" dirty="0" err="1">
                <a:solidFill>
                  <a:schemeClr val="tx1"/>
                </a:solidFill>
              </a:rPr>
              <a:t>RNáz</a:t>
            </a:r>
            <a:endParaRPr lang="cs-CZ" dirty="0">
              <a:solidFill>
                <a:schemeClr val="tx1"/>
              </a:solidFill>
            </a:endParaRPr>
          </a:p>
        </p:txBody>
      </p:sp>
      <p:sp>
        <p:nvSpPr>
          <p:cNvPr id="5" name="Obdélník 4"/>
          <p:cNvSpPr/>
          <p:nvPr/>
        </p:nvSpPr>
        <p:spPr>
          <a:xfrm>
            <a:off x="2483768" y="2137367"/>
            <a:ext cx="6552728" cy="369332"/>
          </a:xfrm>
          <a:prstGeom prst="rect">
            <a:avLst/>
          </a:prstGeom>
          <a:solidFill>
            <a:schemeClr val="bg1"/>
          </a:solidFill>
        </p:spPr>
        <p:txBody>
          <a:bodyPr wrap="square">
            <a:spAutoFit/>
          </a:bodyPr>
          <a:lstStyle/>
          <a:p>
            <a:r>
              <a:rPr lang="cs-CZ" dirty="0" smtClean="0">
                <a:solidFill>
                  <a:schemeClr val="tx1"/>
                </a:solidFill>
              </a:rPr>
              <a:t>Homogenizace a </a:t>
            </a:r>
            <a:r>
              <a:rPr lang="cs-CZ" dirty="0" err="1" smtClean="0">
                <a:solidFill>
                  <a:schemeClr val="tx1"/>
                </a:solidFill>
              </a:rPr>
              <a:t>lyzace</a:t>
            </a:r>
            <a:r>
              <a:rPr lang="cs-CZ" dirty="0" smtClean="0">
                <a:solidFill>
                  <a:schemeClr val="tx1"/>
                </a:solidFill>
              </a:rPr>
              <a:t> buněk</a:t>
            </a:r>
            <a:endParaRPr lang="cs-CZ" dirty="0">
              <a:solidFill>
                <a:schemeClr val="tx1"/>
              </a:solidFill>
            </a:endParaRPr>
          </a:p>
        </p:txBody>
      </p:sp>
      <p:sp>
        <p:nvSpPr>
          <p:cNvPr id="6" name="Obdélník 5"/>
          <p:cNvSpPr/>
          <p:nvPr/>
        </p:nvSpPr>
        <p:spPr>
          <a:xfrm>
            <a:off x="2898068" y="2636912"/>
            <a:ext cx="5202324" cy="646331"/>
          </a:xfrm>
          <a:prstGeom prst="rect">
            <a:avLst/>
          </a:prstGeom>
          <a:solidFill>
            <a:schemeClr val="bg1"/>
          </a:solidFill>
        </p:spPr>
        <p:txBody>
          <a:bodyPr wrap="square">
            <a:spAutoFit/>
          </a:bodyPr>
          <a:lstStyle/>
          <a:p>
            <a:r>
              <a:rPr lang="cs-CZ" dirty="0">
                <a:solidFill>
                  <a:schemeClr val="tx1"/>
                </a:solidFill>
              </a:rPr>
              <a:t>směs </a:t>
            </a:r>
            <a:r>
              <a:rPr lang="cs-CZ" dirty="0" err="1">
                <a:solidFill>
                  <a:schemeClr val="tx1"/>
                </a:solidFill>
              </a:rPr>
              <a:t>fenol:chloroform:isoamyl</a:t>
            </a:r>
            <a:r>
              <a:rPr lang="cs-CZ" dirty="0">
                <a:solidFill>
                  <a:schemeClr val="tx1"/>
                </a:solidFill>
              </a:rPr>
              <a:t> alkohol – </a:t>
            </a:r>
            <a:r>
              <a:rPr lang="cs-CZ" dirty="0" smtClean="0">
                <a:solidFill>
                  <a:schemeClr val="tx1"/>
                </a:solidFill>
              </a:rPr>
              <a:t>inkubace a </a:t>
            </a:r>
            <a:r>
              <a:rPr lang="cs-CZ" dirty="0">
                <a:solidFill>
                  <a:schemeClr val="tx1"/>
                </a:solidFill>
              </a:rPr>
              <a:t>centrifugace</a:t>
            </a:r>
          </a:p>
        </p:txBody>
      </p:sp>
      <p:sp>
        <p:nvSpPr>
          <p:cNvPr id="7" name="Obdélník 6"/>
          <p:cNvSpPr/>
          <p:nvPr/>
        </p:nvSpPr>
        <p:spPr>
          <a:xfrm>
            <a:off x="3275856" y="3535848"/>
            <a:ext cx="5166765" cy="1477328"/>
          </a:xfrm>
          <a:prstGeom prst="rect">
            <a:avLst/>
          </a:prstGeom>
          <a:solidFill>
            <a:schemeClr val="bg1"/>
          </a:solidFill>
        </p:spPr>
        <p:txBody>
          <a:bodyPr wrap="square">
            <a:spAutoFit/>
          </a:bodyPr>
          <a:lstStyle/>
          <a:p>
            <a:r>
              <a:rPr lang="cs-CZ" dirty="0" smtClean="0">
                <a:solidFill>
                  <a:schemeClr val="tx1"/>
                </a:solidFill>
              </a:rPr>
              <a:t>vodná </a:t>
            </a:r>
            <a:r>
              <a:rPr lang="cs-CZ" dirty="0">
                <a:solidFill>
                  <a:schemeClr val="tx1"/>
                </a:solidFill>
              </a:rPr>
              <a:t>fáze obsahuje RNA, zatímco</a:t>
            </a:r>
          </a:p>
          <a:p>
            <a:r>
              <a:rPr lang="cs-CZ" dirty="0">
                <a:solidFill>
                  <a:schemeClr val="tx1"/>
                </a:solidFill>
              </a:rPr>
              <a:t>genomová DNA a zbytky buněčného</a:t>
            </a:r>
          </a:p>
          <a:p>
            <a:r>
              <a:rPr lang="cs-CZ" dirty="0">
                <a:solidFill>
                  <a:schemeClr val="tx1"/>
                </a:solidFill>
              </a:rPr>
              <a:t>materiálu vytvářejí úzkou vrstvu na rozhraní</a:t>
            </a:r>
          </a:p>
          <a:p>
            <a:r>
              <a:rPr lang="cs-CZ" dirty="0">
                <a:solidFill>
                  <a:schemeClr val="tx1"/>
                </a:solidFill>
              </a:rPr>
              <a:t>vodné a organické fáze</a:t>
            </a:r>
            <a:r>
              <a:rPr lang="cs-CZ" dirty="0" smtClean="0">
                <a:solidFill>
                  <a:schemeClr val="tx1"/>
                </a:solidFill>
              </a:rPr>
              <a:t>;</a:t>
            </a:r>
          </a:p>
          <a:p>
            <a:endParaRPr lang="cs-CZ" dirty="0">
              <a:solidFill>
                <a:schemeClr val="tx1"/>
              </a:solidFill>
            </a:endParaRPr>
          </a:p>
        </p:txBody>
      </p:sp>
      <p:sp>
        <p:nvSpPr>
          <p:cNvPr id="9" name="Obdélník 8"/>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Izolace RNA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2440059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Afinitní purifikace RNA</a:t>
            </a:r>
          </a:p>
        </p:txBody>
      </p:sp>
      <p:grpSp>
        <p:nvGrpSpPr>
          <p:cNvPr id="11" name="Skupina 10"/>
          <p:cNvGrpSpPr/>
          <p:nvPr/>
        </p:nvGrpSpPr>
        <p:grpSpPr>
          <a:xfrm>
            <a:off x="1311105" y="1340768"/>
            <a:ext cx="7941415" cy="5434165"/>
            <a:chOff x="1187624" y="1540844"/>
            <a:chExt cx="7941415" cy="5434165"/>
          </a:xfrm>
        </p:grpSpPr>
        <p:pic>
          <p:nvPicPr>
            <p:cNvPr id="2052" name="Picture 4" descr="VÃ½sledek obrÃ¡zku pro promega isolation of 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540844"/>
              <a:ext cx="3878717" cy="5301208"/>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547664" y="1844824"/>
              <a:ext cx="1599540" cy="369332"/>
            </a:xfrm>
            <a:prstGeom prst="rect">
              <a:avLst/>
            </a:prstGeom>
            <a:solidFill>
              <a:schemeClr val="bg1"/>
            </a:solidFill>
          </p:spPr>
          <p:txBody>
            <a:bodyPr wrap="none">
              <a:spAutoFit/>
            </a:bodyPr>
            <a:lstStyle/>
            <a:p>
              <a:r>
                <a:rPr lang="cs-CZ" dirty="0" err="1" smtClean="0">
                  <a:solidFill>
                    <a:schemeClr val="tx1"/>
                  </a:solidFill>
                </a:rPr>
                <a:t>Lyzace</a:t>
              </a:r>
              <a:r>
                <a:rPr lang="cs-CZ" dirty="0" smtClean="0">
                  <a:solidFill>
                    <a:schemeClr val="tx1"/>
                  </a:solidFill>
                </a:rPr>
                <a:t> buněk</a:t>
              </a:r>
              <a:endParaRPr lang="cs-CZ" dirty="0">
                <a:solidFill>
                  <a:schemeClr val="tx1"/>
                </a:solidFill>
              </a:endParaRPr>
            </a:p>
          </p:txBody>
        </p:sp>
        <p:sp>
          <p:nvSpPr>
            <p:cNvPr id="6" name="Obdélník 5"/>
            <p:cNvSpPr/>
            <p:nvPr/>
          </p:nvSpPr>
          <p:spPr>
            <a:xfrm>
              <a:off x="4557039" y="2794597"/>
              <a:ext cx="4572000" cy="646331"/>
            </a:xfrm>
            <a:prstGeom prst="rect">
              <a:avLst/>
            </a:prstGeom>
            <a:solidFill>
              <a:schemeClr val="bg1"/>
            </a:solidFill>
          </p:spPr>
          <p:txBody>
            <a:bodyPr>
              <a:spAutoFit/>
            </a:bodyPr>
            <a:lstStyle/>
            <a:p>
              <a:r>
                <a:rPr lang="cs-CZ" dirty="0">
                  <a:solidFill>
                    <a:schemeClr val="tx1"/>
                  </a:solidFill>
                </a:rPr>
                <a:t>nanesení </a:t>
              </a:r>
              <a:r>
                <a:rPr lang="cs-CZ" dirty="0" err="1">
                  <a:solidFill>
                    <a:schemeClr val="tx1"/>
                  </a:solidFill>
                </a:rPr>
                <a:t>lyzátu</a:t>
              </a:r>
              <a:r>
                <a:rPr lang="cs-CZ" dirty="0">
                  <a:solidFill>
                    <a:schemeClr val="tx1"/>
                  </a:solidFill>
                </a:rPr>
                <a:t> na kolonu (obsahuje jak nukleové </a:t>
              </a:r>
              <a:r>
                <a:rPr lang="cs-CZ" dirty="0" smtClean="0">
                  <a:solidFill>
                    <a:schemeClr val="tx1"/>
                  </a:solidFill>
                </a:rPr>
                <a:t>kyseliny, tak </a:t>
              </a:r>
              <a:r>
                <a:rPr lang="cs-CZ" dirty="0">
                  <a:solidFill>
                    <a:schemeClr val="tx1"/>
                  </a:solidFill>
                </a:rPr>
                <a:t>zbytky </a:t>
              </a:r>
              <a:r>
                <a:rPr lang="cs-CZ" dirty="0" smtClean="0">
                  <a:solidFill>
                    <a:schemeClr val="tx1"/>
                  </a:solidFill>
                </a:rPr>
                <a:t>buněk) </a:t>
              </a:r>
              <a:endParaRPr lang="cs-CZ" dirty="0">
                <a:solidFill>
                  <a:schemeClr val="tx1"/>
                </a:solidFill>
              </a:endParaRPr>
            </a:p>
          </p:txBody>
        </p:sp>
        <p:sp>
          <p:nvSpPr>
            <p:cNvPr id="8" name="Obdélník 7"/>
            <p:cNvSpPr/>
            <p:nvPr/>
          </p:nvSpPr>
          <p:spPr>
            <a:xfrm>
              <a:off x="4211960" y="4017838"/>
              <a:ext cx="4572000" cy="923330"/>
            </a:xfrm>
            <a:prstGeom prst="rect">
              <a:avLst/>
            </a:prstGeom>
            <a:solidFill>
              <a:schemeClr val="bg1"/>
            </a:solidFill>
          </p:spPr>
          <p:txBody>
            <a:bodyPr>
              <a:spAutoFit/>
            </a:bodyPr>
            <a:lstStyle/>
            <a:p>
              <a:r>
                <a:rPr lang="cs-CZ" dirty="0">
                  <a:solidFill>
                    <a:schemeClr val="tx1"/>
                  </a:solidFill>
                </a:rPr>
                <a:t>promytí </a:t>
              </a:r>
              <a:r>
                <a:rPr lang="cs-CZ" dirty="0" err="1">
                  <a:solidFill>
                    <a:schemeClr val="tx1"/>
                  </a:solidFill>
                </a:rPr>
                <a:t>ethanolem</a:t>
              </a:r>
              <a:r>
                <a:rPr lang="cs-CZ" dirty="0">
                  <a:solidFill>
                    <a:schemeClr val="tx1"/>
                  </a:solidFill>
                </a:rPr>
                <a:t> – odstraní nečistoty, </a:t>
              </a:r>
              <a:r>
                <a:rPr lang="cs-CZ" dirty="0" smtClean="0">
                  <a:solidFill>
                    <a:schemeClr val="tx1"/>
                  </a:solidFill>
                </a:rPr>
                <a:t>zatímco </a:t>
              </a:r>
              <a:r>
                <a:rPr lang="pt-BR" dirty="0" smtClean="0">
                  <a:solidFill>
                    <a:schemeClr val="tx1"/>
                  </a:solidFill>
                </a:rPr>
                <a:t>nukleové </a:t>
              </a:r>
              <a:r>
                <a:rPr lang="pt-BR" dirty="0">
                  <a:solidFill>
                    <a:schemeClr val="tx1"/>
                  </a:solidFill>
                </a:rPr>
                <a:t>kyseliny zůstanou navázány na </a:t>
              </a:r>
              <a:r>
                <a:rPr lang="pt-BR" dirty="0" smtClean="0">
                  <a:solidFill>
                    <a:schemeClr val="tx1"/>
                  </a:solidFill>
                </a:rPr>
                <a:t>membránu</a:t>
              </a:r>
              <a:endParaRPr lang="pt-BR" dirty="0">
                <a:solidFill>
                  <a:schemeClr val="tx1"/>
                </a:solidFill>
              </a:endParaRPr>
            </a:p>
          </p:txBody>
        </p:sp>
        <p:sp>
          <p:nvSpPr>
            <p:cNvPr id="9" name="Obdélník 8"/>
            <p:cNvSpPr/>
            <p:nvPr/>
          </p:nvSpPr>
          <p:spPr>
            <a:xfrm>
              <a:off x="2195736" y="3879338"/>
              <a:ext cx="936104" cy="369332"/>
            </a:xfrm>
            <a:prstGeom prst="rect">
              <a:avLst/>
            </a:prstGeom>
            <a:solidFill>
              <a:schemeClr val="bg1"/>
            </a:solidFill>
          </p:spPr>
          <p:txBody>
            <a:bodyPr wrap="square">
              <a:spAutoFit/>
            </a:bodyPr>
            <a:lstStyle/>
            <a:p>
              <a:r>
                <a:rPr lang="cs-CZ" dirty="0" err="1" smtClean="0">
                  <a:solidFill>
                    <a:schemeClr val="tx1"/>
                  </a:solidFill>
                </a:rPr>
                <a:t>Dnáza</a:t>
              </a:r>
              <a:r>
                <a:rPr lang="cs-CZ" dirty="0" smtClean="0">
                  <a:solidFill>
                    <a:schemeClr val="tx1"/>
                  </a:solidFill>
                </a:rPr>
                <a:t> </a:t>
              </a:r>
            </a:p>
          </p:txBody>
        </p:sp>
        <p:sp>
          <p:nvSpPr>
            <p:cNvPr id="10" name="TextovéPole 9"/>
            <p:cNvSpPr txBox="1"/>
            <p:nvPr/>
          </p:nvSpPr>
          <p:spPr>
            <a:xfrm>
              <a:off x="1187624" y="5116542"/>
              <a:ext cx="954107" cy="369332"/>
            </a:xfrm>
            <a:prstGeom prst="rect">
              <a:avLst/>
            </a:prstGeom>
            <a:solidFill>
              <a:schemeClr val="bg1"/>
            </a:solidFill>
          </p:spPr>
          <p:txBody>
            <a:bodyPr wrap="none" rtlCol="0">
              <a:spAutoFit/>
            </a:bodyPr>
            <a:lstStyle/>
            <a:p>
              <a:r>
                <a:rPr lang="cs-CZ" dirty="0" smtClean="0">
                  <a:solidFill>
                    <a:schemeClr val="tx1"/>
                  </a:solidFill>
                </a:rPr>
                <a:t>promytí</a:t>
              </a:r>
              <a:endParaRPr lang="cs-CZ" dirty="0">
                <a:solidFill>
                  <a:schemeClr val="tx1"/>
                </a:solidFill>
              </a:endParaRPr>
            </a:p>
          </p:txBody>
        </p:sp>
        <p:sp>
          <p:nvSpPr>
            <p:cNvPr id="4" name="Obdélník 3"/>
            <p:cNvSpPr/>
            <p:nvPr/>
          </p:nvSpPr>
          <p:spPr>
            <a:xfrm>
              <a:off x="3491880" y="6051679"/>
              <a:ext cx="2286000" cy="923330"/>
            </a:xfrm>
            <a:prstGeom prst="rect">
              <a:avLst/>
            </a:prstGeom>
            <a:solidFill>
              <a:schemeClr val="bg1"/>
            </a:solidFill>
          </p:spPr>
          <p:txBody>
            <a:bodyPr wrap="square">
              <a:spAutoFit/>
            </a:bodyPr>
            <a:lstStyle/>
            <a:p>
              <a:r>
                <a:rPr lang="cs-CZ" dirty="0" smtClean="0">
                  <a:solidFill>
                    <a:schemeClr val="tx1"/>
                  </a:solidFill>
                </a:rPr>
                <a:t>rozpuštění </a:t>
              </a:r>
              <a:r>
                <a:rPr lang="cs-CZ" dirty="0">
                  <a:solidFill>
                    <a:schemeClr val="tx1"/>
                  </a:solidFill>
                </a:rPr>
                <a:t>RNA </a:t>
              </a:r>
              <a:r>
                <a:rPr lang="cs-CZ" dirty="0" smtClean="0">
                  <a:solidFill>
                    <a:schemeClr val="tx1"/>
                  </a:solidFill>
                </a:rPr>
                <a:t>ve </a:t>
              </a:r>
            </a:p>
            <a:p>
              <a:r>
                <a:rPr lang="cs-CZ" dirty="0" err="1" smtClean="0">
                  <a:solidFill>
                    <a:schemeClr val="tx1"/>
                  </a:solidFill>
                </a:rPr>
                <a:t>RNAse</a:t>
              </a:r>
              <a:r>
                <a:rPr lang="cs-CZ" dirty="0" smtClean="0">
                  <a:solidFill>
                    <a:schemeClr val="tx1"/>
                  </a:solidFill>
                </a:rPr>
                <a:t>-free H</a:t>
              </a:r>
              <a:r>
                <a:rPr lang="cs-CZ" baseline="-25000" dirty="0" smtClean="0">
                  <a:solidFill>
                    <a:schemeClr val="tx1"/>
                  </a:solidFill>
                </a:rPr>
                <a:t>2</a:t>
              </a:r>
              <a:r>
                <a:rPr lang="cs-CZ" dirty="0" smtClean="0">
                  <a:solidFill>
                    <a:schemeClr val="tx1"/>
                  </a:solidFill>
                </a:rPr>
                <a:t>O</a:t>
              </a:r>
            </a:p>
            <a:p>
              <a:endParaRPr lang="cs-CZ" dirty="0">
                <a:solidFill>
                  <a:schemeClr val="tx1"/>
                </a:solidFill>
              </a:endParaRPr>
            </a:p>
          </p:txBody>
        </p:sp>
      </p:grpSp>
      <p:sp>
        <p:nvSpPr>
          <p:cNvPr id="14" name="Obdélník 1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Izolace RNA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3677792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Extrakce organickými rozpouštědly</a:t>
            </a:r>
          </a:p>
          <a:p>
            <a:pPr lvl="1"/>
            <a:r>
              <a:rPr lang="cs-CZ" dirty="0" smtClean="0"/>
              <a:t>Použitelná i ve velkých objemech</a:t>
            </a:r>
          </a:p>
          <a:p>
            <a:pPr lvl="1"/>
            <a:r>
              <a:rPr lang="cs-CZ" dirty="0" smtClean="0"/>
              <a:t>Nízké náklady</a:t>
            </a:r>
          </a:p>
          <a:p>
            <a:pPr lvl="1"/>
            <a:r>
              <a:rPr lang="cs-CZ" dirty="0" smtClean="0">
                <a:solidFill>
                  <a:srgbClr val="FF0000"/>
                </a:solidFill>
              </a:rPr>
              <a:t>Toxická organická rozpouštědla</a:t>
            </a:r>
          </a:p>
          <a:p>
            <a:pPr lvl="1"/>
            <a:r>
              <a:rPr lang="cs-CZ" dirty="0" smtClean="0">
                <a:solidFill>
                  <a:srgbClr val="FF0000"/>
                </a:solidFill>
              </a:rPr>
              <a:t>Časová náročnost</a:t>
            </a:r>
          </a:p>
          <a:p>
            <a:pPr lvl="1"/>
            <a:r>
              <a:rPr lang="cs-CZ" dirty="0" smtClean="0">
                <a:solidFill>
                  <a:srgbClr val="FF0000"/>
                </a:solidFill>
              </a:rPr>
              <a:t>RNA může být kontaminována DNA</a:t>
            </a:r>
            <a:endParaRPr lang="cs-CZ" dirty="0">
              <a:solidFill>
                <a:srgbClr val="FF0000"/>
              </a:solidFill>
            </a:endParaRPr>
          </a:p>
          <a:p>
            <a:pPr marL="0" indent="0">
              <a:buNone/>
            </a:pPr>
            <a:endParaRPr lang="cs-CZ" dirty="0"/>
          </a:p>
          <a:p>
            <a:endParaRPr lang="cs-CZ" dirty="0" smtClean="0"/>
          </a:p>
          <a:p>
            <a:r>
              <a:rPr lang="cs-CZ" dirty="0" smtClean="0"/>
              <a:t>Afinitní purifikace</a:t>
            </a:r>
          </a:p>
          <a:p>
            <a:pPr lvl="1"/>
            <a:r>
              <a:rPr lang="cs-CZ" dirty="0" smtClean="0"/>
              <a:t>Vysoce kvalitní RNA,</a:t>
            </a:r>
          </a:p>
          <a:p>
            <a:pPr lvl="1"/>
            <a:r>
              <a:rPr lang="cs-CZ" dirty="0" smtClean="0"/>
              <a:t>Nehrozí kontaminace DNA (</a:t>
            </a:r>
            <a:r>
              <a:rPr lang="cs-CZ" dirty="0" err="1" smtClean="0"/>
              <a:t>DNáza</a:t>
            </a:r>
            <a:r>
              <a:rPr lang="cs-CZ" dirty="0" smtClean="0"/>
              <a:t>)</a:t>
            </a:r>
          </a:p>
          <a:p>
            <a:pPr lvl="1"/>
            <a:r>
              <a:rPr lang="cs-CZ" dirty="0" smtClean="0"/>
              <a:t>Časová úspora</a:t>
            </a:r>
          </a:p>
          <a:p>
            <a:pPr lvl="1"/>
            <a:r>
              <a:rPr lang="cs-CZ" dirty="0" smtClean="0">
                <a:solidFill>
                  <a:srgbClr val="FF0000"/>
                </a:solidFill>
              </a:rPr>
              <a:t>Vysoká cena</a:t>
            </a:r>
            <a:endParaRPr lang="cs-CZ" dirty="0">
              <a:solidFill>
                <a:srgbClr val="FF0000"/>
              </a:solidFill>
            </a:endParaRPr>
          </a:p>
        </p:txBody>
      </p:sp>
      <p:sp>
        <p:nvSpPr>
          <p:cNvPr id="4" name="Nadpis 3"/>
          <p:cNvSpPr>
            <a:spLocks noGrp="1"/>
          </p:cNvSpPr>
          <p:nvPr>
            <p:ph type="title"/>
          </p:nvPr>
        </p:nvSpPr>
        <p:spPr/>
        <p:txBody>
          <a:bodyPr/>
          <a:lstStyle/>
          <a:p>
            <a:r>
              <a:rPr lang="cs-CZ" dirty="0" smtClean="0"/>
              <a:t>Srovnání metod izolace RNA</a:t>
            </a:r>
            <a:endParaRPr lang="cs-CZ" dirty="0"/>
          </a:p>
        </p:txBody>
      </p:sp>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Izolace RNA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662953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4851" y="4379998"/>
            <a:ext cx="2666023" cy="248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smtClean="0"/>
              <a:t>Kontrola kvality a čistoty RNA</a:t>
            </a:r>
            <a:endParaRPr lang="cs-CZ" dirty="0"/>
          </a:p>
        </p:txBody>
      </p:sp>
      <p:sp>
        <p:nvSpPr>
          <p:cNvPr id="3" name="Zástupný symbol pro obsah 2"/>
          <p:cNvSpPr>
            <a:spLocks noGrp="1"/>
          </p:cNvSpPr>
          <p:nvPr>
            <p:ph idx="1"/>
          </p:nvPr>
        </p:nvSpPr>
        <p:spPr/>
        <p:txBody>
          <a:bodyPr/>
          <a:lstStyle/>
          <a:p>
            <a:r>
              <a:rPr lang="cs-CZ" b="1" dirty="0" err="1" smtClean="0"/>
              <a:t>Nanodrop</a:t>
            </a:r>
            <a:r>
              <a:rPr lang="cs-CZ" b="1" dirty="0" smtClean="0"/>
              <a:t> spektrofotometr</a:t>
            </a:r>
          </a:p>
          <a:p>
            <a:r>
              <a:rPr lang="cs-CZ" sz="1800" dirty="0" smtClean="0"/>
              <a:t>A260 </a:t>
            </a:r>
            <a:r>
              <a:rPr lang="cs-CZ" sz="1800" dirty="0"/>
              <a:t>– 1.0 ~ 40 </a:t>
            </a:r>
            <a:r>
              <a:rPr lang="cs-CZ" sz="1800" dirty="0" err="1" smtClean="0"/>
              <a:t>ug</a:t>
            </a:r>
            <a:r>
              <a:rPr lang="cs-CZ" sz="1800" dirty="0" smtClean="0"/>
              <a:t>/ml</a:t>
            </a:r>
          </a:p>
          <a:p>
            <a:r>
              <a:rPr lang="cs-CZ" sz="1800" dirty="0"/>
              <a:t>A260/A280 ~ </a:t>
            </a:r>
            <a:r>
              <a:rPr lang="cs-CZ" sz="1800" dirty="0" smtClean="0"/>
              <a:t>2.0</a:t>
            </a:r>
          </a:p>
          <a:p>
            <a:endParaRPr lang="cs-CZ" sz="1800" dirty="0"/>
          </a:p>
          <a:p>
            <a:endParaRPr lang="cs-CZ" sz="1800" dirty="0" smtClean="0"/>
          </a:p>
          <a:p>
            <a:endParaRPr lang="cs-CZ" sz="1800" dirty="0" smtClean="0"/>
          </a:p>
          <a:p>
            <a:pPr marL="0" indent="0">
              <a:buNone/>
            </a:pPr>
            <a:endParaRPr lang="cs-CZ" sz="1800" dirty="0"/>
          </a:p>
          <a:p>
            <a:r>
              <a:rPr lang="cs-CZ" b="1" dirty="0" err="1" smtClean="0"/>
              <a:t>Agilent</a:t>
            </a:r>
            <a:r>
              <a:rPr lang="cs-CZ" b="1" dirty="0" smtClean="0"/>
              <a:t> </a:t>
            </a:r>
            <a:r>
              <a:rPr lang="cs-CZ" b="1" dirty="0"/>
              <a:t>2100 </a:t>
            </a:r>
            <a:r>
              <a:rPr lang="cs-CZ" b="1" dirty="0" err="1" smtClean="0"/>
              <a:t>bioanalyzer</a:t>
            </a:r>
            <a:r>
              <a:rPr lang="cs-CZ" b="1" dirty="0" smtClean="0"/>
              <a:t> </a:t>
            </a:r>
          </a:p>
          <a:p>
            <a:pPr marL="266700" lvl="1" indent="0">
              <a:buNone/>
            </a:pPr>
            <a:r>
              <a:rPr lang="cs-CZ" b="1" dirty="0" smtClean="0"/>
              <a:t>Kapilární </a:t>
            </a:r>
            <a:r>
              <a:rPr lang="cs-CZ" b="1" dirty="0" err="1" smtClean="0"/>
              <a:t>eletroforéza</a:t>
            </a:r>
            <a:endParaRPr lang="cs-CZ"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0338" y="1826386"/>
            <a:ext cx="2545867" cy="4127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6322394" y="1376985"/>
            <a:ext cx="2821606" cy="430887"/>
          </a:xfrm>
          <a:prstGeom prst="rect">
            <a:avLst/>
          </a:prstGeom>
          <a:noFill/>
        </p:spPr>
        <p:txBody>
          <a:bodyPr wrap="none" rtlCol="0">
            <a:spAutoFit/>
          </a:bodyPr>
          <a:lstStyle/>
          <a:p>
            <a:r>
              <a:rPr lang="cs-CZ" sz="2200" b="1" dirty="0" smtClean="0">
                <a:solidFill>
                  <a:schemeClr val="tx1"/>
                </a:solidFill>
              </a:rPr>
              <a:t>Separace v </a:t>
            </a:r>
            <a:r>
              <a:rPr lang="cs-CZ" sz="2200" b="1" dirty="0" err="1" smtClean="0">
                <a:solidFill>
                  <a:schemeClr val="tx1"/>
                </a:solidFill>
              </a:rPr>
              <a:t>agaróze</a:t>
            </a:r>
            <a:endParaRPr lang="cs-CZ" sz="2200" b="1" dirty="0">
              <a:solidFill>
                <a:schemeClr val="tx1"/>
              </a:solidFill>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721" y="1821455"/>
            <a:ext cx="1843756" cy="179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1107111" y="2564904"/>
            <a:ext cx="3621504" cy="646331"/>
          </a:xfrm>
          <a:prstGeom prst="rect">
            <a:avLst/>
          </a:prstGeom>
          <a:noFill/>
        </p:spPr>
        <p:txBody>
          <a:bodyPr wrap="none" rtlCol="0">
            <a:spAutoFit/>
          </a:bodyPr>
          <a:lstStyle/>
          <a:p>
            <a:r>
              <a:rPr lang="cs-CZ" b="1" dirty="0" smtClean="0">
                <a:solidFill>
                  <a:schemeClr val="accent1">
                    <a:lumMod val="75000"/>
                  </a:schemeClr>
                </a:solidFill>
              </a:rPr>
              <a:t>Malý objem (2ul), rychlé měření</a:t>
            </a:r>
          </a:p>
          <a:p>
            <a:r>
              <a:rPr lang="cs-CZ" b="1" dirty="0" smtClean="0">
                <a:solidFill>
                  <a:schemeClr val="accent1">
                    <a:lumMod val="75000"/>
                  </a:schemeClr>
                </a:solidFill>
              </a:rPr>
              <a:t>bez speciálních kyvet</a:t>
            </a:r>
            <a:endParaRPr lang="cs-CZ" b="1" dirty="0">
              <a:solidFill>
                <a:schemeClr val="accent1">
                  <a:lumMod val="75000"/>
                </a:schemeClr>
              </a:solidFill>
            </a:endParaRPr>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3295" y="4941167"/>
            <a:ext cx="2051744" cy="1732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bdélník 10"/>
          <p:cNvSpPr/>
          <p:nvPr/>
        </p:nvSpPr>
        <p:spPr>
          <a:xfrm>
            <a:off x="16161" y="10086"/>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Izolace RNA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1022570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1557338" y="396875"/>
            <a:ext cx="7138987" cy="627063"/>
          </a:xfrm>
        </p:spPr>
        <p:txBody>
          <a:bodyPr/>
          <a:lstStyle/>
          <a:p>
            <a:r>
              <a:rPr lang="cs-CZ" smtClean="0">
                <a:latin typeface="Arial" charset="0"/>
                <a:cs typeface="Arial" charset="0"/>
              </a:rPr>
              <a:t>qRT-PCR</a:t>
            </a:r>
          </a:p>
        </p:txBody>
      </p:sp>
      <p:sp>
        <p:nvSpPr>
          <p:cNvPr id="21506" name="Rectangle 3"/>
          <p:cNvSpPr>
            <a:spLocks noGrp="1"/>
          </p:cNvSpPr>
          <p:nvPr>
            <p:ph type="body" idx="1"/>
          </p:nvPr>
        </p:nvSpPr>
        <p:spPr>
          <a:xfrm>
            <a:off x="1295128" y="1844824"/>
            <a:ext cx="7848872" cy="4641850"/>
          </a:xfrm>
        </p:spPr>
        <p:txBody>
          <a:bodyPr/>
          <a:lstStyle/>
          <a:p>
            <a:r>
              <a:rPr lang="cs-CZ" sz="1800" dirty="0"/>
              <a:t>dynamická regulace hladiny </a:t>
            </a:r>
            <a:r>
              <a:rPr lang="cs-CZ" sz="1800" dirty="0" err="1"/>
              <a:t>mRNA</a:t>
            </a:r>
            <a:r>
              <a:rPr lang="cs-CZ" sz="1800" dirty="0"/>
              <a:t> – detekce změn </a:t>
            </a:r>
            <a:r>
              <a:rPr lang="cs-CZ" sz="1800" dirty="0" smtClean="0"/>
              <a:t>je </a:t>
            </a:r>
            <a:r>
              <a:rPr lang="en-US" sz="1800" dirty="0" err="1" smtClean="0"/>
              <a:t>zásadní</a:t>
            </a:r>
            <a:r>
              <a:rPr lang="en-US" sz="1800" dirty="0" smtClean="0"/>
              <a:t> </a:t>
            </a:r>
            <a:r>
              <a:rPr lang="en-US" sz="1800" dirty="0"/>
              <a:t>pro </a:t>
            </a:r>
            <a:r>
              <a:rPr lang="en-US" sz="1800" dirty="0" err="1"/>
              <a:t>studium</a:t>
            </a:r>
            <a:r>
              <a:rPr lang="en-US" sz="1800" dirty="0"/>
              <a:t> </a:t>
            </a:r>
            <a:r>
              <a:rPr lang="en-US" sz="1800" dirty="0" err="1"/>
              <a:t>změn</a:t>
            </a:r>
            <a:r>
              <a:rPr lang="en-US" sz="1800" dirty="0"/>
              <a:t> </a:t>
            </a:r>
            <a:r>
              <a:rPr lang="en-US" sz="1800" dirty="0" err="1"/>
              <a:t>exprese</a:t>
            </a:r>
            <a:r>
              <a:rPr lang="en-US" sz="1800" dirty="0"/>
              <a:t> </a:t>
            </a:r>
            <a:r>
              <a:rPr lang="en-US" sz="1800" dirty="0" err="1"/>
              <a:t>specifických</a:t>
            </a:r>
            <a:r>
              <a:rPr lang="en-US" sz="1800" dirty="0"/>
              <a:t> </a:t>
            </a:r>
            <a:r>
              <a:rPr lang="en-US" sz="1800" dirty="0" err="1"/>
              <a:t>genů</a:t>
            </a:r>
            <a:r>
              <a:rPr lang="en-US" sz="1800" dirty="0"/>
              <a:t>;</a:t>
            </a:r>
          </a:p>
          <a:p>
            <a:pPr marL="0" indent="0">
              <a:buNone/>
            </a:pPr>
            <a:endParaRPr lang="cs-CZ" sz="1800" dirty="0" smtClean="0">
              <a:latin typeface="Arial" charset="0"/>
              <a:cs typeface="Arial" charset="0"/>
            </a:endParaRPr>
          </a:p>
          <a:p>
            <a:r>
              <a:rPr lang="cs-CZ" sz="1800" dirty="0" smtClean="0">
                <a:latin typeface="Arial" charset="0"/>
                <a:cs typeface="Arial" charset="0"/>
              </a:rPr>
              <a:t>Kvantifikace exprese proteinů podle množství molekul </a:t>
            </a:r>
            <a:r>
              <a:rPr lang="cs-CZ" sz="1800" dirty="0" err="1" smtClean="0">
                <a:latin typeface="Arial" charset="0"/>
                <a:cs typeface="Arial" charset="0"/>
              </a:rPr>
              <a:t>mRNA</a:t>
            </a:r>
            <a:r>
              <a:rPr lang="cs-CZ" sz="1800" dirty="0" smtClean="0">
                <a:latin typeface="Arial" charset="0"/>
                <a:cs typeface="Arial" charset="0"/>
              </a:rPr>
              <a:t> využívající reverzní transkripci a PCR</a:t>
            </a:r>
          </a:p>
          <a:p>
            <a:pPr marL="0" indent="0">
              <a:buNone/>
            </a:pPr>
            <a:endParaRPr lang="cs-CZ" sz="1800" dirty="0" smtClean="0">
              <a:latin typeface="Arial" charset="0"/>
              <a:cs typeface="Arial" charset="0"/>
            </a:endParaRPr>
          </a:p>
          <a:p>
            <a:r>
              <a:rPr lang="cs-CZ" sz="1800" dirty="0">
                <a:latin typeface="Arial" charset="0"/>
                <a:cs typeface="Arial" charset="0"/>
              </a:rPr>
              <a:t> </a:t>
            </a:r>
            <a:r>
              <a:rPr lang="cs-CZ" sz="1800" dirty="0" smtClean="0">
                <a:latin typeface="Arial" charset="0"/>
                <a:cs typeface="Arial" charset="0"/>
              </a:rPr>
              <a:t>Reverzní transkripce převede </a:t>
            </a:r>
            <a:r>
              <a:rPr lang="cs-CZ" sz="1800" dirty="0" err="1" smtClean="0">
                <a:latin typeface="Arial" charset="0"/>
                <a:cs typeface="Arial" charset="0"/>
              </a:rPr>
              <a:t>mRNA</a:t>
            </a:r>
            <a:r>
              <a:rPr lang="cs-CZ" sz="1800" dirty="0" smtClean="0">
                <a:latin typeface="Arial" charset="0"/>
                <a:cs typeface="Arial" charset="0"/>
              </a:rPr>
              <a:t> na </a:t>
            </a:r>
            <a:r>
              <a:rPr lang="cs-CZ" sz="1800" dirty="0" err="1" smtClean="0">
                <a:latin typeface="Arial" charset="0"/>
                <a:cs typeface="Arial" charset="0"/>
              </a:rPr>
              <a:t>cDNA</a:t>
            </a:r>
            <a:endParaRPr lang="cs-CZ" sz="1800" dirty="0" smtClean="0">
              <a:latin typeface="Arial" charset="0"/>
              <a:cs typeface="Arial" charset="0"/>
            </a:endParaRPr>
          </a:p>
          <a:p>
            <a:pPr lvl="1"/>
            <a:r>
              <a:rPr lang="cs-CZ" sz="1800" dirty="0" err="1" smtClean="0">
                <a:latin typeface="Arial" charset="0"/>
                <a:cs typeface="Arial" charset="0"/>
              </a:rPr>
              <a:t>Primery</a:t>
            </a:r>
            <a:r>
              <a:rPr lang="cs-CZ" sz="1800" dirty="0" smtClean="0">
                <a:latin typeface="Arial" charset="0"/>
                <a:cs typeface="Arial" charset="0"/>
              </a:rPr>
              <a:t> </a:t>
            </a:r>
            <a:r>
              <a:rPr lang="cs-CZ" sz="1800" dirty="0" err="1" smtClean="0">
                <a:latin typeface="Arial" charset="0"/>
                <a:cs typeface="Arial" charset="0"/>
              </a:rPr>
              <a:t>oligoT</a:t>
            </a:r>
            <a:r>
              <a:rPr lang="cs-CZ" sz="1800" dirty="0" smtClean="0">
                <a:latin typeface="Arial" charset="0"/>
                <a:cs typeface="Arial" charset="0"/>
              </a:rPr>
              <a:t>, náhodné </a:t>
            </a:r>
            <a:r>
              <a:rPr lang="cs-CZ" sz="1800" dirty="0" err="1" smtClean="0">
                <a:latin typeface="Arial" charset="0"/>
                <a:cs typeface="Arial" charset="0"/>
              </a:rPr>
              <a:t>hexa-nona</a:t>
            </a:r>
            <a:r>
              <a:rPr lang="cs-CZ" sz="1800" dirty="0" smtClean="0">
                <a:latin typeface="Arial" charset="0"/>
                <a:cs typeface="Arial" charset="0"/>
              </a:rPr>
              <a:t> </a:t>
            </a:r>
            <a:r>
              <a:rPr lang="cs-CZ" sz="1800" dirty="0" err="1" smtClean="0">
                <a:latin typeface="Arial" charset="0"/>
                <a:cs typeface="Arial" charset="0"/>
              </a:rPr>
              <a:t>oligonukleotidy</a:t>
            </a:r>
            <a:r>
              <a:rPr lang="cs-CZ" sz="1800" dirty="0" smtClean="0">
                <a:latin typeface="Arial" charset="0"/>
                <a:cs typeface="Arial" charset="0"/>
              </a:rPr>
              <a:t>, specifické </a:t>
            </a:r>
            <a:r>
              <a:rPr lang="cs-CZ" sz="1800" dirty="0" err="1" smtClean="0">
                <a:latin typeface="Arial" charset="0"/>
                <a:cs typeface="Arial" charset="0"/>
              </a:rPr>
              <a:t>primery</a:t>
            </a:r>
            <a:r>
              <a:rPr lang="cs-CZ" sz="1800" dirty="0" smtClean="0">
                <a:latin typeface="Arial" charset="0"/>
                <a:cs typeface="Arial" charset="0"/>
              </a:rPr>
              <a:t> pro konkrétní RNA</a:t>
            </a:r>
          </a:p>
          <a:p>
            <a:endParaRPr lang="cs-CZ" sz="1800" dirty="0" smtClean="0">
              <a:latin typeface="Arial" charset="0"/>
              <a:cs typeface="Arial" charset="0"/>
            </a:endParaRPr>
          </a:p>
          <a:p>
            <a:r>
              <a:rPr lang="cs-CZ" sz="1800" dirty="0" smtClean="0">
                <a:latin typeface="Arial" charset="0"/>
                <a:cs typeface="Arial" charset="0"/>
              </a:rPr>
              <a:t>Kvantifikace je umožněna použitím fluorescenčně značených molekul – nárůst fluorescence po každém cyklu</a:t>
            </a:r>
          </a:p>
          <a:p>
            <a:endParaRPr lang="cs-CZ" sz="1800" dirty="0" smtClean="0">
              <a:latin typeface="Arial" charset="0"/>
              <a:cs typeface="Arial" charset="0"/>
            </a:endParaRPr>
          </a:p>
          <a:p>
            <a:r>
              <a:rPr lang="cs-CZ" sz="1800" dirty="0" smtClean="0">
                <a:latin typeface="Arial" charset="0"/>
                <a:cs typeface="Arial" charset="0"/>
              </a:rPr>
              <a:t>Po každém cyklu je provedena detekce přírůstku = odpadá nutnost kvantifikace pomocí elektroforézy</a:t>
            </a:r>
          </a:p>
          <a:p>
            <a:endParaRPr lang="cs-CZ" sz="1800" dirty="0" smtClean="0">
              <a:latin typeface="Arial" charset="0"/>
              <a:cs typeface="Arial" charset="0"/>
            </a:endParaRPr>
          </a:p>
        </p:txBody>
      </p:sp>
      <p:pic>
        <p:nvPicPr>
          <p:cNvPr id="4" name="Picture 4" descr="VÃ½sledek obrÃ¡zku pro q real time PC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7448" y="21887"/>
            <a:ext cx="2576552" cy="16602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blona_prezentace_zelena">
  <a:themeElements>
    <a:clrScheme name="Vlastní 2">
      <a:dk1>
        <a:sysClr val="windowText" lastClr="000000"/>
      </a:dk1>
      <a:lt1>
        <a:sysClr val="window" lastClr="FFFFFF"/>
      </a:lt1>
      <a:dk2>
        <a:srgbClr val="455F51"/>
      </a:dk2>
      <a:lt2>
        <a:srgbClr val="E2DFCC"/>
      </a:lt2>
      <a:accent1>
        <a:srgbClr val="5C9933"/>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blona_prezentace_zelena" id="{9E1B0686-C3D0-4406-B4B7-2062B2A25C17}" vid="{46886A58-45FD-47B7-9335-BE9173E24060}"/>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Sablona_prezentace_zelena</Template>
  <TotalTime>3792</TotalTime>
  <Words>1720</Words>
  <Application>Microsoft Office PowerPoint</Application>
  <PresentationFormat>Předvádění na obrazovce (4:3)</PresentationFormat>
  <Paragraphs>321</Paragraphs>
  <Slides>29</Slides>
  <Notes>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29</vt:i4>
      </vt:variant>
    </vt:vector>
  </HeadingPairs>
  <TitlesOfParts>
    <vt:vector size="34" baseType="lpstr">
      <vt:lpstr>Arial</vt:lpstr>
      <vt:lpstr>Arial Black</vt:lpstr>
      <vt:lpstr>Calibri</vt:lpstr>
      <vt:lpstr>Symbol</vt:lpstr>
      <vt:lpstr>Sablona_prezentace_zelena</vt:lpstr>
      <vt:lpstr>Prezentace aplikace PowerPoint</vt:lpstr>
      <vt:lpstr>RNA</vt:lpstr>
      <vt:lpstr>Základní fakta</vt:lpstr>
      <vt:lpstr>Izolace RNA</vt:lpstr>
      <vt:lpstr>Extrakce RNA pomocí organických rozpouštědel</vt:lpstr>
      <vt:lpstr>Afinitní purifikace RNA</vt:lpstr>
      <vt:lpstr>Srovnání metod izolace RNA</vt:lpstr>
      <vt:lpstr>Kontrola kvality a čistoty RNA</vt:lpstr>
      <vt:lpstr>qRT-PCR</vt:lpstr>
      <vt:lpstr>Značení nových řetězců DNA</vt:lpstr>
      <vt:lpstr>Typy qRT-PCR</vt:lpstr>
      <vt:lpstr>Hodnocení kvantitativní real time PCR</vt:lpstr>
      <vt:lpstr>Křivka tání (melting curve)</vt:lpstr>
      <vt:lpstr>Prezentace aplikace PowerPoint</vt:lpstr>
      <vt:lpstr>RNA sequencing</vt:lpstr>
      <vt:lpstr>Manipulace genové exprese pomocí RNA</vt:lpstr>
      <vt:lpstr>Antisense DNA oligonukleotidy</vt:lpstr>
      <vt:lpstr>Terapie antisense oligonukleotidy</vt:lpstr>
      <vt:lpstr>Nekódující RNA</vt:lpstr>
      <vt:lpstr>Efektor - RISC</vt:lpstr>
      <vt:lpstr>miRNA</vt:lpstr>
      <vt:lpstr>Processing miRNA</vt:lpstr>
      <vt:lpstr>Využití nekódující RNA – RNA interference</vt:lpstr>
      <vt:lpstr>siRNA vs shRNA</vt:lpstr>
      <vt:lpstr>op-shRNA – vytvoření větší molekuly, která se lépe tranfekuje </vt:lpstr>
      <vt:lpstr>Bifunkční shRNA</vt:lpstr>
      <vt:lpstr>Příklady regulace miRNA v nádorech</vt:lpstr>
      <vt:lpstr>Hypermetylace miRNA </vt:lpstr>
      <vt:lpstr>Shrnutí</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 Jméno Autora, CSc.</dc:title>
  <dc:creator>Tia</dc:creator>
  <cp:lastModifiedBy>jipro@email.cz</cp:lastModifiedBy>
  <cp:revision>91</cp:revision>
  <dcterms:created xsi:type="dcterms:W3CDTF">2015-09-24T09:58:19Z</dcterms:created>
  <dcterms:modified xsi:type="dcterms:W3CDTF">2021-10-25T05:49:39Z</dcterms:modified>
</cp:coreProperties>
</file>