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51"/>
  </p:notesMasterIdLst>
  <p:sldIdLst>
    <p:sldId id="256" r:id="rId4"/>
    <p:sldId id="257" r:id="rId5"/>
    <p:sldId id="258" r:id="rId6"/>
    <p:sldId id="259" r:id="rId7"/>
    <p:sldId id="261" r:id="rId8"/>
    <p:sldId id="260" r:id="rId9"/>
    <p:sldId id="295" r:id="rId10"/>
    <p:sldId id="262" r:id="rId11"/>
    <p:sldId id="263" r:id="rId12"/>
    <p:sldId id="302" r:id="rId13"/>
    <p:sldId id="265" r:id="rId14"/>
    <p:sldId id="264" r:id="rId15"/>
    <p:sldId id="266" r:id="rId16"/>
    <p:sldId id="267" r:id="rId17"/>
    <p:sldId id="296" r:id="rId18"/>
    <p:sldId id="294" r:id="rId19"/>
    <p:sldId id="308" r:id="rId20"/>
    <p:sldId id="269" r:id="rId21"/>
    <p:sldId id="270" r:id="rId22"/>
    <p:sldId id="268" r:id="rId23"/>
    <p:sldId id="271" r:id="rId24"/>
    <p:sldId id="272" r:id="rId25"/>
    <p:sldId id="273" r:id="rId26"/>
    <p:sldId id="304" r:id="rId27"/>
    <p:sldId id="274" r:id="rId28"/>
    <p:sldId id="305" r:id="rId29"/>
    <p:sldId id="292" r:id="rId30"/>
    <p:sldId id="291" r:id="rId31"/>
    <p:sldId id="293" r:id="rId32"/>
    <p:sldId id="306" r:id="rId33"/>
    <p:sldId id="297" r:id="rId34"/>
    <p:sldId id="276" r:id="rId35"/>
    <p:sldId id="275" r:id="rId36"/>
    <p:sldId id="298" r:id="rId37"/>
    <p:sldId id="307" r:id="rId38"/>
    <p:sldId id="278" r:id="rId39"/>
    <p:sldId id="279" r:id="rId40"/>
    <p:sldId id="280" r:id="rId41"/>
    <p:sldId id="281" r:id="rId42"/>
    <p:sldId id="282" r:id="rId43"/>
    <p:sldId id="283" r:id="rId44"/>
    <p:sldId id="284" r:id="rId45"/>
    <p:sldId id="285" r:id="rId46"/>
    <p:sldId id="286" r:id="rId47"/>
    <p:sldId id="287" r:id="rId48"/>
    <p:sldId id="299" r:id="rId49"/>
    <p:sldId id="303" r:id="rId50"/>
  </p:sldIdLst>
  <p:sldSz cx="12192000" cy="6858000"/>
  <p:notesSz cx="7102475" cy="10234613"/>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00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36" autoAdjust="0"/>
    <p:restoredTop sz="94660"/>
  </p:normalViewPr>
  <p:slideViewPr>
    <p:cSldViewPr snapToGrid="0">
      <p:cViewPr varScale="1">
        <p:scale>
          <a:sx n="72" d="100"/>
          <a:sy n="72" d="100"/>
        </p:scale>
        <p:origin x="480" y="66"/>
      </p:cViewPr>
      <p:guideLst>
        <p:guide orient="horz" pos="2160"/>
        <p:guide pos="3840"/>
      </p:guideLst>
    </p:cSldViewPr>
  </p:slideViewPr>
  <p:notesTextViewPr>
    <p:cViewPr>
      <p:scale>
        <a:sx n="1" d="1"/>
        <a:sy n="1" d="1"/>
      </p:scale>
      <p:origin x="0" y="0"/>
    </p:cViewPr>
  </p:notesTextViewPr>
  <p:sorterViewPr>
    <p:cViewPr>
      <p:scale>
        <a:sx n="100" d="100"/>
        <a:sy n="100" d="100"/>
      </p:scale>
      <p:origin x="0" y="-18422"/>
    </p:cViewPr>
  </p:sorterViewPr>
  <p:notesViewPr>
    <p:cSldViewPr snapToGrid="0">
      <p:cViewPr varScale="1">
        <p:scale>
          <a:sx n="44" d="100"/>
          <a:sy n="44" d="100"/>
        </p:scale>
        <p:origin x="1546"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bwMode="auto">
          <a:xfrm>
            <a:off x="0" y="0"/>
            <a:ext cx="3078163" cy="512763"/>
          </a:xfrm>
          <a:prstGeom prst="rect">
            <a:avLst/>
          </a:prstGeom>
          <a:noFill/>
          <a:ln w="9525">
            <a:noFill/>
            <a:miter lim="800000"/>
            <a:headEnd/>
            <a:tailEnd/>
          </a:ln>
        </p:spPr>
        <p:txBody>
          <a:bodyPr vert="horz" wrap="square" lIns="99066" tIns="49533" rIns="99066" bIns="49533" numCol="1" anchor="t" anchorCtr="0" compatLnSpc="1">
            <a:prstTxWarp prst="textNoShape">
              <a:avLst/>
            </a:prstTxWarp>
          </a:bodyPr>
          <a:lstStyle>
            <a:lvl1pPr defTabSz="990600">
              <a:defRPr sz="1300">
                <a:latin typeface="Calibri" pitchFamily="34" charset="0"/>
              </a:defRPr>
            </a:lvl1pPr>
          </a:lstStyle>
          <a:p>
            <a:endParaRPr lang="cs-CZ"/>
          </a:p>
        </p:txBody>
      </p:sp>
      <p:sp>
        <p:nvSpPr>
          <p:cNvPr id="3" name="Zástupný symbol pro datum 2"/>
          <p:cNvSpPr>
            <a:spLocks noGrp="1"/>
          </p:cNvSpPr>
          <p:nvPr>
            <p:ph type="dt" idx="1"/>
          </p:nvPr>
        </p:nvSpPr>
        <p:spPr bwMode="auto">
          <a:xfrm>
            <a:off x="4022725" y="0"/>
            <a:ext cx="3078163" cy="512763"/>
          </a:xfrm>
          <a:prstGeom prst="rect">
            <a:avLst/>
          </a:prstGeom>
          <a:noFill/>
          <a:ln w="9525">
            <a:noFill/>
            <a:miter lim="800000"/>
            <a:headEnd/>
            <a:tailEnd/>
          </a:ln>
        </p:spPr>
        <p:txBody>
          <a:bodyPr vert="horz" wrap="square" lIns="99066" tIns="49533" rIns="99066" bIns="49533" numCol="1" anchor="t" anchorCtr="0" compatLnSpc="1">
            <a:prstTxWarp prst="textNoShape">
              <a:avLst/>
            </a:prstTxWarp>
          </a:bodyPr>
          <a:lstStyle>
            <a:lvl1pPr algn="r" defTabSz="990600">
              <a:defRPr sz="1300">
                <a:latin typeface="Calibri" pitchFamily="34" charset="0"/>
              </a:defRPr>
            </a:lvl1pPr>
          </a:lstStyle>
          <a:p>
            <a:fld id="{0C7538E9-615F-4AF9-A3EA-93BB806E7305}" type="datetimeFigureOut">
              <a:rPr lang="cs-CZ"/>
              <a:pPr/>
              <a:t>10.11.2021</a:t>
            </a:fld>
            <a:endParaRPr lang="cs-CZ"/>
          </a:p>
        </p:txBody>
      </p:sp>
      <p:sp>
        <p:nvSpPr>
          <p:cNvPr id="4" name="Zástupný symbol pro obrázek snímku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bwMode="auto">
          <a:xfrm>
            <a:off x="709613" y="4926013"/>
            <a:ext cx="5683250" cy="4029075"/>
          </a:xfrm>
          <a:prstGeom prst="rect">
            <a:avLst/>
          </a:prstGeom>
          <a:noFill/>
          <a:ln w="9525">
            <a:noFill/>
            <a:miter lim="800000"/>
            <a:headEnd/>
            <a:tailEnd/>
          </a:ln>
        </p:spPr>
        <p:txBody>
          <a:bodyPr vert="horz" wrap="square" lIns="99066" tIns="49533" rIns="99066" bIns="49533" numCol="1" anchor="t" anchorCtr="0" compatLnSpc="1">
            <a:prstTxWarp prst="textNoShape">
              <a:avLst/>
            </a:prstTxWarp>
          </a:body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bwMode="auto">
          <a:xfrm>
            <a:off x="0" y="9721850"/>
            <a:ext cx="3078163" cy="512763"/>
          </a:xfrm>
          <a:prstGeom prst="rect">
            <a:avLst/>
          </a:prstGeom>
          <a:noFill/>
          <a:ln w="9525">
            <a:noFill/>
            <a:miter lim="800000"/>
            <a:headEnd/>
            <a:tailEnd/>
          </a:ln>
        </p:spPr>
        <p:txBody>
          <a:bodyPr vert="horz" wrap="square" lIns="99066" tIns="49533" rIns="99066" bIns="49533" numCol="1" anchor="b" anchorCtr="0" compatLnSpc="1">
            <a:prstTxWarp prst="textNoShape">
              <a:avLst/>
            </a:prstTxWarp>
          </a:bodyPr>
          <a:lstStyle>
            <a:lvl1pPr defTabSz="990600">
              <a:defRPr sz="1300">
                <a:latin typeface="Calibri" pitchFamily="34" charset="0"/>
              </a:defRPr>
            </a:lvl1pPr>
          </a:lstStyle>
          <a:p>
            <a:endParaRPr lang="cs-CZ"/>
          </a:p>
        </p:txBody>
      </p:sp>
      <p:sp>
        <p:nvSpPr>
          <p:cNvPr id="7" name="Zástupný symbol pro číslo snímku 6"/>
          <p:cNvSpPr>
            <a:spLocks noGrp="1"/>
          </p:cNvSpPr>
          <p:nvPr>
            <p:ph type="sldNum" sz="quarter" idx="5"/>
          </p:nvPr>
        </p:nvSpPr>
        <p:spPr bwMode="auto">
          <a:xfrm>
            <a:off x="4022725" y="9721850"/>
            <a:ext cx="3078163" cy="512763"/>
          </a:xfrm>
          <a:prstGeom prst="rect">
            <a:avLst/>
          </a:prstGeom>
          <a:noFill/>
          <a:ln w="9525">
            <a:noFill/>
            <a:miter lim="800000"/>
            <a:headEnd/>
            <a:tailEnd/>
          </a:ln>
        </p:spPr>
        <p:txBody>
          <a:bodyPr vert="horz" wrap="square" lIns="99066" tIns="49533" rIns="99066" bIns="49533" numCol="1" anchor="b" anchorCtr="0" compatLnSpc="1">
            <a:prstTxWarp prst="textNoShape">
              <a:avLst/>
            </a:prstTxWarp>
          </a:bodyPr>
          <a:lstStyle>
            <a:lvl1pPr algn="r" defTabSz="990600">
              <a:defRPr sz="1300">
                <a:latin typeface="Calibri" pitchFamily="34" charset="0"/>
              </a:defRPr>
            </a:lvl1pPr>
          </a:lstStyle>
          <a:p>
            <a:fld id="{92BDD4F1-FD0D-4F9A-A086-A8B97CA53CEE}" type="slidenum">
              <a:rPr lang="cs-CZ"/>
              <a:pPr/>
              <a:t>‹#›</a:t>
            </a:fld>
            <a:endParaRPr lang="cs-CZ"/>
          </a:p>
        </p:txBody>
      </p:sp>
    </p:spTree>
    <p:extLst>
      <p:ext uri="{BB962C8B-B14F-4D97-AF65-F5344CB8AC3E}">
        <p14:creationId xmlns:p14="http://schemas.microsoft.com/office/powerpoint/2010/main" val="4074415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Zástupný symbol pro obrázek snímku 1"/>
          <p:cNvSpPr>
            <a:spLocks noGrp="1" noRot="1" noChangeAspect="1"/>
          </p:cNvSpPr>
          <p:nvPr>
            <p:ph type="sldImg"/>
          </p:nvPr>
        </p:nvSpPr>
        <p:spPr bwMode="auto">
          <a:noFill/>
          <a:ln>
            <a:solidFill>
              <a:srgbClr val="000000"/>
            </a:solidFill>
            <a:miter lim="800000"/>
            <a:headEnd/>
            <a:tailEnd/>
          </a:ln>
        </p:spPr>
      </p:sp>
      <p:sp>
        <p:nvSpPr>
          <p:cNvPr id="46082" name="Zástupný symbol pro poznámky 2"/>
          <p:cNvSpPr>
            <a:spLocks noGrp="1"/>
          </p:cNvSpPr>
          <p:nvPr>
            <p:ph type="body" idx="1"/>
          </p:nvPr>
        </p:nvSpPr>
        <p:spPr/>
        <p:txBody>
          <a:bodyPr/>
          <a:lstStyle/>
          <a:p>
            <a:pPr>
              <a:spcBef>
                <a:spcPct val="0"/>
              </a:spcBef>
            </a:pPr>
            <a:r>
              <a:rPr lang="en-US"/>
              <a:t>American Journal of Botany 87(9): 1228–1239. 2000.</a:t>
            </a:r>
          </a:p>
          <a:p>
            <a:pPr>
              <a:spcBef>
                <a:spcPct val="0"/>
              </a:spcBef>
            </a:pPr>
            <a:r>
              <a:rPr lang="en-US" b="1"/>
              <a:t>DEVELOPMENT OF THE GAMETOPHYTES, FLOWER, AND</a:t>
            </a:r>
          </a:p>
          <a:p>
            <a:pPr>
              <a:spcBef>
                <a:spcPct val="0"/>
              </a:spcBef>
            </a:pPr>
            <a:r>
              <a:rPr lang="it-IT" b="1"/>
              <a:t>FLORAL VASCULATURE IN </a:t>
            </a:r>
            <a:r>
              <a:rPr lang="it-IT" i="1"/>
              <a:t>D</a:t>
            </a:r>
            <a:r>
              <a:rPr lang="it-IT" b="1" i="1"/>
              <a:t>ICHORISANDRA THYRSIFLORA</a:t>
            </a:r>
          </a:p>
          <a:p>
            <a:pPr>
              <a:spcBef>
                <a:spcPct val="0"/>
              </a:spcBef>
            </a:pPr>
            <a:r>
              <a:rPr lang="cs-CZ" b="1"/>
              <a:t>(COMMELINACEAE)</a:t>
            </a:r>
            <a:r>
              <a:rPr lang="cs-CZ"/>
              <a:t>1</a:t>
            </a:r>
          </a:p>
          <a:p>
            <a:pPr>
              <a:spcBef>
                <a:spcPct val="0"/>
              </a:spcBef>
            </a:pPr>
            <a:r>
              <a:rPr lang="en-US"/>
              <a:t>CHRISTOPHER R. HARDY,2,3,5 DENNIS WM. STEVENSON,2,3 AND</a:t>
            </a:r>
          </a:p>
          <a:p>
            <a:pPr>
              <a:spcBef>
                <a:spcPct val="0"/>
              </a:spcBef>
            </a:pPr>
            <a:r>
              <a:rPr lang="cs-CZ"/>
              <a:t>HELEN G. KISS4</a:t>
            </a:r>
          </a:p>
        </p:txBody>
      </p:sp>
      <p:sp>
        <p:nvSpPr>
          <p:cNvPr id="46083" name="Zástupný symbol pro číslo snímku 3"/>
          <p:cNvSpPr>
            <a:spLocks noGrp="1"/>
          </p:cNvSpPr>
          <p:nvPr>
            <p:ph type="sldNum" sz="quarter" idx="5"/>
          </p:nvPr>
        </p:nvSpPr>
        <p:spPr>
          <a:noFill/>
        </p:spPr>
        <p:txBody>
          <a:bodyPr/>
          <a:lstStyle/>
          <a:p>
            <a:fld id="{397BB01E-73BC-4594-A8DE-8C20EA880B5F}" type="slidenum">
              <a:rPr lang="cs-CZ"/>
              <a:pPr/>
              <a:t>3</a:t>
            </a:fld>
            <a:endParaRPr lang="cs-CZ"/>
          </a:p>
        </p:txBody>
      </p:sp>
    </p:spTree>
    <p:extLst>
      <p:ext uri="{BB962C8B-B14F-4D97-AF65-F5344CB8AC3E}">
        <p14:creationId xmlns:p14="http://schemas.microsoft.com/office/powerpoint/2010/main" val="3587897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C894F1B2-9DAA-4709-A5FF-7061D897EE72}" type="slidenum">
              <a:rPr lang="en-GB" altLang="cs-CZ"/>
              <a:pPr/>
              <a:t>37</a:t>
            </a:fld>
            <a:endParaRPr lang="en-GB" altLang="cs-CZ"/>
          </a:p>
        </p:txBody>
      </p:sp>
      <p:sp>
        <p:nvSpPr>
          <p:cNvPr id="84995" name="Text Box 1"/>
          <p:cNvSpPr txBox="1">
            <a:spLocks noChangeArrowheads="1"/>
          </p:cNvSpPr>
          <p:nvPr/>
        </p:nvSpPr>
        <p:spPr bwMode="auto">
          <a:xfrm>
            <a:off x="1184275" y="768350"/>
            <a:ext cx="4733925" cy="3836988"/>
          </a:xfrm>
          <a:prstGeom prst="rect">
            <a:avLst/>
          </a:prstGeom>
          <a:solidFill>
            <a:srgbClr val="FFFFFF"/>
          </a:solidFill>
          <a:ln w="9525">
            <a:solidFill>
              <a:srgbClr val="000000"/>
            </a:solidFill>
            <a:miter lim="800000"/>
            <a:headEnd/>
            <a:tailEnd/>
          </a:ln>
        </p:spPr>
        <p:txBody>
          <a:bodyPr wrap="none" lIns="99066" tIns="49533" rIns="99066" bIns="49533" anchor="ctr"/>
          <a:lstStyle/>
          <a:p>
            <a:pPr defTabSz="990600"/>
            <a:endParaRPr lang="cs-CZ" sz="2000">
              <a:latin typeface="Calibri" pitchFamily="34" charset="0"/>
            </a:endParaRPr>
          </a:p>
        </p:txBody>
      </p:sp>
      <p:sp>
        <p:nvSpPr>
          <p:cNvPr id="84996" name="Text Box 2"/>
          <p:cNvSpPr txBox="1">
            <a:spLocks noGrp="1" noChangeArrowheads="1"/>
          </p:cNvSpPr>
          <p:nvPr>
            <p:ph type="body"/>
          </p:nvPr>
        </p:nvSpPr>
        <p:spPr>
          <a:xfrm>
            <a:off x="947738" y="4860925"/>
            <a:ext cx="5207000" cy="4605338"/>
          </a:xfrm>
          <a:noFill/>
        </p:spPr>
        <p:txBody>
          <a:bodyPr lIns="97506" tIns="50703" rIns="97506" bIns="50703"/>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a:latin typeface="Arial" charset="0"/>
                <a:cs typeface="Arial" charset="0"/>
              </a:rPr>
              <a:t>Generative cells are first formed in contact with the intine (inner pollen wall), but the cells then become immersed in the cytoplasm -- truly becoming "a cell within a cell". </a:t>
            </a:r>
            <a:r>
              <a:rPr lang="en-GB" altLang="cs-CZ" b="1">
                <a:latin typeface="Arial" charset="0"/>
                <a:cs typeface="Arial" charset="0"/>
              </a:rPr>
              <a:t>Lil-m6.jpg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cs-CZ" b="1">
              <a:latin typeface="Arial" charset="0"/>
              <a:cs typeface="Arial" charset="0"/>
            </a:endParaRPr>
          </a:p>
        </p:txBody>
      </p:sp>
    </p:spTree>
    <p:extLst>
      <p:ext uri="{BB962C8B-B14F-4D97-AF65-F5344CB8AC3E}">
        <p14:creationId xmlns:p14="http://schemas.microsoft.com/office/powerpoint/2010/main" val="80492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235359A-CD29-4AB9-B620-ABB6676E2175}" type="slidenum">
              <a:rPr lang="en-GB" altLang="cs-CZ"/>
              <a:pPr/>
              <a:t>38</a:t>
            </a:fld>
            <a:endParaRPr lang="en-GB" altLang="cs-CZ"/>
          </a:p>
        </p:txBody>
      </p:sp>
      <p:sp>
        <p:nvSpPr>
          <p:cNvPr id="87043" name="Text Box 1"/>
          <p:cNvSpPr txBox="1">
            <a:spLocks noChangeArrowheads="1"/>
          </p:cNvSpPr>
          <p:nvPr/>
        </p:nvSpPr>
        <p:spPr bwMode="auto">
          <a:xfrm>
            <a:off x="1184275" y="768350"/>
            <a:ext cx="4733925" cy="3836988"/>
          </a:xfrm>
          <a:prstGeom prst="rect">
            <a:avLst/>
          </a:prstGeom>
          <a:solidFill>
            <a:srgbClr val="FFFFFF"/>
          </a:solidFill>
          <a:ln w="9525">
            <a:solidFill>
              <a:srgbClr val="000000"/>
            </a:solidFill>
            <a:miter lim="800000"/>
            <a:headEnd/>
            <a:tailEnd/>
          </a:ln>
        </p:spPr>
        <p:txBody>
          <a:bodyPr wrap="none" lIns="99066" tIns="49533" rIns="99066" bIns="49533" anchor="ctr"/>
          <a:lstStyle/>
          <a:p>
            <a:pPr defTabSz="990600"/>
            <a:endParaRPr lang="cs-CZ" sz="2000">
              <a:latin typeface="Calibri" pitchFamily="34" charset="0"/>
            </a:endParaRPr>
          </a:p>
        </p:txBody>
      </p:sp>
      <p:sp>
        <p:nvSpPr>
          <p:cNvPr id="87044" name="Text Box 2"/>
          <p:cNvSpPr txBox="1">
            <a:spLocks noGrp="1" noChangeArrowheads="1"/>
          </p:cNvSpPr>
          <p:nvPr>
            <p:ph type="body"/>
          </p:nvPr>
        </p:nvSpPr>
        <p:spPr>
          <a:xfrm>
            <a:off x="947738" y="4860925"/>
            <a:ext cx="5207000" cy="4605338"/>
          </a:xfrm>
          <a:noFill/>
        </p:spPr>
        <p:txBody>
          <a:bodyPr lIns="97506" tIns="50703" rIns="97506" bIns="50703"/>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a:latin typeface="Arial" charset="0"/>
                <a:cs typeface="Arial" charset="0"/>
              </a:rPr>
              <a:t>Generative cells are first formed in contact with the intine (inner pollen wall), but the cells then become immersed in the cytoplasm -- truly becoming "a cell within a cell". </a:t>
            </a:r>
            <a:r>
              <a:rPr lang="en-GB" altLang="cs-CZ" b="1">
                <a:latin typeface="Arial" charset="0"/>
                <a:cs typeface="Arial" charset="0"/>
              </a:rPr>
              <a:t>pollen.jpg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cs-CZ" b="1">
              <a:latin typeface="Arial" charset="0"/>
              <a:cs typeface="Arial" charset="0"/>
            </a:endParaRPr>
          </a:p>
        </p:txBody>
      </p:sp>
    </p:spTree>
    <p:extLst>
      <p:ext uri="{BB962C8B-B14F-4D97-AF65-F5344CB8AC3E}">
        <p14:creationId xmlns:p14="http://schemas.microsoft.com/office/powerpoint/2010/main" val="207597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D501D9D-7DC0-43B5-B6E1-7B3A7202D7BF}" type="slidenum">
              <a:rPr lang="en-GB" altLang="cs-CZ"/>
              <a:pPr/>
              <a:t>39</a:t>
            </a:fld>
            <a:endParaRPr lang="en-GB" altLang="cs-CZ"/>
          </a:p>
        </p:txBody>
      </p:sp>
      <p:sp>
        <p:nvSpPr>
          <p:cNvPr id="89091" name="Text Box 1"/>
          <p:cNvSpPr txBox="1">
            <a:spLocks noChangeArrowheads="1"/>
          </p:cNvSpPr>
          <p:nvPr/>
        </p:nvSpPr>
        <p:spPr bwMode="auto">
          <a:xfrm>
            <a:off x="1184275" y="768350"/>
            <a:ext cx="4733925" cy="3836988"/>
          </a:xfrm>
          <a:prstGeom prst="rect">
            <a:avLst/>
          </a:prstGeom>
          <a:solidFill>
            <a:srgbClr val="FFFFFF"/>
          </a:solidFill>
          <a:ln w="9525">
            <a:solidFill>
              <a:srgbClr val="000000"/>
            </a:solidFill>
            <a:miter lim="800000"/>
            <a:headEnd/>
            <a:tailEnd/>
          </a:ln>
        </p:spPr>
        <p:txBody>
          <a:bodyPr wrap="none" lIns="99066" tIns="49533" rIns="99066" bIns="49533" anchor="ctr"/>
          <a:lstStyle/>
          <a:p>
            <a:pPr defTabSz="990600"/>
            <a:endParaRPr lang="cs-CZ" sz="2000">
              <a:latin typeface="Calibri" pitchFamily="34" charset="0"/>
            </a:endParaRPr>
          </a:p>
        </p:txBody>
      </p:sp>
      <p:sp>
        <p:nvSpPr>
          <p:cNvPr id="89092" name="Text Box 2"/>
          <p:cNvSpPr txBox="1">
            <a:spLocks noGrp="1" noChangeArrowheads="1"/>
          </p:cNvSpPr>
          <p:nvPr>
            <p:ph type="body"/>
          </p:nvPr>
        </p:nvSpPr>
        <p:spPr>
          <a:xfrm>
            <a:off x="947738" y="4860925"/>
            <a:ext cx="5207000" cy="4605338"/>
          </a:xfrm>
          <a:noFill/>
        </p:spPr>
        <p:txBody>
          <a:bodyPr lIns="97506" tIns="50703" rIns="97506" bIns="50703"/>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a:latin typeface="Arial" charset="0"/>
                <a:cs typeface="Arial" charset="0"/>
              </a:rPr>
              <a:t>The generative cell frequently is hooked, but always appears associated with the vegetative nucleus in a "male germ unit." The cytoplasm of the generative cell is dense and so it the generative nucleus, despite the non-motile nature of these cells. </a:t>
            </a:r>
            <a:r>
              <a:rPr lang="en-GB" altLang="cs-CZ" b="1">
                <a:latin typeface="Arial" charset="0"/>
                <a:cs typeface="Arial" charset="0"/>
              </a:rPr>
              <a:t>Pollen2.jpg</a:t>
            </a:r>
          </a:p>
          <a:p>
            <a:pPr>
              <a:spcBef>
                <a:spcPts val="450"/>
              </a:spcBef>
              <a:buClr>
                <a:srgbClr val="FF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b="1">
                <a:solidFill>
                  <a:srgbClr val="FF0000"/>
                </a:solidFill>
                <a:latin typeface="Arial" charset="0"/>
                <a:cs typeface="Arial" charset="0"/>
              </a:rPr>
              <a:t> </a:t>
            </a:r>
          </a:p>
          <a:p>
            <a:pPr>
              <a:spcBef>
                <a:spcPts val="450"/>
              </a:spcBef>
              <a:buClr>
                <a:srgbClr val="FF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cs-CZ" b="1">
              <a:solidFill>
                <a:srgbClr val="FF0000"/>
              </a:solidFill>
              <a:latin typeface="Arial" charset="0"/>
              <a:cs typeface="Arial" charset="0"/>
            </a:endParaRPr>
          </a:p>
        </p:txBody>
      </p:sp>
    </p:spTree>
    <p:extLst>
      <p:ext uri="{BB962C8B-B14F-4D97-AF65-F5344CB8AC3E}">
        <p14:creationId xmlns:p14="http://schemas.microsoft.com/office/powerpoint/2010/main" val="3284233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68CF7D2-3E28-41A9-AAEB-A21E118B0C2D}" type="slidenum">
              <a:rPr lang="en-GB" altLang="cs-CZ"/>
              <a:pPr/>
              <a:t>40</a:t>
            </a:fld>
            <a:endParaRPr lang="en-GB" altLang="cs-CZ"/>
          </a:p>
        </p:txBody>
      </p:sp>
      <p:sp>
        <p:nvSpPr>
          <p:cNvPr id="91139"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91140"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3338378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6AFFFD4-C99B-453F-82E6-DEC1EE1505E1}" type="slidenum">
              <a:rPr lang="en-GB" altLang="cs-CZ"/>
              <a:pPr/>
              <a:t>41</a:t>
            </a:fld>
            <a:endParaRPr lang="en-GB" altLang="cs-CZ"/>
          </a:p>
        </p:txBody>
      </p:sp>
      <p:sp>
        <p:nvSpPr>
          <p:cNvPr id="93187"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93188"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656061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0A82A173-4270-4D76-B05C-BE7D19EE40E5}" type="slidenum">
              <a:rPr lang="en-GB" altLang="cs-CZ"/>
              <a:pPr/>
              <a:t>42</a:t>
            </a:fld>
            <a:endParaRPr lang="en-GB" altLang="cs-CZ"/>
          </a:p>
        </p:txBody>
      </p:sp>
      <p:sp>
        <p:nvSpPr>
          <p:cNvPr id="95235"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95236"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360039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EE0EEB6-38A6-4AF6-AC2E-6A94F2FA8649}" type="slidenum">
              <a:rPr lang="en-GB" altLang="cs-CZ"/>
              <a:pPr/>
              <a:t>43</a:t>
            </a:fld>
            <a:endParaRPr lang="en-GB" altLang="cs-CZ"/>
          </a:p>
        </p:txBody>
      </p:sp>
      <p:sp>
        <p:nvSpPr>
          <p:cNvPr id="97283"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97284"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3911525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FF8C829-FB84-43CC-86A6-9CADE6AD8939}" type="slidenum">
              <a:rPr lang="en-GB" altLang="cs-CZ"/>
              <a:pPr/>
              <a:t>44</a:t>
            </a:fld>
            <a:endParaRPr lang="en-GB" altLang="cs-CZ"/>
          </a:p>
        </p:txBody>
      </p:sp>
      <p:sp>
        <p:nvSpPr>
          <p:cNvPr id="99331" name="Text Box 1"/>
          <p:cNvSpPr txBox="1">
            <a:spLocks noChangeArrowheads="1"/>
          </p:cNvSpPr>
          <p:nvPr/>
        </p:nvSpPr>
        <p:spPr bwMode="auto">
          <a:xfrm>
            <a:off x="1184275" y="768350"/>
            <a:ext cx="4733925" cy="3836988"/>
          </a:xfrm>
          <a:prstGeom prst="rect">
            <a:avLst/>
          </a:prstGeom>
          <a:solidFill>
            <a:srgbClr val="FFFFFF"/>
          </a:solidFill>
          <a:ln w="9525">
            <a:solidFill>
              <a:srgbClr val="000000"/>
            </a:solidFill>
            <a:miter lim="800000"/>
            <a:headEnd/>
            <a:tailEnd/>
          </a:ln>
        </p:spPr>
        <p:txBody>
          <a:bodyPr wrap="none" lIns="99066" tIns="49533" rIns="99066" bIns="49533" anchor="ctr"/>
          <a:lstStyle/>
          <a:p>
            <a:pPr defTabSz="990600"/>
            <a:endParaRPr lang="cs-CZ" sz="2000">
              <a:latin typeface="Calibri" pitchFamily="34" charset="0"/>
            </a:endParaRPr>
          </a:p>
        </p:txBody>
      </p:sp>
      <p:sp>
        <p:nvSpPr>
          <p:cNvPr id="99332" name="Text Box 2"/>
          <p:cNvSpPr txBox="1">
            <a:spLocks noGrp="1" noChangeArrowheads="1"/>
          </p:cNvSpPr>
          <p:nvPr>
            <p:ph type="body"/>
          </p:nvPr>
        </p:nvSpPr>
        <p:spPr>
          <a:xfrm>
            <a:off x="947738" y="4860925"/>
            <a:ext cx="5207000" cy="4605338"/>
          </a:xfrm>
          <a:noFill/>
        </p:spPr>
        <p:txBody>
          <a:bodyPr lIns="97506" tIns="50703" rIns="97506" bIns="50703"/>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a:t>SR1_4a.jpg</a:t>
            </a:r>
          </a:p>
        </p:txBody>
      </p:sp>
    </p:spTree>
    <p:extLst>
      <p:ext uri="{BB962C8B-B14F-4D97-AF65-F5344CB8AC3E}">
        <p14:creationId xmlns:p14="http://schemas.microsoft.com/office/powerpoint/2010/main" val="524714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C358932-3D6F-483F-B1EF-17EB760025F2}" type="slidenum">
              <a:rPr lang="en-GB" altLang="cs-CZ"/>
              <a:pPr/>
              <a:t>45</a:t>
            </a:fld>
            <a:endParaRPr lang="en-GB" altLang="cs-CZ"/>
          </a:p>
        </p:txBody>
      </p:sp>
      <p:sp>
        <p:nvSpPr>
          <p:cNvPr id="101379"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101380"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4035808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Zástupný symbol pro obrázek snímku 1"/>
          <p:cNvSpPr>
            <a:spLocks noGrp="1" noRot="1" noChangeAspect="1"/>
          </p:cNvSpPr>
          <p:nvPr>
            <p:ph type="sldImg"/>
          </p:nvPr>
        </p:nvSpPr>
        <p:spPr bwMode="auto">
          <a:noFill/>
          <a:ln>
            <a:solidFill>
              <a:srgbClr val="000000"/>
            </a:solidFill>
            <a:miter lim="800000"/>
            <a:headEnd/>
            <a:tailEnd/>
          </a:ln>
        </p:spPr>
      </p:sp>
      <p:sp>
        <p:nvSpPr>
          <p:cNvPr id="109570" name="Zástupný symbol pro poznámky 2"/>
          <p:cNvSpPr>
            <a:spLocks noGrp="1"/>
          </p:cNvSpPr>
          <p:nvPr>
            <p:ph type="body" idx="1"/>
          </p:nvPr>
        </p:nvSpPr>
        <p:spPr/>
        <p:txBody>
          <a:bodyPr/>
          <a:lstStyle/>
          <a:p>
            <a:pPr>
              <a:spcBef>
                <a:spcPct val="0"/>
              </a:spcBef>
            </a:pPr>
            <a:r>
              <a:rPr lang="en-US"/>
              <a:t>Fig. 4. Anther dehiscence. (A, C, E) Transverse sections of the anther; (B, D, F) diagram of the proposed forces on the anther during dehiscence. (A) Microspore release: the tapetum starts to break down, the endothecium expands, and secondary thickening is deposited. (B) As the pollen expands there is an outward pressure (red arrows) exerted from the inside of the locule on the anther which also increases in size; however, the ‘spring-like’ bands of secondary thickening in the endothecium restrict expansion, causing tension to develop. (C) Enzymatic lysis of the stomium combined with the pressure from the expansion of the pollen causes the septum to break to form a single locule. (D) At this point the anther walls begin to dehydrate due to evaporation and active water transport (blue arrows), causing shrinkage of the epidermal cells, resulting in an increased tension on the stomium region (green arrows). (E) As this pressure increases, the stomium splits and the anther walls retract (F). St, stomium; S, septum. </a:t>
            </a:r>
          </a:p>
          <a:p>
            <a:pPr>
              <a:spcBef>
                <a:spcPct val="0"/>
              </a:spcBef>
            </a:pPr>
            <a:endParaRPr lang="cs-CZ"/>
          </a:p>
        </p:txBody>
      </p:sp>
      <p:sp>
        <p:nvSpPr>
          <p:cNvPr id="109571" name="Zástupný symbol pro číslo snímku 3"/>
          <p:cNvSpPr>
            <a:spLocks noGrp="1"/>
          </p:cNvSpPr>
          <p:nvPr>
            <p:ph type="sldNum" sz="quarter" idx="5"/>
          </p:nvPr>
        </p:nvSpPr>
        <p:spPr>
          <a:noFill/>
        </p:spPr>
        <p:txBody>
          <a:bodyPr/>
          <a:lstStyle/>
          <a:p>
            <a:fld id="{F84C3601-1E82-4B28-94DB-04C6C91F27FD}" type="slidenum">
              <a:rPr lang="cs-CZ"/>
              <a:pPr/>
              <a:t>46</a:t>
            </a:fld>
            <a:endParaRPr lang="cs-CZ"/>
          </a:p>
        </p:txBody>
      </p:sp>
    </p:spTree>
    <p:extLst>
      <p:ext uri="{BB962C8B-B14F-4D97-AF65-F5344CB8AC3E}">
        <p14:creationId xmlns:p14="http://schemas.microsoft.com/office/powerpoint/2010/main" val="304421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2"/>
          <p:cNvSpPr txBox="1">
            <a:spLocks noGrp="1" noRot="1" noChangeAspect="1" noChangeArrowheads="1" noTextEdit="1"/>
          </p:cNvSpPr>
          <p:nvPr>
            <p:ph type="sldImg"/>
          </p:nvPr>
        </p:nvSpPr>
        <p:spPr bwMode="auto">
          <a:xfrm>
            <a:off x="141288" y="768350"/>
            <a:ext cx="6821487" cy="3836988"/>
          </a:xfrm>
          <a:noFill/>
          <a:ln>
            <a:solidFill>
              <a:srgbClr val="000000"/>
            </a:solidFill>
            <a:miter lim="800000"/>
            <a:headEnd/>
            <a:tailEnd/>
          </a:ln>
        </p:spPr>
      </p:sp>
      <p:sp>
        <p:nvSpPr>
          <p:cNvPr id="140291" name="Rectangle 3"/>
          <p:cNvSpPr txBox="1">
            <a:spLocks noGrp="1" noChangeArrowheads="1"/>
          </p:cNvSpPr>
          <p:nvPr>
            <p:ph type="body" idx="1"/>
          </p:nvPr>
        </p:nvSpPr>
        <p:spPr>
          <a:xfrm>
            <a:off x="947738" y="4860925"/>
            <a:ext cx="5207000" cy="4605338"/>
          </a:xfrm>
          <a:ln/>
        </p:spPr>
        <p:txBody>
          <a:bodyPr wrap="none" anchor="ctr"/>
          <a:lstStyle/>
          <a:p>
            <a:endParaRPr lang="cs-CZ"/>
          </a:p>
        </p:txBody>
      </p:sp>
    </p:spTree>
    <p:extLst>
      <p:ext uri="{BB962C8B-B14F-4D97-AF65-F5344CB8AC3E}">
        <p14:creationId xmlns:p14="http://schemas.microsoft.com/office/powerpoint/2010/main" val="132596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Zástupný symbol pro obrázek snímku 1"/>
          <p:cNvSpPr>
            <a:spLocks noGrp="1" noRot="1" noChangeAspect="1"/>
          </p:cNvSpPr>
          <p:nvPr>
            <p:ph type="sldImg"/>
          </p:nvPr>
        </p:nvSpPr>
        <p:spPr bwMode="auto">
          <a:noFill/>
          <a:ln>
            <a:solidFill>
              <a:srgbClr val="000000"/>
            </a:solidFill>
            <a:miter lim="800000"/>
            <a:headEnd/>
            <a:tailEnd/>
          </a:ln>
        </p:spPr>
      </p:sp>
      <p:sp>
        <p:nvSpPr>
          <p:cNvPr id="63490" name="Zástupný symbol pro poznámky 2"/>
          <p:cNvSpPr>
            <a:spLocks noGrp="1"/>
          </p:cNvSpPr>
          <p:nvPr>
            <p:ph type="body" idx="1"/>
          </p:nvPr>
        </p:nvSpPr>
        <p:spPr/>
        <p:txBody>
          <a:bodyPr/>
          <a:lstStyle/>
          <a:p>
            <a:pPr>
              <a:spcBef>
                <a:spcPct val="0"/>
              </a:spcBef>
            </a:pPr>
            <a:endParaRPr lang="cs-CZ"/>
          </a:p>
        </p:txBody>
      </p:sp>
      <p:sp>
        <p:nvSpPr>
          <p:cNvPr id="63491" name="Zástupný symbol pro číslo snímku 3"/>
          <p:cNvSpPr>
            <a:spLocks noGrp="1"/>
          </p:cNvSpPr>
          <p:nvPr>
            <p:ph type="sldNum" sz="quarter" idx="5"/>
          </p:nvPr>
        </p:nvSpPr>
        <p:spPr>
          <a:noFill/>
        </p:spPr>
        <p:txBody>
          <a:bodyPr/>
          <a:lstStyle/>
          <a:p>
            <a:fld id="{E6AACDE7-884B-4523-BCAD-B907AEE0EE3C}" type="slidenum">
              <a:rPr lang="cs-CZ"/>
              <a:pPr/>
              <a:t>16</a:t>
            </a:fld>
            <a:endParaRPr lang="cs-CZ"/>
          </a:p>
        </p:txBody>
      </p:sp>
    </p:spTree>
    <p:extLst>
      <p:ext uri="{BB962C8B-B14F-4D97-AF65-F5344CB8AC3E}">
        <p14:creationId xmlns:p14="http://schemas.microsoft.com/office/powerpoint/2010/main" val="148047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2172AD7-D61E-4A7A-994E-065CC4F5D720}" type="slidenum">
              <a:rPr lang="en-GB" altLang="cs-CZ"/>
              <a:pPr/>
              <a:t>18</a:t>
            </a:fld>
            <a:endParaRPr lang="en-GB" altLang="cs-CZ"/>
          </a:p>
        </p:txBody>
      </p:sp>
      <p:sp>
        <p:nvSpPr>
          <p:cNvPr id="61443"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61444"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321839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DD32B9C-CE47-43D8-9667-423006474C94}" type="slidenum">
              <a:rPr lang="en-GB" altLang="cs-CZ"/>
              <a:pPr/>
              <a:t>19</a:t>
            </a:fld>
            <a:endParaRPr lang="en-GB" altLang="cs-CZ"/>
          </a:p>
        </p:txBody>
      </p:sp>
      <p:sp>
        <p:nvSpPr>
          <p:cNvPr id="65539"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65540"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288201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C60860A-F69E-40CD-AE2C-70BD3C029D3C}" type="slidenum">
              <a:rPr lang="en-GB" altLang="cs-CZ"/>
              <a:pPr/>
              <a:t>27</a:t>
            </a:fld>
            <a:endParaRPr lang="en-GB" altLang="cs-CZ"/>
          </a:p>
        </p:txBody>
      </p:sp>
      <p:sp>
        <p:nvSpPr>
          <p:cNvPr id="71683"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71684"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3498223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6380DA2B-087F-42AD-9CA7-1585D64322FC}" type="slidenum">
              <a:rPr lang="en-GB" altLang="cs-CZ"/>
              <a:pPr/>
              <a:t>32</a:t>
            </a:fld>
            <a:endParaRPr lang="en-GB" altLang="cs-CZ"/>
          </a:p>
        </p:txBody>
      </p:sp>
      <p:sp>
        <p:nvSpPr>
          <p:cNvPr id="76803"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76804"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268555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BC35519-359C-40C8-8D38-A3DDE15B6CA2}" type="slidenum">
              <a:rPr lang="en-GB" altLang="cs-CZ"/>
              <a:pPr/>
              <a:t>33</a:t>
            </a:fld>
            <a:endParaRPr lang="en-GB" altLang="cs-CZ"/>
          </a:p>
        </p:txBody>
      </p:sp>
      <p:sp>
        <p:nvSpPr>
          <p:cNvPr id="78851"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78852"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77363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AE57C98-C3DE-46A9-8797-BC2308B56BDD}" type="slidenum">
              <a:rPr lang="en-GB" altLang="cs-CZ"/>
              <a:pPr/>
              <a:t>36</a:t>
            </a:fld>
            <a:endParaRPr lang="en-GB" altLang="cs-CZ"/>
          </a:p>
        </p:txBody>
      </p:sp>
      <p:sp>
        <p:nvSpPr>
          <p:cNvPr id="82947" name="Rectangle 1"/>
          <p:cNvSpPr txBox="1">
            <a:spLocks noGrp="1" noRot="1" noChangeAspect="1" noChangeArrowheads="1"/>
          </p:cNvSpPr>
          <p:nvPr>
            <p:ph type="sldImg"/>
          </p:nvPr>
        </p:nvSpPr>
        <p:spPr bwMode="auto">
          <a:xfrm>
            <a:off x="141288" y="768350"/>
            <a:ext cx="6821487" cy="3836988"/>
          </a:xfrm>
          <a:solidFill>
            <a:srgbClr val="FFFFFF"/>
          </a:solidFill>
          <a:ln>
            <a:solidFill>
              <a:srgbClr val="000000"/>
            </a:solidFill>
            <a:miter lim="800000"/>
            <a:headEnd/>
            <a:tailEnd/>
          </a:ln>
        </p:spPr>
      </p:sp>
      <p:sp>
        <p:nvSpPr>
          <p:cNvPr id="82948" name="Rectangle 2"/>
          <p:cNvSpPr txBox="1">
            <a:spLocks noGrp="1" noChangeArrowheads="1"/>
          </p:cNvSpPr>
          <p:nvPr>
            <p:ph type="body" idx="1"/>
          </p:nvPr>
        </p:nvSpPr>
        <p:spPr>
          <a:xfrm>
            <a:off x="947738" y="4860925"/>
            <a:ext cx="5207000" cy="4605338"/>
          </a:xfrm>
          <a:noFill/>
        </p:spPr>
        <p:txBody>
          <a:bodyPr wrap="none" anchor="ctr"/>
          <a:lstStyle/>
          <a:p>
            <a:pPr>
              <a:spcBef>
                <a:spcPct val="0"/>
              </a:spcBef>
            </a:pPr>
            <a:endParaRPr lang="cs-CZ" altLang="cs-CZ"/>
          </a:p>
        </p:txBody>
      </p:sp>
    </p:spTree>
    <p:extLst>
      <p:ext uri="{BB962C8B-B14F-4D97-AF65-F5344CB8AC3E}">
        <p14:creationId xmlns:p14="http://schemas.microsoft.com/office/powerpoint/2010/main" val="148116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lvl1pPr>
              <a:defRPr/>
            </a:lvl1pPr>
          </a:lstStyle>
          <a:p>
            <a:pPr>
              <a:defRPr/>
            </a:pPr>
            <a:fld id="{45BD8C4D-2A42-4415-BB4E-50E0E39754D9}" type="datetimeFigureOut">
              <a:rPr lang="cs-CZ"/>
              <a:pPr>
                <a:defRPr/>
              </a:pPr>
              <a:t>10.11.2021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82DA1E6-4BE7-48B6-A27A-2BA5549E7C24}"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A09D8D42-EE07-48CA-A134-B24410ECFC4E}" type="datetimeFigureOut">
              <a:rPr lang="cs-CZ"/>
              <a:pPr>
                <a:defRPr/>
              </a:pPr>
              <a:t>10.11.2021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E9B24F55-DD0C-42C8-82FE-863ADE70918F}"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2A386B50-A454-4DD6-84F2-60E036AA19FF}" type="datetimeFigureOut">
              <a:rPr lang="cs-CZ"/>
              <a:pPr>
                <a:defRPr/>
              </a:pPr>
              <a:t>10.11.2021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EBBFE30A-A873-4F5B-B734-D06E624710BC}"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60FD5AE6-ACE8-4A6B-A3A1-BF95D3821911}" type="slidenum">
              <a:rPr lang="en-GB" altLang="cs-CZ"/>
              <a:pPr>
                <a:defRPr/>
              </a:pPr>
              <a:t>‹#›</a:t>
            </a:fld>
            <a:endParaRPr lang="en-GB" alt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6CFB22D2-B2F9-4F98-8B43-6F6C09252BC5}" type="slidenum">
              <a:rPr lang="en-GB" altLang="cs-CZ"/>
              <a:pPr>
                <a:defRPr/>
              </a:pPr>
              <a:t>‹#›</a:t>
            </a:fld>
            <a:endParaRPr lang="en-GB" alt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B6CB5249-6E36-4800-B134-B67D505ECEED}" type="slidenum">
              <a:rPr lang="en-GB" altLang="cs-CZ"/>
              <a:pPr>
                <a:defRPr/>
              </a:pPr>
              <a:t>‹#›</a:t>
            </a:fld>
            <a:endParaRPr lang="en-GB" alt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914401" y="1981201"/>
            <a:ext cx="5077884" cy="411321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5484" y="1981201"/>
            <a:ext cx="5080000" cy="411321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zápatí 5"/>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7" name="Zástupný symbol pro číslo snímku 6"/>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EE9D3616-80E5-4345-B199-C24B1A5A730F}" type="slidenum">
              <a:rPr lang="en-GB" altLang="cs-CZ"/>
              <a:pPr>
                <a:defRPr/>
              </a:pPr>
              <a:t>‹#›</a:t>
            </a:fld>
            <a:endParaRPr lang="en-GB" alt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8" name="Zástupný symbol pro zápatí 7"/>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9" name="Zástupný symbol pro číslo snímku 8"/>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92E5B3BE-D013-47C6-9A4E-89968E229137}" type="slidenum">
              <a:rPr lang="en-GB" altLang="cs-CZ"/>
              <a:pPr>
                <a:defRPr/>
              </a:pPr>
              <a:t>‹#›</a:t>
            </a:fld>
            <a:endParaRPr lang="en-GB" alt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4" name="Zástupný symbol pro zápatí 3"/>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číslo snímku 4"/>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B9326F5D-5B11-47CB-B2ED-348D8811A65C}" type="slidenum">
              <a:rPr lang="en-GB" altLang="cs-CZ"/>
              <a:pPr>
                <a:defRPr/>
              </a:pPr>
              <a:t>‹#›</a:t>
            </a:fld>
            <a:endParaRPr lang="en-GB" altLang="cs-CZ"/>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3" name="Zástupný symbol pro zápatí 2"/>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4" name="Zástupný symbol pro číslo snímku 3"/>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214A72A3-A310-4E00-993F-2DBF4E967AF9}" type="slidenum">
              <a:rPr lang="en-GB" altLang="cs-CZ"/>
              <a:pPr>
                <a:defRPr/>
              </a:pPr>
              <a:t>‹#›</a:t>
            </a:fld>
            <a:endParaRPr lang="en-GB" alt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zápatí 5"/>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7" name="Zástupný symbol pro číslo snímku 6"/>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9871B220-74EC-44B3-B174-296D084FCECD}" type="slidenum">
              <a:rPr lang="en-GB" altLang="cs-CZ"/>
              <a:pPr>
                <a:defRPr/>
              </a:pPr>
              <a:t>‹#›</a:t>
            </a:fld>
            <a:endParaRPr lang="en-GB" alt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39172716-0863-458F-8DDB-9A3D13239F7F}" type="datetimeFigureOut">
              <a:rPr lang="cs-CZ"/>
              <a:pPr>
                <a:defRPr/>
              </a:pPr>
              <a:t>10.11.2021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2DE8408-A571-46CE-A60D-F6FB8FD4DE9E}" type="slidenum">
              <a:rPr lang="cs-CZ"/>
              <a:pPr>
                <a:defRPr/>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zápatí 5"/>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7" name="Zástupný symbol pro číslo snímku 6"/>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6CC8F344-7F81-4F12-8255-67DC3F534CDF}" type="slidenum">
              <a:rPr lang="en-GB" altLang="cs-CZ"/>
              <a:pPr>
                <a:defRPr/>
              </a:pPr>
              <a:t>‹#›</a:t>
            </a:fld>
            <a:endParaRPr lang="en-GB" alt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6350B921-6963-4ADC-9C25-6E77AF224F21}" type="slidenum">
              <a:rPr lang="en-GB" altLang="cs-CZ"/>
              <a:pPr>
                <a:defRPr/>
              </a:pPr>
              <a:t>‹#›</a:t>
            </a:fld>
            <a:endParaRPr lang="en-GB" alt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1" y="463551"/>
            <a:ext cx="2588684" cy="5630863"/>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914400" y="463551"/>
            <a:ext cx="7569200" cy="5630863"/>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E7B7AE92-BE2B-4124-B863-9F5BB2340EE7}" type="slidenum">
              <a:rPr lang="en-GB" altLang="cs-CZ"/>
              <a:pPr>
                <a:defRPr/>
              </a:pPr>
              <a:t>‹#›</a:t>
            </a:fld>
            <a:endParaRPr lang="en-GB" alt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914401" y="463551"/>
            <a:ext cx="10361084" cy="1433513"/>
          </a:xfrm>
        </p:spPr>
        <p:txBody>
          <a:bodyPr/>
          <a:lstStyle/>
          <a:p>
            <a:r>
              <a:rPr lang="cs-CZ"/>
              <a:t>Kliknutím lze upravit styl.</a:t>
            </a:r>
          </a:p>
        </p:txBody>
      </p:sp>
      <p:sp>
        <p:nvSpPr>
          <p:cNvPr id="3" name="Zástupný symbol pro datum 2"/>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4" name="Zástupný symbol pro zápatí 3"/>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číslo snímku 4"/>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0154A8EF-E2DE-4DA7-85A8-D967A0FDAF43}" type="slidenum">
              <a:rPr lang="en-GB" altLang="cs-CZ"/>
              <a:pPr>
                <a:defRPr/>
              </a:pPr>
              <a:t>‹#›</a:t>
            </a:fld>
            <a:endParaRPr lang="en-GB" alt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1" y="463551"/>
            <a:ext cx="10361084" cy="1433513"/>
          </a:xfrm>
        </p:spPr>
        <p:txBody>
          <a:bodyPr/>
          <a:lstStyle/>
          <a:p>
            <a:r>
              <a:rPr lang="cs-CZ"/>
              <a:t>Kliknutím lze upravit styl.</a:t>
            </a:r>
          </a:p>
        </p:txBody>
      </p:sp>
      <p:sp>
        <p:nvSpPr>
          <p:cNvPr id="3" name="Zástupný symbol pro tabulku 2"/>
          <p:cNvSpPr>
            <a:spLocks noGrp="1"/>
          </p:cNvSpPr>
          <p:nvPr>
            <p:ph type="tbl" idx="1"/>
          </p:nvPr>
        </p:nvSpPr>
        <p:spPr>
          <a:xfrm>
            <a:off x="914401" y="1981201"/>
            <a:ext cx="10361084" cy="4113213"/>
          </a:xfrm>
        </p:spPr>
        <p:txBody>
          <a:bodyPr/>
          <a:lstStyle/>
          <a:p>
            <a:pPr lvl="0"/>
            <a:endParaRPr lang="cs-CZ" noProof="0"/>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AE480C0E-FC61-4BFF-AC99-133FA5C4A293}" type="slidenum">
              <a:rPr lang="en-GB" altLang="cs-CZ"/>
              <a:pPr>
                <a:defRPr/>
              </a:pPr>
              <a:t>‹#›</a:t>
            </a:fld>
            <a:endParaRPr lang="en-GB" alt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85FBFDCE-27E8-45FC-B080-2AA1B4C70D0A}" type="slidenum">
              <a:rPr lang="en-GB" altLang="cs-CZ"/>
              <a:pPr>
                <a:defRPr/>
              </a:pPr>
              <a:t>‹#›</a:t>
            </a:fld>
            <a:endParaRPr lang="en-GB" altLang="cs-CZ"/>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D5AFC42E-1FA2-469C-AB78-B3415E3CC95F}" type="slidenum">
              <a:rPr lang="en-GB" altLang="cs-CZ"/>
              <a:pPr>
                <a:defRPr/>
              </a:pPr>
              <a:t>‹#›</a:t>
            </a:fld>
            <a:endParaRPr lang="en-GB" alt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3F53523D-E944-441D-B50B-59D8E50B14A5}" type="slidenum">
              <a:rPr lang="en-GB" altLang="cs-CZ"/>
              <a:pPr>
                <a:defRPr/>
              </a:pPr>
              <a:t>‹#›</a:t>
            </a:fld>
            <a:endParaRPr lang="en-GB" alt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914401" y="1981201"/>
            <a:ext cx="5077884" cy="411321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5484" y="1981201"/>
            <a:ext cx="5080000" cy="411321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zápatí 5"/>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7" name="Zástupný symbol pro číslo snímku 6"/>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7FC2FFC7-8374-4C74-BDAA-73488C515113}" type="slidenum">
              <a:rPr lang="en-GB" altLang="cs-CZ"/>
              <a:pPr>
                <a:defRPr/>
              </a:pPr>
              <a:t>‹#›</a:t>
            </a:fld>
            <a:endParaRPr lang="en-GB" alt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8" name="Zástupný symbol pro zápatí 7"/>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9" name="Zástupný symbol pro číslo snímku 8"/>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B0E7B85C-B39B-4456-97E9-69F6C6DD3B9B}" type="slidenum">
              <a:rPr lang="en-GB" altLang="cs-CZ"/>
              <a:pPr>
                <a:defRPr/>
              </a:pPr>
              <a:t>‹#›</a:t>
            </a:fld>
            <a:endParaRPr lang="en-GB" alt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CC4DE600-F5D4-4DB6-A560-9CFC91F65D4A}" type="datetimeFigureOut">
              <a:rPr lang="cs-CZ"/>
              <a:pPr>
                <a:defRPr/>
              </a:pPr>
              <a:t>10.11.2021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57E454F-1FED-46B0-969F-E65902E9EE8C}" type="slidenum">
              <a:rPr lang="cs-CZ"/>
              <a:pPr>
                <a:defRPr/>
              </a:pPr>
              <a:t>‹#›</a:t>
            </a:fld>
            <a:endParaRPr lang="cs-C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4" name="Zástupný symbol pro zápatí 3"/>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číslo snímku 4"/>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6F124B53-A1BF-47ED-84A0-0A9A941212D5}" type="slidenum">
              <a:rPr lang="en-GB" altLang="cs-CZ"/>
              <a:pPr>
                <a:defRPr/>
              </a:pPr>
              <a:t>‹#›</a:t>
            </a:fld>
            <a:endParaRPr lang="en-GB" altLang="cs-CZ"/>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3" name="Zástupný symbol pro zápatí 2"/>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4" name="Zástupný symbol pro číslo snímku 3"/>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220F07E0-935A-48A7-8DE8-0AA793509ADA}" type="slidenum">
              <a:rPr lang="en-GB" altLang="cs-CZ"/>
              <a:pPr>
                <a:defRPr/>
              </a:pPr>
              <a:t>‹#›</a:t>
            </a:fld>
            <a:endParaRPr lang="en-GB" altLang="cs-CZ"/>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zápatí 5"/>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7" name="Zástupný symbol pro číslo snímku 6"/>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603DFE6F-B546-407B-B743-C4859F56EEB3}" type="slidenum">
              <a:rPr lang="en-GB" altLang="cs-CZ"/>
              <a:pPr>
                <a:defRPr/>
              </a:pPr>
              <a:t>‹#›</a:t>
            </a:fld>
            <a:endParaRPr lang="en-GB" alt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zápatí 5"/>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7" name="Zástupný symbol pro číslo snímku 6"/>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C18B7377-B6B9-478F-8F8A-B182FE8E8D3B}" type="slidenum">
              <a:rPr lang="en-GB" altLang="cs-CZ"/>
              <a:pPr>
                <a:defRPr/>
              </a:pPr>
              <a:t>‹#›</a:t>
            </a:fld>
            <a:endParaRPr lang="en-GB" altLang="cs-CZ"/>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63178091-4E0D-456C-A621-A87CF81C9E6E}" type="slidenum">
              <a:rPr lang="en-GB" altLang="cs-CZ"/>
              <a:pPr>
                <a:defRPr/>
              </a:pPr>
              <a:t>‹#›</a:t>
            </a:fld>
            <a:endParaRPr lang="en-GB" altLang="cs-C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1" y="463551"/>
            <a:ext cx="2588684" cy="5630863"/>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914400" y="463551"/>
            <a:ext cx="7569200" cy="5630863"/>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082B6DC0-C818-4B68-B267-2F91847D826B}" type="slidenum">
              <a:rPr lang="en-GB" altLang="cs-CZ"/>
              <a:pPr>
                <a:defRPr/>
              </a:pPr>
              <a:t>‹#›</a:t>
            </a:fld>
            <a:endParaRPr lang="en-GB" altLang="cs-C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914401" y="463551"/>
            <a:ext cx="10361084" cy="1433513"/>
          </a:xfrm>
        </p:spPr>
        <p:txBody>
          <a:bodyPr/>
          <a:lstStyle/>
          <a:p>
            <a:r>
              <a:rPr lang="cs-CZ"/>
              <a:t>Kliknutím lze upravit styl.</a:t>
            </a:r>
          </a:p>
        </p:txBody>
      </p:sp>
      <p:sp>
        <p:nvSpPr>
          <p:cNvPr id="3" name="Zástupný symbol pro datum 2"/>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4" name="Zástupný symbol pro zápatí 3"/>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číslo snímku 4"/>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5641373E-38E3-4E57-9CA4-FEF1FB537B0E}" type="slidenum">
              <a:rPr lang="en-GB" altLang="cs-CZ"/>
              <a:pPr>
                <a:defRPr/>
              </a:pPr>
              <a:t>‹#›</a:t>
            </a:fld>
            <a:endParaRPr lang="en-GB" altLang="cs-C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1" y="463551"/>
            <a:ext cx="10361084" cy="1433513"/>
          </a:xfrm>
        </p:spPr>
        <p:txBody>
          <a:bodyPr/>
          <a:lstStyle/>
          <a:p>
            <a:r>
              <a:rPr lang="cs-CZ"/>
              <a:t>Kliknutím lze upravit styl.</a:t>
            </a:r>
          </a:p>
        </p:txBody>
      </p:sp>
      <p:sp>
        <p:nvSpPr>
          <p:cNvPr id="3" name="Zástupný symbol pro tabulku 2"/>
          <p:cNvSpPr>
            <a:spLocks noGrp="1"/>
          </p:cNvSpPr>
          <p:nvPr>
            <p:ph type="tbl" idx="1"/>
          </p:nvPr>
        </p:nvSpPr>
        <p:spPr>
          <a:xfrm>
            <a:off x="914401" y="1981201"/>
            <a:ext cx="10361084" cy="4113213"/>
          </a:xfrm>
        </p:spPr>
        <p:txBody>
          <a:bodyPr/>
          <a:lstStyle/>
          <a:p>
            <a:pPr lvl="0"/>
            <a:endParaRPr lang="cs-CZ" noProof="0"/>
          </a:p>
        </p:txBody>
      </p:sp>
      <p:sp>
        <p:nvSpPr>
          <p:cNvPr id="4" name="Zástupný symbol pro datum 3"/>
          <p:cNvSpPr>
            <a:spLocks noGrp="1"/>
          </p:cNvSpPr>
          <p:nvPr>
            <p:ph type="dt" idx="10"/>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5" name="Zástupný symbol pro zápatí 4"/>
          <p:cNvSpPr>
            <a:spLocks noGrp="1"/>
          </p:cNvSpPr>
          <p:nvPr>
            <p:ph type="ftr" idx="11"/>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endParaRPr lang="en-GB" altLang="cs-CZ"/>
          </a:p>
        </p:txBody>
      </p:sp>
      <p:sp>
        <p:nvSpPr>
          <p:cNvPr id="6" name="Zástupný symbol pro číslo snímku 5"/>
          <p:cNvSpPr>
            <a:spLocks noGrp="1"/>
          </p:cNvSpPr>
          <p:nvPr>
            <p:ph type="sldNum" idx="12"/>
          </p:nvPr>
        </p:nvSpPr>
        <p:spPr/>
        <p:txBody>
          <a:bodyPr/>
          <a:lstStyle>
            <a:lvl1pPr fontAlgn="auto">
              <a:spcBef>
                <a:spcPts val="0"/>
              </a:spcBef>
              <a:spcAft>
                <a:spcPts val="0"/>
              </a:spcAft>
              <a:buClrTx/>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mn-lt"/>
                <a:cs typeface="+mn-cs"/>
              </a:defRPr>
            </a:lvl1pPr>
          </a:lstStyle>
          <a:p>
            <a:pPr>
              <a:defRPr/>
            </a:pPr>
            <a:fld id="{784435E2-3F24-409E-9844-606A285CA5DC}" type="slidenum">
              <a:rPr lang="en-GB" altLang="cs-CZ"/>
              <a:pPr>
                <a:defRPr/>
              </a:pPr>
              <a:t>‹#›</a:t>
            </a:fld>
            <a:endParaRPr lang="en-GB" alt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66D5840D-E5E4-4214-BFE0-EC8FE686F035}" type="datetimeFigureOut">
              <a:rPr lang="cs-CZ"/>
              <a:pPr>
                <a:defRPr/>
              </a:pPr>
              <a:t>10.11.2021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0BC15FB-0242-4787-A592-1638E1F9E408}"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E7AFCAD1-1F33-4EA5-85BB-27D29CCE4E29}" type="datetimeFigureOut">
              <a:rPr lang="cs-CZ"/>
              <a:pPr>
                <a:defRPr/>
              </a:pPr>
              <a:t>10.11.2021</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9836CAC0-DEA8-4FFD-A6F9-D2AAC4C973C1}"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fld id="{3D19D256-518D-4B9F-B082-5B8EA10A143A}" type="datetimeFigureOut">
              <a:rPr lang="cs-CZ"/>
              <a:pPr>
                <a:defRPr/>
              </a:pPr>
              <a:t>10.11.2021</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B30FEFAE-EA71-4F98-88F9-4971E633F916}"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9924AEC2-365A-4DBF-A104-D58902B932BA}" type="datetimeFigureOut">
              <a:rPr lang="cs-CZ"/>
              <a:pPr>
                <a:defRPr/>
              </a:pPr>
              <a:t>10.11.2021</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1EE253BE-BF05-4812-884E-D582504B60D8}"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1C1B7385-FCE0-43F9-B6C2-BF9D8A8CC9FB}" type="datetimeFigureOut">
              <a:rPr lang="cs-CZ"/>
              <a:pPr>
                <a:defRPr/>
              </a:pPr>
              <a:t>10.11.2021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A409FB8-6CAE-4321-9DAB-F3D7C60EF5B9}"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5DCF5D69-1BC6-4186-A8C7-4AE358FAC1EB}" type="datetimeFigureOut">
              <a:rPr lang="cs-CZ"/>
              <a:pPr>
                <a:defRPr/>
              </a:pPr>
              <a:t>10.11.2021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978A595-953B-49A5-8238-265636B22598}"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Kliknutím lze upravit styl.</a:t>
            </a:r>
          </a:p>
        </p:txBody>
      </p:sp>
      <p:sp>
        <p:nvSpPr>
          <p:cNvPr id="1027" name="Zástupný symbol pro text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8B20E23-EB2F-492A-9449-700513E79605}" type="datetimeFigureOut">
              <a:rPr lang="cs-CZ"/>
              <a:pPr>
                <a:defRPr/>
              </a:pPr>
              <a:t>10.11.2021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E4A576B-34EF-42CE-B8D7-42E57E18894D}"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CCFF"/>
            </a:gs>
            <a:gs pos="100000">
              <a:srgbClr val="FFFFFF"/>
            </a:gs>
          </a:gsLst>
          <a:lin ang="5400000" scaled="1"/>
        </a:gra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914400" y="463550"/>
            <a:ext cx="103616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ltLang="cs-CZ"/>
              <a:t>Klepněte pro úpravu formátu titulního textu</a:t>
            </a:r>
          </a:p>
        </p:txBody>
      </p:sp>
      <p:sp>
        <p:nvSpPr>
          <p:cNvPr id="13315" name="Rectangle 2"/>
          <p:cNvSpPr>
            <a:spLocks noGrp="1" noChangeArrowheads="1"/>
          </p:cNvSpPr>
          <p:nvPr>
            <p:ph type="body" idx="1"/>
          </p:nvPr>
        </p:nvSpPr>
        <p:spPr bwMode="auto">
          <a:xfrm>
            <a:off x="914400" y="1981200"/>
            <a:ext cx="103616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ltLang="cs-CZ"/>
              <a:t>Klepněte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a:p>
            <a:pPr lvl="4"/>
            <a:r>
              <a:rPr lang="en-GB" altLang="cs-CZ"/>
              <a:t>Osmá úroveň textu</a:t>
            </a:r>
          </a:p>
          <a:p>
            <a:pPr lvl="4"/>
            <a:r>
              <a:rPr lang="en-GB" altLang="cs-CZ"/>
              <a:t>Devátá úroveň</a:t>
            </a:r>
          </a:p>
        </p:txBody>
      </p:sp>
      <p:sp>
        <p:nvSpPr>
          <p:cNvPr id="1027" name="Rectangle 3"/>
          <p:cNvSpPr>
            <a:spLocks noGrp="1" noChangeArrowheads="1"/>
          </p:cNvSpPr>
          <p:nvPr>
            <p:ph type="dt"/>
          </p:nvPr>
        </p:nvSpPr>
        <p:spPr bwMode="auto">
          <a:xfrm>
            <a:off x="914400" y="6248400"/>
            <a:ext cx="2538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
                <a:srgbClr val="000000"/>
              </a:buClr>
              <a:buSzPct val="100000"/>
              <a:defRPr sz="1400">
                <a:solidFill>
                  <a:srgbClr val="000000"/>
                </a:solidFill>
                <a:latin typeface="Times New Roman" pitchFamily="18" charset="0"/>
              </a:defRPr>
            </a:lvl1pPr>
          </a:lstStyle>
          <a:p>
            <a:endParaRPr lang="en-GB" altLang="cs-CZ"/>
          </a:p>
        </p:txBody>
      </p:sp>
      <p:sp>
        <p:nvSpPr>
          <p:cNvPr id="1028" name="Rectangle 4"/>
          <p:cNvSpPr>
            <a:spLocks noGrp="1" noChangeArrowheads="1"/>
          </p:cNvSpPr>
          <p:nvPr>
            <p:ph type="ftr"/>
          </p:nvPr>
        </p:nvSpPr>
        <p:spPr bwMode="auto">
          <a:xfrm>
            <a:off x="4165600" y="6248400"/>
            <a:ext cx="38592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ctr">
              <a:buClr>
                <a:srgbClr val="000000"/>
              </a:buClr>
              <a:buSzPct val="100000"/>
              <a:defRPr sz="1400">
                <a:solidFill>
                  <a:srgbClr val="000000"/>
                </a:solidFill>
                <a:latin typeface="Times New Roman" pitchFamily="18" charset="0"/>
              </a:defRPr>
            </a:lvl1pPr>
          </a:lstStyle>
          <a:p>
            <a:endParaRPr lang="en-GB" altLang="cs-CZ"/>
          </a:p>
        </p:txBody>
      </p:sp>
      <p:sp>
        <p:nvSpPr>
          <p:cNvPr id="1029" name="Rectangle 5"/>
          <p:cNvSpPr>
            <a:spLocks noGrp="1" noChangeArrowheads="1"/>
          </p:cNvSpPr>
          <p:nvPr>
            <p:ph type="sldNum"/>
          </p:nvPr>
        </p:nvSpPr>
        <p:spPr bwMode="auto">
          <a:xfrm>
            <a:off x="8737600" y="6248400"/>
            <a:ext cx="2538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a:buClr>
                <a:srgbClr val="000000"/>
              </a:buClr>
              <a:buSzPct val="100000"/>
              <a:defRPr sz="1400">
                <a:solidFill>
                  <a:srgbClr val="000000"/>
                </a:solidFill>
                <a:latin typeface="Times New Roman" pitchFamily="18" charset="0"/>
              </a:defRPr>
            </a:lvl1pPr>
          </a:lstStyle>
          <a:p>
            <a:fld id="{BE0EE0AC-1D01-4873-A70F-F5846B82384F}"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kern="1200">
          <a:solidFill>
            <a:srgbClr val="000000"/>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4572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9144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13716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18288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kern="1200">
          <a:solidFill>
            <a:srgbClr val="000000"/>
          </a:solidFill>
          <a:latin typeface="+mn-lt"/>
          <a:ea typeface="+mn-ea"/>
          <a:cs typeface="+mn-cs"/>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kern="1200">
          <a:solidFill>
            <a:srgbClr val="000000"/>
          </a:solidFill>
          <a:latin typeface="+mn-lt"/>
          <a:ea typeface="+mn-ea"/>
          <a:cs typeface="+mn-cs"/>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kern="1200">
          <a:solidFill>
            <a:srgbClr val="000000"/>
          </a:solidFill>
          <a:latin typeface="+mn-lt"/>
          <a:ea typeface="+mn-ea"/>
          <a:cs typeface="+mn-cs"/>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kern="1200">
          <a:solidFill>
            <a:srgbClr val="000000"/>
          </a:solidFill>
          <a:latin typeface="+mn-lt"/>
          <a:ea typeface="+mn-ea"/>
          <a:cs typeface="+mn-cs"/>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CCFF"/>
            </a:gs>
            <a:gs pos="100000">
              <a:srgbClr val="FFFFFF"/>
            </a:gs>
          </a:gsLst>
          <a:lin ang="5400000" scaled="1"/>
        </a:gra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914400" y="463550"/>
            <a:ext cx="103616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ltLang="cs-CZ"/>
              <a:t>Klepněte pro úpravu formátu titulního textu</a:t>
            </a:r>
          </a:p>
        </p:txBody>
      </p:sp>
      <p:sp>
        <p:nvSpPr>
          <p:cNvPr id="27651" name="Rectangle 2"/>
          <p:cNvSpPr>
            <a:spLocks noGrp="1" noChangeArrowheads="1"/>
          </p:cNvSpPr>
          <p:nvPr>
            <p:ph type="body" idx="1"/>
          </p:nvPr>
        </p:nvSpPr>
        <p:spPr bwMode="auto">
          <a:xfrm>
            <a:off x="914400" y="1981200"/>
            <a:ext cx="103616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ltLang="cs-CZ"/>
              <a:t>Klepněte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a:p>
            <a:pPr lvl="4"/>
            <a:r>
              <a:rPr lang="en-GB" altLang="cs-CZ"/>
              <a:t>Osmá úroveň textu</a:t>
            </a:r>
          </a:p>
          <a:p>
            <a:pPr lvl="4"/>
            <a:r>
              <a:rPr lang="en-GB" altLang="cs-CZ"/>
              <a:t>Devátá úroveň</a:t>
            </a:r>
          </a:p>
        </p:txBody>
      </p:sp>
      <p:sp>
        <p:nvSpPr>
          <p:cNvPr id="1027" name="Rectangle 3"/>
          <p:cNvSpPr>
            <a:spLocks noGrp="1" noChangeArrowheads="1"/>
          </p:cNvSpPr>
          <p:nvPr>
            <p:ph type="dt"/>
          </p:nvPr>
        </p:nvSpPr>
        <p:spPr bwMode="auto">
          <a:xfrm>
            <a:off x="914400" y="6248400"/>
            <a:ext cx="2538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
                <a:srgbClr val="000000"/>
              </a:buClr>
              <a:buSzPct val="100000"/>
              <a:defRPr sz="1400">
                <a:solidFill>
                  <a:srgbClr val="000000"/>
                </a:solidFill>
                <a:latin typeface="Times New Roman" pitchFamily="18" charset="0"/>
              </a:defRPr>
            </a:lvl1pPr>
          </a:lstStyle>
          <a:p>
            <a:endParaRPr lang="en-GB" altLang="cs-CZ"/>
          </a:p>
        </p:txBody>
      </p:sp>
      <p:sp>
        <p:nvSpPr>
          <p:cNvPr id="1028" name="Rectangle 4"/>
          <p:cNvSpPr>
            <a:spLocks noGrp="1" noChangeArrowheads="1"/>
          </p:cNvSpPr>
          <p:nvPr>
            <p:ph type="ftr"/>
          </p:nvPr>
        </p:nvSpPr>
        <p:spPr bwMode="auto">
          <a:xfrm>
            <a:off x="4165600" y="6248400"/>
            <a:ext cx="38592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ctr">
              <a:buClr>
                <a:srgbClr val="000000"/>
              </a:buClr>
              <a:buSzPct val="100000"/>
              <a:defRPr sz="1400">
                <a:solidFill>
                  <a:srgbClr val="000000"/>
                </a:solidFill>
                <a:latin typeface="Times New Roman" pitchFamily="18" charset="0"/>
              </a:defRPr>
            </a:lvl1pPr>
          </a:lstStyle>
          <a:p>
            <a:endParaRPr lang="en-GB" altLang="cs-CZ"/>
          </a:p>
        </p:txBody>
      </p:sp>
      <p:sp>
        <p:nvSpPr>
          <p:cNvPr id="1029" name="Rectangle 5"/>
          <p:cNvSpPr>
            <a:spLocks noGrp="1" noChangeArrowheads="1"/>
          </p:cNvSpPr>
          <p:nvPr>
            <p:ph type="sldNum"/>
          </p:nvPr>
        </p:nvSpPr>
        <p:spPr bwMode="auto">
          <a:xfrm>
            <a:off x="8737600" y="6248400"/>
            <a:ext cx="2538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a:buClr>
                <a:srgbClr val="000000"/>
              </a:buClr>
              <a:buSzPct val="100000"/>
              <a:defRPr sz="1400">
                <a:solidFill>
                  <a:srgbClr val="000000"/>
                </a:solidFill>
                <a:latin typeface="Times New Roman" pitchFamily="18" charset="0"/>
              </a:defRPr>
            </a:lvl1pPr>
          </a:lstStyle>
          <a:p>
            <a:fld id="{2ADBF1CE-4D6C-44FD-94A6-441757944DA3}"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kern="1200">
          <a:solidFill>
            <a:srgbClr val="000000"/>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4572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9144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13716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1828800" algn="ctr" defTabSz="449263" rtl="0" fontAlgn="base">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kern="1200">
          <a:solidFill>
            <a:srgbClr val="000000"/>
          </a:solidFill>
          <a:latin typeface="+mn-lt"/>
          <a:ea typeface="+mn-ea"/>
          <a:cs typeface="+mn-cs"/>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kern="1200">
          <a:solidFill>
            <a:srgbClr val="000000"/>
          </a:solidFill>
          <a:latin typeface="+mn-lt"/>
          <a:ea typeface="+mn-ea"/>
          <a:cs typeface="+mn-cs"/>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kern="1200">
          <a:solidFill>
            <a:srgbClr val="000000"/>
          </a:solidFill>
          <a:latin typeface="+mn-lt"/>
          <a:ea typeface="+mn-ea"/>
          <a:cs typeface="+mn-cs"/>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kern="1200">
          <a:solidFill>
            <a:srgbClr val="000000"/>
          </a:solidFill>
          <a:latin typeface="+mn-lt"/>
          <a:ea typeface="+mn-ea"/>
          <a:cs typeface="+mn-cs"/>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0.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30.xml"/><Relationship Id="rId5" Type="http://schemas.openxmlformats.org/officeDocument/2006/relationships/image" Target="../media/image41.emf"/><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Nadpis 1"/>
          <p:cNvSpPr>
            <a:spLocks noGrp="1"/>
          </p:cNvSpPr>
          <p:nvPr>
            <p:ph type="ctrTitle"/>
          </p:nvPr>
        </p:nvSpPr>
        <p:spPr/>
        <p:txBody>
          <a:bodyPr/>
          <a:lstStyle/>
          <a:p>
            <a:r>
              <a:rPr lang="cs-CZ" sz="4400" b="1">
                <a:solidFill>
                  <a:srgbClr val="400DFB"/>
                </a:solidFill>
                <a:latin typeface="Comic Sans MS" pitchFamily="66" charset="0"/>
              </a:rPr>
              <a:t>Samčí gametofyt</a:t>
            </a:r>
            <a:br>
              <a:rPr lang="cs-CZ" sz="4400" b="1">
                <a:solidFill>
                  <a:srgbClr val="400DFB"/>
                </a:solidFill>
                <a:latin typeface="Comic Sans MS" pitchFamily="66" charset="0"/>
              </a:rPr>
            </a:br>
            <a:endParaRPr lang="cs-CZ" sz="4400" b="1">
              <a:solidFill>
                <a:srgbClr val="400DFB"/>
              </a:solidFill>
              <a:latin typeface="Comic Sans MS" pitchFamily="66" charset="0"/>
            </a:endParaRPr>
          </a:p>
        </p:txBody>
      </p:sp>
      <p:sp>
        <p:nvSpPr>
          <p:cNvPr id="43010" name="Podnadpis 2"/>
          <p:cNvSpPr>
            <a:spLocks noGrp="1"/>
          </p:cNvSpPr>
          <p:nvPr>
            <p:ph type="subTitle" idx="1"/>
          </p:nvPr>
        </p:nvSpPr>
        <p:spPr/>
        <p:txBody>
          <a:bodyPr/>
          <a:lstStyle/>
          <a:p>
            <a:r>
              <a:rPr lang="cs-CZ" sz="3200">
                <a:latin typeface="Comic Sans MS" pitchFamily="66" charset="0"/>
              </a:rPr>
              <a:t>mikrosporogeneze</a:t>
            </a:r>
            <a:br>
              <a:rPr lang="cs-CZ" sz="3200">
                <a:latin typeface="Comic Sans MS" pitchFamily="66" charset="0"/>
              </a:rPr>
            </a:br>
            <a:r>
              <a:rPr lang="cs-CZ" sz="3200">
                <a:latin typeface="Comic Sans MS" pitchFamily="66" charset="0"/>
              </a:rPr>
              <a:t>mikrogametogeneze</a:t>
            </a:r>
          </a:p>
        </p:txBody>
      </p:sp>
      <p:pic>
        <p:nvPicPr>
          <p:cNvPr id="43011" name="Obrázek 3"/>
          <p:cNvPicPr>
            <a:picLocks noChangeAspect="1"/>
          </p:cNvPicPr>
          <p:nvPr/>
        </p:nvPicPr>
        <p:blipFill>
          <a:blip r:embed="rId2"/>
          <a:srcRect/>
          <a:stretch>
            <a:fillRect/>
          </a:stretch>
        </p:blipFill>
        <p:spPr bwMode="auto">
          <a:xfrm>
            <a:off x="-65088" y="5545138"/>
            <a:ext cx="12257088" cy="1312862"/>
          </a:xfrm>
          <a:prstGeom prst="rect">
            <a:avLst/>
          </a:prstGeom>
          <a:noFill/>
          <a:ln w="9525">
            <a:solidFill>
              <a:srgbClr val="0070C0"/>
            </a:solid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2"/>
          <p:cNvGrpSpPr>
            <a:grpSpLocks/>
          </p:cNvGrpSpPr>
          <p:nvPr/>
        </p:nvGrpSpPr>
        <p:grpSpPr bwMode="auto">
          <a:xfrm>
            <a:off x="1452563" y="508000"/>
            <a:ext cx="1285875" cy="661988"/>
            <a:chOff x="686" y="320"/>
            <a:chExt cx="608" cy="417"/>
          </a:xfrm>
        </p:grpSpPr>
        <p:sp>
          <p:nvSpPr>
            <p:cNvPr id="139267" name="Oval 3"/>
            <p:cNvSpPr>
              <a:spLocks noChangeArrowheads="1"/>
            </p:cNvSpPr>
            <p:nvPr/>
          </p:nvSpPr>
          <p:spPr bwMode="auto">
            <a:xfrm>
              <a:off x="686" y="320"/>
              <a:ext cx="609" cy="418"/>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268" name="Oval 4"/>
            <p:cNvSpPr>
              <a:spLocks noChangeArrowheads="1"/>
            </p:cNvSpPr>
            <p:nvPr/>
          </p:nvSpPr>
          <p:spPr bwMode="auto">
            <a:xfrm>
              <a:off x="896" y="459"/>
              <a:ext cx="247" cy="165"/>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grpSp>
      <p:grpSp>
        <p:nvGrpSpPr>
          <p:cNvPr id="139269" name="Group 5"/>
          <p:cNvGrpSpPr>
            <a:grpSpLocks/>
          </p:cNvGrpSpPr>
          <p:nvPr/>
        </p:nvGrpSpPr>
        <p:grpSpPr bwMode="auto">
          <a:xfrm>
            <a:off x="4386263" y="533400"/>
            <a:ext cx="1296987" cy="668338"/>
            <a:chOff x="2072" y="336"/>
            <a:chExt cx="613" cy="421"/>
          </a:xfrm>
        </p:grpSpPr>
        <p:sp>
          <p:nvSpPr>
            <p:cNvPr id="139270" name="Freeform 6"/>
            <p:cNvSpPr>
              <a:spLocks noChangeArrowheads="1"/>
            </p:cNvSpPr>
            <p:nvPr/>
          </p:nvSpPr>
          <p:spPr bwMode="auto">
            <a:xfrm>
              <a:off x="2072" y="336"/>
              <a:ext cx="280" cy="193"/>
            </a:xfrm>
            <a:custGeom>
              <a:avLst/>
              <a:gdLst/>
              <a:ahLst/>
              <a:cxnLst>
                <a:cxn ang="0">
                  <a:pos x="15585" y="408"/>
                </a:cxn>
                <a:cxn ang="0">
                  <a:pos x="18686" y="700"/>
                </a:cxn>
                <a:cxn ang="0">
                  <a:pos x="18686" y="1399"/>
                </a:cxn>
                <a:cxn ang="0">
                  <a:pos x="19133" y="1983"/>
                </a:cxn>
                <a:cxn ang="0">
                  <a:pos x="19133" y="4052"/>
                </a:cxn>
                <a:cxn ang="0">
                  <a:pos x="19580" y="4286"/>
                </a:cxn>
                <a:cxn ang="0">
                  <a:pos x="19580" y="7259"/>
                </a:cxn>
                <a:cxn ang="0">
                  <a:pos x="19974" y="7959"/>
                </a:cxn>
                <a:cxn ang="0">
                  <a:pos x="19974" y="19009"/>
                </a:cxn>
                <a:cxn ang="0">
                  <a:pos x="17503" y="19009"/>
                </a:cxn>
                <a:cxn ang="0">
                  <a:pos x="17503" y="19300"/>
                </a:cxn>
                <a:cxn ang="0">
                  <a:pos x="16216" y="19300"/>
                </a:cxn>
                <a:cxn ang="0">
                  <a:pos x="16216" y="19592"/>
                </a:cxn>
                <a:cxn ang="0">
                  <a:pos x="13745" y="19592"/>
                </a:cxn>
                <a:cxn ang="0">
                  <a:pos x="12063" y="19971"/>
                </a:cxn>
                <a:cxn ang="0">
                  <a:pos x="788" y="19971"/>
                </a:cxn>
                <a:cxn ang="0">
                  <a:pos x="788" y="19009"/>
                </a:cxn>
                <a:cxn ang="0">
                  <a:pos x="420" y="19009"/>
                </a:cxn>
                <a:cxn ang="0">
                  <a:pos x="420" y="16997"/>
                </a:cxn>
                <a:cxn ang="0">
                  <a:pos x="0" y="16618"/>
                </a:cxn>
                <a:cxn ang="0">
                  <a:pos x="0" y="11341"/>
                </a:cxn>
                <a:cxn ang="0">
                  <a:pos x="420" y="10933"/>
                </a:cxn>
                <a:cxn ang="0">
                  <a:pos x="420" y="9708"/>
                </a:cxn>
                <a:cxn ang="0">
                  <a:pos x="788" y="9329"/>
                </a:cxn>
                <a:cxn ang="0">
                  <a:pos x="1288" y="8309"/>
                </a:cxn>
                <a:cxn ang="0">
                  <a:pos x="1288" y="7668"/>
                </a:cxn>
                <a:cxn ang="0">
                  <a:pos x="2076" y="7055"/>
                </a:cxn>
                <a:cxn ang="0">
                  <a:pos x="2497" y="6356"/>
                </a:cxn>
                <a:cxn ang="0">
                  <a:pos x="5466" y="4052"/>
                </a:cxn>
                <a:cxn ang="0">
                  <a:pos x="5834" y="3382"/>
                </a:cxn>
                <a:cxn ang="0">
                  <a:pos x="6623" y="3003"/>
                </a:cxn>
                <a:cxn ang="0">
                  <a:pos x="7122" y="2624"/>
                </a:cxn>
                <a:cxn ang="0">
                  <a:pos x="7937" y="2303"/>
                </a:cxn>
                <a:cxn ang="0">
                  <a:pos x="8331" y="1983"/>
                </a:cxn>
                <a:cxn ang="0">
                  <a:pos x="9225" y="1603"/>
                </a:cxn>
                <a:cxn ang="0">
                  <a:pos x="9593" y="1399"/>
                </a:cxn>
                <a:cxn ang="0">
                  <a:pos x="10013" y="700"/>
                </a:cxn>
                <a:cxn ang="0">
                  <a:pos x="10381" y="700"/>
                </a:cxn>
                <a:cxn ang="0">
                  <a:pos x="10381" y="408"/>
                </a:cxn>
                <a:cxn ang="0">
                  <a:pos x="11196" y="408"/>
                </a:cxn>
                <a:cxn ang="0">
                  <a:pos x="11196" y="0"/>
                </a:cxn>
                <a:cxn ang="0">
                  <a:pos x="12457" y="0"/>
                </a:cxn>
                <a:cxn ang="0">
                  <a:pos x="15585" y="408"/>
                </a:cxn>
              </a:cxnLst>
              <a:rect l="0" t="0" r="r" b="b"/>
              <a:pathLst>
                <a:path w="20000" h="20000">
                  <a:moveTo>
                    <a:pt x="15585" y="408"/>
                  </a:moveTo>
                  <a:lnTo>
                    <a:pt x="18686" y="700"/>
                  </a:lnTo>
                  <a:lnTo>
                    <a:pt x="18686" y="1399"/>
                  </a:lnTo>
                  <a:lnTo>
                    <a:pt x="19133" y="1983"/>
                  </a:lnTo>
                  <a:lnTo>
                    <a:pt x="19133" y="4052"/>
                  </a:lnTo>
                  <a:lnTo>
                    <a:pt x="19580" y="4286"/>
                  </a:lnTo>
                  <a:lnTo>
                    <a:pt x="19580" y="7259"/>
                  </a:lnTo>
                  <a:lnTo>
                    <a:pt x="19974" y="7959"/>
                  </a:lnTo>
                  <a:lnTo>
                    <a:pt x="19974" y="19009"/>
                  </a:lnTo>
                  <a:lnTo>
                    <a:pt x="17503" y="19009"/>
                  </a:lnTo>
                  <a:lnTo>
                    <a:pt x="17503" y="19300"/>
                  </a:lnTo>
                  <a:lnTo>
                    <a:pt x="16216" y="19300"/>
                  </a:lnTo>
                  <a:lnTo>
                    <a:pt x="16216" y="19592"/>
                  </a:lnTo>
                  <a:lnTo>
                    <a:pt x="13745" y="19592"/>
                  </a:lnTo>
                  <a:lnTo>
                    <a:pt x="12063" y="19971"/>
                  </a:lnTo>
                  <a:lnTo>
                    <a:pt x="788" y="19971"/>
                  </a:lnTo>
                  <a:lnTo>
                    <a:pt x="788" y="19009"/>
                  </a:lnTo>
                  <a:lnTo>
                    <a:pt x="420" y="19009"/>
                  </a:lnTo>
                  <a:lnTo>
                    <a:pt x="420" y="16997"/>
                  </a:lnTo>
                  <a:lnTo>
                    <a:pt x="0" y="16618"/>
                  </a:lnTo>
                  <a:lnTo>
                    <a:pt x="0" y="11341"/>
                  </a:lnTo>
                  <a:lnTo>
                    <a:pt x="420" y="10933"/>
                  </a:lnTo>
                  <a:lnTo>
                    <a:pt x="420" y="9708"/>
                  </a:lnTo>
                  <a:lnTo>
                    <a:pt x="788" y="9329"/>
                  </a:lnTo>
                  <a:lnTo>
                    <a:pt x="1288" y="8309"/>
                  </a:lnTo>
                  <a:lnTo>
                    <a:pt x="1288" y="7668"/>
                  </a:lnTo>
                  <a:lnTo>
                    <a:pt x="2076" y="7055"/>
                  </a:lnTo>
                  <a:lnTo>
                    <a:pt x="2497" y="6356"/>
                  </a:lnTo>
                  <a:lnTo>
                    <a:pt x="5466" y="4052"/>
                  </a:lnTo>
                  <a:lnTo>
                    <a:pt x="5834" y="3382"/>
                  </a:lnTo>
                  <a:lnTo>
                    <a:pt x="6623" y="3003"/>
                  </a:lnTo>
                  <a:lnTo>
                    <a:pt x="7122" y="2624"/>
                  </a:lnTo>
                  <a:lnTo>
                    <a:pt x="7937" y="2303"/>
                  </a:lnTo>
                  <a:lnTo>
                    <a:pt x="8331" y="1983"/>
                  </a:lnTo>
                  <a:lnTo>
                    <a:pt x="9225" y="1603"/>
                  </a:lnTo>
                  <a:lnTo>
                    <a:pt x="9593" y="1399"/>
                  </a:lnTo>
                  <a:lnTo>
                    <a:pt x="10013" y="700"/>
                  </a:lnTo>
                  <a:lnTo>
                    <a:pt x="10381" y="700"/>
                  </a:lnTo>
                  <a:lnTo>
                    <a:pt x="10381" y="408"/>
                  </a:lnTo>
                  <a:lnTo>
                    <a:pt x="11196" y="408"/>
                  </a:lnTo>
                  <a:lnTo>
                    <a:pt x="11196" y="0"/>
                  </a:lnTo>
                  <a:lnTo>
                    <a:pt x="12457" y="0"/>
                  </a:lnTo>
                  <a:lnTo>
                    <a:pt x="15585" y="408"/>
                  </a:lnTo>
                  <a:close/>
                </a:path>
              </a:pathLst>
            </a:custGeom>
            <a:solidFill>
              <a:srgbClr val="FFFF00"/>
            </a:solidFill>
            <a:ln w="12600">
              <a:solidFill>
                <a:srgbClr val="000000"/>
              </a:solidFill>
              <a:round/>
              <a:headEnd/>
              <a:tailEnd/>
            </a:ln>
            <a:effectLst/>
          </p:spPr>
          <p:txBody>
            <a:bodyPr wrap="none" anchor="ctr"/>
            <a:lstStyle/>
            <a:p>
              <a:endParaRPr lang="cs-CZ"/>
            </a:p>
          </p:txBody>
        </p:sp>
        <p:sp>
          <p:nvSpPr>
            <p:cNvPr id="139271" name="Oval 7"/>
            <p:cNvSpPr>
              <a:spLocks noChangeArrowheads="1"/>
            </p:cNvSpPr>
            <p:nvPr/>
          </p:nvSpPr>
          <p:spPr bwMode="auto">
            <a:xfrm>
              <a:off x="2128" y="377"/>
              <a:ext cx="168" cy="111"/>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272" name="Freeform 8"/>
            <p:cNvSpPr>
              <a:spLocks noChangeArrowheads="1"/>
            </p:cNvSpPr>
            <p:nvPr/>
          </p:nvSpPr>
          <p:spPr bwMode="auto">
            <a:xfrm>
              <a:off x="2094" y="565"/>
              <a:ext cx="279" cy="193"/>
            </a:xfrm>
            <a:custGeom>
              <a:avLst/>
              <a:gdLst/>
              <a:ahLst/>
              <a:cxnLst>
                <a:cxn ang="0">
                  <a:pos x="15585" y="19563"/>
                </a:cxn>
                <a:cxn ang="0">
                  <a:pos x="18686" y="19271"/>
                </a:cxn>
                <a:cxn ang="0">
                  <a:pos x="18686" y="18571"/>
                </a:cxn>
                <a:cxn ang="0">
                  <a:pos x="19133" y="17988"/>
                </a:cxn>
                <a:cxn ang="0">
                  <a:pos x="19133" y="15918"/>
                </a:cxn>
                <a:cxn ang="0">
                  <a:pos x="19580" y="15685"/>
                </a:cxn>
                <a:cxn ang="0">
                  <a:pos x="19580" y="12711"/>
                </a:cxn>
                <a:cxn ang="0">
                  <a:pos x="19974" y="12012"/>
                </a:cxn>
                <a:cxn ang="0">
                  <a:pos x="19974" y="991"/>
                </a:cxn>
                <a:cxn ang="0">
                  <a:pos x="17503" y="991"/>
                </a:cxn>
                <a:cxn ang="0">
                  <a:pos x="17503" y="671"/>
                </a:cxn>
                <a:cxn ang="0">
                  <a:pos x="16216" y="671"/>
                </a:cxn>
                <a:cxn ang="0">
                  <a:pos x="16216" y="379"/>
                </a:cxn>
                <a:cxn ang="0">
                  <a:pos x="13745" y="379"/>
                </a:cxn>
                <a:cxn ang="0">
                  <a:pos x="12063" y="0"/>
                </a:cxn>
                <a:cxn ang="0">
                  <a:pos x="788" y="0"/>
                </a:cxn>
                <a:cxn ang="0">
                  <a:pos x="788" y="991"/>
                </a:cxn>
                <a:cxn ang="0">
                  <a:pos x="420" y="991"/>
                </a:cxn>
                <a:cxn ang="0">
                  <a:pos x="420" y="3003"/>
                </a:cxn>
                <a:cxn ang="0">
                  <a:pos x="0" y="3353"/>
                </a:cxn>
                <a:cxn ang="0">
                  <a:pos x="0" y="8630"/>
                </a:cxn>
                <a:cxn ang="0">
                  <a:pos x="420" y="9038"/>
                </a:cxn>
                <a:cxn ang="0">
                  <a:pos x="420" y="10262"/>
                </a:cxn>
                <a:cxn ang="0">
                  <a:pos x="788" y="10641"/>
                </a:cxn>
                <a:cxn ang="0">
                  <a:pos x="1288" y="11662"/>
                </a:cxn>
                <a:cxn ang="0">
                  <a:pos x="1288" y="12303"/>
                </a:cxn>
                <a:cxn ang="0">
                  <a:pos x="2076" y="12945"/>
                </a:cxn>
                <a:cxn ang="0">
                  <a:pos x="2497" y="13615"/>
                </a:cxn>
                <a:cxn ang="0">
                  <a:pos x="5466" y="15918"/>
                </a:cxn>
                <a:cxn ang="0">
                  <a:pos x="5834" y="16589"/>
                </a:cxn>
                <a:cxn ang="0">
                  <a:pos x="6623" y="16968"/>
                </a:cxn>
                <a:cxn ang="0">
                  <a:pos x="7122" y="17347"/>
                </a:cxn>
                <a:cxn ang="0">
                  <a:pos x="7937" y="17668"/>
                </a:cxn>
                <a:cxn ang="0">
                  <a:pos x="8331" y="17988"/>
                </a:cxn>
                <a:cxn ang="0">
                  <a:pos x="9225" y="18367"/>
                </a:cxn>
                <a:cxn ang="0">
                  <a:pos x="9593" y="18571"/>
                </a:cxn>
                <a:cxn ang="0">
                  <a:pos x="10013" y="19271"/>
                </a:cxn>
                <a:cxn ang="0">
                  <a:pos x="10381" y="19271"/>
                </a:cxn>
                <a:cxn ang="0">
                  <a:pos x="10381" y="19563"/>
                </a:cxn>
                <a:cxn ang="0">
                  <a:pos x="11196" y="19563"/>
                </a:cxn>
                <a:cxn ang="0">
                  <a:pos x="11196" y="19971"/>
                </a:cxn>
                <a:cxn ang="0">
                  <a:pos x="12457" y="19971"/>
                </a:cxn>
                <a:cxn ang="0">
                  <a:pos x="15585" y="19563"/>
                </a:cxn>
              </a:cxnLst>
              <a:rect l="0" t="0" r="r" b="b"/>
              <a:pathLst>
                <a:path w="20000" h="20000">
                  <a:moveTo>
                    <a:pt x="15585" y="19563"/>
                  </a:moveTo>
                  <a:lnTo>
                    <a:pt x="18686" y="19271"/>
                  </a:lnTo>
                  <a:lnTo>
                    <a:pt x="18686" y="18571"/>
                  </a:lnTo>
                  <a:lnTo>
                    <a:pt x="19133" y="17988"/>
                  </a:lnTo>
                  <a:lnTo>
                    <a:pt x="19133" y="15918"/>
                  </a:lnTo>
                  <a:lnTo>
                    <a:pt x="19580" y="15685"/>
                  </a:lnTo>
                  <a:lnTo>
                    <a:pt x="19580" y="12711"/>
                  </a:lnTo>
                  <a:lnTo>
                    <a:pt x="19974" y="12012"/>
                  </a:lnTo>
                  <a:lnTo>
                    <a:pt x="19974" y="991"/>
                  </a:lnTo>
                  <a:lnTo>
                    <a:pt x="17503" y="991"/>
                  </a:lnTo>
                  <a:lnTo>
                    <a:pt x="17503" y="671"/>
                  </a:lnTo>
                  <a:lnTo>
                    <a:pt x="16216" y="671"/>
                  </a:lnTo>
                  <a:lnTo>
                    <a:pt x="16216" y="379"/>
                  </a:lnTo>
                  <a:lnTo>
                    <a:pt x="13745" y="379"/>
                  </a:lnTo>
                  <a:lnTo>
                    <a:pt x="12063" y="0"/>
                  </a:lnTo>
                  <a:lnTo>
                    <a:pt x="788" y="0"/>
                  </a:lnTo>
                  <a:lnTo>
                    <a:pt x="788" y="991"/>
                  </a:lnTo>
                  <a:lnTo>
                    <a:pt x="420" y="991"/>
                  </a:lnTo>
                  <a:lnTo>
                    <a:pt x="420" y="3003"/>
                  </a:lnTo>
                  <a:lnTo>
                    <a:pt x="0" y="3353"/>
                  </a:lnTo>
                  <a:lnTo>
                    <a:pt x="0" y="8630"/>
                  </a:lnTo>
                  <a:lnTo>
                    <a:pt x="420" y="9038"/>
                  </a:lnTo>
                  <a:lnTo>
                    <a:pt x="420" y="10262"/>
                  </a:lnTo>
                  <a:lnTo>
                    <a:pt x="788" y="10641"/>
                  </a:lnTo>
                  <a:lnTo>
                    <a:pt x="1288" y="11662"/>
                  </a:lnTo>
                  <a:lnTo>
                    <a:pt x="1288" y="12303"/>
                  </a:lnTo>
                  <a:lnTo>
                    <a:pt x="2076" y="12945"/>
                  </a:lnTo>
                  <a:lnTo>
                    <a:pt x="2497" y="13615"/>
                  </a:lnTo>
                  <a:lnTo>
                    <a:pt x="5466" y="15918"/>
                  </a:lnTo>
                  <a:lnTo>
                    <a:pt x="5834" y="16589"/>
                  </a:lnTo>
                  <a:lnTo>
                    <a:pt x="6623" y="16968"/>
                  </a:lnTo>
                  <a:lnTo>
                    <a:pt x="7122" y="17347"/>
                  </a:lnTo>
                  <a:lnTo>
                    <a:pt x="7937" y="17668"/>
                  </a:lnTo>
                  <a:lnTo>
                    <a:pt x="8331" y="17988"/>
                  </a:lnTo>
                  <a:lnTo>
                    <a:pt x="9225" y="18367"/>
                  </a:lnTo>
                  <a:lnTo>
                    <a:pt x="9593" y="18571"/>
                  </a:lnTo>
                  <a:lnTo>
                    <a:pt x="10013" y="19271"/>
                  </a:lnTo>
                  <a:lnTo>
                    <a:pt x="10381" y="19271"/>
                  </a:lnTo>
                  <a:lnTo>
                    <a:pt x="10381" y="19563"/>
                  </a:lnTo>
                  <a:lnTo>
                    <a:pt x="11196" y="19563"/>
                  </a:lnTo>
                  <a:lnTo>
                    <a:pt x="11196" y="19971"/>
                  </a:lnTo>
                  <a:lnTo>
                    <a:pt x="12457" y="19971"/>
                  </a:lnTo>
                  <a:lnTo>
                    <a:pt x="15585" y="19563"/>
                  </a:lnTo>
                  <a:close/>
                </a:path>
              </a:pathLst>
            </a:custGeom>
            <a:solidFill>
              <a:srgbClr val="FFFF00"/>
            </a:solidFill>
            <a:ln w="12600">
              <a:solidFill>
                <a:srgbClr val="000000"/>
              </a:solidFill>
              <a:round/>
              <a:headEnd/>
              <a:tailEnd/>
            </a:ln>
            <a:effectLst/>
          </p:spPr>
          <p:txBody>
            <a:bodyPr wrap="none" anchor="ctr"/>
            <a:lstStyle/>
            <a:p>
              <a:endParaRPr lang="cs-CZ"/>
            </a:p>
          </p:txBody>
        </p:sp>
        <p:sp>
          <p:nvSpPr>
            <p:cNvPr id="139273" name="Oval 9"/>
            <p:cNvSpPr>
              <a:spLocks noChangeArrowheads="1"/>
            </p:cNvSpPr>
            <p:nvPr/>
          </p:nvSpPr>
          <p:spPr bwMode="auto">
            <a:xfrm>
              <a:off x="2146" y="599"/>
              <a:ext cx="168" cy="111"/>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274" name="Freeform 10"/>
            <p:cNvSpPr>
              <a:spLocks noChangeArrowheads="1"/>
            </p:cNvSpPr>
            <p:nvPr/>
          </p:nvSpPr>
          <p:spPr bwMode="auto">
            <a:xfrm>
              <a:off x="2401" y="336"/>
              <a:ext cx="280" cy="193"/>
            </a:xfrm>
            <a:custGeom>
              <a:avLst/>
              <a:gdLst/>
              <a:ahLst/>
              <a:cxnLst>
                <a:cxn ang="0">
                  <a:pos x="4389" y="408"/>
                </a:cxn>
                <a:cxn ang="0">
                  <a:pos x="1288" y="700"/>
                </a:cxn>
                <a:cxn ang="0">
                  <a:pos x="1288" y="1399"/>
                </a:cxn>
                <a:cxn ang="0">
                  <a:pos x="815" y="1983"/>
                </a:cxn>
                <a:cxn ang="0">
                  <a:pos x="815" y="4052"/>
                </a:cxn>
                <a:cxn ang="0">
                  <a:pos x="394" y="4286"/>
                </a:cxn>
                <a:cxn ang="0">
                  <a:pos x="394" y="7259"/>
                </a:cxn>
                <a:cxn ang="0">
                  <a:pos x="0" y="7959"/>
                </a:cxn>
                <a:cxn ang="0">
                  <a:pos x="0" y="19009"/>
                </a:cxn>
                <a:cxn ang="0">
                  <a:pos x="2470" y="19009"/>
                </a:cxn>
                <a:cxn ang="0">
                  <a:pos x="2470" y="19300"/>
                </a:cxn>
                <a:cxn ang="0">
                  <a:pos x="3758" y="19300"/>
                </a:cxn>
                <a:cxn ang="0">
                  <a:pos x="3758" y="19592"/>
                </a:cxn>
                <a:cxn ang="0">
                  <a:pos x="6229" y="19592"/>
                </a:cxn>
                <a:cxn ang="0">
                  <a:pos x="7884" y="19971"/>
                </a:cxn>
                <a:cxn ang="0">
                  <a:pos x="19185" y="19971"/>
                </a:cxn>
                <a:cxn ang="0">
                  <a:pos x="19185" y="19009"/>
                </a:cxn>
                <a:cxn ang="0">
                  <a:pos x="19553" y="19009"/>
                </a:cxn>
                <a:cxn ang="0">
                  <a:pos x="19553" y="16997"/>
                </a:cxn>
                <a:cxn ang="0">
                  <a:pos x="19974" y="16618"/>
                </a:cxn>
                <a:cxn ang="0">
                  <a:pos x="19974" y="11341"/>
                </a:cxn>
                <a:cxn ang="0">
                  <a:pos x="19553" y="10933"/>
                </a:cxn>
                <a:cxn ang="0">
                  <a:pos x="19553" y="9708"/>
                </a:cxn>
                <a:cxn ang="0">
                  <a:pos x="19185" y="9329"/>
                </a:cxn>
                <a:cxn ang="0">
                  <a:pos x="18686" y="8309"/>
                </a:cxn>
                <a:cxn ang="0">
                  <a:pos x="18686" y="7668"/>
                </a:cxn>
                <a:cxn ang="0">
                  <a:pos x="17871" y="7055"/>
                </a:cxn>
                <a:cxn ang="0">
                  <a:pos x="17451" y="6356"/>
                </a:cxn>
                <a:cxn ang="0">
                  <a:pos x="14507" y="4052"/>
                </a:cxn>
                <a:cxn ang="0">
                  <a:pos x="14139" y="3382"/>
                </a:cxn>
                <a:cxn ang="0">
                  <a:pos x="13351" y="3003"/>
                </a:cxn>
                <a:cxn ang="0">
                  <a:pos x="12825" y="2624"/>
                </a:cxn>
                <a:cxn ang="0">
                  <a:pos x="12037" y="2303"/>
                </a:cxn>
                <a:cxn ang="0">
                  <a:pos x="11643" y="1983"/>
                </a:cxn>
                <a:cxn ang="0">
                  <a:pos x="10749" y="1603"/>
                </a:cxn>
                <a:cxn ang="0">
                  <a:pos x="10381" y="1399"/>
                </a:cxn>
                <a:cxn ang="0">
                  <a:pos x="9987" y="700"/>
                </a:cxn>
                <a:cxn ang="0">
                  <a:pos x="9593" y="700"/>
                </a:cxn>
                <a:cxn ang="0">
                  <a:pos x="9593" y="408"/>
                </a:cxn>
                <a:cxn ang="0">
                  <a:pos x="8778" y="408"/>
                </a:cxn>
                <a:cxn ang="0">
                  <a:pos x="8778" y="0"/>
                </a:cxn>
                <a:cxn ang="0">
                  <a:pos x="7516" y="0"/>
                </a:cxn>
                <a:cxn ang="0">
                  <a:pos x="4389" y="408"/>
                </a:cxn>
              </a:cxnLst>
              <a:rect l="0" t="0" r="r" b="b"/>
              <a:pathLst>
                <a:path w="20000" h="20000">
                  <a:moveTo>
                    <a:pt x="4389" y="408"/>
                  </a:moveTo>
                  <a:lnTo>
                    <a:pt x="1288" y="700"/>
                  </a:lnTo>
                  <a:lnTo>
                    <a:pt x="1288" y="1399"/>
                  </a:lnTo>
                  <a:lnTo>
                    <a:pt x="815" y="1983"/>
                  </a:lnTo>
                  <a:lnTo>
                    <a:pt x="815" y="4052"/>
                  </a:lnTo>
                  <a:lnTo>
                    <a:pt x="394" y="4286"/>
                  </a:lnTo>
                  <a:lnTo>
                    <a:pt x="394" y="7259"/>
                  </a:lnTo>
                  <a:lnTo>
                    <a:pt x="0" y="7959"/>
                  </a:lnTo>
                  <a:lnTo>
                    <a:pt x="0" y="19009"/>
                  </a:lnTo>
                  <a:lnTo>
                    <a:pt x="2470" y="19009"/>
                  </a:lnTo>
                  <a:lnTo>
                    <a:pt x="2470" y="19300"/>
                  </a:lnTo>
                  <a:lnTo>
                    <a:pt x="3758" y="19300"/>
                  </a:lnTo>
                  <a:lnTo>
                    <a:pt x="3758" y="19592"/>
                  </a:lnTo>
                  <a:lnTo>
                    <a:pt x="6229" y="19592"/>
                  </a:lnTo>
                  <a:lnTo>
                    <a:pt x="7884" y="19971"/>
                  </a:lnTo>
                  <a:lnTo>
                    <a:pt x="19185" y="19971"/>
                  </a:lnTo>
                  <a:lnTo>
                    <a:pt x="19185" y="19009"/>
                  </a:lnTo>
                  <a:lnTo>
                    <a:pt x="19553" y="19009"/>
                  </a:lnTo>
                  <a:lnTo>
                    <a:pt x="19553" y="16997"/>
                  </a:lnTo>
                  <a:lnTo>
                    <a:pt x="19974" y="16618"/>
                  </a:lnTo>
                  <a:lnTo>
                    <a:pt x="19974" y="11341"/>
                  </a:lnTo>
                  <a:lnTo>
                    <a:pt x="19553" y="10933"/>
                  </a:lnTo>
                  <a:lnTo>
                    <a:pt x="19553" y="9708"/>
                  </a:lnTo>
                  <a:lnTo>
                    <a:pt x="19185" y="9329"/>
                  </a:lnTo>
                  <a:lnTo>
                    <a:pt x="18686" y="8309"/>
                  </a:lnTo>
                  <a:lnTo>
                    <a:pt x="18686" y="7668"/>
                  </a:lnTo>
                  <a:lnTo>
                    <a:pt x="17871" y="7055"/>
                  </a:lnTo>
                  <a:lnTo>
                    <a:pt x="17451" y="6356"/>
                  </a:lnTo>
                  <a:lnTo>
                    <a:pt x="14507" y="4052"/>
                  </a:lnTo>
                  <a:lnTo>
                    <a:pt x="14139" y="3382"/>
                  </a:lnTo>
                  <a:lnTo>
                    <a:pt x="13351" y="3003"/>
                  </a:lnTo>
                  <a:lnTo>
                    <a:pt x="12825" y="2624"/>
                  </a:lnTo>
                  <a:lnTo>
                    <a:pt x="12037" y="2303"/>
                  </a:lnTo>
                  <a:lnTo>
                    <a:pt x="11643" y="1983"/>
                  </a:lnTo>
                  <a:lnTo>
                    <a:pt x="10749" y="1603"/>
                  </a:lnTo>
                  <a:lnTo>
                    <a:pt x="10381" y="1399"/>
                  </a:lnTo>
                  <a:lnTo>
                    <a:pt x="9987" y="700"/>
                  </a:lnTo>
                  <a:lnTo>
                    <a:pt x="9593" y="700"/>
                  </a:lnTo>
                  <a:lnTo>
                    <a:pt x="9593" y="408"/>
                  </a:lnTo>
                  <a:lnTo>
                    <a:pt x="8778" y="408"/>
                  </a:lnTo>
                  <a:lnTo>
                    <a:pt x="8778" y="0"/>
                  </a:lnTo>
                  <a:lnTo>
                    <a:pt x="7516" y="0"/>
                  </a:lnTo>
                  <a:lnTo>
                    <a:pt x="4389" y="408"/>
                  </a:lnTo>
                  <a:close/>
                </a:path>
              </a:pathLst>
            </a:custGeom>
            <a:solidFill>
              <a:srgbClr val="FFFF00"/>
            </a:solidFill>
            <a:ln w="12600">
              <a:solidFill>
                <a:srgbClr val="000000"/>
              </a:solidFill>
              <a:round/>
              <a:headEnd/>
              <a:tailEnd/>
            </a:ln>
            <a:effectLst/>
          </p:spPr>
          <p:txBody>
            <a:bodyPr wrap="none" anchor="ctr"/>
            <a:lstStyle/>
            <a:p>
              <a:endParaRPr lang="cs-CZ"/>
            </a:p>
          </p:txBody>
        </p:sp>
        <p:sp>
          <p:nvSpPr>
            <p:cNvPr id="139275" name="Oval 11"/>
            <p:cNvSpPr>
              <a:spLocks noChangeArrowheads="1"/>
            </p:cNvSpPr>
            <p:nvPr/>
          </p:nvSpPr>
          <p:spPr bwMode="auto">
            <a:xfrm>
              <a:off x="2457" y="377"/>
              <a:ext cx="168" cy="111"/>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276" name="Freeform 12"/>
            <p:cNvSpPr>
              <a:spLocks noChangeArrowheads="1"/>
            </p:cNvSpPr>
            <p:nvPr/>
          </p:nvSpPr>
          <p:spPr bwMode="auto">
            <a:xfrm>
              <a:off x="2407" y="565"/>
              <a:ext cx="279" cy="193"/>
            </a:xfrm>
            <a:custGeom>
              <a:avLst/>
              <a:gdLst/>
              <a:ahLst/>
              <a:cxnLst>
                <a:cxn ang="0">
                  <a:pos x="4389" y="19563"/>
                </a:cxn>
                <a:cxn ang="0">
                  <a:pos x="1288" y="19271"/>
                </a:cxn>
                <a:cxn ang="0">
                  <a:pos x="1288" y="18571"/>
                </a:cxn>
                <a:cxn ang="0">
                  <a:pos x="815" y="17988"/>
                </a:cxn>
                <a:cxn ang="0">
                  <a:pos x="815" y="15918"/>
                </a:cxn>
                <a:cxn ang="0">
                  <a:pos x="394" y="15685"/>
                </a:cxn>
                <a:cxn ang="0">
                  <a:pos x="394" y="12711"/>
                </a:cxn>
                <a:cxn ang="0">
                  <a:pos x="0" y="12012"/>
                </a:cxn>
                <a:cxn ang="0">
                  <a:pos x="0" y="991"/>
                </a:cxn>
                <a:cxn ang="0">
                  <a:pos x="2470" y="991"/>
                </a:cxn>
                <a:cxn ang="0">
                  <a:pos x="2470" y="671"/>
                </a:cxn>
                <a:cxn ang="0">
                  <a:pos x="3758" y="671"/>
                </a:cxn>
                <a:cxn ang="0">
                  <a:pos x="3758" y="379"/>
                </a:cxn>
                <a:cxn ang="0">
                  <a:pos x="6229" y="379"/>
                </a:cxn>
                <a:cxn ang="0">
                  <a:pos x="7884" y="0"/>
                </a:cxn>
                <a:cxn ang="0">
                  <a:pos x="19185" y="0"/>
                </a:cxn>
                <a:cxn ang="0">
                  <a:pos x="19185" y="991"/>
                </a:cxn>
                <a:cxn ang="0">
                  <a:pos x="19553" y="991"/>
                </a:cxn>
                <a:cxn ang="0">
                  <a:pos x="19553" y="3003"/>
                </a:cxn>
                <a:cxn ang="0">
                  <a:pos x="19974" y="3353"/>
                </a:cxn>
                <a:cxn ang="0">
                  <a:pos x="19974" y="8630"/>
                </a:cxn>
                <a:cxn ang="0">
                  <a:pos x="19553" y="9038"/>
                </a:cxn>
                <a:cxn ang="0">
                  <a:pos x="19553" y="10262"/>
                </a:cxn>
                <a:cxn ang="0">
                  <a:pos x="19185" y="10641"/>
                </a:cxn>
                <a:cxn ang="0">
                  <a:pos x="18686" y="11662"/>
                </a:cxn>
                <a:cxn ang="0">
                  <a:pos x="18686" y="12303"/>
                </a:cxn>
                <a:cxn ang="0">
                  <a:pos x="17871" y="12945"/>
                </a:cxn>
                <a:cxn ang="0">
                  <a:pos x="17451" y="13615"/>
                </a:cxn>
                <a:cxn ang="0">
                  <a:pos x="14507" y="15918"/>
                </a:cxn>
                <a:cxn ang="0">
                  <a:pos x="14139" y="16589"/>
                </a:cxn>
                <a:cxn ang="0">
                  <a:pos x="13351" y="16968"/>
                </a:cxn>
                <a:cxn ang="0">
                  <a:pos x="12825" y="17347"/>
                </a:cxn>
                <a:cxn ang="0">
                  <a:pos x="12037" y="17668"/>
                </a:cxn>
                <a:cxn ang="0">
                  <a:pos x="11643" y="17988"/>
                </a:cxn>
                <a:cxn ang="0">
                  <a:pos x="10749" y="18367"/>
                </a:cxn>
                <a:cxn ang="0">
                  <a:pos x="10381" y="18571"/>
                </a:cxn>
                <a:cxn ang="0">
                  <a:pos x="9987" y="19271"/>
                </a:cxn>
                <a:cxn ang="0">
                  <a:pos x="9593" y="19271"/>
                </a:cxn>
                <a:cxn ang="0">
                  <a:pos x="9593" y="19563"/>
                </a:cxn>
                <a:cxn ang="0">
                  <a:pos x="8778" y="19563"/>
                </a:cxn>
                <a:cxn ang="0">
                  <a:pos x="8778" y="19971"/>
                </a:cxn>
                <a:cxn ang="0">
                  <a:pos x="7516" y="19971"/>
                </a:cxn>
                <a:cxn ang="0">
                  <a:pos x="4389" y="19563"/>
                </a:cxn>
              </a:cxnLst>
              <a:rect l="0" t="0" r="r" b="b"/>
              <a:pathLst>
                <a:path w="20000" h="20000">
                  <a:moveTo>
                    <a:pt x="4389" y="19563"/>
                  </a:moveTo>
                  <a:lnTo>
                    <a:pt x="1288" y="19271"/>
                  </a:lnTo>
                  <a:lnTo>
                    <a:pt x="1288" y="18571"/>
                  </a:lnTo>
                  <a:lnTo>
                    <a:pt x="815" y="17988"/>
                  </a:lnTo>
                  <a:lnTo>
                    <a:pt x="815" y="15918"/>
                  </a:lnTo>
                  <a:lnTo>
                    <a:pt x="394" y="15685"/>
                  </a:lnTo>
                  <a:lnTo>
                    <a:pt x="394" y="12711"/>
                  </a:lnTo>
                  <a:lnTo>
                    <a:pt x="0" y="12012"/>
                  </a:lnTo>
                  <a:lnTo>
                    <a:pt x="0" y="991"/>
                  </a:lnTo>
                  <a:lnTo>
                    <a:pt x="2470" y="991"/>
                  </a:lnTo>
                  <a:lnTo>
                    <a:pt x="2470" y="671"/>
                  </a:lnTo>
                  <a:lnTo>
                    <a:pt x="3758" y="671"/>
                  </a:lnTo>
                  <a:lnTo>
                    <a:pt x="3758" y="379"/>
                  </a:lnTo>
                  <a:lnTo>
                    <a:pt x="6229" y="379"/>
                  </a:lnTo>
                  <a:lnTo>
                    <a:pt x="7884" y="0"/>
                  </a:lnTo>
                  <a:lnTo>
                    <a:pt x="19185" y="0"/>
                  </a:lnTo>
                  <a:lnTo>
                    <a:pt x="19185" y="991"/>
                  </a:lnTo>
                  <a:lnTo>
                    <a:pt x="19553" y="991"/>
                  </a:lnTo>
                  <a:lnTo>
                    <a:pt x="19553" y="3003"/>
                  </a:lnTo>
                  <a:lnTo>
                    <a:pt x="19974" y="3353"/>
                  </a:lnTo>
                  <a:lnTo>
                    <a:pt x="19974" y="8630"/>
                  </a:lnTo>
                  <a:lnTo>
                    <a:pt x="19553" y="9038"/>
                  </a:lnTo>
                  <a:lnTo>
                    <a:pt x="19553" y="10262"/>
                  </a:lnTo>
                  <a:lnTo>
                    <a:pt x="19185" y="10641"/>
                  </a:lnTo>
                  <a:lnTo>
                    <a:pt x="18686" y="11662"/>
                  </a:lnTo>
                  <a:lnTo>
                    <a:pt x="18686" y="12303"/>
                  </a:lnTo>
                  <a:lnTo>
                    <a:pt x="17871" y="12945"/>
                  </a:lnTo>
                  <a:lnTo>
                    <a:pt x="17451" y="13615"/>
                  </a:lnTo>
                  <a:lnTo>
                    <a:pt x="14507" y="15918"/>
                  </a:lnTo>
                  <a:lnTo>
                    <a:pt x="14139" y="16589"/>
                  </a:lnTo>
                  <a:lnTo>
                    <a:pt x="13351" y="16968"/>
                  </a:lnTo>
                  <a:lnTo>
                    <a:pt x="12825" y="17347"/>
                  </a:lnTo>
                  <a:lnTo>
                    <a:pt x="12037" y="17668"/>
                  </a:lnTo>
                  <a:lnTo>
                    <a:pt x="11643" y="17988"/>
                  </a:lnTo>
                  <a:lnTo>
                    <a:pt x="10749" y="18367"/>
                  </a:lnTo>
                  <a:lnTo>
                    <a:pt x="10381" y="18571"/>
                  </a:lnTo>
                  <a:lnTo>
                    <a:pt x="9987" y="19271"/>
                  </a:lnTo>
                  <a:lnTo>
                    <a:pt x="9593" y="19271"/>
                  </a:lnTo>
                  <a:lnTo>
                    <a:pt x="9593" y="19563"/>
                  </a:lnTo>
                  <a:lnTo>
                    <a:pt x="8778" y="19563"/>
                  </a:lnTo>
                  <a:lnTo>
                    <a:pt x="8778" y="19971"/>
                  </a:lnTo>
                  <a:lnTo>
                    <a:pt x="7516" y="19971"/>
                  </a:lnTo>
                  <a:lnTo>
                    <a:pt x="4389" y="19563"/>
                  </a:lnTo>
                  <a:close/>
                </a:path>
              </a:pathLst>
            </a:custGeom>
            <a:solidFill>
              <a:srgbClr val="FFFF00"/>
            </a:solidFill>
            <a:ln w="12600">
              <a:solidFill>
                <a:srgbClr val="000000"/>
              </a:solidFill>
              <a:round/>
              <a:headEnd/>
              <a:tailEnd/>
            </a:ln>
            <a:effectLst/>
          </p:spPr>
          <p:txBody>
            <a:bodyPr wrap="none" anchor="ctr"/>
            <a:lstStyle/>
            <a:p>
              <a:endParaRPr lang="cs-CZ"/>
            </a:p>
          </p:txBody>
        </p:sp>
        <p:sp>
          <p:nvSpPr>
            <p:cNvPr id="139277" name="Oval 13"/>
            <p:cNvSpPr>
              <a:spLocks noChangeArrowheads="1"/>
            </p:cNvSpPr>
            <p:nvPr/>
          </p:nvSpPr>
          <p:spPr bwMode="auto">
            <a:xfrm>
              <a:off x="2462" y="605"/>
              <a:ext cx="168" cy="111"/>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grpSp>
      <p:grpSp>
        <p:nvGrpSpPr>
          <p:cNvPr id="139278" name="Group 14"/>
          <p:cNvGrpSpPr>
            <a:grpSpLocks/>
          </p:cNvGrpSpPr>
          <p:nvPr/>
        </p:nvGrpSpPr>
        <p:grpSpPr bwMode="auto">
          <a:xfrm>
            <a:off x="7107238" y="508000"/>
            <a:ext cx="2070100" cy="885825"/>
            <a:chOff x="3358" y="320"/>
            <a:chExt cx="978" cy="558"/>
          </a:xfrm>
        </p:grpSpPr>
        <p:sp>
          <p:nvSpPr>
            <p:cNvPr id="139279" name="Oval 15"/>
            <p:cNvSpPr>
              <a:spLocks noChangeArrowheads="1"/>
            </p:cNvSpPr>
            <p:nvPr/>
          </p:nvSpPr>
          <p:spPr bwMode="auto">
            <a:xfrm>
              <a:off x="3358" y="320"/>
              <a:ext cx="428" cy="245"/>
            </a:xfrm>
            <a:prstGeom prst="ellipse">
              <a:avLst/>
            </a:prstGeom>
            <a:noFill/>
            <a:ln w="12600">
              <a:solidFill>
                <a:srgbClr val="000000"/>
              </a:solidFill>
              <a:miter lim="800000"/>
              <a:headEnd/>
              <a:tailEnd/>
            </a:ln>
            <a:effectLst/>
          </p:spPr>
          <p:txBody>
            <a:bodyPr wrap="none" anchor="ctr"/>
            <a:lstStyle/>
            <a:p>
              <a:endParaRPr lang="cs-CZ"/>
            </a:p>
          </p:txBody>
        </p:sp>
        <p:sp>
          <p:nvSpPr>
            <p:cNvPr id="139280" name="Oval 16"/>
            <p:cNvSpPr>
              <a:spLocks noChangeArrowheads="1"/>
            </p:cNvSpPr>
            <p:nvPr/>
          </p:nvSpPr>
          <p:spPr bwMode="auto">
            <a:xfrm>
              <a:off x="3396" y="339"/>
              <a:ext cx="353" cy="206"/>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281" name="Oval 17"/>
            <p:cNvSpPr>
              <a:spLocks noChangeArrowheads="1"/>
            </p:cNvSpPr>
            <p:nvPr/>
          </p:nvSpPr>
          <p:spPr bwMode="auto">
            <a:xfrm>
              <a:off x="3502" y="401"/>
              <a:ext cx="143" cy="94"/>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282" name="Oval 18"/>
            <p:cNvSpPr>
              <a:spLocks noChangeArrowheads="1"/>
            </p:cNvSpPr>
            <p:nvPr/>
          </p:nvSpPr>
          <p:spPr bwMode="auto">
            <a:xfrm>
              <a:off x="3909" y="320"/>
              <a:ext cx="428" cy="245"/>
            </a:xfrm>
            <a:prstGeom prst="ellipse">
              <a:avLst/>
            </a:prstGeom>
            <a:noFill/>
            <a:ln w="12600">
              <a:solidFill>
                <a:srgbClr val="000000"/>
              </a:solidFill>
              <a:miter lim="800000"/>
              <a:headEnd/>
              <a:tailEnd/>
            </a:ln>
            <a:effectLst/>
          </p:spPr>
          <p:txBody>
            <a:bodyPr wrap="none" anchor="ctr"/>
            <a:lstStyle/>
            <a:p>
              <a:endParaRPr lang="cs-CZ"/>
            </a:p>
          </p:txBody>
        </p:sp>
        <p:sp>
          <p:nvSpPr>
            <p:cNvPr id="139283" name="Oval 19"/>
            <p:cNvSpPr>
              <a:spLocks noChangeArrowheads="1"/>
            </p:cNvSpPr>
            <p:nvPr/>
          </p:nvSpPr>
          <p:spPr bwMode="auto">
            <a:xfrm>
              <a:off x="3947" y="339"/>
              <a:ext cx="353" cy="206"/>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284" name="Oval 20"/>
            <p:cNvSpPr>
              <a:spLocks noChangeArrowheads="1"/>
            </p:cNvSpPr>
            <p:nvPr/>
          </p:nvSpPr>
          <p:spPr bwMode="auto">
            <a:xfrm>
              <a:off x="4053" y="401"/>
              <a:ext cx="143" cy="94"/>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285" name="Oval 21"/>
            <p:cNvSpPr>
              <a:spLocks noChangeArrowheads="1"/>
            </p:cNvSpPr>
            <p:nvPr/>
          </p:nvSpPr>
          <p:spPr bwMode="auto">
            <a:xfrm>
              <a:off x="3359" y="634"/>
              <a:ext cx="428" cy="245"/>
            </a:xfrm>
            <a:prstGeom prst="ellipse">
              <a:avLst/>
            </a:prstGeom>
            <a:noFill/>
            <a:ln w="12600">
              <a:solidFill>
                <a:srgbClr val="000000"/>
              </a:solidFill>
              <a:miter lim="800000"/>
              <a:headEnd/>
              <a:tailEnd/>
            </a:ln>
            <a:effectLst/>
          </p:spPr>
          <p:txBody>
            <a:bodyPr wrap="none" anchor="ctr"/>
            <a:lstStyle/>
            <a:p>
              <a:endParaRPr lang="cs-CZ"/>
            </a:p>
          </p:txBody>
        </p:sp>
        <p:sp>
          <p:nvSpPr>
            <p:cNvPr id="139286" name="Oval 22"/>
            <p:cNvSpPr>
              <a:spLocks noChangeArrowheads="1"/>
            </p:cNvSpPr>
            <p:nvPr/>
          </p:nvSpPr>
          <p:spPr bwMode="auto">
            <a:xfrm>
              <a:off x="3397" y="653"/>
              <a:ext cx="353" cy="206"/>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287" name="Oval 23"/>
            <p:cNvSpPr>
              <a:spLocks noChangeArrowheads="1"/>
            </p:cNvSpPr>
            <p:nvPr/>
          </p:nvSpPr>
          <p:spPr bwMode="auto">
            <a:xfrm>
              <a:off x="3502" y="716"/>
              <a:ext cx="143" cy="94"/>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288" name="Oval 24"/>
            <p:cNvSpPr>
              <a:spLocks noChangeArrowheads="1"/>
            </p:cNvSpPr>
            <p:nvPr/>
          </p:nvSpPr>
          <p:spPr bwMode="auto">
            <a:xfrm>
              <a:off x="3909" y="634"/>
              <a:ext cx="428" cy="245"/>
            </a:xfrm>
            <a:prstGeom prst="ellipse">
              <a:avLst/>
            </a:prstGeom>
            <a:noFill/>
            <a:ln w="12600">
              <a:solidFill>
                <a:srgbClr val="000000"/>
              </a:solidFill>
              <a:miter lim="800000"/>
              <a:headEnd/>
              <a:tailEnd/>
            </a:ln>
            <a:effectLst/>
          </p:spPr>
          <p:txBody>
            <a:bodyPr wrap="none" anchor="ctr"/>
            <a:lstStyle/>
            <a:p>
              <a:endParaRPr lang="cs-CZ"/>
            </a:p>
          </p:txBody>
        </p:sp>
        <p:sp>
          <p:nvSpPr>
            <p:cNvPr id="139289" name="Oval 25"/>
            <p:cNvSpPr>
              <a:spLocks noChangeArrowheads="1"/>
            </p:cNvSpPr>
            <p:nvPr/>
          </p:nvSpPr>
          <p:spPr bwMode="auto">
            <a:xfrm>
              <a:off x="3947" y="653"/>
              <a:ext cx="353" cy="206"/>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290" name="Oval 26"/>
            <p:cNvSpPr>
              <a:spLocks noChangeArrowheads="1"/>
            </p:cNvSpPr>
            <p:nvPr/>
          </p:nvSpPr>
          <p:spPr bwMode="auto">
            <a:xfrm>
              <a:off x="4053" y="716"/>
              <a:ext cx="143" cy="94"/>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grpSp>
      <p:grpSp>
        <p:nvGrpSpPr>
          <p:cNvPr id="139291" name="Group 27"/>
          <p:cNvGrpSpPr>
            <a:grpSpLocks/>
          </p:cNvGrpSpPr>
          <p:nvPr/>
        </p:nvGrpSpPr>
        <p:grpSpPr bwMode="auto">
          <a:xfrm>
            <a:off x="7081838" y="1782763"/>
            <a:ext cx="1565275" cy="787400"/>
            <a:chOff x="3346" y="1123"/>
            <a:chExt cx="739" cy="496"/>
          </a:xfrm>
        </p:grpSpPr>
        <p:sp>
          <p:nvSpPr>
            <p:cNvPr id="139292" name="Oval 28"/>
            <p:cNvSpPr>
              <a:spLocks noChangeArrowheads="1"/>
            </p:cNvSpPr>
            <p:nvPr/>
          </p:nvSpPr>
          <p:spPr bwMode="auto">
            <a:xfrm>
              <a:off x="3346" y="1123"/>
              <a:ext cx="740" cy="497"/>
            </a:xfrm>
            <a:prstGeom prst="ellipse">
              <a:avLst/>
            </a:prstGeom>
            <a:noFill/>
            <a:ln w="12600">
              <a:solidFill>
                <a:srgbClr val="000000"/>
              </a:solidFill>
              <a:miter lim="800000"/>
              <a:headEnd/>
              <a:tailEnd/>
            </a:ln>
            <a:effectLst/>
          </p:spPr>
          <p:txBody>
            <a:bodyPr wrap="none" anchor="ctr"/>
            <a:lstStyle/>
            <a:p>
              <a:endParaRPr lang="cs-CZ"/>
            </a:p>
          </p:txBody>
        </p:sp>
        <p:sp>
          <p:nvSpPr>
            <p:cNvPr id="139293" name="Oval 29"/>
            <p:cNvSpPr>
              <a:spLocks noChangeArrowheads="1"/>
            </p:cNvSpPr>
            <p:nvPr/>
          </p:nvSpPr>
          <p:spPr bwMode="auto">
            <a:xfrm>
              <a:off x="3411" y="1162"/>
              <a:ext cx="610" cy="419"/>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294" name="Oval 30"/>
            <p:cNvSpPr>
              <a:spLocks noChangeArrowheads="1"/>
            </p:cNvSpPr>
            <p:nvPr/>
          </p:nvSpPr>
          <p:spPr bwMode="auto">
            <a:xfrm>
              <a:off x="3450" y="1299"/>
              <a:ext cx="157" cy="115"/>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295" name="Oval 31"/>
            <p:cNvSpPr>
              <a:spLocks noChangeArrowheads="1"/>
            </p:cNvSpPr>
            <p:nvPr/>
          </p:nvSpPr>
          <p:spPr bwMode="auto">
            <a:xfrm>
              <a:off x="3962" y="1206"/>
              <a:ext cx="62" cy="41"/>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296" name="Oval 32"/>
            <p:cNvSpPr>
              <a:spLocks noChangeArrowheads="1"/>
            </p:cNvSpPr>
            <p:nvPr/>
          </p:nvSpPr>
          <p:spPr bwMode="auto">
            <a:xfrm>
              <a:off x="3685" y="1579"/>
              <a:ext cx="62" cy="41"/>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297" name="Oval 33"/>
            <p:cNvSpPr>
              <a:spLocks noChangeArrowheads="1"/>
            </p:cNvSpPr>
            <p:nvPr/>
          </p:nvSpPr>
          <p:spPr bwMode="auto">
            <a:xfrm>
              <a:off x="3346" y="1289"/>
              <a:ext cx="62" cy="41"/>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298" name="Oval 34"/>
            <p:cNvSpPr>
              <a:spLocks noChangeArrowheads="1"/>
            </p:cNvSpPr>
            <p:nvPr/>
          </p:nvSpPr>
          <p:spPr bwMode="auto">
            <a:xfrm>
              <a:off x="3659" y="1229"/>
              <a:ext cx="313" cy="295"/>
            </a:xfrm>
            <a:prstGeom prst="ellipse">
              <a:avLst/>
            </a:prstGeom>
            <a:solidFill>
              <a:srgbClr val="FFFFFF"/>
            </a:solidFill>
            <a:ln w="12600">
              <a:solidFill>
                <a:srgbClr val="000000"/>
              </a:solidFill>
              <a:miter lim="800000"/>
              <a:headEnd/>
              <a:tailEnd/>
            </a:ln>
            <a:effectLst/>
          </p:spPr>
          <p:txBody>
            <a:bodyPr wrap="none" anchor="ctr"/>
            <a:lstStyle/>
            <a:p>
              <a:endParaRPr lang="cs-CZ"/>
            </a:p>
          </p:txBody>
        </p:sp>
      </p:grpSp>
      <p:sp>
        <p:nvSpPr>
          <p:cNvPr id="139299" name="Oval 35"/>
          <p:cNvSpPr>
            <a:spLocks noChangeArrowheads="1"/>
          </p:cNvSpPr>
          <p:nvPr/>
        </p:nvSpPr>
        <p:spPr bwMode="auto">
          <a:xfrm>
            <a:off x="5867400" y="2841625"/>
            <a:ext cx="1563688" cy="787400"/>
          </a:xfrm>
          <a:prstGeom prst="ellipse">
            <a:avLst/>
          </a:prstGeom>
          <a:noFill/>
          <a:ln w="12600">
            <a:solidFill>
              <a:srgbClr val="000000"/>
            </a:solidFill>
            <a:miter lim="800000"/>
            <a:headEnd/>
            <a:tailEnd/>
          </a:ln>
          <a:effectLst/>
        </p:spPr>
        <p:txBody>
          <a:bodyPr wrap="none" anchor="ctr"/>
          <a:lstStyle/>
          <a:p>
            <a:endParaRPr lang="cs-CZ"/>
          </a:p>
        </p:txBody>
      </p:sp>
      <p:sp>
        <p:nvSpPr>
          <p:cNvPr id="139300" name="Oval 36"/>
          <p:cNvSpPr>
            <a:spLocks noChangeArrowheads="1"/>
          </p:cNvSpPr>
          <p:nvPr/>
        </p:nvSpPr>
        <p:spPr bwMode="auto">
          <a:xfrm>
            <a:off x="6005513" y="2901950"/>
            <a:ext cx="1289050" cy="663575"/>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301" name="Oval 37"/>
          <p:cNvSpPr>
            <a:spLocks noChangeArrowheads="1"/>
          </p:cNvSpPr>
          <p:nvPr/>
        </p:nvSpPr>
        <p:spPr bwMode="auto">
          <a:xfrm>
            <a:off x="6650038" y="3173413"/>
            <a:ext cx="322262" cy="192087"/>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302" name="Oval 38"/>
          <p:cNvSpPr>
            <a:spLocks noChangeArrowheads="1"/>
          </p:cNvSpPr>
          <p:nvPr/>
        </p:nvSpPr>
        <p:spPr bwMode="auto">
          <a:xfrm>
            <a:off x="7192963" y="3006725"/>
            <a:ext cx="130175" cy="65088"/>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03" name="Oval 39"/>
          <p:cNvSpPr>
            <a:spLocks noChangeArrowheads="1"/>
          </p:cNvSpPr>
          <p:nvPr/>
        </p:nvSpPr>
        <p:spPr bwMode="auto">
          <a:xfrm>
            <a:off x="6640513" y="3562350"/>
            <a:ext cx="111125" cy="65088"/>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04" name="Oval 40"/>
          <p:cNvSpPr>
            <a:spLocks noChangeArrowheads="1"/>
          </p:cNvSpPr>
          <p:nvPr/>
        </p:nvSpPr>
        <p:spPr bwMode="auto">
          <a:xfrm>
            <a:off x="5867400" y="3173413"/>
            <a:ext cx="131763" cy="65087"/>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05" name="Oval 41"/>
          <p:cNvSpPr>
            <a:spLocks noChangeArrowheads="1"/>
          </p:cNvSpPr>
          <p:nvPr/>
        </p:nvSpPr>
        <p:spPr bwMode="auto">
          <a:xfrm>
            <a:off x="6005513" y="3036888"/>
            <a:ext cx="520700" cy="393700"/>
          </a:xfrm>
          <a:prstGeom prst="ellipse">
            <a:avLst/>
          </a:prstGeom>
          <a:noFill/>
          <a:ln w="12600">
            <a:solidFill>
              <a:srgbClr val="000000"/>
            </a:solidFill>
            <a:miter lim="800000"/>
            <a:headEnd/>
            <a:tailEnd/>
          </a:ln>
          <a:effectLst/>
        </p:spPr>
        <p:txBody>
          <a:bodyPr wrap="none" anchor="ctr"/>
          <a:lstStyle/>
          <a:p>
            <a:endParaRPr lang="cs-CZ"/>
          </a:p>
        </p:txBody>
      </p:sp>
      <p:sp>
        <p:nvSpPr>
          <p:cNvPr id="139306" name="Oval 42"/>
          <p:cNvSpPr>
            <a:spLocks noChangeArrowheads="1"/>
          </p:cNvSpPr>
          <p:nvPr/>
        </p:nvSpPr>
        <p:spPr bwMode="auto">
          <a:xfrm>
            <a:off x="6135688" y="3168650"/>
            <a:ext cx="260350" cy="131763"/>
          </a:xfrm>
          <a:prstGeom prst="ellipse">
            <a:avLst/>
          </a:prstGeom>
          <a:solidFill>
            <a:srgbClr val="FF00FF"/>
          </a:solidFill>
          <a:ln w="12600">
            <a:solidFill>
              <a:srgbClr val="000000"/>
            </a:solidFill>
            <a:miter lim="800000"/>
            <a:headEnd/>
            <a:tailEnd/>
          </a:ln>
          <a:effectLst/>
        </p:spPr>
        <p:txBody>
          <a:bodyPr wrap="none" anchor="ctr"/>
          <a:lstStyle/>
          <a:p>
            <a:endParaRPr lang="cs-CZ"/>
          </a:p>
        </p:txBody>
      </p:sp>
      <p:sp>
        <p:nvSpPr>
          <p:cNvPr id="139307" name="Oval 43"/>
          <p:cNvSpPr>
            <a:spLocks noChangeArrowheads="1"/>
          </p:cNvSpPr>
          <p:nvPr/>
        </p:nvSpPr>
        <p:spPr bwMode="auto">
          <a:xfrm>
            <a:off x="6065838" y="5059363"/>
            <a:ext cx="1565275" cy="788987"/>
          </a:xfrm>
          <a:prstGeom prst="ellipse">
            <a:avLst/>
          </a:prstGeom>
          <a:noFill/>
          <a:ln w="12600">
            <a:solidFill>
              <a:srgbClr val="000000"/>
            </a:solidFill>
            <a:miter lim="800000"/>
            <a:headEnd/>
            <a:tailEnd/>
          </a:ln>
          <a:effectLst/>
        </p:spPr>
        <p:txBody>
          <a:bodyPr wrap="none" anchor="ctr"/>
          <a:lstStyle/>
          <a:p>
            <a:endParaRPr lang="cs-CZ"/>
          </a:p>
        </p:txBody>
      </p:sp>
      <p:sp>
        <p:nvSpPr>
          <p:cNvPr id="139308" name="Oval 44"/>
          <p:cNvSpPr>
            <a:spLocks noChangeArrowheads="1"/>
          </p:cNvSpPr>
          <p:nvPr/>
        </p:nvSpPr>
        <p:spPr bwMode="auto">
          <a:xfrm>
            <a:off x="7370763" y="5191125"/>
            <a:ext cx="85725" cy="42863"/>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09" name="Oval 45"/>
          <p:cNvSpPr>
            <a:spLocks noChangeArrowheads="1"/>
          </p:cNvSpPr>
          <p:nvPr/>
        </p:nvSpPr>
        <p:spPr bwMode="auto">
          <a:xfrm>
            <a:off x="6065838" y="5453063"/>
            <a:ext cx="87312" cy="44450"/>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10" name="Oval 46"/>
          <p:cNvSpPr>
            <a:spLocks noChangeArrowheads="1"/>
          </p:cNvSpPr>
          <p:nvPr/>
        </p:nvSpPr>
        <p:spPr bwMode="auto">
          <a:xfrm>
            <a:off x="6203950" y="5121275"/>
            <a:ext cx="1289050" cy="663575"/>
          </a:xfrm>
          <a:prstGeom prst="ellipse">
            <a:avLst/>
          </a:prstGeom>
          <a:noFill/>
          <a:ln w="12600">
            <a:solidFill>
              <a:srgbClr val="000000"/>
            </a:solidFill>
            <a:miter lim="800000"/>
            <a:headEnd/>
            <a:tailEnd/>
          </a:ln>
          <a:effectLst/>
        </p:spPr>
        <p:txBody>
          <a:bodyPr wrap="none" anchor="ctr"/>
          <a:lstStyle/>
          <a:p>
            <a:endParaRPr lang="cs-CZ"/>
          </a:p>
        </p:txBody>
      </p:sp>
      <p:sp>
        <p:nvSpPr>
          <p:cNvPr id="139311" name="Freeform 47"/>
          <p:cNvSpPr>
            <a:spLocks noChangeArrowheads="1"/>
          </p:cNvSpPr>
          <p:nvPr/>
        </p:nvSpPr>
        <p:spPr bwMode="auto">
          <a:xfrm>
            <a:off x="7042150" y="5443538"/>
            <a:ext cx="2484438" cy="1033462"/>
          </a:xfrm>
          <a:custGeom>
            <a:avLst/>
            <a:gdLst/>
            <a:ahLst/>
            <a:cxnLst>
              <a:cxn ang="0">
                <a:pos x="4934" y="597"/>
              </a:cxn>
              <a:cxn ang="0">
                <a:pos x="5303" y="1636"/>
              </a:cxn>
              <a:cxn ang="0">
                <a:pos x="5553" y="2700"/>
              </a:cxn>
              <a:cxn ang="0">
                <a:pos x="5922" y="3583"/>
              </a:cxn>
              <a:cxn ang="0">
                <a:pos x="6173" y="4344"/>
              </a:cxn>
              <a:cxn ang="0">
                <a:pos x="6667" y="4916"/>
              </a:cxn>
              <a:cxn ang="0">
                <a:pos x="7411" y="5816"/>
              </a:cxn>
              <a:cxn ang="0">
                <a:pos x="8268" y="6724"/>
              </a:cxn>
              <a:cxn ang="0">
                <a:pos x="9012" y="7616"/>
              </a:cxn>
              <a:cxn ang="0">
                <a:pos x="9506" y="8048"/>
              </a:cxn>
              <a:cxn ang="0">
                <a:pos x="10369" y="8793"/>
              </a:cxn>
              <a:cxn ang="0">
                <a:pos x="11357" y="9693"/>
              </a:cxn>
              <a:cxn ang="0">
                <a:pos x="11726" y="10151"/>
              </a:cxn>
              <a:cxn ang="0">
                <a:pos x="12464" y="10896"/>
              </a:cxn>
              <a:cxn ang="0">
                <a:pos x="13577" y="11796"/>
              </a:cxn>
              <a:cxn ang="0">
                <a:pos x="14196" y="12228"/>
              </a:cxn>
              <a:cxn ang="0">
                <a:pos x="14690" y="12687"/>
              </a:cxn>
              <a:cxn ang="0">
                <a:pos x="15059" y="12973"/>
              </a:cxn>
              <a:cxn ang="0">
                <a:pos x="15553" y="13440"/>
              </a:cxn>
              <a:cxn ang="0">
                <a:pos x="16542" y="14020"/>
              </a:cxn>
              <a:cxn ang="0">
                <a:pos x="17036" y="14600"/>
              </a:cxn>
              <a:cxn ang="0">
                <a:pos x="17405" y="15214"/>
              </a:cxn>
              <a:cxn ang="0">
                <a:pos x="17767" y="15647"/>
              </a:cxn>
              <a:cxn ang="0">
                <a:pos x="18393" y="16123"/>
              </a:cxn>
              <a:cxn ang="0">
                <a:pos x="19381" y="16867"/>
              </a:cxn>
              <a:cxn ang="0">
                <a:pos x="19744" y="17447"/>
              </a:cxn>
              <a:cxn ang="0">
                <a:pos x="19994" y="19697"/>
              </a:cxn>
              <a:cxn ang="0">
                <a:pos x="18143" y="19991"/>
              </a:cxn>
              <a:cxn ang="0">
                <a:pos x="17154" y="19567"/>
              </a:cxn>
              <a:cxn ang="0">
                <a:pos x="16785" y="19247"/>
              </a:cxn>
              <a:cxn ang="0">
                <a:pos x="15797" y="18511"/>
              </a:cxn>
              <a:cxn ang="0">
                <a:pos x="15059" y="18044"/>
              </a:cxn>
              <a:cxn ang="0">
                <a:pos x="14809" y="17447"/>
              </a:cxn>
              <a:cxn ang="0">
                <a:pos x="14196" y="17144"/>
              </a:cxn>
              <a:cxn ang="0">
                <a:pos x="13327" y="16556"/>
              </a:cxn>
              <a:cxn ang="0">
                <a:pos x="12345" y="15811"/>
              </a:cxn>
              <a:cxn ang="0">
                <a:pos x="11357" y="15387"/>
              </a:cxn>
              <a:cxn ang="0">
                <a:pos x="10613" y="14911"/>
              </a:cxn>
              <a:cxn ang="0">
                <a:pos x="9506" y="14331"/>
              </a:cxn>
              <a:cxn ang="0">
                <a:pos x="9131" y="13864"/>
              </a:cxn>
              <a:cxn ang="0">
                <a:pos x="8637" y="13587"/>
              </a:cxn>
              <a:cxn ang="0">
                <a:pos x="8393" y="13120"/>
              </a:cxn>
              <a:cxn ang="0">
                <a:pos x="7036" y="12376"/>
              </a:cxn>
              <a:cxn ang="0">
                <a:pos x="6048" y="11943"/>
              </a:cxn>
              <a:cxn ang="0">
                <a:pos x="5428" y="11199"/>
              </a:cxn>
              <a:cxn ang="0">
                <a:pos x="5184" y="10593"/>
              </a:cxn>
              <a:cxn ang="0">
                <a:pos x="4440" y="10004"/>
              </a:cxn>
              <a:cxn ang="0">
                <a:pos x="3452" y="9693"/>
              </a:cxn>
              <a:cxn ang="0">
                <a:pos x="2839" y="9260"/>
              </a:cxn>
              <a:cxn ang="0">
                <a:pos x="1976" y="8957"/>
              </a:cxn>
              <a:cxn ang="0">
                <a:pos x="1238" y="8516"/>
              </a:cxn>
              <a:cxn ang="0">
                <a:pos x="613" y="8196"/>
              </a:cxn>
              <a:cxn ang="0">
                <a:pos x="369" y="7763"/>
              </a:cxn>
            </a:cxnLst>
            <a:rect l="0" t="0" r="r" b="b"/>
            <a:pathLst>
              <a:path w="20000" h="20000">
                <a:moveTo>
                  <a:pt x="4734" y="208"/>
                </a:moveTo>
                <a:lnTo>
                  <a:pt x="4816" y="0"/>
                </a:lnTo>
                <a:lnTo>
                  <a:pt x="4816" y="164"/>
                </a:lnTo>
                <a:lnTo>
                  <a:pt x="4934" y="294"/>
                </a:lnTo>
                <a:lnTo>
                  <a:pt x="4934" y="597"/>
                </a:lnTo>
                <a:lnTo>
                  <a:pt x="5059" y="900"/>
                </a:lnTo>
                <a:lnTo>
                  <a:pt x="5059" y="1212"/>
                </a:lnTo>
                <a:lnTo>
                  <a:pt x="5184" y="1333"/>
                </a:lnTo>
                <a:lnTo>
                  <a:pt x="5184" y="1636"/>
                </a:lnTo>
                <a:lnTo>
                  <a:pt x="5303" y="1636"/>
                </a:lnTo>
                <a:lnTo>
                  <a:pt x="5303" y="1809"/>
                </a:lnTo>
                <a:lnTo>
                  <a:pt x="5428" y="1809"/>
                </a:lnTo>
                <a:lnTo>
                  <a:pt x="5428" y="2233"/>
                </a:lnTo>
                <a:lnTo>
                  <a:pt x="5553" y="2371"/>
                </a:lnTo>
                <a:lnTo>
                  <a:pt x="5553" y="2700"/>
                </a:lnTo>
                <a:lnTo>
                  <a:pt x="5679" y="2847"/>
                </a:lnTo>
                <a:lnTo>
                  <a:pt x="5679" y="3124"/>
                </a:lnTo>
                <a:lnTo>
                  <a:pt x="5797" y="3124"/>
                </a:lnTo>
                <a:lnTo>
                  <a:pt x="5797" y="3583"/>
                </a:lnTo>
                <a:lnTo>
                  <a:pt x="5922" y="3583"/>
                </a:lnTo>
                <a:lnTo>
                  <a:pt x="5922" y="4016"/>
                </a:lnTo>
                <a:lnTo>
                  <a:pt x="6048" y="4016"/>
                </a:lnTo>
                <a:lnTo>
                  <a:pt x="6048" y="4180"/>
                </a:lnTo>
                <a:lnTo>
                  <a:pt x="6173" y="4180"/>
                </a:lnTo>
                <a:lnTo>
                  <a:pt x="6173" y="4344"/>
                </a:lnTo>
                <a:lnTo>
                  <a:pt x="6291" y="4344"/>
                </a:lnTo>
                <a:lnTo>
                  <a:pt x="6417" y="4613"/>
                </a:lnTo>
                <a:lnTo>
                  <a:pt x="6417" y="4777"/>
                </a:lnTo>
                <a:lnTo>
                  <a:pt x="6542" y="4777"/>
                </a:lnTo>
                <a:lnTo>
                  <a:pt x="6667" y="4916"/>
                </a:lnTo>
                <a:lnTo>
                  <a:pt x="6667" y="5080"/>
                </a:lnTo>
                <a:lnTo>
                  <a:pt x="7036" y="5513"/>
                </a:lnTo>
                <a:lnTo>
                  <a:pt x="7161" y="5513"/>
                </a:lnTo>
                <a:lnTo>
                  <a:pt x="7161" y="5660"/>
                </a:lnTo>
                <a:lnTo>
                  <a:pt x="7411" y="5816"/>
                </a:lnTo>
                <a:lnTo>
                  <a:pt x="7530" y="6127"/>
                </a:lnTo>
                <a:lnTo>
                  <a:pt x="7649" y="6257"/>
                </a:lnTo>
                <a:lnTo>
                  <a:pt x="7899" y="6404"/>
                </a:lnTo>
                <a:lnTo>
                  <a:pt x="8024" y="6551"/>
                </a:lnTo>
                <a:lnTo>
                  <a:pt x="8268" y="6724"/>
                </a:lnTo>
                <a:lnTo>
                  <a:pt x="8762" y="7304"/>
                </a:lnTo>
                <a:lnTo>
                  <a:pt x="8887" y="7304"/>
                </a:lnTo>
                <a:lnTo>
                  <a:pt x="8887" y="7451"/>
                </a:lnTo>
                <a:lnTo>
                  <a:pt x="9012" y="7451"/>
                </a:lnTo>
                <a:lnTo>
                  <a:pt x="9012" y="7616"/>
                </a:lnTo>
                <a:lnTo>
                  <a:pt x="9131" y="7763"/>
                </a:lnTo>
                <a:lnTo>
                  <a:pt x="9256" y="7763"/>
                </a:lnTo>
                <a:lnTo>
                  <a:pt x="9381" y="7919"/>
                </a:lnTo>
                <a:lnTo>
                  <a:pt x="9506" y="7919"/>
                </a:lnTo>
                <a:lnTo>
                  <a:pt x="9506" y="8048"/>
                </a:lnTo>
                <a:lnTo>
                  <a:pt x="9625" y="8048"/>
                </a:lnTo>
                <a:lnTo>
                  <a:pt x="9625" y="8196"/>
                </a:lnTo>
                <a:lnTo>
                  <a:pt x="9750" y="8196"/>
                </a:lnTo>
                <a:lnTo>
                  <a:pt x="10119" y="8663"/>
                </a:lnTo>
                <a:lnTo>
                  <a:pt x="10369" y="8793"/>
                </a:lnTo>
                <a:lnTo>
                  <a:pt x="10488" y="9096"/>
                </a:lnTo>
                <a:lnTo>
                  <a:pt x="10982" y="9407"/>
                </a:lnTo>
                <a:lnTo>
                  <a:pt x="11107" y="9563"/>
                </a:lnTo>
                <a:lnTo>
                  <a:pt x="11107" y="9693"/>
                </a:lnTo>
                <a:lnTo>
                  <a:pt x="11357" y="9693"/>
                </a:lnTo>
                <a:lnTo>
                  <a:pt x="11357" y="9840"/>
                </a:lnTo>
                <a:lnTo>
                  <a:pt x="11476" y="10004"/>
                </a:lnTo>
                <a:lnTo>
                  <a:pt x="11601" y="10004"/>
                </a:lnTo>
                <a:lnTo>
                  <a:pt x="11601" y="10151"/>
                </a:lnTo>
                <a:lnTo>
                  <a:pt x="11726" y="10151"/>
                </a:lnTo>
                <a:lnTo>
                  <a:pt x="11726" y="10299"/>
                </a:lnTo>
                <a:lnTo>
                  <a:pt x="11851" y="10299"/>
                </a:lnTo>
                <a:lnTo>
                  <a:pt x="11851" y="10428"/>
                </a:lnTo>
                <a:lnTo>
                  <a:pt x="12345" y="10731"/>
                </a:lnTo>
                <a:lnTo>
                  <a:pt x="12464" y="10896"/>
                </a:lnTo>
                <a:lnTo>
                  <a:pt x="12583" y="10896"/>
                </a:lnTo>
                <a:lnTo>
                  <a:pt x="12833" y="11043"/>
                </a:lnTo>
                <a:lnTo>
                  <a:pt x="12958" y="11199"/>
                </a:lnTo>
                <a:lnTo>
                  <a:pt x="13077" y="11199"/>
                </a:lnTo>
                <a:lnTo>
                  <a:pt x="13577" y="11796"/>
                </a:lnTo>
                <a:lnTo>
                  <a:pt x="13702" y="11796"/>
                </a:lnTo>
                <a:lnTo>
                  <a:pt x="13821" y="11943"/>
                </a:lnTo>
                <a:lnTo>
                  <a:pt x="13946" y="11943"/>
                </a:lnTo>
                <a:lnTo>
                  <a:pt x="13946" y="12081"/>
                </a:lnTo>
                <a:lnTo>
                  <a:pt x="14196" y="12228"/>
                </a:lnTo>
                <a:lnTo>
                  <a:pt x="14315" y="12376"/>
                </a:lnTo>
                <a:lnTo>
                  <a:pt x="14440" y="12376"/>
                </a:lnTo>
                <a:lnTo>
                  <a:pt x="14565" y="12540"/>
                </a:lnTo>
                <a:lnTo>
                  <a:pt x="14690" y="12540"/>
                </a:lnTo>
                <a:lnTo>
                  <a:pt x="14690" y="12687"/>
                </a:lnTo>
                <a:lnTo>
                  <a:pt x="14809" y="12687"/>
                </a:lnTo>
                <a:lnTo>
                  <a:pt x="14809" y="12843"/>
                </a:lnTo>
                <a:lnTo>
                  <a:pt x="14934" y="12843"/>
                </a:lnTo>
                <a:lnTo>
                  <a:pt x="14934" y="12973"/>
                </a:lnTo>
                <a:lnTo>
                  <a:pt x="15059" y="12973"/>
                </a:lnTo>
                <a:lnTo>
                  <a:pt x="15059" y="13120"/>
                </a:lnTo>
                <a:lnTo>
                  <a:pt x="15303" y="13120"/>
                </a:lnTo>
                <a:lnTo>
                  <a:pt x="15303" y="13267"/>
                </a:lnTo>
                <a:lnTo>
                  <a:pt x="15422" y="13267"/>
                </a:lnTo>
                <a:lnTo>
                  <a:pt x="15553" y="13440"/>
                </a:lnTo>
                <a:lnTo>
                  <a:pt x="15672" y="13440"/>
                </a:lnTo>
                <a:lnTo>
                  <a:pt x="15916" y="13743"/>
                </a:lnTo>
                <a:lnTo>
                  <a:pt x="16048" y="13743"/>
                </a:lnTo>
                <a:lnTo>
                  <a:pt x="16410" y="13864"/>
                </a:lnTo>
                <a:lnTo>
                  <a:pt x="16542" y="14020"/>
                </a:lnTo>
                <a:lnTo>
                  <a:pt x="16785" y="14176"/>
                </a:lnTo>
                <a:lnTo>
                  <a:pt x="16911" y="14331"/>
                </a:lnTo>
                <a:lnTo>
                  <a:pt x="16911" y="14479"/>
                </a:lnTo>
                <a:lnTo>
                  <a:pt x="17036" y="14479"/>
                </a:lnTo>
                <a:lnTo>
                  <a:pt x="17036" y="14600"/>
                </a:lnTo>
                <a:lnTo>
                  <a:pt x="17154" y="14600"/>
                </a:lnTo>
                <a:lnTo>
                  <a:pt x="17280" y="14773"/>
                </a:lnTo>
                <a:lnTo>
                  <a:pt x="17280" y="14911"/>
                </a:lnTo>
                <a:lnTo>
                  <a:pt x="17405" y="14911"/>
                </a:lnTo>
                <a:lnTo>
                  <a:pt x="17405" y="15214"/>
                </a:lnTo>
                <a:lnTo>
                  <a:pt x="17530" y="15214"/>
                </a:lnTo>
                <a:lnTo>
                  <a:pt x="17530" y="15387"/>
                </a:lnTo>
                <a:lnTo>
                  <a:pt x="17649" y="15387"/>
                </a:lnTo>
                <a:lnTo>
                  <a:pt x="17767" y="15508"/>
                </a:lnTo>
                <a:lnTo>
                  <a:pt x="17767" y="15647"/>
                </a:lnTo>
                <a:lnTo>
                  <a:pt x="17899" y="15647"/>
                </a:lnTo>
                <a:lnTo>
                  <a:pt x="18143" y="15811"/>
                </a:lnTo>
                <a:lnTo>
                  <a:pt x="18261" y="15984"/>
                </a:lnTo>
                <a:lnTo>
                  <a:pt x="18393" y="15984"/>
                </a:lnTo>
                <a:lnTo>
                  <a:pt x="18393" y="16123"/>
                </a:lnTo>
                <a:lnTo>
                  <a:pt x="18637" y="16244"/>
                </a:lnTo>
                <a:lnTo>
                  <a:pt x="18887" y="16556"/>
                </a:lnTo>
                <a:lnTo>
                  <a:pt x="19006" y="16556"/>
                </a:lnTo>
                <a:lnTo>
                  <a:pt x="19250" y="16867"/>
                </a:lnTo>
                <a:lnTo>
                  <a:pt x="19381" y="16867"/>
                </a:lnTo>
                <a:lnTo>
                  <a:pt x="19381" y="17144"/>
                </a:lnTo>
                <a:lnTo>
                  <a:pt x="19500" y="17300"/>
                </a:lnTo>
                <a:lnTo>
                  <a:pt x="19625" y="17300"/>
                </a:lnTo>
                <a:lnTo>
                  <a:pt x="19625" y="17447"/>
                </a:lnTo>
                <a:lnTo>
                  <a:pt x="19744" y="17447"/>
                </a:lnTo>
                <a:lnTo>
                  <a:pt x="19744" y="17759"/>
                </a:lnTo>
                <a:lnTo>
                  <a:pt x="19875" y="17759"/>
                </a:lnTo>
                <a:lnTo>
                  <a:pt x="19875" y="18356"/>
                </a:lnTo>
                <a:lnTo>
                  <a:pt x="19994" y="18356"/>
                </a:lnTo>
                <a:lnTo>
                  <a:pt x="19994" y="19697"/>
                </a:lnTo>
                <a:lnTo>
                  <a:pt x="19875" y="19697"/>
                </a:lnTo>
                <a:lnTo>
                  <a:pt x="19875" y="19827"/>
                </a:lnTo>
                <a:lnTo>
                  <a:pt x="19625" y="19827"/>
                </a:lnTo>
                <a:lnTo>
                  <a:pt x="19625" y="19991"/>
                </a:lnTo>
                <a:lnTo>
                  <a:pt x="18143" y="19991"/>
                </a:lnTo>
                <a:lnTo>
                  <a:pt x="17899" y="19827"/>
                </a:lnTo>
                <a:lnTo>
                  <a:pt x="17530" y="19827"/>
                </a:lnTo>
                <a:lnTo>
                  <a:pt x="17405" y="19697"/>
                </a:lnTo>
                <a:lnTo>
                  <a:pt x="17154" y="19697"/>
                </a:lnTo>
                <a:lnTo>
                  <a:pt x="17154" y="19567"/>
                </a:lnTo>
                <a:lnTo>
                  <a:pt x="17036" y="19567"/>
                </a:lnTo>
                <a:lnTo>
                  <a:pt x="17036" y="19394"/>
                </a:lnTo>
                <a:lnTo>
                  <a:pt x="16911" y="19394"/>
                </a:lnTo>
                <a:lnTo>
                  <a:pt x="16911" y="19247"/>
                </a:lnTo>
                <a:lnTo>
                  <a:pt x="16785" y="19247"/>
                </a:lnTo>
                <a:lnTo>
                  <a:pt x="16785" y="19100"/>
                </a:lnTo>
                <a:lnTo>
                  <a:pt x="16542" y="19100"/>
                </a:lnTo>
                <a:lnTo>
                  <a:pt x="16291" y="18780"/>
                </a:lnTo>
                <a:lnTo>
                  <a:pt x="15916" y="18659"/>
                </a:lnTo>
                <a:lnTo>
                  <a:pt x="15797" y="18511"/>
                </a:lnTo>
                <a:lnTo>
                  <a:pt x="15553" y="18356"/>
                </a:lnTo>
                <a:lnTo>
                  <a:pt x="15422" y="18356"/>
                </a:lnTo>
                <a:lnTo>
                  <a:pt x="15303" y="18183"/>
                </a:lnTo>
                <a:lnTo>
                  <a:pt x="15303" y="18044"/>
                </a:lnTo>
                <a:lnTo>
                  <a:pt x="15059" y="18044"/>
                </a:lnTo>
                <a:lnTo>
                  <a:pt x="15059" y="17914"/>
                </a:lnTo>
                <a:lnTo>
                  <a:pt x="14934" y="17914"/>
                </a:lnTo>
                <a:lnTo>
                  <a:pt x="14934" y="17759"/>
                </a:lnTo>
                <a:lnTo>
                  <a:pt x="14809" y="17620"/>
                </a:lnTo>
                <a:lnTo>
                  <a:pt x="14809" y="17447"/>
                </a:lnTo>
                <a:lnTo>
                  <a:pt x="14565" y="17447"/>
                </a:lnTo>
                <a:lnTo>
                  <a:pt x="14565" y="17300"/>
                </a:lnTo>
                <a:lnTo>
                  <a:pt x="14440" y="17300"/>
                </a:lnTo>
                <a:lnTo>
                  <a:pt x="14440" y="17144"/>
                </a:lnTo>
                <a:lnTo>
                  <a:pt x="14196" y="17144"/>
                </a:lnTo>
                <a:lnTo>
                  <a:pt x="14071" y="17023"/>
                </a:lnTo>
                <a:lnTo>
                  <a:pt x="13577" y="16711"/>
                </a:lnTo>
                <a:lnTo>
                  <a:pt x="13452" y="16711"/>
                </a:lnTo>
                <a:lnTo>
                  <a:pt x="13452" y="16556"/>
                </a:lnTo>
                <a:lnTo>
                  <a:pt x="13327" y="16556"/>
                </a:lnTo>
                <a:lnTo>
                  <a:pt x="13327" y="16408"/>
                </a:lnTo>
                <a:lnTo>
                  <a:pt x="12958" y="16244"/>
                </a:lnTo>
                <a:lnTo>
                  <a:pt x="12464" y="15984"/>
                </a:lnTo>
                <a:lnTo>
                  <a:pt x="12345" y="15984"/>
                </a:lnTo>
                <a:lnTo>
                  <a:pt x="12345" y="15811"/>
                </a:lnTo>
                <a:lnTo>
                  <a:pt x="12220" y="15811"/>
                </a:lnTo>
                <a:lnTo>
                  <a:pt x="11970" y="15647"/>
                </a:lnTo>
                <a:lnTo>
                  <a:pt x="11476" y="15508"/>
                </a:lnTo>
                <a:lnTo>
                  <a:pt x="11357" y="15508"/>
                </a:lnTo>
                <a:lnTo>
                  <a:pt x="11357" y="15387"/>
                </a:lnTo>
                <a:lnTo>
                  <a:pt x="10982" y="15387"/>
                </a:lnTo>
                <a:lnTo>
                  <a:pt x="10982" y="15214"/>
                </a:lnTo>
                <a:lnTo>
                  <a:pt x="10863" y="15076"/>
                </a:lnTo>
                <a:lnTo>
                  <a:pt x="10738" y="15076"/>
                </a:lnTo>
                <a:lnTo>
                  <a:pt x="10613" y="14911"/>
                </a:lnTo>
                <a:lnTo>
                  <a:pt x="10488" y="14911"/>
                </a:lnTo>
                <a:lnTo>
                  <a:pt x="9750" y="14479"/>
                </a:lnTo>
                <a:lnTo>
                  <a:pt x="9625" y="14479"/>
                </a:lnTo>
                <a:lnTo>
                  <a:pt x="9625" y="14331"/>
                </a:lnTo>
                <a:lnTo>
                  <a:pt x="9506" y="14331"/>
                </a:lnTo>
                <a:lnTo>
                  <a:pt x="9506" y="14176"/>
                </a:lnTo>
                <a:lnTo>
                  <a:pt x="9256" y="14176"/>
                </a:lnTo>
                <a:lnTo>
                  <a:pt x="9256" y="14020"/>
                </a:lnTo>
                <a:lnTo>
                  <a:pt x="9131" y="14020"/>
                </a:lnTo>
                <a:lnTo>
                  <a:pt x="9131" y="13864"/>
                </a:lnTo>
                <a:lnTo>
                  <a:pt x="9012" y="13864"/>
                </a:lnTo>
                <a:lnTo>
                  <a:pt x="9012" y="13743"/>
                </a:lnTo>
                <a:lnTo>
                  <a:pt x="8887" y="13743"/>
                </a:lnTo>
                <a:lnTo>
                  <a:pt x="8762" y="13587"/>
                </a:lnTo>
                <a:lnTo>
                  <a:pt x="8637" y="13587"/>
                </a:lnTo>
                <a:lnTo>
                  <a:pt x="8637" y="13440"/>
                </a:lnTo>
                <a:lnTo>
                  <a:pt x="8518" y="13440"/>
                </a:lnTo>
                <a:lnTo>
                  <a:pt x="8518" y="13267"/>
                </a:lnTo>
                <a:lnTo>
                  <a:pt x="8393" y="13267"/>
                </a:lnTo>
                <a:lnTo>
                  <a:pt x="8393" y="13120"/>
                </a:lnTo>
                <a:lnTo>
                  <a:pt x="8143" y="13120"/>
                </a:lnTo>
                <a:lnTo>
                  <a:pt x="7649" y="12843"/>
                </a:lnTo>
                <a:lnTo>
                  <a:pt x="7411" y="12540"/>
                </a:lnTo>
                <a:lnTo>
                  <a:pt x="7161" y="12540"/>
                </a:lnTo>
                <a:lnTo>
                  <a:pt x="7036" y="12376"/>
                </a:lnTo>
                <a:lnTo>
                  <a:pt x="6667" y="12376"/>
                </a:lnTo>
                <a:lnTo>
                  <a:pt x="6542" y="12081"/>
                </a:lnTo>
                <a:lnTo>
                  <a:pt x="6417" y="12081"/>
                </a:lnTo>
                <a:lnTo>
                  <a:pt x="6291" y="11943"/>
                </a:lnTo>
                <a:lnTo>
                  <a:pt x="6048" y="11943"/>
                </a:lnTo>
                <a:lnTo>
                  <a:pt x="5679" y="11467"/>
                </a:lnTo>
                <a:lnTo>
                  <a:pt x="5679" y="11328"/>
                </a:lnTo>
                <a:lnTo>
                  <a:pt x="5553" y="11328"/>
                </a:lnTo>
                <a:lnTo>
                  <a:pt x="5553" y="11199"/>
                </a:lnTo>
                <a:lnTo>
                  <a:pt x="5428" y="11199"/>
                </a:lnTo>
                <a:lnTo>
                  <a:pt x="5428" y="11043"/>
                </a:lnTo>
                <a:lnTo>
                  <a:pt x="5303" y="11043"/>
                </a:lnTo>
                <a:lnTo>
                  <a:pt x="5303" y="10731"/>
                </a:lnTo>
                <a:lnTo>
                  <a:pt x="5184" y="10731"/>
                </a:lnTo>
                <a:lnTo>
                  <a:pt x="5184" y="10593"/>
                </a:lnTo>
                <a:lnTo>
                  <a:pt x="5059" y="10593"/>
                </a:lnTo>
                <a:lnTo>
                  <a:pt x="4934" y="10428"/>
                </a:lnTo>
                <a:lnTo>
                  <a:pt x="4934" y="10299"/>
                </a:lnTo>
                <a:lnTo>
                  <a:pt x="4690" y="10299"/>
                </a:lnTo>
                <a:lnTo>
                  <a:pt x="4440" y="10004"/>
                </a:lnTo>
                <a:lnTo>
                  <a:pt x="4078" y="10004"/>
                </a:lnTo>
                <a:lnTo>
                  <a:pt x="3946" y="9840"/>
                </a:lnTo>
                <a:lnTo>
                  <a:pt x="3827" y="9840"/>
                </a:lnTo>
                <a:lnTo>
                  <a:pt x="3827" y="9693"/>
                </a:lnTo>
                <a:lnTo>
                  <a:pt x="3452" y="9693"/>
                </a:lnTo>
                <a:lnTo>
                  <a:pt x="3452" y="9563"/>
                </a:lnTo>
                <a:lnTo>
                  <a:pt x="3208" y="9563"/>
                </a:lnTo>
                <a:lnTo>
                  <a:pt x="3083" y="9407"/>
                </a:lnTo>
                <a:lnTo>
                  <a:pt x="2839" y="9407"/>
                </a:lnTo>
                <a:lnTo>
                  <a:pt x="2839" y="9260"/>
                </a:lnTo>
                <a:lnTo>
                  <a:pt x="2714" y="9260"/>
                </a:lnTo>
                <a:lnTo>
                  <a:pt x="2589" y="9096"/>
                </a:lnTo>
                <a:lnTo>
                  <a:pt x="2226" y="9096"/>
                </a:lnTo>
                <a:lnTo>
                  <a:pt x="2226" y="8957"/>
                </a:lnTo>
                <a:lnTo>
                  <a:pt x="1976" y="8957"/>
                </a:lnTo>
                <a:lnTo>
                  <a:pt x="1732" y="8793"/>
                </a:lnTo>
                <a:lnTo>
                  <a:pt x="1482" y="8793"/>
                </a:lnTo>
                <a:lnTo>
                  <a:pt x="1357" y="8663"/>
                </a:lnTo>
                <a:lnTo>
                  <a:pt x="1238" y="8663"/>
                </a:lnTo>
                <a:lnTo>
                  <a:pt x="1238" y="8516"/>
                </a:lnTo>
                <a:lnTo>
                  <a:pt x="988" y="8516"/>
                </a:lnTo>
                <a:lnTo>
                  <a:pt x="988" y="8360"/>
                </a:lnTo>
                <a:lnTo>
                  <a:pt x="744" y="8360"/>
                </a:lnTo>
                <a:lnTo>
                  <a:pt x="744" y="8196"/>
                </a:lnTo>
                <a:lnTo>
                  <a:pt x="613" y="8196"/>
                </a:lnTo>
                <a:lnTo>
                  <a:pt x="613" y="8048"/>
                </a:lnTo>
                <a:lnTo>
                  <a:pt x="494" y="8048"/>
                </a:lnTo>
                <a:lnTo>
                  <a:pt x="494" y="7919"/>
                </a:lnTo>
                <a:lnTo>
                  <a:pt x="369" y="7919"/>
                </a:lnTo>
                <a:lnTo>
                  <a:pt x="369" y="7763"/>
                </a:lnTo>
                <a:lnTo>
                  <a:pt x="119" y="7763"/>
                </a:lnTo>
                <a:lnTo>
                  <a:pt x="119" y="7616"/>
                </a:lnTo>
                <a:lnTo>
                  <a:pt x="0" y="7616"/>
                </a:lnTo>
                <a:lnTo>
                  <a:pt x="538" y="7823"/>
                </a:lnTo>
              </a:path>
            </a:pathLst>
          </a:custGeom>
          <a:noFill/>
          <a:ln w="12600">
            <a:solidFill>
              <a:srgbClr val="000000"/>
            </a:solidFill>
            <a:round/>
            <a:headEnd/>
            <a:tailEnd/>
          </a:ln>
          <a:effectLst/>
        </p:spPr>
        <p:txBody>
          <a:bodyPr wrap="none" anchor="ctr"/>
          <a:lstStyle/>
          <a:p>
            <a:endParaRPr lang="cs-CZ"/>
          </a:p>
        </p:txBody>
      </p:sp>
      <p:sp>
        <p:nvSpPr>
          <p:cNvPr id="139312" name="Freeform 48"/>
          <p:cNvSpPr>
            <a:spLocks noChangeArrowheads="1"/>
          </p:cNvSpPr>
          <p:nvPr/>
        </p:nvSpPr>
        <p:spPr bwMode="auto">
          <a:xfrm>
            <a:off x="6413500" y="5156200"/>
            <a:ext cx="3022600" cy="1289050"/>
          </a:xfrm>
          <a:custGeom>
            <a:avLst/>
            <a:gdLst/>
            <a:ahLst/>
            <a:cxnLst>
              <a:cxn ang="0">
                <a:pos x="3399" y="132"/>
              </a:cxn>
              <a:cxn ang="0">
                <a:pos x="2890" y="791"/>
              </a:cxn>
              <a:cxn ang="0">
                <a:pos x="2433" y="1187"/>
              </a:cxn>
              <a:cxn ang="0">
                <a:pos x="2078" y="2165"/>
              </a:cxn>
              <a:cxn ang="0">
                <a:pos x="1723" y="4920"/>
              </a:cxn>
              <a:cxn ang="0">
                <a:pos x="1317" y="5635"/>
              </a:cxn>
              <a:cxn ang="0">
                <a:pos x="710" y="6183"/>
              </a:cxn>
              <a:cxn ang="0">
                <a:pos x="303" y="6836"/>
              </a:cxn>
              <a:cxn ang="0">
                <a:pos x="51" y="8085"/>
              </a:cxn>
              <a:cxn ang="0">
                <a:pos x="406" y="8675"/>
              </a:cxn>
              <a:cxn ang="0">
                <a:pos x="1018" y="9216"/>
              </a:cxn>
              <a:cxn ang="0">
                <a:pos x="4166" y="9653"/>
              </a:cxn>
              <a:cxn ang="0">
                <a:pos x="4767" y="10187"/>
              </a:cxn>
              <a:cxn ang="0">
                <a:pos x="5225" y="10659"/>
              </a:cxn>
              <a:cxn ang="0">
                <a:pos x="5986" y="11319"/>
              </a:cxn>
              <a:cxn ang="0">
                <a:pos x="7308" y="11721"/>
              </a:cxn>
              <a:cxn ang="0">
                <a:pos x="8120" y="12158"/>
              </a:cxn>
              <a:cxn ang="0">
                <a:pos x="8629" y="12637"/>
              </a:cxn>
              <a:cxn ang="0">
                <a:pos x="9185" y="13158"/>
              </a:cxn>
              <a:cxn ang="0">
                <a:pos x="9694" y="13754"/>
              </a:cxn>
              <a:cxn ang="0">
                <a:pos x="10707" y="14358"/>
              </a:cxn>
              <a:cxn ang="0">
                <a:pos x="11725" y="14851"/>
              </a:cxn>
              <a:cxn ang="0">
                <a:pos x="12178" y="15330"/>
              </a:cxn>
              <a:cxn ang="0">
                <a:pos x="12939" y="15850"/>
              </a:cxn>
              <a:cxn ang="0">
                <a:pos x="13700" y="16301"/>
              </a:cxn>
              <a:cxn ang="0">
                <a:pos x="14364" y="16704"/>
              </a:cxn>
              <a:cxn ang="0">
                <a:pos x="15428" y="17120"/>
              </a:cxn>
              <a:cxn ang="0">
                <a:pos x="15989" y="17543"/>
              </a:cxn>
              <a:cxn ang="0">
                <a:pos x="16796" y="18022"/>
              </a:cxn>
              <a:cxn ang="0">
                <a:pos x="17460" y="18543"/>
              </a:cxn>
              <a:cxn ang="0">
                <a:pos x="18015" y="19022"/>
              </a:cxn>
              <a:cxn ang="0">
                <a:pos x="18827" y="19653"/>
              </a:cxn>
              <a:cxn ang="0">
                <a:pos x="19738" y="19861"/>
              </a:cxn>
              <a:cxn ang="0">
                <a:pos x="19897" y="18994"/>
              </a:cxn>
              <a:cxn ang="0">
                <a:pos x="19439" y="17953"/>
              </a:cxn>
              <a:cxn ang="0">
                <a:pos x="18776" y="17474"/>
              </a:cxn>
              <a:cxn ang="0">
                <a:pos x="18164" y="17051"/>
              </a:cxn>
              <a:cxn ang="0">
                <a:pos x="17809" y="16509"/>
              </a:cxn>
              <a:cxn ang="0">
                <a:pos x="17305" y="15989"/>
              </a:cxn>
              <a:cxn ang="0">
                <a:pos x="16950" y="15579"/>
              </a:cxn>
              <a:cxn ang="0">
                <a:pos x="15783" y="15080"/>
              </a:cxn>
              <a:cxn ang="0">
                <a:pos x="15428" y="14358"/>
              </a:cxn>
              <a:cxn ang="0">
                <a:pos x="14770" y="13810"/>
              </a:cxn>
              <a:cxn ang="0">
                <a:pos x="13957" y="13352"/>
              </a:cxn>
              <a:cxn ang="0">
                <a:pos x="13145" y="12706"/>
              </a:cxn>
              <a:cxn ang="0">
                <a:pos x="12487" y="12089"/>
              </a:cxn>
              <a:cxn ang="0">
                <a:pos x="11823" y="11568"/>
              </a:cxn>
              <a:cxn ang="0">
                <a:pos x="11319" y="10965"/>
              </a:cxn>
              <a:cxn ang="0">
                <a:pos x="10707" y="10312"/>
              </a:cxn>
              <a:cxn ang="0">
                <a:pos x="10100" y="9806"/>
              </a:cxn>
              <a:cxn ang="0">
                <a:pos x="9437" y="9146"/>
              </a:cxn>
              <a:cxn ang="0">
                <a:pos x="8933" y="8619"/>
              </a:cxn>
              <a:cxn ang="0">
                <a:pos x="8475" y="7550"/>
              </a:cxn>
              <a:cxn ang="0">
                <a:pos x="8069" y="6586"/>
              </a:cxn>
              <a:cxn ang="0">
                <a:pos x="7560" y="5732"/>
              </a:cxn>
              <a:cxn ang="0">
                <a:pos x="7154" y="4920"/>
              </a:cxn>
              <a:cxn ang="0">
                <a:pos x="6799" y="3005"/>
              </a:cxn>
              <a:cxn ang="0">
                <a:pos x="6341" y="2283"/>
              </a:cxn>
              <a:cxn ang="0">
                <a:pos x="5986" y="1450"/>
              </a:cxn>
              <a:cxn ang="0">
                <a:pos x="5534" y="902"/>
              </a:cxn>
            </a:cxnLst>
            <a:rect l="0" t="0" r="r" b="b"/>
            <a:pathLst>
              <a:path w="20000" h="20000">
                <a:moveTo>
                  <a:pt x="4603" y="514"/>
                </a:moveTo>
                <a:lnTo>
                  <a:pt x="5024" y="236"/>
                </a:lnTo>
                <a:lnTo>
                  <a:pt x="4973" y="236"/>
                </a:lnTo>
                <a:lnTo>
                  <a:pt x="4973" y="180"/>
                </a:lnTo>
                <a:lnTo>
                  <a:pt x="4870" y="180"/>
                </a:lnTo>
                <a:lnTo>
                  <a:pt x="4870" y="132"/>
                </a:lnTo>
                <a:lnTo>
                  <a:pt x="4767" y="132"/>
                </a:lnTo>
                <a:lnTo>
                  <a:pt x="4767" y="62"/>
                </a:lnTo>
                <a:lnTo>
                  <a:pt x="4670" y="62"/>
                </a:lnTo>
                <a:lnTo>
                  <a:pt x="4670" y="0"/>
                </a:lnTo>
                <a:lnTo>
                  <a:pt x="3554" y="0"/>
                </a:lnTo>
                <a:lnTo>
                  <a:pt x="3502" y="62"/>
                </a:lnTo>
                <a:lnTo>
                  <a:pt x="3451" y="62"/>
                </a:lnTo>
                <a:lnTo>
                  <a:pt x="3399" y="132"/>
                </a:lnTo>
                <a:lnTo>
                  <a:pt x="3245" y="132"/>
                </a:lnTo>
                <a:lnTo>
                  <a:pt x="3199" y="180"/>
                </a:lnTo>
                <a:lnTo>
                  <a:pt x="3147" y="180"/>
                </a:lnTo>
                <a:lnTo>
                  <a:pt x="3147" y="236"/>
                </a:lnTo>
                <a:lnTo>
                  <a:pt x="3096" y="236"/>
                </a:lnTo>
                <a:lnTo>
                  <a:pt x="3096" y="340"/>
                </a:lnTo>
                <a:lnTo>
                  <a:pt x="3044" y="340"/>
                </a:lnTo>
                <a:lnTo>
                  <a:pt x="3044" y="479"/>
                </a:lnTo>
                <a:lnTo>
                  <a:pt x="2998" y="479"/>
                </a:lnTo>
                <a:lnTo>
                  <a:pt x="2998" y="659"/>
                </a:lnTo>
                <a:lnTo>
                  <a:pt x="2947" y="659"/>
                </a:lnTo>
                <a:lnTo>
                  <a:pt x="2947" y="722"/>
                </a:lnTo>
                <a:lnTo>
                  <a:pt x="2890" y="722"/>
                </a:lnTo>
                <a:lnTo>
                  <a:pt x="2890" y="791"/>
                </a:lnTo>
                <a:lnTo>
                  <a:pt x="2839" y="791"/>
                </a:lnTo>
                <a:lnTo>
                  <a:pt x="2839" y="847"/>
                </a:lnTo>
                <a:lnTo>
                  <a:pt x="2792" y="847"/>
                </a:lnTo>
                <a:lnTo>
                  <a:pt x="2792" y="902"/>
                </a:lnTo>
                <a:lnTo>
                  <a:pt x="2741" y="902"/>
                </a:lnTo>
                <a:lnTo>
                  <a:pt x="2741" y="972"/>
                </a:lnTo>
                <a:lnTo>
                  <a:pt x="2690" y="972"/>
                </a:lnTo>
                <a:lnTo>
                  <a:pt x="2638" y="1006"/>
                </a:lnTo>
                <a:lnTo>
                  <a:pt x="2592" y="1006"/>
                </a:lnTo>
                <a:lnTo>
                  <a:pt x="2592" y="1069"/>
                </a:lnTo>
                <a:lnTo>
                  <a:pt x="2535" y="1069"/>
                </a:lnTo>
                <a:lnTo>
                  <a:pt x="2535" y="1138"/>
                </a:lnTo>
                <a:lnTo>
                  <a:pt x="2484" y="1138"/>
                </a:lnTo>
                <a:lnTo>
                  <a:pt x="2433" y="1187"/>
                </a:lnTo>
                <a:lnTo>
                  <a:pt x="2386" y="1187"/>
                </a:lnTo>
                <a:lnTo>
                  <a:pt x="2386" y="1242"/>
                </a:lnTo>
                <a:lnTo>
                  <a:pt x="2335" y="1242"/>
                </a:lnTo>
                <a:lnTo>
                  <a:pt x="2335" y="1381"/>
                </a:lnTo>
                <a:lnTo>
                  <a:pt x="2283" y="1381"/>
                </a:lnTo>
                <a:lnTo>
                  <a:pt x="2283" y="1450"/>
                </a:lnTo>
                <a:lnTo>
                  <a:pt x="2237" y="1450"/>
                </a:lnTo>
                <a:lnTo>
                  <a:pt x="2237" y="1561"/>
                </a:lnTo>
                <a:lnTo>
                  <a:pt x="2186" y="1561"/>
                </a:lnTo>
                <a:lnTo>
                  <a:pt x="2186" y="1721"/>
                </a:lnTo>
                <a:lnTo>
                  <a:pt x="2129" y="1721"/>
                </a:lnTo>
                <a:lnTo>
                  <a:pt x="2129" y="2040"/>
                </a:lnTo>
                <a:lnTo>
                  <a:pt x="2078" y="2040"/>
                </a:lnTo>
                <a:lnTo>
                  <a:pt x="2078" y="2165"/>
                </a:lnTo>
                <a:lnTo>
                  <a:pt x="2031" y="2165"/>
                </a:lnTo>
                <a:lnTo>
                  <a:pt x="2031" y="2283"/>
                </a:lnTo>
                <a:lnTo>
                  <a:pt x="1980" y="2283"/>
                </a:lnTo>
                <a:lnTo>
                  <a:pt x="1980" y="2380"/>
                </a:lnTo>
                <a:lnTo>
                  <a:pt x="1929" y="2380"/>
                </a:lnTo>
                <a:lnTo>
                  <a:pt x="1929" y="2561"/>
                </a:lnTo>
                <a:lnTo>
                  <a:pt x="1877" y="2561"/>
                </a:lnTo>
                <a:lnTo>
                  <a:pt x="1877" y="2630"/>
                </a:lnTo>
                <a:lnTo>
                  <a:pt x="1831" y="2630"/>
                </a:lnTo>
                <a:lnTo>
                  <a:pt x="1831" y="2755"/>
                </a:lnTo>
                <a:lnTo>
                  <a:pt x="1779" y="2755"/>
                </a:lnTo>
                <a:lnTo>
                  <a:pt x="1779" y="4594"/>
                </a:lnTo>
                <a:lnTo>
                  <a:pt x="1723" y="4594"/>
                </a:lnTo>
                <a:lnTo>
                  <a:pt x="1723" y="4920"/>
                </a:lnTo>
                <a:lnTo>
                  <a:pt x="1671" y="4976"/>
                </a:lnTo>
                <a:lnTo>
                  <a:pt x="1671" y="5017"/>
                </a:lnTo>
                <a:lnTo>
                  <a:pt x="1625" y="5073"/>
                </a:lnTo>
                <a:lnTo>
                  <a:pt x="1625" y="5212"/>
                </a:lnTo>
                <a:lnTo>
                  <a:pt x="1574" y="5212"/>
                </a:lnTo>
                <a:lnTo>
                  <a:pt x="1574" y="5330"/>
                </a:lnTo>
                <a:lnTo>
                  <a:pt x="1522" y="5385"/>
                </a:lnTo>
                <a:lnTo>
                  <a:pt x="1522" y="5448"/>
                </a:lnTo>
                <a:lnTo>
                  <a:pt x="1471" y="5448"/>
                </a:lnTo>
                <a:lnTo>
                  <a:pt x="1425" y="5517"/>
                </a:lnTo>
                <a:lnTo>
                  <a:pt x="1425" y="5579"/>
                </a:lnTo>
                <a:lnTo>
                  <a:pt x="1368" y="5579"/>
                </a:lnTo>
                <a:lnTo>
                  <a:pt x="1368" y="5635"/>
                </a:lnTo>
                <a:lnTo>
                  <a:pt x="1317" y="5635"/>
                </a:lnTo>
                <a:lnTo>
                  <a:pt x="1317" y="5677"/>
                </a:lnTo>
                <a:lnTo>
                  <a:pt x="1265" y="5677"/>
                </a:lnTo>
                <a:lnTo>
                  <a:pt x="1219" y="5732"/>
                </a:lnTo>
                <a:lnTo>
                  <a:pt x="1116" y="5732"/>
                </a:lnTo>
                <a:lnTo>
                  <a:pt x="1116" y="5808"/>
                </a:lnTo>
                <a:lnTo>
                  <a:pt x="1018" y="5864"/>
                </a:lnTo>
                <a:lnTo>
                  <a:pt x="962" y="5864"/>
                </a:lnTo>
                <a:lnTo>
                  <a:pt x="910" y="5926"/>
                </a:lnTo>
                <a:lnTo>
                  <a:pt x="864" y="5926"/>
                </a:lnTo>
                <a:lnTo>
                  <a:pt x="813" y="5982"/>
                </a:lnTo>
                <a:lnTo>
                  <a:pt x="761" y="5982"/>
                </a:lnTo>
                <a:lnTo>
                  <a:pt x="761" y="6044"/>
                </a:lnTo>
                <a:lnTo>
                  <a:pt x="710" y="6107"/>
                </a:lnTo>
                <a:lnTo>
                  <a:pt x="710" y="6183"/>
                </a:lnTo>
                <a:lnTo>
                  <a:pt x="663" y="6183"/>
                </a:lnTo>
                <a:lnTo>
                  <a:pt x="663" y="6239"/>
                </a:lnTo>
                <a:lnTo>
                  <a:pt x="612" y="6239"/>
                </a:lnTo>
                <a:lnTo>
                  <a:pt x="612" y="6336"/>
                </a:lnTo>
                <a:lnTo>
                  <a:pt x="555" y="6336"/>
                </a:lnTo>
                <a:lnTo>
                  <a:pt x="555" y="6391"/>
                </a:lnTo>
                <a:lnTo>
                  <a:pt x="504" y="6454"/>
                </a:lnTo>
                <a:lnTo>
                  <a:pt x="504" y="6586"/>
                </a:lnTo>
                <a:lnTo>
                  <a:pt x="458" y="6586"/>
                </a:lnTo>
                <a:lnTo>
                  <a:pt x="406" y="6634"/>
                </a:lnTo>
                <a:lnTo>
                  <a:pt x="406" y="6704"/>
                </a:lnTo>
                <a:lnTo>
                  <a:pt x="355" y="6704"/>
                </a:lnTo>
                <a:lnTo>
                  <a:pt x="355" y="6766"/>
                </a:lnTo>
                <a:lnTo>
                  <a:pt x="303" y="6836"/>
                </a:lnTo>
                <a:lnTo>
                  <a:pt x="303" y="6891"/>
                </a:lnTo>
                <a:lnTo>
                  <a:pt x="257" y="6891"/>
                </a:lnTo>
                <a:lnTo>
                  <a:pt x="257" y="6954"/>
                </a:lnTo>
                <a:lnTo>
                  <a:pt x="206" y="6954"/>
                </a:lnTo>
                <a:lnTo>
                  <a:pt x="149" y="7002"/>
                </a:lnTo>
                <a:lnTo>
                  <a:pt x="149" y="7113"/>
                </a:lnTo>
                <a:lnTo>
                  <a:pt x="98" y="7183"/>
                </a:lnTo>
                <a:lnTo>
                  <a:pt x="98" y="7294"/>
                </a:lnTo>
                <a:lnTo>
                  <a:pt x="51" y="7294"/>
                </a:lnTo>
                <a:lnTo>
                  <a:pt x="51" y="7356"/>
                </a:lnTo>
                <a:lnTo>
                  <a:pt x="0" y="7356"/>
                </a:lnTo>
                <a:lnTo>
                  <a:pt x="0" y="8022"/>
                </a:lnTo>
                <a:lnTo>
                  <a:pt x="51" y="8022"/>
                </a:lnTo>
                <a:lnTo>
                  <a:pt x="51" y="8085"/>
                </a:lnTo>
                <a:lnTo>
                  <a:pt x="98" y="8085"/>
                </a:lnTo>
                <a:lnTo>
                  <a:pt x="98" y="8140"/>
                </a:lnTo>
                <a:lnTo>
                  <a:pt x="149" y="8140"/>
                </a:lnTo>
                <a:lnTo>
                  <a:pt x="149" y="8272"/>
                </a:lnTo>
                <a:lnTo>
                  <a:pt x="206" y="8272"/>
                </a:lnTo>
                <a:lnTo>
                  <a:pt x="206" y="8369"/>
                </a:lnTo>
                <a:lnTo>
                  <a:pt x="257" y="8369"/>
                </a:lnTo>
                <a:lnTo>
                  <a:pt x="257" y="8425"/>
                </a:lnTo>
                <a:lnTo>
                  <a:pt x="303" y="8425"/>
                </a:lnTo>
                <a:lnTo>
                  <a:pt x="303" y="8501"/>
                </a:lnTo>
                <a:lnTo>
                  <a:pt x="355" y="8501"/>
                </a:lnTo>
                <a:lnTo>
                  <a:pt x="355" y="8619"/>
                </a:lnTo>
                <a:lnTo>
                  <a:pt x="406" y="8619"/>
                </a:lnTo>
                <a:lnTo>
                  <a:pt x="406" y="8675"/>
                </a:lnTo>
                <a:lnTo>
                  <a:pt x="458" y="8737"/>
                </a:lnTo>
                <a:lnTo>
                  <a:pt x="504" y="8737"/>
                </a:lnTo>
                <a:lnTo>
                  <a:pt x="504" y="8876"/>
                </a:lnTo>
                <a:lnTo>
                  <a:pt x="555" y="8876"/>
                </a:lnTo>
                <a:lnTo>
                  <a:pt x="555" y="8987"/>
                </a:lnTo>
                <a:lnTo>
                  <a:pt x="612" y="8987"/>
                </a:lnTo>
                <a:lnTo>
                  <a:pt x="612" y="9028"/>
                </a:lnTo>
                <a:lnTo>
                  <a:pt x="663" y="9028"/>
                </a:lnTo>
                <a:lnTo>
                  <a:pt x="663" y="9084"/>
                </a:lnTo>
                <a:lnTo>
                  <a:pt x="761" y="9084"/>
                </a:lnTo>
                <a:lnTo>
                  <a:pt x="761" y="9146"/>
                </a:lnTo>
                <a:lnTo>
                  <a:pt x="864" y="9146"/>
                </a:lnTo>
                <a:lnTo>
                  <a:pt x="864" y="9216"/>
                </a:lnTo>
                <a:lnTo>
                  <a:pt x="1018" y="9216"/>
                </a:lnTo>
                <a:lnTo>
                  <a:pt x="1116" y="9278"/>
                </a:lnTo>
                <a:lnTo>
                  <a:pt x="1368" y="9278"/>
                </a:lnTo>
                <a:lnTo>
                  <a:pt x="1368" y="9334"/>
                </a:lnTo>
                <a:lnTo>
                  <a:pt x="1625" y="9334"/>
                </a:lnTo>
                <a:lnTo>
                  <a:pt x="1625" y="9396"/>
                </a:lnTo>
                <a:lnTo>
                  <a:pt x="1671" y="9396"/>
                </a:lnTo>
                <a:lnTo>
                  <a:pt x="1671" y="9466"/>
                </a:lnTo>
                <a:lnTo>
                  <a:pt x="1831" y="9466"/>
                </a:lnTo>
                <a:lnTo>
                  <a:pt x="1831" y="9535"/>
                </a:lnTo>
                <a:lnTo>
                  <a:pt x="2031" y="9535"/>
                </a:lnTo>
                <a:lnTo>
                  <a:pt x="2031" y="9584"/>
                </a:lnTo>
                <a:lnTo>
                  <a:pt x="2386" y="9584"/>
                </a:lnTo>
                <a:lnTo>
                  <a:pt x="2386" y="9653"/>
                </a:lnTo>
                <a:lnTo>
                  <a:pt x="4166" y="9653"/>
                </a:lnTo>
                <a:lnTo>
                  <a:pt x="4166" y="9681"/>
                </a:lnTo>
                <a:lnTo>
                  <a:pt x="4212" y="9681"/>
                </a:lnTo>
                <a:lnTo>
                  <a:pt x="4212" y="9750"/>
                </a:lnTo>
                <a:lnTo>
                  <a:pt x="4366" y="9750"/>
                </a:lnTo>
                <a:lnTo>
                  <a:pt x="4366" y="9806"/>
                </a:lnTo>
                <a:lnTo>
                  <a:pt x="4412" y="9806"/>
                </a:lnTo>
                <a:lnTo>
                  <a:pt x="4412" y="9875"/>
                </a:lnTo>
                <a:lnTo>
                  <a:pt x="4464" y="9875"/>
                </a:lnTo>
                <a:lnTo>
                  <a:pt x="4464" y="9944"/>
                </a:lnTo>
                <a:lnTo>
                  <a:pt x="4567" y="9944"/>
                </a:lnTo>
                <a:lnTo>
                  <a:pt x="4567" y="10007"/>
                </a:lnTo>
                <a:lnTo>
                  <a:pt x="4670" y="10118"/>
                </a:lnTo>
                <a:lnTo>
                  <a:pt x="4767" y="10118"/>
                </a:lnTo>
                <a:lnTo>
                  <a:pt x="4767" y="10187"/>
                </a:lnTo>
                <a:lnTo>
                  <a:pt x="4819" y="10187"/>
                </a:lnTo>
                <a:lnTo>
                  <a:pt x="4819" y="10243"/>
                </a:lnTo>
                <a:lnTo>
                  <a:pt x="4870" y="10243"/>
                </a:lnTo>
                <a:lnTo>
                  <a:pt x="4927" y="10312"/>
                </a:lnTo>
                <a:lnTo>
                  <a:pt x="4973" y="10312"/>
                </a:lnTo>
                <a:lnTo>
                  <a:pt x="4973" y="10409"/>
                </a:lnTo>
                <a:lnTo>
                  <a:pt x="5024" y="10409"/>
                </a:lnTo>
                <a:lnTo>
                  <a:pt x="5024" y="10458"/>
                </a:lnTo>
                <a:lnTo>
                  <a:pt x="5076" y="10458"/>
                </a:lnTo>
                <a:lnTo>
                  <a:pt x="5076" y="10534"/>
                </a:lnTo>
                <a:lnTo>
                  <a:pt x="5174" y="10534"/>
                </a:lnTo>
                <a:lnTo>
                  <a:pt x="5174" y="10597"/>
                </a:lnTo>
                <a:lnTo>
                  <a:pt x="5225" y="10597"/>
                </a:lnTo>
                <a:lnTo>
                  <a:pt x="5225" y="10659"/>
                </a:lnTo>
                <a:lnTo>
                  <a:pt x="5276" y="10659"/>
                </a:lnTo>
                <a:lnTo>
                  <a:pt x="5276" y="10777"/>
                </a:lnTo>
                <a:lnTo>
                  <a:pt x="5333" y="10777"/>
                </a:lnTo>
                <a:lnTo>
                  <a:pt x="5379" y="10847"/>
                </a:lnTo>
                <a:lnTo>
                  <a:pt x="5379" y="10909"/>
                </a:lnTo>
                <a:lnTo>
                  <a:pt x="5431" y="10909"/>
                </a:lnTo>
                <a:lnTo>
                  <a:pt x="5431" y="10965"/>
                </a:lnTo>
                <a:lnTo>
                  <a:pt x="5482" y="10965"/>
                </a:lnTo>
                <a:lnTo>
                  <a:pt x="5631" y="11117"/>
                </a:lnTo>
                <a:lnTo>
                  <a:pt x="5683" y="11117"/>
                </a:lnTo>
                <a:lnTo>
                  <a:pt x="5683" y="11194"/>
                </a:lnTo>
                <a:lnTo>
                  <a:pt x="5786" y="11194"/>
                </a:lnTo>
                <a:lnTo>
                  <a:pt x="5837" y="11256"/>
                </a:lnTo>
                <a:lnTo>
                  <a:pt x="5986" y="11319"/>
                </a:lnTo>
                <a:lnTo>
                  <a:pt x="6295" y="11319"/>
                </a:lnTo>
                <a:lnTo>
                  <a:pt x="6295" y="11374"/>
                </a:lnTo>
                <a:lnTo>
                  <a:pt x="6500" y="11374"/>
                </a:lnTo>
                <a:lnTo>
                  <a:pt x="6500" y="11430"/>
                </a:lnTo>
                <a:lnTo>
                  <a:pt x="6650" y="11430"/>
                </a:lnTo>
                <a:lnTo>
                  <a:pt x="6701" y="11492"/>
                </a:lnTo>
                <a:lnTo>
                  <a:pt x="6799" y="11492"/>
                </a:lnTo>
                <a:lnTo>
                  <a:pt x="6850" y="11568"/>
                </a:lnTo>
                <a:lnTo>
                  <a:pt x="6953" y="11568"/>
                </a:lnTo>
                <a:lnTo>
                  <a:pt x="7004" y="11624"/>
                </a:lnTo>
                <a:lnTo>
                  <a:pt x="7154" y="11624"/>
                </a:lnTo>
                <a:lnTo>
                  <a:pt x="7154" y="11666"/>
                </a:lnTo>
                <a:lnTo>
                  <a:pt x="7308" y="11666"/>
                </a:lnTo>
                <a:lnTo>
                  <a:pt x="7308" y="11721"/>
                </a:lnTo>
                <a:lnTo>
                  <a:pt x="7411" y="11721"/>
                </a:lnTo>
                <a:lnTo>
                  <a:pt x="7411" y="11783"/>
                </a:lnTo>
                <a:lnTo>
                  <a:pt x="7462" y="11783"/>
                </a:lnTo>
                <a:lnTo>
                  <a:pt x="7508" y="11853"/>
                </a:lnTo>
                <a:lnTo>
                  <a:pt x="7560" y="11853"/>
                </a:lnTo>
                <a:lnTo>
                  <a:pt x="7611" y="11908"/>
                </a:lnTo>
                <a:lnTo>
                  <a:pt x="7668" y="11908"/>
                </a:lnTo>
                <a:lnTo>
                  <a:pt x="7668" y="11971"/>
                </a:lnTo>
                <a:lnTo>
                  <a:pt x="7714" y="11971"/>
                </a:lnTo>
                <a:lnTo>
                  <a:pt x="7817" y="12040"/>
                </a:lnTo>
                <a:lnTo>
                  <a:pt x="7863" y="12089"/>
                </a:lnTo>
                <a:lnTo>
                  <a:pt x="7915" y="12089"/>
                </a:lnTo>
                <a:lnTo>
                  <a:pt x="8017" y="12158"/>
                </a:lnTo>
                <a:lnTo>
                  <a:pt x="8120" y="12158"/>
                </a:lnTo>
                <a:lnTo>
                  <a:pt x="8172" y="12228"/>
                </a:lnTo>
                <a:lnTo>
                  <a:pt x="8269" y="12228"/>
                </a:lnTo>
                <a:lnTo>
                  <a:pt x="8269" y="12332"/>
                </a:lnTo>
                <a:lnTo>
                  <a:pt x="8372" y="12332"/>
                </a:lnTo>
                <a:lnTo>
                  <a:pt x="8372" y="12373"/>
                </a:lnTo>
                <a:lnTo>
                  <a:pt x="8424" y="12373"/>
                </a:lnTo>
                <a:lnTo>
                  <a:pt x="8424" y="12443"/>
                </a:lnTo>
                <a:lnTo>
                  <a:pt x="8475" y="12443"/>
                </a:lnTo>
                <a:lnTo>
                  <a:pt x="8475" y="12498"/>
                </a:lnTo>
                <a:lnTo>
                  <a:pt x="8527" y="12498"/>
                </a:lnTo>
                <a:lnTo>
                  <a:pt x="8527" y="12568"/>
                </a:lnTo>
                <a:lnTo>
                  <a:pt x="8578" y="12568"/>
                </a:lnTo>
                <a:lnTo>
                  <a:pt x="8578" y="12637"/>
                </a:lnTo>
                <a:lnTo>
                  <a:pt x="8629" y="12637"/>
                </a:lnTo>
                <a:lnTo>
                  <a:pt x="8629" y="12748"/>
                </a:lnTo>
                <a:lnTo>
                  <a:pt x="8676" y="12748"/>
                </a:lnTo>
                <a:lnTo>
                  <a:pt x="8676" y="12811"/>
                </a:lnTo>
                <a:lnTo>
                  <a:pt x="8727" y="12811"/>
                </a:lnTo>
                <a:lnTo>
                  <a:pt x="8727" y="12880"/>
                </a:lnTo>
                <a:lnTo>
                  <a:pt x="8779" y="12880"/>
                </a:lnTo>
                <a:lnTo>
                  <a:pt x="8779" y="12935"/>
                </a:lnTo>
                <a:lnTo>
                  <a:pt x="8881" y="12935"/>
                </a:lnTo>
                <a:lnTo>
                  <a:pt x="8881" y="12998"/>
                </a:lnTo>
                <a:lnTo>
                  <a:pt x="8933" y="12998"/>
                </a:lnTo>
                <a:lnTo>
                  <a:pt x="8933" y="13046"/>
                </a:lnTo>
                <a:lnTo>
                  <a:pt x="9031" y="13046"/>
                </a:lnTo>
                <a:lnTo>
                  <a:pt x="9133" y="13158"/>
                </a:lnTo>
                <a:lnTo>
                  <a:pt x="9185" y="13158"/>
                </a:lnTo>
                <a:lnTo>
                  <a:pt x="9236" y="13289"/>
                </a:lnTo>
                <a:lnTo>
                  <a:pt x="9288" y="13289"/>
                </a:lnTo>
                <a:lnTo>
                  <a:pt x="9288" y="13352"/>
                </a:lnTo>
                <a:lnTo>
                  <a:pt x="9339" y="13352"/>
                </a:lnTo>
                <a:lnTo>
                  <a:pt x="9339" y="13407"/>
                </a:lnTo>
                <a:lnTo>
                  <a:pt x="9391" y="13407"/>
                </a:lnTo>
                <a:lnTo>
                  <a:pt x="9391" y="13539"/>
                </a:lnTo>
                <a:lnTo>
                  <a:pt x="9488" y="13539"/>
                </a:lnTo>
                <a:lnTo>
                  <a:pt x="9488" y="13609"/>
                </a:lnTo>
                <a:lnTo>
                  <a:pt x="9540" y="13609"/>
                </a:lnTo>
                <a:lnTo>
                  <a:pt x="9540" y="13706"/>
                </a:lnTo>
                <a:lnTo>
                  <a:pt x="9591" y="13706"/>
                </a:lnTo>
                <a:lnTo>
                  <a:pt x="9643" y="13754"/>
                </a:lnTo>
                <a:lnTo>
                  <a:pt x="9694" y="13754"/>
                </a:lnTo>
                <a:lnTo>
                  <a:pt x="9797" y="13886"/>
                </a:lnTo>
                <a:lnTo>
                  <a:pt x="9843" y="13886"/>
                </a:lnTo>
                <a:lnTo>
                  <a:pt x="9895" y="13949"/>
                </a:lnTo>
                <a:lnTo>
                  <a:pt x="10049" y="13949"/>
                </a:lnTo>
                <a:lnTo>
                  <a:pt x="10049" y="14011"/>
                </a:lnTo>
                <a:lnTo>
                  <a:pt x="10152" y="14011"/>
                </a:lnTo>
                <a:lnTo>
                  <a:pt x="10198" y="14074"/>
                </a:lnTo>
                <a:lnTo>
                  <a:pt x="10301" y="14074"/>
                </a:lnTo>
                <a:lnTo>
                  <a:pt x="10301" y="14129"/>
                </a:lnTo>
                <a:lnTo>
                  <a:pt x="10455" y="14129"/>
                </a:lnTo>
                <a:lnTo>
                  <a:pt x="10455" y="14185"/>
                </a:lnTo>
                <a:lnTo>
                  <a:pt x="10507" y="14261"/>
                </a:lnTo>
                <a:lnTo>
                  <a:pt x="10604" y="14261"/>
                </a:lnTo>
                <a:lnTo>
                  <a:pt x="10707" y="14358"/>
                </a:lnTo>
                <a:lnTo>
                  <a:pt x="10913" y="14358"/>
                </a:lnTo>
                <a:lnTo>
                  <a:pt x="10913" y="14414"/>
                </a:lnTo>
                <a:lnTo>
                  <a:pt x="10964" y="14414"/>
                </a:lnTo>
                <a:lnTo>
                  <a:pt x="10964" y="14476"/>
                </a:lnTo>
                <a:lnTo>
                  <a:pt x="11062" y="14476"/>
                </a:lnTo>
                <a:lnTo>
                  <a:pt x="11062" y="14545"/>
                </a:lnTo>
                <a:lnTo>
                  <a:pt x="11165" y="14545"/>
                </a:lnTo>
                <a:lnTo>
                  <a:pt x="11165" y="14608"/>
                </a:lnTo>
                <a:lnTo>
                  <a:pt x="11268" y="14608"/>
                </a:lnTo>
                <a:lnTo>
                  <a:pt x="11319" y="14663"/>
                </a:lnTo>
                <a:lnTo>
                  <a:pt x="11520" y="14781"/>
                </a:lnTo>
                <a:lnTo>
                  <a:pt x="11566" y="14781"/>
                </a:lnTo>
                <a:lnTo>
                  <a:pt x="11674" y="14851"/>
                </a:lnTo>
                <a:lnTo>
                  <a:pt x="11725" y="14851"/>
                </a:lnTo>
                <a:lnTo>
                  <a:pt x="11725" y="14920"/>
                </a:lnTo>
                <a:lnTo>
                  <a:pt x="11772" y="14920"/>
                </a:lnTo>
                <a:lnTo>
                  <a:pt x="11772" y="15017"/>
                </a:lnTo>
                <a:lnTo>
                  <a:pt x="11875" y="15017"/>
                </a:lnTo>
                <a:lnTo>
                  <a:pt x="11875" y="15080"/>
                </a:lnTo>
                <a:lnTo>
                  <a:pt x="11926" y="15080"/>
                </a:lnTo>
                <a:lnTo>
                  <a:pt x="11926" y="15135"/>
                </a:lnTo>
                <a:lnTo>
                  <a:pt x="11977" y="15135"/>
                </a:lnTo>
                <a:lnTo>
                  <a:pt x="11977" y="15191"/>
                </a:lnTo>
                <a:lnTo>
                  <a:pt x="12029" y="15191"/>
                </a:lnTo>
                <a:lnTo>
                  <a:pt x="12029" y="15260"/>
                </a:lnTo>
                <a:lnTo>
                  <a:pt x="12132" y="15260"/>
                </a:lnTo>
                <a:lnTo>
                  <a:pt x="12132" y="15330"/>
                </a:lnTo>
                <a:lnTo>
                  <a:pt x="12178" y="15330"/>
                </a:lnTo>
                <a:lnTo>
                  <a:pt x="12229" y="15399"/>
                </a:lnTo>
                <a:lnTo>
                  <a:pt x="12327" y="15441"/>
                </a:lnTo>
                <a:lnTo>
                  <a:pt x="12384" y="15510"/>
                </a:lnTo>
                <a:lnTo>
                  <a:pt x="12487" y="15579"/>
                </a:lnTo>
                <a:lnTo>
                  <a:pt x="12533" y="15628"/>
                </a:lnTo>
                <a:lnTo>
                  <a:pt x="12636" y="15628"/>
                </a:lnTo>
                <a:lnTo>
                  <a:pt x="12687" y="15670"/>
                </a:lnTo>
                <a:lnTo>
                  <a:pt x="12733" y="15670"/>
                </a:lnTo>
                <a:lnTo>
                  <a:pt x="12733" y="15739"/>
                </a:lnTo>
                <a:lnTo>
                  <a:pt x="12790" y="15739"/>
                </a:lnTo>
                <a:lnTo>
                  <a:pt x="12790" y="15795"/>
                </a:lnTo>
                <a:lnTo>
                  <a:pt x="12841" y="15795"/>
                </a:lnTo>
                <a:lnTo>
                  <a:pt x="12841" y="15850"/>
                </a:lnTo>
                <a:lnTo>
                  <a:pt x="12939" y="15850"/>
                </a:lnTo>
                <a:lnTo>
                  <a:pt x="12939" y="15920"/>
                </a:lnTo>
                <a:lnTo>
                  <a:pt x="13042" y="15920"/>
                </a:lnTo>
                <a:lnTo>
                  <a:pt x="13093" y="15989"/>
                </a:lnTo>
                <a:lnTo>
                  <a:pt x="13145" y="15989"/>
                </a:lnTo>
                <a:lnTo>
                  <a:pt x="13145" y="16058"/>
                </a:lnTo>
                <a:lnTo>
                  <a:pt x="13248" y="16058"/>
                </a:lnTo>
                <a:lnTo>
                  <a:pt x="13299" y="16107"/>
                </a:lnTo>
                <a:lnTo>
                  <a:pt x="13345" y="16107"/>
                </a:lnTo>
                <a:lnTo>
                  <a:pt x="13345" y="16162"/>
                </a:lnTo>
                <a:lnTo>
                  <a:pt x="13448" y="16162"/>
                </a:lnTo>
                <a:lnTo>
                  <a:pt x="13494" y="16232"/>
                </a:lnTo>
                <a:lnTo>
                  <a:pt x="13602" y="16232"/>
                </a:lnTo>
                <a:lnTo>
                  <a:pt x="13602" y="16301"/>
                </a:lnTo>
                <a:lnTo>
                  <a:pt x="13700" y="16301"/>
                </a:lnTo>
                <a:lnTo>
                  <a:pt x="13700" y="16329"/>
                </a:lnTo>
                <a:lnTo>
                  <a:pt x="13752" y="16329"/>
                </a:lnTo>
                <a:lnTo>
                  <a:pt x="13752" y="16398"/>
                </a:lnTo>
                <a:lnTo>
                  <a:pt x="13854" y="16398"/>
                </a:lnTo>
                <a:lnTo>
                  <a:pt x="13854" y="16454"/>
                </a:lnTo>
                <a:lnTo>
                  <a:pt x="13957" y="16454"/>
                </a:lnTo>
                <a:lnTo>
                  <a:pt x="13957" y="16509"/>
                </a:lnTo>
                <a:lnTo>
                  <a:pt x="14106" y="16509"/>
                </a:lnTo>
                <a:lnTo>
                  <a:pt x="14106" y="16579"/>
                </a:lnTo>
                <a:lnTo>
                  <a:pt x="14158" y="16579"/>
                </a:lnTo>
                <a:lnTo>
                  <a:pt x="14158" y="16641"/>
                </a:lnTo>
                <a:lnTo>
                  <a:pt x="14261" y="16641"/>
                </a:lnTo>
                <a:lnTo>
                  <a:pt x="14261" y="16704"/>
                </a:lnTo>
                <a:lnTo>
                  <a:pt x="14364" y="16704"/>
                </a:lnTo>
                <a:lnTo>
                  <a:pt x="14364" y="16773"/>
                </a:lnTo>
                <a:lnTo>
                  <a:pt x="14466" y="16773"/>
                </a:lnTo>
                <a:lnTo>
                  <a:pt x="14513" y="16822"/>
                </a:lnTo>
                <a:lnTo>
                  <a:pt x="14564" y="16822"/>
                </a:lnTo>
                <a:lnTo>
                  <a:pt x="14564" y="16884"/>
                </a:lnTo>
                <a:lnTo>
                  <a:pt x="14718" y="16884"/>
                </a:lnTo>
                <a:lnTo>
                  <a:pt x="14718" y="16960"/>
                </a:lnTo>
                <a:lnTo>
                  <a:pt x="14868" y="16960"/>
                </a:lnTo>
                <a:lnTo>
                  <a:pt x="14919" y="16995"/>
                </a:lnTo>
                <a:lnTo>
                  <a:pt x="15125" y="16995"/>
                </a:lnTo>
                <a:lnTo>
                  <a:pt x="15125" y="17051"/>
                </a:lnTo>
                <a:lnTo>
                  <a:pt x="15228" y="17051"/>
                </a:lnTo>
                <a:lnTo>
                  <a:pt x="15228" y="17120"/>
                </a:lnTo>
                <a:lnTo>
                  <a:pt x="15428" y="17120"/>
                </a:lnTo>
                <a:lnTo>
                  <a:pt x="15474" y="17169"/>
                </a:lnTo>
                <a:lnTo>
                  <a:pt x="15531" y="17169"/>
                </a:lnTo>
                <a:lnTo>
                  <a:pt x="15531" y="17238"/>
                </a:lnTo>
                <a:lnTo>
                  <a:pt x="15680" y="17238"/>
                </a:lnTo>
                <a:lnTo>
                  <a:pt x="15680" y="17300"/>
                </a:lnTo>
                <a:lnTo>
                  <a:pt x="15732" y="17300"/>
                </a:lnTo>
                <a:lnTo>
                  <a:pt x="15732" y="17363"/>
                </a:lnTo>
                <a:lnTo>
                  <a:pt x="15829" y="17363"/>
                </a:lnTo>
                <a:lnTo>
                  <a:pt x="15829" y="17432"/>
                </a:lnTo>
                <a:lnTo>
                  <a:pt x="15886" y="17432"/>
                </a:lnTo>
                <a:lnTo>
                  <a:pt x="15886" y="17474"/>
                </a:lnTo>
                <a:lnTo>
                  <a:pt x="15937" y="17474"/>
                </a:lnTo>
                <a:lnTo>
                  <a:pt x="15937" y="17543"/>
                </a:lnTo>
                <a:lnTo>
                  <a:pt x="15989" y="17543"/>
                </a:lnTo>
                <a:lnTo>
                  <a:pt x="15989" y="17613"/>
                </a:lnTo>
                <a:lnTo>
                  <a:pt x="16035" y="17613"/>
                </a:lnTo>
                <a:lnTo>
                  <a:pt x="16035" y="17661"/>
                </a:lnTo>
                <a:lnTo>
                  <a:pt x="16138" y="17661"/>
                </a:lnTo>
                <a:lnTo>
                  <a:pt x="16189" y="17710"/>
                </a:lnTo>
                <a:lnTo>
                  <a:pt x="16292" y="17710"/>
                </a:lnTo>
                <a:lnTo>
                  <a:pt x="16395" y="17835"/>
                </a:lnTo>
                <a:lnTo>
                  <a:pt x="16493" y="17835"/>
                </a:lnTo>
                <a:lnTo>
                  <a:pt x="16493" y="17890"/>
                </a:lnTo>
                <a:lnTo>
                  <a:pt x="16544" y="17890"/>
                </a:lnTo>
                <a:lnTo>
                  <a:pt x="16596" y="17953"/>
                </a:lnTo>
                <a:lnTo>
                  <a:pt x="16642" y="17953"/>
                </a:lnTo>
                <a:lnTo>
                  <a:pt x="16698" y="18022"/>
                </a:lnTo>
                <a:lnTo>
                  <a:pt x="16796" y="18022"/>
                </a:lnTo>
                <a:lnTo>
                  <a:pt x="16796" y="18092"/>
                </a:lnTo>
                <a:lnTo>
                  <a:pt x="16899" y="18092"/>
                </a:lnTo>
                <a:lnTo>
                  <a:pt x="16899" y="18133"/>
                </a:lnTo>
                <a:lnTo>
                  <a:pt x="16997" y="18133"/>
                </a:lnTo>
                <a:lnTo>
                  <a:pt x="16997" y="18203"/>
                </a:lnTo>
                <a:lnTo>
                  <a:pt x="17202" y="18203"/>
                </a:lnTo>
                <a:lnTo>
                  <a:pt x="17202" y="18328"/>
                </a:lnTo>
                <a:lnTo>
                  <a:pt x="17305" y="18328"/>
                </a:lnTo>
                <a:lnTo>
                  <a:pt x="17305" y="18362"/>
                </a:lnTo>
                <a:lnTo>
                  <a:pt x="17357" y="18362"/>
                </a:lnTo>
                <a:lnTo>
                  <a:pt x="17357" y="18432"/>
                </a:lnTo>
                <a:lnTo>
                  <a:pt x="17403" y="18432"/>
                </a:lnTo>
                <a:lnTo>
                  <a:pt x="17403" y="18487"/>
                </a:lnTo>
                <a:lnTo>
                  <a:pt x="17460" y="18543"/>
                </a:lnTo>
                <a:lnTo>
                  <a:pt x="17511" y="18543"/>
                </a:lnTo>
                <a:lnTo>
                  <a:pt x="17511" y="18612"/>
                </a:lnTo>
                <a:lnTo>
                  <a:pt x="17562" y="18612"/>
                </a:lnTo>
                <a:lnTo>
                  <a:pt x="17562" y="18681"/>
                </a:lnTo>
                <a:lnTo>
                  <a:pt x="17609" y="18681"/>
                </a:lnTo>
                <a:lnTo>
                  <a:pt x="17660" y="18806"/>
                </a:lnTo>
                <a:lnTo>
                  <a:pt x="17763" y="18855"/>
                </a:lnTo>
                <a:lnTo>
                  <a:pt x="17809" y="18855"/>
                </a:lnTo>
                <a:lnTo>
                  <a:pt x="17809" y="18924"/>
                </a:lnTo>
                <a:lnTo>
                  <a:pt x="17866" y="18924"/>
                </a:lnTo>
                <a:lnTo>
                  <a:pt x="17866" y="18994"/>
                </a:lnTo>
                <a:lnTo>
                  <a:pt x="17917" y="18994"/>
                </a:lnTo>
                <a:lnTo>
                  <a:pt x="17917" y="19022"/>
                </a:lnTo>
                <a:lnTo>
                  <a:pt x="18015" y="19022"/>
                </a:lnTo>
                <a:lnTo>
                  <a:pt x="18015" y="19091"/>
                </a:lnTo>
                <a:lnTo>
                  <a:pt x="18066" y="19091"/>
                </a:lnTo>
                <a:lnTo>
                  <a:pt x="18066" y="19153"/>
                </a:lnTo>
                <a:lnTo>
                  <a:pt x="18164" y="19153"/>
                </a:lnTo>
                <a:lnTo>
                  <a:pt x="18164" y="19278"/>
                </a:lnTo>
                <a:lnTo>
                  <a:pt x="18215" y="19278"/>
                </a:lnTo>
                <a:lnTo>
                  <a:pt x="18215" y="19334"/>
                </a:lnTo>
                <a:lnTo>
                  <a:pt x="18323" y="19334"/>
                </a:lnTo>
                <a:lnTo>
                  <a:pt x="18323" y="19396"/>
                </a:lnTo>
                <a:lnTo>
                  <a:pt x="18421" y="19396"/>
                </a:lnTo>
                <a:lnTo>
                  <a:pt x="18473" y="19466"/>
                </a:lnTo>
                <a:lnTo>
                  <a:pt x="18570" y="19514"/>
                </a:lnTo>
                <a:lnTo>
                  <a:pt x="18730" y="19584"/>
                </a:lnTo>
                <a:lnTo>
                  <a:pt x="18827" y="19653"/>
                </a:lnTo>
                <a:lnTo>
                  <a:pt x="18930" y="19757"/>
                </a:lnTo>
                <a:lnTo>
                  <a:pt x="19033" y="19757"/>
                </a:lnTo>
                <a:lnTo>
                  <a:pt x="19033" y="19813"/>
                </a:lnTo>
                <a:lnTo>
                  <a:pt x="19131" y="19813"/>
                </a:lnTo>
                <a:lnTo>
                  <a:pt x="19182" y="19861"/>
                </a:lnTo>
                <a:lnTo>
                  <a:pt x="19234" y="19861"/>
                </a:lnTo>
                <a:lnTo>
                  <a:pt x="19234" y="19931"/>
                </a:lnTo>
                <a:lnTo>
                  <a:pt x="19331" y="19931"/>
                </a:lnTo>
                <a:lnTo>
                  <a:pt x="19383" y="19993"/>
                </a:lnTo>
                <a:lnTo>
                  <a:pt x="19640" y="19993"/>
                </a:lnTo>
                <a:lnTo>
                  <a:pt x="19640" y="19931"/>
                </a:lnTo>
                <a:lnTo>
                  <a:pt x="19691" y="19931"/>
                </a:lnTo>
                <a:lnTo>
                  <a:pt x="19691" y="19861"/>
                </a:lnTo>
                <a:lnTo>
                  <a:pt x="19738" y="19861"/>
                </a:lnTo>
                <a:lnTo>
                  <a:pt x="19738" y="19813"/>
                </a:lnTo>
                <a:lnTo>
                  <a:pt x="19789" y="19813"/>
                </a:lnTo>
                <a:lnTo>
                  <a:pt x="19789" y="19681"/>
                </a:lnTo>
                <a:lnTo>
                  <a:pt x="19846" y="19681"/>
                </a:lnTo>
                <a:lnTo>
                  <a:pt x="19846" y="19653"/>
                </a:lnTo>
                <a:lnTo>
                  <a:pt x="19897" y="19653"/>
                </a:lnTo>
                <a:lnTo>
                  <a:pt x="19897" y="19584"/>
                </a:lnTo>
                <a:lnTo>
                  <a:pt x="19943" y="19584"/>
                </a:lnTo>
                <a:lnTo>
                  <a:pt x="19943" y="19514"/>
                </a:lnTo>
                <a:lnTo>
                  <a:pt x="19995" y="19514"/>
                </a:lnTo>
                <a:lnTo>
                  <a:pt x="19995" y="19022"/>
                </a:lnTo>
                <a:lnTo>
                  <a:pt x="19943" y="19022"/>
                </a:lnTo>
                <a:lnTo>
                  <a:pt x="19943" y="18994"/>
                </a:lnTo>
                <a:lnTo>
                  <a:pt x="19897" y="18994"/>
                </a:lnTo>
                <a:lnTo>
                  <a:pt x="19897" y="18855"/>
                </a:lnTo>
                <a:lnTo>
                  <a:pt x="19846" y="18855"/>
                </a:lnTo>
                <a:lnTo>
                  <a:pt x="19846" y="18806"/>
                </a:lnTo>
                <a:lnTo>
                  <a:pt x="19789" y="18806"/>
                </a:lnTo>
                <a:lnTo>
                  <a:pt x="19789" y="18487"/>
                </a:lnTo>
                <a:lnTo>
                  <a:pt x="19738" y="18487"/>
                </a:lnTo>
                <a:lnTo>
                  <a:pt x="19738" y="18362"/>
                </a:lnTo>
                <a:lnTo>
                  <a:pt x="19691" y="18362"/>
                </a:lnTo>
                <a:lnTo>
                  <a:pt x="19691" y="18203"/>
                </a:lnTo>
                <a:lnTo>
                  <a:pt x="19640" y="18203"/>
                </a:lnTo>
                <a:lnTo>
                  <a:pt x="19640" y="18092"/>
                </a:lnTo>
                <a:lnTo>
                  <a:pt x="19537" y="18092"/>
                </a:lnTo>
                <a:lnTo>
                  <a:pt x="19537" y="17953"/>
                </a:lnTo>
                <a:lnTo>
                  <a:pt x="19439" y="17953"/>
                </a:lnTo>
                <a:lnTo>
                  <a:pt x="19439" y="17890"/>
                </a:lnTo>
                <a:lnTo>
                  <a:pt x="19331" y="17890"/>
                </a:lnTo>
                <a:lnTo>
                  <a:pt x="19331" y="17835"/>
                </a:lnTo>
                <a:lnTo>
                  <a:pt x="19234" y="17835"/>
                </a:lnTo>
                <a:lnTo>
                  <a:pt x="19234" y="17779"/>
                </a:lnTo>
                <a:lnTo>
                  <a:pt x="19182" y="17710"/>
                </a:lnTo>
                <a:lnTo>
                  <a:pt x="19033" y="17710"/>
                </a:lnTo>
                <a:lnTo>
                  <a:pt x="19033" y="17661"/>
                </a:lnTo>
                <a:lnTo>
                  <a:pt x="18930" y="17661"/>
                </a:lnTo>
                <a:lnTo>
                  <a:pt x="18930" y="17613"/>
                </a:lnTo>
                <a:lnTo>
                  <a:pt x="18827" y="17613"/>
                </a:lnTo>
                <a:lnTo>
                  <a:pt x="18827" y="17543"/>
                </a:lnTo>
                <a:lnTo>
                  <a:pt x="18776" y="17543"/>
                </a:lnTo>
                <a:lnTo>
                  <a:pt x="18776" y="17474"/>
                </a:lnTo>
                <a:lnTo>
                  <a:pt x="18678" y="17474"/>
                </a:lnTo>
                <a:lnTo>
                  <a:pt x="18622" y="17432"/>
                </a:lnTo>
                <a:lnTo>
                  <a:pt x="18622" y="17363"/>
                </a:lnTo>
                <a:lnTo>
                  <a:pt x="18570" y="17363"/>
                </a:lnTo>
                <a:lnTo>
                  <a:pt x="18524" y="17300"/>
                </a:lnTo>
                <a:lnTo>
                  <a:pt x="18473" y="17300"/>
                </a:lnTo>
                <a:lnTo>
                  <a:pt x="18473" y="17238"/>
                </a:lnTo>
                <a:lnTo>
                  <a:pt x="18421" y="17238"/>
                </a:lnTo>
                <a:lnTo>
                  <a:pt x="18370" y="17169"/>
                </a:lnTo>
                <a:lnTo>
                  <a:pt x="18323" y="17169"/>
                </a:lnTo>
                <a:lnTo>
                  <a:pt x="18272" y="17120"/>
                </a:lnTo>
                <a:lnTo>
                  <a:pt x="18215" y="17120"/>
                </a:lnTo>
                <a:lnTo>
                  <a:pt x="18215" y="17051"/>
                </a:lnTo>
                <a:lnTo>
                  <a:pt x="18164" y="17051"/>
                </a:lnTo>
                <a:lnTo>
                  <a:pt x="18164" y="16960"/>
                </a:lnTo>
                <a:lnTo>
                  <a:pt x="18118" y="16960"/>
                </a:lnTo>
                <a:lnTo>
                  <a:pt x="18118" y="16884"/>
                </a:lnTo>
                <a:lnTo>
                  <a:pt x="18066" y="16884"/>
                </a:lnTo>
                <a:lnTo>
                  <a:pt x="18066" y="16822"/>
                </a:lnTo>
                <a:lnTo>
                  <a:pt x="18015" y="16822"/>
                </a:lnTo>
                <a:lnTo>
                  <a:pt x="18015" y="16773"/>
                </a:lnTo>
                <a:lnTo>
                  <a:pt x="17963" y="16773"/>
                </a:lnTo>
                <a:lnTo>
                  <a:pt x="17963" y="16704"/>
                </a:lnTo>
                <a:lnTo>
                  <a:pt x="17917" y="16704"/>
                </a:lnTo>
                <a:lnTo>
                  <a:pt x="17917" y="16641"/>
                </a:lnTo>
                <a:lnTo>
                  <a:pt x="17866" y="16579"/>
                </a:lnTo>
                <a:lnTo>
                  <a:pt x="17866" y="16509"/>
                </a:lnTo>
                <a:lnTo>
                  <a:pt x="17809" y="16509"/>
                </a:lnTo>
                <a:lnTo>
                  <a:pt x="17809" y="16454"/>
                </a:lnTo>
                <a:lnTo>
                  <a:pt x="17763" y="16454"/>
                </a:lnTo>
                <a:lnTo>
                  <a:pt x="17763" y="16398"/>
                </a:lnTo>
                <a:lnTo>
                  <a:pt x="17660" y="16398"/>
                </a:lnTo>
                <a:lnTo>
                  <a:pt x="17562" y="16301"/>
                </a:lnTo>
                <a:lnTo>
                  <a:pt x="17562" y="16232"/>
                </a:lnTo>
                <a:lnTo>
                  <a:pt x="17511" y="16232"/>
                </a:lnTo>
                <a:lnTo>
                  <a:pt x="17460" y="16162"/>
                </a:lnTo>
                <a:lnTo>
                  <a:pt x="17403" y="16162"/>
                </a:lnTo>
                <a:lnTo>
                  <a:pt x="17403" y="16107"/>
                </a:lnTo>
                <a:lnTo>
                  <a:pt x="17357" y="16107"/>
                </a:lnTo>
                <a:lnTo>
                  <a:pt x="17357" y="16058"/>
                </a:lnTo>
                <a:lnTo>
                  <a:pt x="17305" y="16058"/>
                </a:lnTo>
                <a:lnTo>
                  <a:pt x="17305" y="15989"/>
                </a:lnTo>
                <a:lnTo>
                  <a:pt x="17254" y="15989"/>
                </a:lnTo>
                <a:lnTo>
                  <a:pt x="17254" y="15920"/>
                </a:lnTo>
                <a:lnTo>
                  <a:pt x="17202" y="15920"/>
                </a:lnTo>
                <a:lnTo>
                  <a:pt x="17202" y="15850"/>
                </a:lnTo>
                <a:lnTo>
                  <a:pt x="17156" y="15850"/>
                </a:lnTo>
                <a:lnTo>
                  <a:pt x="17156" y="15795"/>
                </a:lnTo>
                <a:lnTo>
                  <a:pt x="17105" y="15795"/>
                </a:lnTo>
                <a:lnTo>
                  <a:pt x="17105" y="15739"/>
                </a:lnTo>
                <a:lnTo>
                  <a:pt x="17048" y="15739"/>
                </a:lnTo>
                <a:lnTo>
                  <a:pt x="17048" y="15670"/>
                </a:lnTo>
                <a:lnTo>
                  <a:pt x="16997" y="15670"/>
                </a:lnTo>
                <a:lnTo>
                  <a:pt x="16997" y="15628"/>
                </a:lnTo>
                <a:lnTo>
                  <a:pt x="16950" y="15628"/>
                </a:lnTo>
                <a:lnTo>
                  <a:pt x="16950" y="15579"/>
                </a:lnTo>
                <a:lnTo>
                  <a:pt x="16899" y="15579"/>
                </a:lnTo>
                <a:lnTo>
                  <a:pt x="16899" y="15510"/>
                </a:lnTo>
                <a:lnTo>
                  <a:pt x="16796" y="15510"/>
                </a:lnTo>
                <a:lnTo>
                  <a:pt x="16796" y="15441"/>
                </a:lnTo>
                <a:lnTo>
                  <a:pt x="16642" y="15441"/>
                </a:lnTo>
                <a:lnTo>
                  <a:pt x="16441" y="15330"/>
                </a:lnTo>
                <a:lnTo>
                  <a:pt x="16344" y="15330"/>
                </a:lnTo>
                <a:lnTo>
                  <a:pt x="16189" y="15260"/>
                </a:lnTo>
                <a:lnTo>
                  <a:pt x="15989" y="15260"/>
                </a:lnTo>
                <a:lnTo>
                  <a:pt x="15989" y="15191"/>
                </a:lnTo>
                <a:lnTo>
                  <a:pt x="15886" y="15191"/>
                </a:lnTo>
                <a:lnTo>
                  <a:pt x="15829" y="15135"/>
                </a:lnTo>
                <a:lnTo>
                  <a:pt x="15829" y="15080"/>
                </a:lnTo>
                <a:lnTo>
                  <a:pt x="15783" y="15080"/>
                </a:lnTo>
                <a:lnTo>
                  <a:pt x="15783" y="14976"/>
                </a:lnTo>
                <a:lnTo>
                  <a:pt x="15732" y="14976"/>
                </a:lnTo>
                <a:lnTo>
                  <a:pt x="15732" y="14851"/>
                </a:lnTo>
                <a:lnTo>
                  <a:pt x="15680" y="14851"/>
                </a:lnTo>
                <a:lnTo>
                  <a:pt x="15680" y="14733"/>
                </a:lnTo>
                <a:lnTo>
                  <a:pt x="15634" y="14733"/>
                </a:lnTo>
                <a:lnTo>
                  <a:pt x="15634" y="14663"/>
                </a:lnTo>
                <a:lnTo>
                  <a:pt x="15582" y="14663"/>
                </a:lnTo>
                <a:lnTo>
                  <a:pt x="15582" y="14608"/>
                </a:lnTo>
                <a:lnTo>
                  <a:pt x="15531" y="14608"/>
                </a:lnTo>
                <a:lnTo>
                  <a:pt x="15531" y="14545"/>
                </a:lnTo>
                <a:lnTo>
                  <a:pt x="15474" y="14476"/>
                </a:lnTo>
                <a:lnTo>
                  <a:pt x="15428" y="14476"/>
                </a:lnTo>
                <a:lnTo>
                  <a:pt x="15428" y="14358"/>
                </a:lnTo>
                <a:lnTo>
                  <a:pt x="15377" y="14358"/>
                </a:lnTo>
                <a:lnTo>
                  <a:pt x="15377" y="14316"/>
                </a:lnTo>
                <a:lnTo>
                  <a:pt x="15176" y="14185"/>
                </a:lnTo>
                <a:lnTo>
                  <a:pt x="15176" y="14129"/>
                </a:lnTo>
                <a:lnTo>
                  <a:pt x="15125" y="14129"/>
                </a:lnTo>
                <a:lnTo>
                  <a:pt x="15125" y="14074"/>
                </a:lnTo>
                <a:lnTo>
                  <a:pt x="15022" y="14074"/>
                </a:lnTo>
                <a:lnTo>
                  <a:pt x="14970" y="14011"/>
                </a:lnTo>
                <a:lnTo>
                  <a:pt x="14970" y="13949"/>
                </a:lnTo>
                <a:lnTo>
                  <a:pt x="14919" y="13949"/>
                </a:lnTo>
                <a:lnTo>
                  <a:pt x="14868" y="13886"/>
                </a:lnTo>
                <a:lnTo>
                  <a:pt x="14821" y="13886"/>
                </a:lnTo>
                <a:lnTo>
                  <a:pt x="14821" y="13810"/>
                </a:lnTo>
                <a:lnTo>
                  <a:pt x="14770" y="13810"/>
                </a:lnTo>
                <a:lnTo>
                  <a:pt x="14718" y="13754"/>
                </a:lnTo>
                <a:lnTo>
                  <a:pt x="14616" y="13754"/>
                </a:lnTo>
                <a:lnTo>
                  <a:pt x="14616" y="13706"/>
                </a:lnTo>
                <a:lnTo>
                  <a:pt x="14564" y="13706"/>
                </a:lnTo>
                <a:lnTo>
                  <a:pt x="14564" y="13664"/>
                </a:lnTo>
                <a:lnTo>
                  <a:pt x="14513" y="13664"/>
                </a:lnTo>
                <a:lnTo>
                  <a:pt x="14415" y="13609"/>
                </a:lnTo>
                <a:lnTo>
                  <a:pt x="14364" y="13539"/>
                </a:lnTo>
                <a:lnTo>
                  <a:pt x="14307" y="13539"/>
                </a:lnTo>
                <a:lnTo>
                  <a:pt x="14261" y="13470"/>
                </a:lnTo>
                <a:lnTo>
                  <a:pt x="14158" y="13407"/>
                </a:lnTo>
                <a:lnTo>
                  <a:pt x="14060" y="13407"/>
                </a:lnTo>
                <a:lnTo>
                  <a:pt x="14060" y="13352"/>
                </a:lnTo>
                <a:lnTo>
                  <a:pt x="13957" y="13352"/>
                </a:lnTo>
                <a:lnTo>
                  <a:pt x="13957" y="13289"/>
                </a:lnTo>
                <a:lnTo>
                  <a:pt x="13854" y="13289"/>
                </a:lnTo>
                <a:lnTo>
                  <a:pt x="13752" y="13158"/>
                </a:lnTo>
                <a:lnTo>
                  <a:pt x="13752" y="13102"/>
                </a:lnTo>
                <a:lnTo>
                  <a:pt x="13654" y="13102"/>
                </a:lnTo>
                <a:lnTo>
                  <a:pt x="13551" y="12998"/>
                </a:lnTo>
                <a:lnTo>
                  <a:pt x="13551" y="12935"/>
                </a:lnTo>
                <a:lnTo>
                  <a:pt x="13494" y="12935"/>
                </a:lnTo>
                <a:lnTo>
                  <a:pt x="13397" y="12880"/>
                </a:lnTo>
                <a:lnTo>
                  <a:pt x="13345" y="12811"/>
                </a:lnTo>
                <a:lnTo>
                  <a:pt x="13299" y="12811"/>
                </a:lnTo>
                <a:lnTo>
                  <a:pt x="13299" y="12748"/>
                </a:lnTo>
                <a:lnTo>
                  <a:pt x="13248" y="12748"/>
                </a:lnTo>
                <a:lnTo>
                  <a:pt x="13145" y="12706"/>
                </a:lnTo>
                <a:lnTo>
                  <a:pt x="13093" y="12637"/>
                </a:lnTo>
                <a:lnTo>
                  <a:pt x="13042" y="12637"/>
                </a:lnTo>
                <a:lnTo>
                  <a:pt x="12990" y="12568"/>
                </a:lnTo>
                <a:lnTo>
                  <a:pt x="12939" y="12568"/>
                </a:lnTo>
                <a:lnTo>
                  <a:pt x="12939" y="12498"/>
                </a:lnTo>
                <a:lnTo>
                  <a:pt x="12893" y="12498"/>
                </a:lnTo>
                <a:lnTo>
                  <a:pt x="12893" y="12443"/>
                </a:lnTo>
                <a:lnTo>
                  <a:pt x="12790" y="12443"/>
                </a:lnTo>
                <a:lnTo>
                  <a:pt x="12790" y="12373"/>
                </a:lnTo>
                <a:lnTo>
                  <a:pt x="12733" y="12373"/>
                </a:lnTo>
                <a:lnTo>
                  <a:pt x="12733" y="12283"/>
                </a:lnTo>
                <a:lnTo>
                  <a:pt x="12687" y="12283"/>
                </a:lnTo>
                <a:lnTo>
                  <a:pt x="12487" y="12158"/>
                </a:lnTo>
                <a:lnTo>
                  <a:pt x="12487" y="12089"/>
                </a:lnTo>
                <a:lnTo>
                  <a:pt x="12435" y="12089"/>
                </a:lnTo>
                <a:lnTo>
                  <a:pt x="12435" y="12040"/>
                </a:lnTo>
                <a:lnTo>
                  <a:pt x="12384" y="12040"/>
                </a:lnTo>
                <a:lnTo>
                  <a:pt x="12327" y="11971"/>
                </a:lnTo>
                <a:lnTo>
                  <a:pt x="12229" y="11908"/>
                </a:lnTo>
                <a:lnTo>
                  <a:pt x="12178" y="11908"/>
                </a:lnTo>
                <a:lnTo>
                  <a:pt x="12178" y="11853"/>
                </a:lnTo>
                <a:lnTo>
                  <a:pt x="12080" y="11853"/>
                </a:lnTo>
                <a:lnTo>
                  <a:pt x="12029" y="11783"/>
                </a:lnTo>
                <a:lnTo>
                  <a:pt x="11926" y="11721"/>
                </a:lnTo>
                <a:lnTo>
                  <a:pt x="11875" y="11666"/>
                </a:lnTo>
                <a:lnTo>
                  <a:pt x="11875" y="11624"/>
                </a:lnTo>
                <a:lnTo>
                  <a:pt x="11823" y="11624"/>
                </a:lnTo>
                <a:lnTo>
                  <a:pt x="11823" y="11568"/>
                </a:lnTo>
                <a:lnTo>
                  <a:pt x="11772" y="11568"/>
                </a:lnTo>
                <a:lnTo>
                  <a:pt x="11772" y="11492"/>
                </a:lnTo>
                <a:lnTo>
                  <a:pt x="11725" y="11492"/>
                </a:lnTo>
                <a:lnTo>
                  <a:pt x="11725" y="11374"/>
                </a:lnTo>
                <a:lnTo>
                  <a:pt x="11674" y="11374"/>
                </a:lnTo>
                <a:lnTo>
                  <a:pt x="11674" y="11256"/>
                </a:lnTo>
                <a:lnTo>
                  <a:pt x="11623" y="11256"/>
                </a:lnTo>
                <a:lnTo>
                  <a:pt x="11566" y="11194"/>
                </a:lnTo>
                <a:lnTo>
                  <a:pt x="11566" y="11117"/>
                </a:lnTo>
                <a:lnTo>
                  <a:pt x="11520" y="11117"/>
                </a:lnTo>
                <a:lnTo>
                  <a:pt x="11468" y="11013"/>
                </a:lnTo>
                <a:lnTo>
                  <a:pt x="11417" y="11013"/>
                </a:lnTo>
                <a:lnTo>
                  <a:pt x="11417" y="10965"/>
                </a:lnTo>
                <a:lnTo>
                  <a:pt x="11319" y="10965"/>
                </a:lnTo>
                <a:lnTo>
                  <a:pt x="11268" y="10909"/>
                </a:lnTo>
                <a:lnTo>
                  <a:pt x="11268" y="10847"/>
                </a:lnTo>
                <a:lnTo>
                  <a:pt x="11216" y="10847"/>
                </a:lnTo>
                <a:lnTo>
                  <a:pt x="11216" y="10777"/>
                </a:lnTo>
                <a:lnTo>
                  <a:pt x="11113" y="10777"/>
                </a:lnTo>
                <a:lnTo>
                  <a:pt x="11113" y="10659"/>
                </a:lnTo>
                <a:lnTo>
                  <a:pt x="11062" y="10659"/>
                </a:lnTo>
                <a:lnTo>
                  <a:pt x="10964" y="10597"/>
                </a:lnTo>
                <a:lnTo>
                  <a:pt x="10913" y="10534"/>
                </a:lnTo>
                <a:lnTo>
                  <a:pt x="10913" y="10458"/>
                </a:lnTo>
                <a:lnTo>
                  <a:pt x="10861" y="10458"/>
                </a:lnTo>
                <a:lnTo>
                  <a:pt x="10810" y="10409"/>
                </a:lnTo>
                <a:lnTo>
                  <a:pt x="10707" y="10409"/>
                </a:lnTo>
                <a:lnTo>
                  <a:pt x="10707" y="10312"/>
                </a:lnTo>
                <a:lnTo>
                  <a:pt x="10656" y="10312"/>
                </a:lnTo>
                <a:lnTo>
                  <a:pt x="10656" y="10243"/>
                </a:lnTo>
                <a:lnTo>
                  <a:pt x="10604" y="10243"/>
                </a:lnTo>
                <a:lnTo>
                  <a:pt x="10507" y="10187"/>
                </a:lnTo>
                <a:lnTo>
                  <a:pt x="10455" y="10187"/>
                </a:lnTo>
                <a:lnTo>
                  <a:pt x="10455" y="10049"/>
                </a:lnTo>
                <a:lnTo>
                  <a:pt x="10352" y="10049"/>
                </a:lnTo>
                <a:lnTo>
                  <a:pt x="10301" y="10007"/>
                </a:lnTo>
                <a:lnTo>
                  <a:pt x="10249" y="10007"/>
                </a:lnTo>
                <a:lnTo>
                  <a:pt x="10249" y="9944"/>
                </a:lnTo>
                <a:lnTo>
                  <a:pt x="10198" y="9944"/>
                </a:lnTo>
                <a:lnTo>
                  <a:pt x="10198" y="9875"/>
                </a:lnTo>
                <a:lnTo>
                  <a:pt x="10152" y="9806"/>
                </a:lnTo>
                <a:lnTo>
                  <a:pt x="10100" y="9806"/>
                </a:lnTo>
                <a:lnTo>
                  <a:pt x="10049" y="9750"/>
                </a:lnTo>
                <a:lnTo>
                  <a:pt x="10049" y="9681"/>
                </a:lnTo>
                <a:lnTo>
                  <a:pt x="10003" y="9681"/>
                </a:lnTo>
                <a:lnTo>
                  <a:pt x="10003" y="9653"/>
                </a:lnTo>
                <a:lnTo>
                  <a:pt x="9895" y="9535"/>
                </a:lnTo>
                <a:lnTo>
                  <a:pt x="9843" y="9535"/>
                </a:lnTo>
                <a:lnTo>
                  <a:pt x="9843" y="9466"/>
                </a:lnTo>
                <a:lnTo>
                  <a:pt x="9797" y="9466"/>
                </a:lnTo>
                <a:lnTo>
                  <a:pt x="9694" y="9334"/>
                </a:lnTo>
                <a:lnTo>
                  <a:pt x="9591" y="9278"/>
                </a:lnTo>
                <a:lnTo>
                  <a:pt x="9488" y="9278"/>
                </a:lnTo>
                <a:lnTo>
                  <a:pt x="9488" y="9216"/>
                </a:lnTo>
                <a:lnTo>
                  <a:pt x="9437" y="9216"/>
                </a:lnTo>
                <a:lnTo>
                  <a:pt x="9437" y="9146"/>
                </a:lnTo>
                <a:lnTo>
                  <a:pt x="9339" y="9084"/>
                </a:lnTo>
                <a:lnTo>
                  <a:pt x="9339" y="9028"/>
                </a:lnTo>
                <a:lnTo>
                  <a:pt x="9288" y="9028"/>
                </a:lnTo>
                <a:lnTo>
                  <a:pt x="9288" y="8987"/>
                </a:lnTo>
                <a:lnTo>
                  <a:pt x="9236" y="8987"/>
                </a:lnTo>
                <a:lnTo>
                  <a:pt x="9236" y="8931"/>
                </a:lnTo>
                <a:lnTo>
                  <a:pt x="9185" y="8931"/>
                </a:lnTo>
                <a:lnTo>
                  <a:pt x="9185" y="8876"/>
                </a:lnTo>
                <a:lnTo>
                  <a:pt x="9082" y="8876"/>
                </a:lnTo>
                <a:lnTo>
                  <a:pt x="9082" y="8799"/>
                </a:lnTo>
                <a:lnTo>
                  <a:pt x="9031" y="8799"/>
                </a:lnTo>
                <a:lnTo>
                  <a:pt x="9031" y="8737"/>
                </a:lnTo>
                <a:lnTo>
                  <a:pt x="8984" y="8737"/>
                </a:lnTo>
                <a:lnTo>
                  <a:pt x="8933" y="8619"/>
                </a:lnTo>
                <a:lnTo>
                  <a:pt x="8835" y="8563"/>
                </a:lnTo>
                <a:lnTo>
                  <a:pt x="8779" y="8501"/>
                </a:lnTo>
                <a:lnTo>
                  <a:pt x="8727" y="8501"/>
                </a:lnTo>
                <a:lnTo>
                  <a:pt x="8727" y="8369"/>
                </a:lnTo>
                <a:lnTo>
                  <a:pt x="8676" y="8328"/>
                </a:lnTo>
                <a:lnTo>
                  <a:pt x="8676" y="8272"/>
                </a:lnTo>
                <a:lnTo>
                  <a:pt x="8629" y="8272"/>
                </a:lnTo>
                <a:lnTo>
                  <a:pt x="8629" y="8140"/>
                </a:lnTo>
                <a:lnTo>
                  <a:pt x="8578" y="8140"/>
                </a:lnTo>
                <a:lnTo>
                  <a:pt x="8578" y="8085"/>
                </a:lnTo>
                <a:lnTo>
                  <a:pt x="8527" y="8022"/>
                </a:lnTo>
                <a:lnTo>
                  <a:pt x="8527" y="7842"/>
                </a:lnTo>
                <a:lnTo>
                  <a:pt x="8475" y="7842"/>
                </a:lnTo>
                <a:lnTo>
                  <a:pt x="8475" y="7550"/>
                </a:lnTo>
                <a:lnTo>
                  <a:pt x="8424" y="7550"/>
                </a:lnTo>
                <a:lnTo>
                  <a:pt x="8424" y="7294"/>
                </a:lnTo>
                <a:lnTo>
                  <a:pt x="8372" y="7294"/>
                </a:lnTo>
                <a:lnTo>
                  <a:pt x="8372" y="7183"/>
                </a:lnTo>
                <a:lnTo>
                  <a:pt x="8321" y="7183"/>
                </a:lnTo>
                <a:lnTo>
                  <a:pt x="8321" y="7058"/>
                </a:lnTo>
                <a:lnTo>
                  <a:pt x="8269" y="7058"/>
                </a:lnTo>
                <a:lnTo>
                  <a:pt x="8269" y="6891"/>
                </a:lnTo>
                <a:lnTo>
                  <a:pt x="8223" y="6891"/>
                </a:lnTo>
                <a:lnTo>
                  <a:pt x="8223" y="6766"/>
                </a:lnTo>
                <a:lnTo>
                  <a:pt x="8172" y="6704"/>
                </a:lnTo>
                <a:lnTo>
                  <a:pt x="8120" y="6704"/>
                </a:lnTo>
                <a:lnTo>
                  <a:pt x="8120" y="6586"/>
                </a:lnTo>
                <a:lnTo>
                  <a:pt x="8069" y="6586"/>
                </a:lnTo>
                <a:lnTo>
                  <a:pt x="8069" y="6454"/>
                </a:lnTo>
                <a:lnTo>
                  <a:pt x="8017" y="6391"/>
                </a:lnTo>
                <a:lnTo>
                  <a:pt x="7966" y="6391"/>
                </a:lnTo>
                <a:lnTo>
                  <a:pt x="7915" y="6336"/>
                </a:lnTo>
                <a:lnTo>
                  <a:pt x="7915" y="6239"/>
                </a:lnTo>
                <a:lnTo>
                  <a:pt x="7863" y="6239"/>
                </a:lnTo>
                <a:lnTo>
                  <a:pt x="7863" y="6183"/>
                </a:lnTo>
                <a:lnTo>
                  <a:pt x="7817" y="6183"/>
                </a:lnTo>
                <a:lnTo>
                  <a:pt x="7714" y="6044"/>
                </a:lnTo>
                <a:lnTo>
                  <a:pt x="7714" y="5982"/>
                </a:lnTo>
                <a:lnTo>
                  <a:pt x="7668" y="5926"/>
                </a:lnTo>
                <a:lnTo>
                  <a:pt x="7668" y="5864"/>
                </a:lnTo>
                <a:lnTo>
                  <a:pt x="7611" y="5864"/>
                </a:lnTo>
                <a:lnTo>
                  <a:pt x="7560" y="5732"/>
                </a:lnTo>
                <a:lnTo>
                  <a:pt x="7462" y="5635"/>
                </a:lnTo>
                <a:lnTo>
                  <a:pt x="7462" y="5579"/>
                </a:lnTo>
                <a:lnTo>
                  <a:pt x="7411" y="5579"/>
                </a:lnTo>
                <a:lnTo>
                  <a:pt x="7411" y="5448"/>
                </a:lnTo>
                <a:lnTo>
                  <a:pt x="7359" y="5448"/>
                </a:lnTo>
                <a:lnTo>
                  <a:pt x="7359" y="5385"/>
                </a:lnTo>
                <a:lnTo>
                  <a:pt x="7308" y="5385"/>
                </a:lnTo>
                <a:lnTo>
                  <a:pt x="7308" y="5330"/>
                </a:lnTo>
                <a:lnTo>
                  <a:pt x="7262" y="5330"/>
                </a:lnTo>
                <a:lnTo>
                  <a:pt x="7262" y="5212"/>
                </a:lnTo>
                <a:lnTo>
                  <a:pt x="7205" y="5212"/>
                </a:lnTo>
                <a:lnTo>
                  <a:pt x="7205" y="5149"/>
                </a:lnTo>
                <a:lnTo>
                  <a:pt x="7154" y="5073"/>
                </a:lnTo>
                <a:lnTo>
                  <a:pt x="7154" y="4920"/>
                </a:lnTo>
                <a:lnTo>
                  <a:pt x="7102" y="4920"/>
                </a:lnTo>
                <a:lnTo>
                  <a:pt x="7102" y="4594"/>
                </a:lnTo>
                <a:lnTo>
                  <a:pt x="7056" y="4552"/>
                </a:lnTo>
                <a:lnTo>
                  <a:pt x="7056" y="4004"/>
                </a:lnTo>
                <a:lnTo>
                  <a:pt x="7004" y="3942"/>
                </a:lnTo>
                <a:lnTo>
                  <a:pt x="7004" y="3664"/>
                </a:lnTo>
                <a:lnTo>
                  <a:pt x="6953" y="3595"/>
                </a:lnTo>
                <a:lnTo>
                  <a:pt x="6953" y="3414"/>
                </a:lnTo>
                <a:lnTo>
                  <a:pt x="6902" y="3352"/>
                </a:lnTo>
                <a:lnTo>
                  <a:pt x="6902" y="3220"/>
                </a:lnTo>
                <a:lnTo>
                  <a:pt x="6850" y="3220"/>
                </a:lnTo>
                <a:lnTo>
                  <a:pt x="6850" y="3033"/>
                </a:lnTo>
                <a:lnTo>
                  <a:pt x="6799" y="3033"/>
                </a:lnTo>
                <a:lnTo>
                  <a:pt x="6799" y="3005"/>
                </a:lnTo>
                <a:lnTo>
                  <a:pt x="6747" y="2880"/>
                </a:lnTo>
                <a:lnTo>
                  <a:pt x="6747" y="2824"/>
                </a:lnTo>
                <a:lnTo>
                  <a:pt x="6701" y="2824"/>
                </a:lnTo>
                <a:lnTo>
                  <a:pt x="6701" y="2755"/>
                </a:lnTo>
                <a:lnTo>
                  <a:pt x="6650" y="2755"/>
                </a:lnTo>
                <a:lnTo>
                  <a:pt x="6650" y="2630"/>
                </a:lnTo>
                <a:lnTo>
                  <a:pt x="6598" y="2630"/>
                </a:lnTo>
                <a:lnTo>
                  <a:pt x="6598" y="2561"/>
                </a:lnTo>
                <a:lnTo>
                  <a:pt x="6547" y="2561"/>
                </a:lnTo>
                <a:lnTo>
                  <a:pt x="6500" y="2519"/>
                </a:lnTo>
                <a:lnTo>
                  <a:pt x="6444" y="2380"/>
                </a:lnTo>
                <a:lnTo>
                  <a:pt x="6392" y="2339"/>
                </a:lnTo>
                <a:lnTo>
                  <a:pt x="6392" y="2283"/>
                </a:lnTo>
                <a:lnTo>
                  <a:pt x="6341" y="2283"/>
                </a:lnTo>
                <a:lnTo>
                  <a:pt x="6341" y="2165"/>
                </a:lnTo>
                <a:lnTo>
                  <a:pt x="6295" y="2165"/>
                </a:lnTo>
                <a:lnTo>
                  <a:pt x="6295" y="2096"/>
                </a:lnTo>
                <a:lnTo>
                  <a:pt x="6243" y="2096"/>
                </a:lnTo>
                <a:lnTo>
                  <a:pt x="6243" y="1901"/>
                </a:lnTo>
                <a:lnTo>
                  <a:pt x="6192" y="1901"/>
                </a:lnTo>
                <a:lnTo>
                  <a:pt x="6192" y="1790"/>
                </a:lnTo>
                <a:lnTo>
                  <a:pt x="6140" y="1790"/>
                </a:lnTo>
                <a:lnTo>
                  <a:pt x="6140" y="1672"/>
                </a:lnTo>
                <a:lnTo>
                  <a:pt x="6094" y="1672"/>
                </a:lnTo>
                <a:lnTo>
                  <a:pt x="6094" y="1561"/>
                </a:lnTo>
                <a:lnTo>
                  <a:pt x="6038" y="1561"/>
                </a:lnTo>
                <a:lnTo>
                  <a:pt x="6038" y="1450"/>
                </a:lnTo>
                <a:lnTo>
                  <a:pt x="5986" y="1450"/>
                </a:lnTo>
                <a:lnTo>
                  <a:pt x="5986" y="1381"/>
                </a:lnTo>
                <a:lnTo>
                  <a:pt x="5935" y="1312"/>
                </a:lnTo>
                <a:lnTo>
                  <a:pt x="5888" y="1312"/>
                </a:lnTo>
                <a:lnTo>
                  <a:pt x="5888" y="1242"/>
                </a:lnTo>
                <a:lnTo>
                  <a:pt x="5837" y="1187"/>
                </a:lnTo>
                <a:lnTo>
                  <a:pt x="5837" y="1138"/>
                </a:lnTo>
                <a:lnTo>
                  <a:pt x="5786" y="1069"/>
                </a:lnTo>
                <a:lnTo>
                  <a:pt x="5734" y="1069"/>
                </a:lnTo>
                <a:lnTo>
                  <a:pt x="5734" y="1006"/>
                </a:lnTo>
                <a:lnTo>
                  <a:pt x="5683" y="1006"/>
                </a:lnTo>
                <a:lnTo>
                  <a:pt x="5683" y="972"/>
                </a:lnTo>
                <a:lnTo>
                  <a:pt x="5631" y="972"/>
                </a:lnTo>
                <a:lnTo>
                  <a:pt x="5631" y="902"/>
                </a:lnTo>
                <a:lnTo>
                  <a:pt x="5534" y="902"/>
                </a:lnTo>
                <a:lnTo>
                  <a:pt x="5534" y="847"/>
                </a:lnTo>
                <a:lnTo>
                  <a:pt x="5482" y="847"/>
                </a:lnTo>
                <a:lnTo>
                  <a:pt x="5482" y="791"/>
                </a:lnTo>
                <a:lnTo>
                  <a:pt x="5431" y="791"/>
                </a:lnTo>
                <a:lnTo>
                  <a:pt x="5431" y="722"/>
                </a:lnTo>
                <a:lnTo>
                  <a:pt x="5379" y="722"/>
                </a:lnTo>
                <a:lnTo>
                  <a:pt x="5379" y="597"/>
                </a:lnTo>
                <a:lnTo>
                  <a:pt x="5276" y="597"/>
                </a:lnTo>
                <a:lnTo>
                  <a:pt x="5276" y="527"/>
                </a:lnTo>
              </a:path>
            </a:pathLst>
          </a:custGeom>
          <a:solidFill>
            <a:srgbClr val="FFFF00"/>
          </a:solidFill>
          <a:ln w="12600">
            <a:solidFill>
              <a:srgbClr val="000000"/>
            </a:solidFill>
            <a:round/>
            <a:headEnd/>
            <a:tailEnd/>
          </a:ln>
          <a:effectLst/>
        </p:spPr>
        <p:txBody>
          <a:bodyPr wrap="none" anchor="ctr"/>
          <a:lstStyle/>
          <a:p>
            <a:endParaRPr lang="cs-CZ"/>
          </a:p>
        </p:txBody>
      </p:sp>
      <p:sp>
        <p:nvSpPr>
          <p:cNvPr id="139313" name="Oval 49"/>
          <p:cNvSpPr>
            <a:spLocks noChangeArrowheads="1"/>
          </p:cNvSpPr>
          <p:nvPr/>
        </p:nvSpPr>
        <p:spPr bwMode="auto">
          <a:xfrm>
            <a:off x="1670050" y="5229225"/>
            <a:ext cx="2762250" cy="890588"/>
          </a:xfrm>
          <a:prstGeom prst="ellipse">
            <a:avLst/>
          </a:prstGeom>
          <a:noFill/>
          <a:ln w="12600">
            <a:solidFill>
              <a:srgbClr val="000000"/>
            </a:solidFill>
            <a:miter lim="800000"/>
            <a:headEnd/>
            <a:tailEnd/>
          </a:ln>
          <a:effectLst/>
        </p:spPr>
        <p:txBody>
          <a:bodyPr wrap="none" anchor="ctr"/>
          <a:lstStyle/>
          <a:p>
            <a:endParaRPr lang="cs-CZ"/>
          </a:p>
        </p:txBody>
      </p:sp>
      <p:sp>
        <p:nvSpPr>
          <p:cNvPr id="139314" name="Oval 50"/>
          <p:cNvSpPr>
            <a:spLocks noChangeArrowheads="1"/>
          </p:cNvSpPr>
          <p:nvPr/>
        </p:nvSpPr>
        <p:spPr bwMode="auto">
          <a:xfrm>
            <a:off x="2774950" y="5229225"/>
            <a:ext cx="222250" cy="111125"/>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grpSp>
        <p:nvGrpSpPr>
          <p:cNvPr id="139315" name="Group 51"/>
          <p:cNvGrpSpPr>
            <a:grpSpLocks/>
          </p:cNvGrpSpPr>
          <p:nvPr/>
        </p:nvGrpSpPr>
        <p:grpSpPr bwMode="auto">
          <a:xfrm>
            <a:off x="1670050" y="5340350"/>
            <a:ext cx="2760663" cy="704850"/>
            <a:chOff x="789" y="3364"/>
            <a:chExt cx="1304" cy="444"/>
          </a:xfrm>
        </p:grpSpPr>
        <p:sp>
          <p:nvSpPr>
            <p:cNvPr id="139316" name="Oval 52"/>
            <p:cNvSpPr>
              <a:spLocks noChangeArrowheads="1"/>
            </p:cNvSpPr>
            <p:nvPr/>
          </p:nvSpPr>
          <p:spPr bwMode="auto">
            <a:xfrm>
              <a:off x="893" y="3364"/>
              <a:ext cx="1103" cy="445"/>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317" name="Oval 53"/>
            <p:cNvSpPr>
              <a:spLocks noChangeArrowheads="1"/>
            </p:cNvSpPr>
            <p:nvPr/>
          </p:nvSpPr>
          <p:spPr bwMode="auto">
            <a:xfrm>
              <a:off x="1363" y="3504"/>
              <a:ext cx="247" cy="166"/>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318" name="Oval 54"/>
            <p:cNvSpPr>
              <a:spLocks noChangeArrowheads="1"/>
            </p:cNvSpPr>
            <p:nvPr/>
          </p:nvSpPr>
          <p:spPr bwMode="auto">
            <a:xfrm>
              <a:off x="789" y="3540"/>
              <a:ext cx="105" cy="70"/>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19" name="Oval 55"/>
            <p:cNvSpPr>
              <a:spLocks noChangeArrowheads="1"/>
            </p:cNvSpPr>
            <p:nvPr/>
          </p:nvSpPr>
          <p:spPr bwMode="auto">
            <a:xfrm>
              <a:off x="2004" y="3574"/>
              <a:ext cx="90" cy="70"/>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20" name="Oval 56"/>
            <p:cNvSpPr>
              <a:spLocks noChangeArrowheads="1"/>
            </p:cNvSpPr>
            <p:nvPr/>
          </p:nvSpPr>
          <p:spPr bwMode="auto">
            <a:xfrm>
              <a:off x="894" y="3469"/>
              <a:ext cx="260" cy="245"/>
            </a:xfrm>
            <a:prstGeom prst="ellipse">
              <a:avLst/>
            </a:prstGeom>
            <a:noFill/>
            <a:ln w="12600">
              <a:solidFill>
                <a:srgbClr val="000000"/>
              </a:solidFill>
              <a:miter lim="800000"/>
              <a:headEnd/>
              <a:tailEnd/>
            </a:ln>
            <a:effectLst/>
          </p:spPr>
          <p:txBody>
            <a:bodyPr wrap="none" anchor="ctr"/>
            <a:lstStyle/>
            <a:p>
              <a:endParaRPr lang="cs-CZ"/>
            </a:p>
          </p:txBody>
        </p:sp>
        <p:sp>
          <p:nvSpPr>
            <p:cNvPr id="139321" name="Oval 57"/>
            <p:cNvSpPr>
              <a:spLocks noChangeArrowheads="1"/>
            </p:cNvSpPr>
            <p:nvPr/>
          </p:nvSpPr>
          <p:spPr bwMode="auto">
            <a:xfrm>
              <a:off x="976" y="3504"/>
              <a:ext cx="74" cy="176"/>
            </a:xfrm>
            <a:prstGeom prst="ellipse">
              <a:avLst/>
            </a:prstGeom>
            <a:solidFill>
              <a:srgbClr val="FF00FF"/>
            </a:solidFill>
            <a:ln w="12600">
              <a:solidFill>
                <a:srgbClr val="000000"/>
              </a:solidFill>
              <a:miter lim="800000"/>
              <a:headEnd/>
              <a:tailEnd/>
            </a:ln>
            <a:effectLst/>
          </p:spPr>
          <p:txBody>
            <a:bodyPr wrap="none" anchor="ctr"/>
            <a:lstStyle/>
            <a:p>
              <a:endParaRPr lang="cs-CZ"/>
            </a:p>
          </p:txBody>
        </p:sp>
      </p:grpSp>
      <p:sp>
        <p:nvSpPr>
          <p:cNvPr id="139322" name="Oval 58"/>
          <p:cNvSpPr>
            <a:spLocks noChangeArrowheads="1"/>
          </p:cNvSpPr>
          <p:nvPr/>
        </p:nvSpPr>
        <p:spPr bwMode="auto">
          <a:xfrm>
            <a:off x="7634288" y="5848350"/>
            <a:ext cx="333375" cy="106363"/>
          </a:xfrm>
          <a:prstGeom prst="ellipse">
            <a:avLst/>
          </a:prstGeom>
          <a:solidFill>
            <a:srgbClr val="FF00FF"/>
          </a:solidFill>
          <a:ln w="12600">
            <a:solidFill>
              <a:srgbClr val="000000"/>
            </a:solidFill>
            <a:miter lim="800000"/>
            <a:headEnd/>
            <a:tailEnd/>
          </a:ln>
          <a:effectLst/>
        </p:spPr>
        <p:txBody>
          <a:bodyPr wrap="none" anchor="ctr"/>
          <a:lstStyle/>
          <a:p>
            <a:endParaRPr lang="cs-CZ"/>
          </a:p>
        </p:txBody>
      </p:sp>
      <p:sp>
        <p:nvSpPr>
          <p:cNvPr id="139323" name="Oval 59"/>
          <p:cNvSpPr>
            <a:spLocks noChangeArrowheads="1"/>
          </p:cNvSpPr>
          <p:nvPr/>
        </p:nvSpPr>
        <p:spPr bwMode="auto">
          <a:xfrm>
            <a:off x="8077200" y="5951538"/>
            <a:ext cx="249238" cy="112712"/>
          </a:xfrm>
          <a:prstGeom prst="ellipse">
            <a:avLst/>
          </a:prstGeom>
          <a:solidFill>
            <a:srgbClr val="FF00FF"/>
          </a:solidFill>
          <a:ln w="12600">
            <a:solidFill>
              <a:srgbClr val="000000"/>
            </a:solidFill>
            <a:miter lim="800000"/>
            <a:headEnd/>
            <a:tailEnd/>
          </a:ln>
          <a:effectLst/>
        </p:spPr>
        <p:txBody>
          <a:bodyPr wrap="none" anchor="ctr"/>
          <a:lstStyle/>
          <a:p>
            <a:endParaRPr lang="cs-CZ"/>
          </a:p>
        </p:txBody>
      </p:sp>
      <p:sp>
        <p:nvSpPr>
          <p:cNvPr id="139324" name="Oval 60"/>
          <p:cNvSpPr>
            <a:spLocks noChangeArrowheads="1"/>
          </p:cNvSpPr>
          <p:nvPr/>
        </p:nvSpPr>
        <p:spPr bwMode="auto">
          <a:xfrm>
            <a:off x="8412163" y="6054725"/>
            <a:ext cx="304800" cy="152400"/>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325" name="Line 61"/>
          <p:cNvSpPr>
            <a:spLocks noChangeShapeType="1"/>
          </p:cNvSpPr>
          <p:nvPr/>
        </p:nvSpPr>
        <p:spPr bwMode="auto">
          <a:xfrm>
            <a:off x="3106738" y="950913"/>
            <a:ext cx="784225" cy="1587"/>
          </a:xfrm>
          <a:prstGeom prst="line">
            <a:avLst/>
          </a:prstGeom>
          <a:noFill/>
          <a:ln w="25560">
            <a:solidFill>
              <a:srgbClr val="000000"/>
            </a:solidFill>
            <a:miter lim="800000"/>
            <a:headEnd/>
            <a:tailEnd type="triangle" w="med" len="med"/>
          </a:ln>
          <a:effectLst/>
        </p:spPr>
        <p:txBody>
          <a:bodyPr/>
          <a:lstStyle/>
          <a:p>
            <a:endParaRPr lang="cs-CZ"/>
          </a:p>
        </p:txBody>
      </p:sp>
      <p:sp>
        <p:nvSpPr>
          <p:cNvPr id="139326" name="Line 62"/>
          <p:cNvSpPr>
            <a:spLocks noChangeShapeType="1"/>
          </p:cNvSpPr>
          <p:nvPr/>
        </p:nvSpPr>
        <p:spPr bwMode="auto">
          <a:xfrm flipH="1">
            <a:off x="7107238" y="2565400"/>
            <a:ext cx="265112" cy="263525"/>
          </a:xfrm>
          <a:prstGeom prst="line">
            <a:avLst/>
          </a:prstGeom>
          <a:noFill/>
          <a:ln w="25560">
            <a:solidFill>
              <a:srgbClr val="000000"/>
            </a:solidFill>
            <a:miter lim="800000"/>
            <a:headEnd/>
            <a:tailEnd type="triangle" w="med" len="med"/>
          </a:ln>
          <a:effectLst/>
        </p:spPr>
        <p:txBody>
          <a:bodyPr/>
          <a:lstStyle/>
          <a:p>
            <a:endParaRPr lang="cs-CZ"/>
          </a:p>
        </p:txBody>
      </p:sp>
      <p:sp>
        <p:nvSpPr>
          <p:cNvPr id="139327" name="Line 63"/>
          <p:cNvSpPr>
            <a:spLocks noChangeShapeType="1"/>
          </p:cNvSpPr>
          <p:nvPr/>
        </p:nvSpPr>
        <p:spPr bwMode="auto">
          <a:xfrm>
            <a:off x="6065838" y="860425"/>
            <a:ext cx="784225" cy="1588"/>
          </a:xfrm>
          <a:prstGeom prst="line">
            <a:avLst/>
          </a:prstGeom>
          <a:noFill/>
          <a:ln w="25560">
            <a:solidFill>
              <a:srgbClr val="000000"/>
            </a:solidFill>
            <a:miter lim="800000"/>
            <a:headEnd/>
            <a:tailEnd type="triangle" w="med" len="med"/>
          </a:ln>
          <a:effectLst/>
        </p:spPr>
        <p:txBody>
          <a:bodyPr/>
          <a:lstStyle/>
          <a:p>
            <a:endParaRPr lang="cs-CZ"/>
          </a:p>
        </p:txBody>
      </p:sp>
      <p:sp>
        <p:nvSpPr>
          <p:cNvPr id="139328" name="Line 64"/>
          <p:cNvSpPr>
            <a:spLocks noChangeShapeType="1"/>
          </p:cNvSpPr>
          <p:nvPr/>
        </p:nvSpPr>
        <p:spPr bwMode="auto">
          <a:xfrm>
            <a:off x="7967663" y="1450975"/>
            <a:ext cx="14287" cy="263525"/>
          </a:xfrm>
          <a:prstGeom prst="line">
            <a:avLst/>
          </a:prstGeom>
          <a:noFill/>
          <a:ln w="25560">
            <a:solidFill>
              <a:srgbClr val="000000"/>
            </a:solidFill>
            <a:miter lim="800000"/>
            <a:headEnd/>
            <a:tailEnd type="triangle" w="med" len="med"/>
          </a:ln>
          <a:effectLst/>
        </p:spPr>
        <p:txBody>
          <a:bodyPr/>
          <a:lstStyle/>
          <a:p>
            <a:endParaRPr lang="cs-CZ"/>
          </a:p>
        </p:txBody>
      </p:sp>
      <p:sp>
        <p:nvSpPr>
          <p:cNvPr id="139329" name="Oval 65"/>
          <p:cNvSpPr>
            <a:spLocks noChangeArrowheads="1"/>
          </p:cNvSpPr>
          <p:nvPr/>
        </p:nvSpPr>
        <p:spPr bwMode="auto">
          <a:xfrm>
            <a:off x="3719513" y="3878263"/>
            <a:ext cx="2085975" cy="1050925"/>
          </a:xfrm>
          <a:prstGeom prst="ellipse">
            <a:avLst/>
          </a:prstGeom>
          <a:noFill/>
          <a:ln w="12600">
            <a:solidFill>
              <a:srgbClr val="000000"/>
            </a:solidFill>
            <a:miter lim="800000"/>
            <a:headEnd/>
            <a:tailEnd/>
          </a:ln>
          <a:effectLst/>
        </p:spPr>
        <p:txBody>
          <a:bodyPr wrap="none" anchor="ctr"/>
          <a:lstStyle/>
          <a:p>
            <a:endParaRPr lang="cs-CZ"/>
          </a:p>
        </p:txBody>
      </p:sp>
      <p:sp>
        <p:nvSpPr>
          <p:cNvPr id="139330" name="Line 66"/>
          <p:cNvSpPr>
            <a:spLocks noChangeShapeType="1"/>
          </p:cNvSpPr>
          <p:nvPr/>
        </p:nvSpPr>
        <p:spPr bwMode="auto">
          <a:xfrm flipH="1">
            <a:off x="5803900" y="3616325"/>
            <a:ext cx="265113" cy="261938"/>
          </a:xfrm>
          <a:prstGeom prst="line">
            <a:avLst/>
          </a:prstGeom>
          <a:noFill/>
          <a:ln w="25560">
            <a:solidFill>
              <a:srgbClr val="000000"/>
            </a:solidFill>
            <a:miter lim="800000"/>
            <a:headEnd/>
            <a:tailEnd type="triangle" w="med" len="med"/>
          </a:ln>
          <a:effectLst/>
        </p:spPr>
        <p:txBody>
          <a:bodyPr/>
          <a:lstStyle/>
          <a:p>
            <a:endParaRPr lang="cs-CZ"/>
          </a:p>
        </p:txBody>
      </p:sp>
      <p:sp>
        <p:nvSpPr>
          <p:cNvPr id="139331" name="Line 67"/>
          <p:cNvSpPr>
            <a:spLocks noChangeShapeType="1"/>
          </p:cNvSpPr>
          <p:nvPr/>
        </p:nvSpPr>
        <p:spPr bwMode="auto">
          <a:xfrm flipH="1">
            <a:off x="3976688" y="5059363"/>
            <a:ext cx="266700" cy="263525"/>
          </a:xfrm>
          <a:prstGeom prst="line">
            <a:avLst/>
          </a:prstGeom>
          <a:noFill/>
          <a:ln w="25560">
            <a:solidFill>
              <a:srgbClr val="000000"/>
            </a:solidFill>
            <a:miter lim="800000"/>
            <a:headEnd/>
            <a:tailEnd type="triangle" w="med" len="med"/>
          </a:ln>
          <a:effectLst/>
        </p:spPr>
        <p:txBody>
          <a:bodyPr/>
          <a:lstStyle/>
          <a:p>
            <a:endParaRPr lang="cs-CZ"/>
          </a:p>
        </p:txBody>
      </p:sp>
      <p:sp>
        <p:nvSpPr>
          <p:cNvPr id="139332" name="Line 68"/>
          <p:cNvSpPr>
            <a:spLocks noChangeShapeType="1"/>
          </p:cNvSpPr>
          <p:nvPr/>
        </p:nvSpPr>
        <p:spPr bwMode="auto">
          <a:xfrm>
            <a:off x="4764088" y="5673725"/>
            <a:ext cx="1044575" cy="1588"/>
          </a:xfrm>
          <a:prstGeom prst="line">
            <a:avLst/>
          </a:prstGeom>
          <a:noFill/>
          <a:ln w="25560">
            <a:solidFill>
              <a:srgbClr val="000000"/>
            </a:solidFill>
            <a:miter lim="800000"/>
            <a:headEnd/>
            <a:tailEnd type="triangle" w="med" len="med"/>
          </a:ln>
          <a:effectLst/>
        </p:spPr>
        <p:txBody>
          <a:bodyPr/>
          <a:lstStyle/>
          <a:p>
            <a:endParaRPr lang="cs-CZ"/>
          </a:p>
        </p:txBody>
      </p:sp>
      <p:sp>
        <p:nvSpPr>
          <p:cNvPr id="139333" name="AutoShape 69"/>
          <p:cNvSpPr>
            <a:spLocks/>
          </p:cNvSpPr>
          <p:nvPr/>
        </p:nvSpPr>
        <p:spPr bwMode="auto">
          <a:xfrm>
            <a:off x="2616200" y="1184275"/>
            <a:ext cx="1104900" cy="279400"/>
          </a:xfrm>
          <a:prstGeom prst="callout1">
            <a:avLst>
              <a:gd name="adj1" fmla="val 49921"/>
              <a:gd name="adj2" fmla="val -4014"/>
              <a:gd name="adj3" fmla="val 3690"/>
              <a:gd name="adj4" fmla="val -24296"/>
            </a:avLst>
          </a:prstGeom>
          <a:noFill/>
          <a:ln w="12600">
            <a:solidFill>
              <a:srgbClr val="000000"/>
            </a:solidFill>
            <a:miter lim="800000"/>
            <a:headEnd/>
            <a:tailEnd/>
          </a:ln>
          <a:effectLst/>
        </p:spPr>
        <p:txBody>
          <a:bodyPr wrap="none" anchor="ctr"/>
          <a:lstStyle/>
          <a:p>
            <a:endParaRPr lang="cs-CZ"/>
          </a:p>
        </p:txBody>
      </p:sp>
      <p:sp>
        <p:nvSpPr>
          <p:cNvPr id="139334" name="AutoShape 70"/>
          <p:cNvSpPr>
            <a:spLocks/>
          </p:cNvSpPr>
          <p:nvPr/>
        </p:nvSpPr>
        <p:spPr bwMode="auto">
          <a:xfrm>
            <a:off x="5033963" y="1420813"/>
            <a:ext cx="1411287" cy="450850"/>
          </a:xfrm>
          <a:prstGeom prst="callout1">
            <a:avLst>
              <a:gd name="adj1" fmla="val 49949"/>
              <a:gd name="adj2" fmla="val 103139"/>
              <a:gd name="adj3" fmla="val -49356"/>
              <a:gd name="adj4" fmla="val 147162"/>
            </a:avLst>
          </a:prstGeom>
          <a:noFill/>
          <a:ln w="12600">
            <a:solidFill>
              <a:srgbClr val="000000"/>
            </a:solidFill>
            <a:miter lim="800000"/>
            <a:headEnd/>
            <a:tailEnd/>
          </a:ln>
          <a:effectLst/>
        </p:spPr>
        <p:txBody>
          <a:bodyPr lIns="0" tIns="0" rIns="0" bIns="0"/>
          <a:lstStyle/>
          <a:p>
            <a:pPr algn="r" defTabSz="449263" eaLnBrk="0" hangingPunct="0">
              <a:spcBef>
                <a:spcPts val="800"/>
              </a:spcBef>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nezralá stěna</a:t>
            </a:r>
          </a:p>
        </p:txBody>
      </p:sp>
      <p:sp>
        <p:nvSpPr>
          <p:cNvPr id="139335" name="AutoShape 71"/>
          <p:cNvSpPr>
            <a:spLocks/>
          </p:cNvSpPr>
          <p:nvPr/>
        </p:nvSpPr>
        <p:spPr bwMode="auto">
          <a:xfrm>
            <a:off x="5424488" y="2173288"/>
            <a:ext cx="1104900" cy="269875"/>
          </a:xfrm>
          <a:prstGeom prst="callout1">
            <a:avLst>
              <a:gd name="adj1" fmla="val 49750"/>
              <a:gd name="adj2" fmla="val 104009"/>
              <a:gd name="adj3" fmla="val 41324"/>
              <a:gd name="adj4" fmla="val 250037"/>
            </a:avLst>
          </a:prstGeom>
          <a:noFill/>
          <a:ln w="12600">
            <a:solidFill>
              <a:srgbClr val="000000"/>
            </a:solidFill>
            <a:miter lim="800000"/>
            <a:headEnd/>
            <a:tailEnd/>
          </a:ln>
          <a:effectLst/>
        </p:spPr>
        <p:txBody>
          <a:bodyPr lIns="0" tIns="0" rIns="0" bIns="0"/>
          <a:lstStyle/>
          <a:p>
            <a:pPr algn="r" defTabSz="449263" eaLnBrk="0" hangingPunct="0">
              <a:spcBef>
                <a:spcPts val="800"/>
              </a:spcBef>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200" b="1">
                <a:solidFill>
                  <a:srgbClr val="000000"/>
                </a:solidFill>
                <a:latin typeface="Arial Unicode MS" pitchFamily="34" charset="-128"/>
              </a:rPr>
              <a:t>vakuola</a:t>
            </a:r>
          </a:p>
        </p:txBody>
      </p:sp>
      <p:sp>
        <p:nvSpPr>
          <p:cNvPr id="139336" name="Rectangle 72"/>
          <p:cNvSpPr>
            <a:spLocks noChangeArrowheads="1"/>
          </p:cNvSpPr>
          <p:nvPr/>
        </p:nvSpPr>
        <p:spPr bwMode="auto">
          <a:xfrm>
            <a:off x="3313113" y="404813"/>
            <a:ext cx="1104900" cy="617537"/>
          </a:xfrm>
          <a:prstGeom prst="rect">
            <a:avLst/>
          </a:prstGeom>
          <a:noFill/>
          <a:ln w="9525">
            <a:noFill/>
            <a:round/>
            <a:headEnd/>
            <a:tailEnd/>
          </a:ln>
          <a:effectLst/>
        </p:spPr>
        <p:txBody>
          <a:bodyPr lIns="0" tIns="0" rIns="0" bIns="0"/>
          <a:lstStyle/>
          <a:p>
            <a:pPr algn="just" defTabSz="449263" eaLnBrk="0" hangingPunct="0">
              <a:lnSpc>
                <a:spcPct val="80000"/>
              </a:lnSpc>
              <a:buClr>
                <a:srgbClr val="FF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600" b="1">
                <a:solidFill>
                  <a:srgbClr val="FF0000"/>
                </a:solidFill>
              </a:rPr>
              <a:t>Meióza</a:t>
            </a:r>
          </a:p>
          <a:p>
            <a:pPr algn="just" defTabSz="449263" eaLnBrk="0" hangingPunct="0">
              <a:buClr>
                <a:srgbClr val="FF33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600" b="1">
                <a:solidFill>
                  <a:srgbClr val="FF3300"/>
                </a:solidFill>
              </a:rPr>
              <a:t>I a II</a:t>
            </a:r>
          </a:p>
        </p:txBody>
      </p:sp>
      <p:sp>
        <p:nvSpPr>
          <p:cNvPr id="139337" name="Rectangle 73"/>
          <p:cNvSpPr>
            <a:spLocks noChangeArrowheads="1"/>
          </p:cNvSpPr>
          <p:nvPr/>
        </p:nvSpPr>
        <p:spPr bwMode="auto">
          <a:xfrm>
            <a:off x="5976938" y="561975"/>
            <a:ext cx="996950" cy="263525"/>
          </a:xfrm>
          <a:prstGeom prst="rect">
            <a:avLst/>
          </a:prstGeom>
          <a:noFill/>
          <a:ln w="9525">
            <a:noFill/>
            <a:round/>
            <a:headEnd/>
            <a:tailEnd/>
          </a:ln>
          <a:effectLst/>
        </p:spPr>
        <p:txBody>
          <a:bodyPr lIns="0" tIns="0" rIns="0" bIns="0"/>
          <a:lstStyle/>
          <a:p>
            <a:pPr algn="just" defTabSz="449263" eaLnBrk="0" hangingPunct="0">
              <a:spcBef>
                <a:spcPts val="800"/>
              </a:spcBef>
              <a:buClr>
                <a:srgbClr val="FFFF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solidFill>
                  <a:srgbClr val="FF0000"/>
                </a:solidFill>
              </a:rPr>
              <a:t>kaláza</a:t>
            </a:r>
          </a:p>
        </p:txBody>
      </p:sp>
      <p:sp>
        <p:nvSpPr>
          <p:cNvPr id="139338" name="Rectangle 74"/>
          <p:cNvSpPr>
            <a:spLocks noChangeArrowheads="1"/>
          </p:cNvSpPr>
          <p:nvPr/>
        </p:nvSpPr>
        <p:spPr bwMode="auto">
          <a:xfrm>
            <a:off x="7524750" y="2673350"/>
            <a:ext cx="1827213" cy="395288"/>
          </a:xfrm>
          <a:prstGeom prst="rect">
            <a:avLst/>
          </a:prstGeom>
          <a:noFill/>
          <a:ln w="9525">
            <a:noFill/>
            <a:round/>
            <a:headEnd/>
            <a:tailEnd/>
          </a:ln>
          <a:effectLst/>
        </p:spPr>
        <p:txBody>
          <a:bodyPr lIns="0" tIns="0" rIns="0" bIns="0"/>
          <a:lstStyle/>
          <a:p>
            <a:pPr algn="just" defTabSz="449263" eaLnBrk="0" hangingPunct="0">
              <a:spcBef>
                <a:spcPts val="800"/>
              </a:spcBef>
              <a:buClr>
                <a:srgbClr val="FF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a:solidFill>
                  <a:srgbClr val="FF0000"/>
                </a:solidFill>
              </a:rPr>
              <a:t>1. mitóza</a:t>
            </a:r>
          </a:p>
        </p:txBody>
      </p:sp>
      <p:sp>
        <p:nvSpPr>
          <p:cNvPr id="139339" name="AutoShape 75"/>
          <p:cNvSpPr>
            <a:spLocks/>
          </p:cNvSpPr>
          <p:nvPr/>
        </p:nvSpPr>
        <p:spPr bwMode="auto">
          <a:xfrm>
            <a:off x="7678738" y="3062288"/>
            <a:ext cx="1104900" cy="555625"/>
          </a:xfrm>
          <a:prstGeom prst="callout1">
            <a:avLst>
              <a:gd name="adj1" fmla="val 49958"/>
              <a:gd name="adj2" fmla="val -4009"/>
              <a:gd name="adj3" fmla="val 28847"/>
              <a:gd name="adj4" fmla="val -75157"/>
            </a:avLst>
          </a:prstGeom>
          <a:noFill/>
          <a:ln w="9360">
            <a:solidFill>
              <a:srgbClr val="000000"/>
            </a:solidFill>
            <a:miter lim="800000"/>
            <a:headEnd/>
            <a:tailEnd/>
          </a:ln>
          <a:effectLst/>
        </p:spPr>
        <p:txBody>
          <a:bodyPr lIns="0" tIns="0" rIns="0" bIns="0"/>
          <a:lstStyle/>
          <a:p>
            <a:pPr algn="just" defTabSz="449263" eaLnBrk="0" hangingPunct="0">
              <a:spcBef>
                <a:spcPts val="800"/>
              </a:spcBef>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jádro veget. buňky</a:t>
            </a:r>
          </a:p>
        </p:txBody>
      </p:sp>
      <p:sp>
        <p:nvSpPr>
          <p:cNvPr id="139340" name="AutoShape 76"/>
          <p:cNvSpPr>
            <a:spLocks/>
          </p:cNvSpPr>
          <p:nvPr/>
        </p:nvSpPr>
        <p:spPr bwMode="auto">
          <a:xfrm>
            <a:off x="6869113" y="3803650"/>
            <a:ext cx="1104900" cy="708025"/>
          </a:xfrm>
          <a:prstGeom prst="callout1">
            <a:avLst>
              <a:gd name="adj1" fmla="val 50000"/>
              <a:gd name="adj2" fmla="val -4009"/>
              <a:gd name="adj3" fmla="val -80935"/>
              <a:gd name="adj4" fmla="val -50667"/>
            </a:avLst>
          </a:prstGeom>
          <a:noFill/>
          <a:ln w="9360">
            <a:solidFill>
              <a:srgbClr val="000000"/>
            </a:solidFill>
            <a:miter lim="800000"/>
            <a:headEnd/>
            <a:tailEnd/>
          </a:ln>
          <a:effectLst/>
        </p:spPr>
        <p:txBody>
          <a:bodyPr lIns="0" tIns="0" rIns="0" bIns="0"/>
          <a:lstStyle/>
          <a:p>
            <a:pPr algn="just" defTabSz="449263" eaLnBrk="0" hangingPunct="0">
              <a:spcBef>
                <a:spcPts val="800"/>
              </a:spcBef>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jádro generat. buňky</a:t>
            </a:r>
          </a:p>
        </p:txBody>
      </p:sp>
      <p:sp>
        <p:nvSpPr>
          <p:cNvPr id="139341" name="Rectangle 77"/>
          <p:cNvSpPr>
            <a:spLocks noChangeArrowheads="1"/>
          </p:cNvSpPr>
          <p:nvPr/>
        </p:nvSpPr>
        <p:spPr bwMode="auto">
          <a:xfrm>
            <a:off x="2001838" y="4895850"/>
            <a:ext cx="1770062" cy="261938"/>
          </a:xfrm>
          <a:prstGeom prst="rect">
            <a:avLst/>
          </a:prstGeom>
          <a:noFill/>
          <a:ln w="9525">
            <a:noFill/>
            <a:round/>
            <a:headEnd/>
            <a:tailEnd/>
          </a:ln>
          <a:effectLst/>
        </p:spPr>
        <p:txBody>
          <a:bodyPr lIns="0" tIns="0" rIns="0" bIns="0"/>
          <a:lstStyle/>
          <a:p>
            <a:pPr algn="just" defTabSz="449263" eaLnBrk="0" hangingPunct="0">
              <a:spcBef>
                <a:spcPts val="800"/>
              </a:spcBef>
              <a:buClr>
                <a:srgbClr val="0000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a:solidFill>
                  <a:srgbClr val="0000FF"/>
                </a:solidFill>
                <a:latin typeface="Arial Unicode MS" pitchFamily="34" charset="-128"/>
              </a:rPr>
              <a:t>odvodnění</a:t>
            </a:r>
          </a:p>
        </p:txBody>
      </p:sp>
      <p:sp>
        <p:nvSpPr>
          <p:cNvPr id="139342" name="Rectangle 78"/>
          <p:cNvSpPr>
            <a:spLocks noChangeArrowheads="1"/>
          </p:cNvSpPr>
          <p:nvPr/>
        </p:nvSpPr>
        <p:spPr bwMode="auto">
          <a:xfrm>
            <a:off x="1098550" y="153988"/>
            <a:ext cx="2087563" cy="287337"/>
          </a:xfrm>
          <a:prstGeom prst="rect">
            <a:avLst/>
          </a:prstGeom>
          <a:noFill/>
          <a:ln w="12600">
            <a:solidFill>
              <a:srgbClr val="000000"/>
            </a:solidFill>
            <a:miter lim="800000"/>
            <a:headEnd/>
            <a:tailEnd/>
          </a:ln>
          <a:effectLst/>
        </p:spPr>
        <p:txBody>
          <a:bodyPr lIns="0" tIns="0" rIns="0" bIns="0"/>
          <a:lstStyle/>
          <a:p>
            <a:pPr algn="ctr" defTabSz="449263" eaLnBrk="0" hangingPunct="0">
              <a:buClr>
                <a:srgbClr val="FFFF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FF"/>
                </a:solidFill>
                <a:latin typeface="Arial Unicode MS" pitchFamily="34" charset="-128"/>
              </a:rPr>
              <a:t>pylová mat. buňka</a:t>
            </a:r>
          </a:p>
        </p:txBody>
      </p:sp>
      <p:sp>
        <p:nvSpPr>
          <p:cNvPr id="139343" name="Rectangle 79"/>
          <p:cNvSpPr>
            <a:spLocks noChangeArrowheads="1"/>
          </p:cNvSpPr>
          <p:nvPr/>
        </p:nvSpPr>
        <p:spPr bwMode="auto">
          <a:xfrm>
            <a:off x="4540250" y="153988"/>
            <a:ext cx="1042988" cy="258762"/>
          </a:xfrm>
          <a:prstGeom prst="rect">
            <a:avLst/>
          </a:prstGeom>
          <a:noFill/>
          <a:ln w="12600">
            <a:solidFill>
              <a:srgbClr val="000000"/>
            </a:solidFill>
            <a:miter lim="800000"/>
            <a:headEnd/>
            <a:tailEnd/>
          </a:ln>
          <a:effectLst/>
        </p:spPr>
        <p:txBody>
          <a:bodyPr lIns="0" tIns="0" rIns="0" bIns="0"/>
          <a:lstStyle/>
          <a:p>
            <a:pPr algn="ctr" defTabSz="449263" eaLnBrk="0" hangingPunct="0">
              <a:buClr>
                <a:srgbClr val="FFFF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FF"/>
                </a:solidFill>
                <a:latin typeface="Arial Unicode MS" pitchFamily="34" charset="-128"/>
              </a:rPr>
              <a:t>tetráda</a:t>
            </a:r>
          </a:p>
        </p:txBody>
      </p:sp>
      <p:sp>
        <p:nvSpPr>
          <p:cNvPr id="139344" name="Rectangle 80"/>
          <p:cNvSpPr>
            <a:spLocks noChangeArrowheads="1"/>
          </p:cNvSpPr>
          <p:nvPr/>
        </p:nvSpPr>
        <p:spPr bwMode="auto">
          <a:xfrm>
            <a:off x="6838950" y="153988"/>
            <a:ext cx="2654300" cy="282575"/>
          </a:xfrm>
          <a:prstGeom prst="rect">
            <a:avLst/>
          </a:prstGeom>
          <a:noFill/>
          <a:ln w="12600">
            <a:solidFill>
              <a:srgbClr val="000000"/>
            </a:solidFill>
            <a:miter lim="800000"/>
            <a:headEnd/>
            <a:tailEnd/>
          </a:ln>
          <a:effectLst/>
        </p:spPr>
        <p:txBody>
          <a:bodyPr lIns="0" tIns="0" rIns="0" bIns="0"/>
          <a:lstStyle/>
          <a:p>
            <a:pPr algn="ctr" defTabSz="449263" eaLnBrk="0" hangingPunct="0">
              <a:buClr>
                <a:srgbClr val="FFFF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FF"/>
                </a:solidFill>
                <a:latin typeface="Arial Unicode MS" pitchFamily="34" charset="-128"/>
              </a:rPr>
              <a:t>volné mikrospory</a:t>
            </a:r>
          </a:p>
        </p:txBody>
      </p:sp>
      <p:sp>
        <p:nvSpPr>
          <p:cNvPr id="139345" name="Rectangle 81"/>
          <p:cNvSpPr>
            <a:spLocks noChangeArrowheads="1"/>
          </p:cNvSpPr>
          <p:nvPr/>
        </p:nvSpPr>
        <p:spPr bwMode="auto">
          <a:xfrm>
            <a:off x="2640013" y="2098675"/>
            <a:ext cx="2782887" cy="304800"/>
          </a:xfrm>
          <a:prstGeom prst="rect">
            <a:avLst/>
          </a:prstGeom>
          <a:noFill/>
          <a:ln w="9360">
            <a:solidFill>
              <a:srgbClr val="000000"/>
            </a:solidFill>
            <a:miter lim="800000"/>
            <a:headEnd/>
            <a:tailEnd/>
          </a:ln>
          <a:effectLst/>
        </p:spPr>
        <p:txBody>
          <a:bodyPr lIns="0" tIns="0" rIns="0" bIns="0"/>
          <a:lstStyle/>
          <a:p>
            <a:pPr algn="ctr" defTabSz="449263" eaLnBrk="0" hangingPunct="0">
              <a:buClr>
                <a:srgbClr val="FFFF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FF"/>
                </a:solidFill>
                <a:latin typeface="Arial Unicode MS" pitchFamily="34" charset="-128"/>
              </a:rPr>
              <a:t>mikrospora</a:t>
            </a:r>
          </a:p>
        </p:txBody>
      </p:sp>
      <p:sp>
        <p:nvSpPr>
          <p:cNvPr id="139346" name="Rectangle 82"/>
          <p:cNvSpPr>
            <a:spLocks noChangeArrowheads="1"/>
          </p:cNvSpPr>
          <p:nvPr/>
        </p:nvSpPr>
        <p:spPr bwMode="auto">
          <a:xfrm>
            <a:off x="2640013" y="2924175"/>
            <a:ext cx="2765425" cy="325438"/>
          </a:xfrm>
          <a:prstGeom prst="rect">
            <a:avLst/>
          </a:prstGeom>
          <a:noFill/>
          <a:ln w="9360">
            <a:solidFill>
              <a:srgbClr val="000000"/>
            </a:solidFill>
            <a:miter lim="800000"/>
            <a:headEnd/>
            <a:tailEnd/>
          </a:ln>
          <a:effectLst/>
        </p:spPr>
        <p:txBody>
          <a:bodyPr lIns="0" tIns="0" rIns="0" bIns="0"/>
          <a:lstStyle/>
          <a:p>
            <a:pPr algn="ctr" defTabSz="449263" eaLnBrk="0" hangingPunct="0">
              <a:buClr>
                <a:srgbClr val="FFFF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FF"/>
                </a:solidFill>
                <a:latin typeface="Arial Unicode MS" pitchFamily="34" charset="-128"/>
              </a:rPr>
              <a:t>nezralé pylové zrno</a:t>
            </a:r>
          </a:p>
        </p:txBody>
      </p:sp>
      <p:sp>
        <p:nvSpPr>
          <p:cNvPr id="139347" name="Rectangle 83"/>
          <p:cNvSpPr>
            <a:spLocks noChangeArrowheads="1"/>
          </p:cNvSpPr>
          <p:nvPr/>
        </p:nvSpPr>
        <p:spPr bwMode="auto">
          <a:xfrm>
            <a:off x="1562100" y="6173788"/>
            <a:ext cx="2290763" cy="279400"/>
          </a:xfrm>
          <a:prstGeom prst="rect">
            <a:avLst/>
          </a:prstGeom>
          <a:noFill/>
          <a:ln w="9360">
            <a:solidFill>
              <a:srgbClr val="000000"/>
            </a:solidFill>
            <a:miter lim="800000"/>
            <a:headEnd/>
            <a:tailEnd/>
          </a:ln>
          <a:effectLst/>
        </p:spPr>
        <p:txBody>
          <a:bodyPr lIns="0" tIns="0" rIns="0" bIns="0"/>
          <a:lstStyle/>
          <a:p>
            <a:pPr algn="ctr" defTabSz="449263" eaLnBrk="0" hangingPunct="0">
              <a:buClr>
                <a:srgbClr val="0000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FF"/>
                </a:solidFill>
                <a:latin typeface="Arial Unicode MS" pitchFamily="34" charset="-128"/>
              </a:rPr>
              <a:t>zralé pylové zrno</a:t>
            </a:r>
          </a:p>
        </p:txBody>
      </p:sp>
      <p:sp>
        <p:nvSpPr>
          <p:cNvPr id="139348" name="Rectangle 84"/>
          <p:cNvSpPr>
            <a:spLocks noChangeArrowheads="1"/>
          </p:cNvSpPr>
          <p:nvPr/>
        </p:nvSpPr>
        <p:spPr bwMode="auto">
          <a:xfrm>
            <a:off x="4545013" y="5978525"/>
            <a:ext cx="2825750" cy="258763"/>
          </a:xfrm>
          <a:prstGeom prst="rect">
            <a:avLst/>
          </a:prstGeom>
          <a:noFill/>
          <a:ln w="9360">
            <a:solidFill>
              <a:srgbClr val="000000"/>
            </a:solidFill>
            <a:miter lim="800000"/>
            <a:headEnd/>
            <a:tailEnd/>
          </a:ln>
          <a:effectLst/>
        </p:spPr>
        <p:txBody>
          <a:bodyPr lIns="0" tIns="0" rIns="0" bIns="0"/>
          <a:lstStyle/>
          <a:p>
            <a:pPr algn="ctr" defTabSz="449263" eaLnBrk="0" hangingPunct="0">
              <a:buClr>
                <a:srgbClr val="0000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FF"/>
                </a:solidFill>
                <a:latin typeface="Arial Unicode MS" pitchFamily="34" charset="-128"/>
              </a:rPr>
              <a:t>klíčící  pylové zrno</a:t>
            </a:r>
          </a:p>
        </p:txBody>
      </p:sp>
      <p:sp>
        <p:nvSpPr>
          <p:cNvPr id="139349" name="AutoShape 85"/>
          <p:cNvSpPr>
            <a:spLocks/>
          </p:cNvSpPr>
          <p:nvPr/>
        </p:nvSpPr>
        <p:spPr bwMode="auto">
          <a:xfrm>
            <a:off x="8456613" y="5584825"/>
            <a:ext cx="1104900" cy="279400"/>
          </a:xfrm>
          <a:prstGeom prst="callout1">
            <a:avLst>
              <a:gd name="adj1" fmla="val 50079"/>
              <a:gd name="adj2" fmla="val -3940"/>
              <a:gd name="adj3" fmla="val 94384"/>
              <a:gd name="adj4" fmla="val -51162"/>
            </a:avLst>
          </a:prstGeom>
          <a:noFill/>
          <a:ln w="9525">
            <a:noFill/>
            <a:round/>
            <a:headEnd/>
            <a:tailEnd/>
          </a:ln>
          <a:effectLst/>
        </p:spPr>
        <p:txBody>
          <a:bodyPr wrap="none" anchor="ctr"/>
          <a:lstStyle/>
          <a:p>
            <a:endParaRPr lang="cs-CZ"/>
          </a:p>
        </p:txBody>
      </p:sp>
      <p:sp>
        <p:nvSpPr>
          <p:cNvPr id="139350" name="AutoShape 86"/>
          <p:cNvSpPr>
            <a:spLocks/>
          </p:cNvSpPr>
          <p:nvPr/>
        </p:nvSpPr>
        <p:spPr bwMode="auto">
          <a:xfrm>
            <a:off x="8547100" y="5491163"/>
            <a:ext cx="1104900" cy="554037"/>
          </a:xfrm>
          <a:prstGeom prst="callout1">
            <a:avLst>
              <a:gd name="adj1" fmla="val 49958"/>
              <a:gd name="adj2" fmla="val -4009"/>
              <a:gd name="adj3" fmla="val 87750"/>
              <a:gd name="adj4" fmla="val -59394"/>
            </a:avLst>
          </a:prstGeom>
          <a:noFill/>
          <a:ln w="9525">
            <a:noFill/>
            <a:round/>
            <a:headEnd/>
            <a:tailEnd/>
          </a:ln>
          <a:effectLst/>
        </p:spPr>
        <p:txBody>
          <a:bodyPr wrap="none" anchor="ctr"/>
          <a:lstStyle/>
          <a:p>
            <a:endParaRPr lang="cs-CZ"/>
          </a:p>
        </p:txBody>
      </p:sp>
      <p:sp>
        <p:nvSpPr>
          <p:cNvPr id="139351" name="AutoShape 87"/>
          <p:cNvSpPr>
            <a:spLocks/>
          </p:cNvSpPr>
          <p:nvPr/>
        </p:nvSpPr>
        <p:spPr bwMode="auto">
          <a:xfrm>
            <a:off x="8229600" y="4932363"/>
            <a:ext cx="1104900" cy="261937"/>
          </a:xfrm>
          <a:prstGeom prst="callout1">
            <a:avLst>
              <a:gd name="adj1" fmla="val 50083"/>
              <a:gd name="adj2" fmla="val -3866"/>
              <a:gd name="adj3" fmla="val 357412"/>
              <a:gd name="adj4" fmla="val -33898"/>
            </a:avLst>
          </a:prstGeom>
          <a:noFill/>
          <a:ln w="9360">
            <a:solidFill>
              <a:srgbClr val="000000"/>
            </a:solidFill>
            <a:miter lim="800000"/>
            <a:headEnd/>
            <a:tailEnd/>
          </a:ln>
          <a:effectLst/>
        </p:spPr>
        <p:txBody>
          <a:bodyPr wrap="none" anchor="ctr"/>
          <a:lstStyle/>
          <a:p>
            <a:endParaRPr lang="cs-CZ"/>
          </a:p>
        </p:txBody>
      </p:sp>
      <p:sp>
        <p:nvSpPr>
          <p:cNvPr id="139352" name="AutoShape 88"/>
          <p:cNvSpPr>
            <a:spLocks/>
          </p:cNvSpPr>
          <p:nvPr/>
        </p:nvSpPr>
        <p:spPr bwMode="auto">
          <a:xfrm>
            <a:off x="5824538" y="6223000"/>
            <a:ext cx="1216025" cy="233363"/>
          </a:xfrm>
          <a:prstGeom prst="callout1">
            <a:avLst>
              <a:gd name="adj1" fmla="val 50000"/>
              <a:gd name="adj2" fmla="val 103583"/>
              <a:gd name="adj3" fmla="val -49426"/>
              <a:gd name="adj4" fmla="val 191681"/>
            </a:avLst>
          </a:prstGeom>
          <a:noFill/>
          <a:ln w="9360">
            <a:solidFill>
              <a:srgbClr val="000000"/>
            </a:solidFill>
            <a:miter lim="800000"/>
            <a:headEnd/>
            <a:tailEnd/>
          </a:ln>
          <a:effectLst/>
        </p:spPr>
        <p:txBody>
          <a:bodyPr wrap="none" anchor="ctr"/>
          <a:lstStyle/>
          <a:p>
            <a:endParaRPr lang="cs-CZ"/>
          </a:p>
        </p:txBody>
      </p:sp>
      <p:sp>
        <p:nvSpPr>
          <p:cNvPr id="139353" name="Rectangle 89"/>
          <p:cNvSpPr>
            <a:spLocks noChangeArrowheads="1"/>
          </p:cNvSpPr>
          <p:nvPr/>
        </p:nvSpPr>
        <p:spPr bwMode="auto">
          <a:xfrm>
            <a:off x="4572000" y="5181600"/>
            <a:ext cx="1325563" cy="393700"/>
          </a:xfrm>
          <a:prstGeom prst="rect">
            <a:avLst/>
          </a:prstGeom>
          <a:noFill/>
          <a:ln w="9525">
            <a:noFill/>
            <a:round/>
            <a:headEnd/>
            <a:tailEnd/>
          </a:ln>
          <a:effectLst/>
        </p:spPr>
        <p:txBody>
          <a:bodyPr lIns="0" tIns="0" rIns="0" bIns="0"/>
          <a:lstStyle/>
          <a:p>
            <a:pPr algn="just" defTabSz="449263" eaLnBrk="0" hangingPunct="0">
              <a:spcBef>
                <a:spcPts val="800"/>
              </a:spcBef>
              <a:buClr>
                <a:srgbClr val="FF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a:solidFill>
                  <a:srgbClr val="FF0000"/>
                </a:solidFill>
              </a:rPr>
              <a:t>2. mitóza </a:t>
            </a:r>
          </a:p>
        </p:txBody>
      </p:sp>
      <p:sp>
        <p:nvSpPr>
          <p:cNvPr id="139354" name="Line 90"/>
          <p:cNvSpPr>
            <a:spLocks noChangeShapeType="1"/>
          </p:cNvSpPr>
          <p:nvPr/>
        </p:nvSpPr>
        <p:spPr bwMode="auto">
          <a:xfrm>
            <a:off x="8186738" y="5064125"/>
            <a:ext cx="79375" cy="919163"/>
          </a:xfrm>
          <a:prstGeom prst="line">
            <a:avLst/>
          </a:prstGeom>
          <a:noFill/>
          <a:ln w="9360">
            <a:solidFill>
              <a:srgbClr val="000000"/>
            </a:solidFill>
            <a:miter lim="800000"/>
            <a:headEnd/>
            <a:tailEnd/>
          </a:ln>
          <a:effectLst/>
        </p:spPr>
        <p:txBody>
          <a:bodyPr/>
          <a:lstStyle/>
          <a:p>
            <a:endParaRPr lang="cs-CZ"/>
          </a:p>
        </p:txBody>
      </p:sp>
      <p:sp>
        <p:nvSpPr>
          <p:cNvPr id="139355" name="Rectangle 91"/>
          <p:cNvSpPr>
            <a:spLocks noChangeArrowheads="1"/>
          </p:cNvSpPr>
          <p:nvPr/>
        </p:nvSpPr>
        <p:spPr bwMode="auto">
          <a:xfrm>
            <a:off x="9347200" y="1371600"/>
            <a:ext cx="1439863" cy="533400"/>
          </a:xfrm>
          <a:prstGeom prst="rect">
            <a:avLst/>
          </a:prstGeom>
          <a:noFill/>
          <a:ln w="9525">
            <a:noFill/>
            <a:round/>
            <a:headEnd/>
            <a:tailEnd/>
          </a:ln>
          <a:effectLst/>
        </p:spPr>
        <p:txBody>
          <a:bodyPr lIns="0" tIns="0" rIns="0" bIns="0"/>
          <a:lstStyle/>
          <a:p>
            <a:pPr algn="ctr" defTabSz="449263" eaLnBrk="0" hangingPunct="0">
              <a:buClr>
                <a:srgbClr val="FFFF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a:solidFill>
                  <a:srgbClr val="FF0000"/>
                </a:solidFill>
              </a:rPr>
              <a:t>migrace</a:t>
            </a:r>
          </a:p>
          <a:p>
            <a:pPr algn="ctr" defTabSz="449263" eaLnBrk="0" hangingPunct="0">
              <a:buClr>
                <a:srgbClr val="FFFF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a:solidFill>
                  <a:srgbClr val="FF0000"/>
                </a:solidFill>
              </a:rPr>
              <a:t>jádra</a:t>
            </a:r>
          </a:p>
        </p:txBody>
      </p:sp>
      <p:sp>
        <p:nvSpPr>
          <p:cNvPr id="139356" name="AutoShape 92"/>
          <p:cNvSpPr>
            <a:spLocks/>
          </p:cNvSpPr>
          <p:nvPr/>
        </p:nvSpPr>
        <p:spPr bwMode="auto">
          <a:xfrm>
            <a:off x="1268413" y="4286250"/>
            <a:ext cx="1417637" cy="188913"/>
          </a:xfrm>
          <a:prstGeom prst="callout2">
            <a:avLst>
              <a:gd name="adj1" fmla="val 59241"/>
              <a:gd name="adj2" fmla="val 106468"/>
              <a:gd name="adj3" fmla="val 59241"/>
              <a:gd name="adj4" fmla="val 141500"/>
              <a:gd name="adj5" fmla="val 59241"/>
              <a:gd name="adj6" fmla="val 176588"/>
            </a:avLst>
          </a:prstGeom>
          <a:noFill/>
          <a:ln w="9360">
            <a:solidFill>
              <a:srgbClr val="000000"/>
            </a:solidFill>
            <a:miter lim="800000"/>
            <a:headEnd/>
            <a:tailEnd/>
          </a:ln>
          <a:effectLst/>
        </p:spPr>
        <p:txBody>
          <a:bodyPr lIns="12600" tIns="12600" rIns="12600" bIns="12600"/>
          <a:lstStyle/>
          <a:p>
            <a:pPr defTabSz="449263" eaLnBrk="0" hangingPunct="0">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apertura</a:t>
            </a:r>
          </a:p>
        </p:txBody>
      </p:sp>
      <p:grpSp>
        <p:nvGrpSpPr>
          <p:cNvPr id="139357" name="Group 93"/>
          <p:cNvGrpSpPr>
            <a:grpSpLocks/>
          </p:cNvGrpSpPr>
          <p:nvPr/>
        </p:nvGrpSpPr>
        <p:grpSpPr bwMode="auto">
          <a:xfrm>
            <a:off x="3770313" y="3951288"/>
            <a:ext cx="1849437" cy="976312"/>
            <a:chOff x="1781" y="2489"/>
            <a:chExt cx="874" cy="615"/>
          </a:xfrm>
        </p:grpSpPr>
        <p:sp>
          <p:nvSpPr>
            <p:cNvPr id="139358" name="Oval 94"/>
            <p:cNvSpPr>
              <a:spLocks noChangeArrowheads="1"/>
            </p:cNvSpPr>
            <p:nvPr/>
          </p:nvSpPr>
          <p:spPr bwMode="auto">
            <a:xfrm>
              <a:off x="1844" y="2489"/>
              <a:ext cx="812" cy="564"/>
            </a:xfrm>
            <a:prstGeom prst="ellipse">
              <a:avLst/>
            </a:prstGeom>
            <a:solidFill>
              <a:srgbClr val="FFFF00"/>
            </a:solidFill>
            <a:ln w="12600">
              <a:solidFill>
                <a:srgbClr val="000000"/>
              </a:solidFill>
              <a:miter lim="800000"/>
              <a:headEnd/>
              <a:tailEnd/>
            </a:ln>
            <a:effectLst/>
          </p:spPr>
          <p:txBody>
            <a:bodyPr wrap="none" anchor="ctr"/>
            <a:lstStyle/>
            <a:p>
              <a:endParaRPr lang="cs-CZ"/>
            </a:p>
          </p:txBody>
        </p:sp>
        <p:sp>
          <p:nvSpPr>
            <p:cNvPr id="139359" name="Oval 95"/>
            <p:cNvSpPr>
              <a:spLocks noChangeArrowheads="1"/>
            </p:cNvSpPr>
            <p:nvPr/>
          </p:nvSpPr>
          <p:spPr bwMode="auto">
            <a:xfrm>
              <a:off x="2251" y="2700"/>
              <a:ext cx="247" cy="193"/>
            </a:xfrm>
            <a:prstGeom prst="ellipse">
              <a:avLst/>
            </a:prstGeom>
            <a:solidFill>
              <a:srgbClr val="FF0000"/>
            </a:solidFill>
            <a:ln w="12600">
              <a:solidFill>
                <a:srgbClr val="000000"/>
              </a:solidFill>
              <a:miter lim="800000"/>
              <a:headEnd/>
              <a:tailEnd/>
            </a:ln>
            <a:effectLst/>
          </p:spPr>
          <p:txBody>
            <a:bodyPr wrap="none" anchor="ctr"/>
            <a:lstStyle/>
            <a:p>
              <a:endParaRPr lang="cs-CZ"/>
            </a:p>
          </p:txBody>
        </p:sp>
        <p:sp>
          <p:nvSpPr>
            <p:cNvPr id="139360" name="Oval 96"/>
            <p:cNvSpPr>
              <a:spLocks noChangeArrowheads="1"/>
            </p:cNvSpPr>
            <p:nvPr/>
          </p:nvSpPr>
          <p:spPr bwMode="auto">
            <a:xfrm>
              <a:off x="2563" y="2559"/>
              <a:ext cx="52" cy="35"/>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61" name="Oval 97"/>
            <p:cNvSpPr>
              <a:spLocks noChangeArrowheads="1"/>
            </p:cNvSpPr>
            <p:nvPr/>
          </p:nvSpPr>
          <p:spPr bwMode="auto">
            <a:xfrm>
              <a:off x="2198" y="3050"/>
              <a:ext cx="53" cy="55"/>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62" name="Oval 98"/>
            <p:cNvSpPr>
              <a:spLocks noChangeArrowheads="1"/>
            </p:cNvSpPr>
            <p:nvPr/>
          </p:nvSpPr>
          <p:spPr bwMode="auto">
            <a:xfrm>
              <a:off x="1781" y="2770"/>
              <a:ext cx="1" cy="35"/>
            </a:xfrm>
            <a:prstGeom prst="ellipse">
              <a:avLst/>
            </a:prstGeom>
            <a:solidFill>
              <a:srgbClr val="000000"/>
            </a:solidFill>
            <a:ln w="12600">
              <a:solidFill>
                <a:srgbClr val="000000"/>
              </a:solidFill>
              <a:miter lim="800000"/>
              <a:headEnd/>
              <a:tailEnd/>
            </a:ln>
            <a:effectLst/>
          </p:spPr>
          <p:txBody>
            <a:bodyPr wrap="none" anchor="ctr"/>
            <a:lstStyle/>
            <a:p>
              <a:endParaRPr lang="cs-CZ"/>
            </a:p>
          </p:txBody>
        </p:sp>
        <p:sp>
          <p:nvSpPr>
            <p:cNvPr id="139363" name="Oval 99"/>
            <p:cNvSpPr>
              <a:spLocks noChangeArrowheads="1"/>
            </p:cNvSpPr>
            <p:nvPr/>
          </p:nvSpPr>
          <p:spPr bwMode="auto">
            <a:xfrm>
              <a:off x="1834" y="2594"/>
              <a:ext cx="261" cy="350"/>
            </a:xfrm>
            <a:prstGeom prst="ellipse">
              <a:avLst/>
            </a:prstGeom>
            <a:noFill/>
            <a:ln w="12600">
              <a:solidFill>
                <a:srgbClr val="000000"/>
              </a:solidFill>
              <a:miter lim="800000"/>
              <a:headEnd/>
              <a:tailEnd/>
            </a:ln>
            <a:effectLst/>
          </p:spPr>
          <p:txBody>
            <a:bodyPr wrap="none" anchor="ctr"/>
            <a:lstStyle/>
            <a:p>
              <a:endParaRPr lang="cs-CZ"/>
            </a:p>
          </p:txBody>
        </p:sp>
        <p:sp>
          <p:nvSpPr>
            <p:cNvPr id="139364" name="Oval 100"/>
            <p:cNvSpPr>
              <a:spLocks noChangeArrowheads="1"/>
            </p:cNvSpPr>
            <p:nvPr/>
          </p:nvSpPr>
          <p:spPr bwMode="auto">
            <a:xfrm>
              <a:off x="1911" y="2665"/>
              <a:ext cx="79" cy="210"/>
            </a:xfrm>
            <a:prstGeom prst="ellipse">
              <a:avLst/>
            </a:prstGeom>
            <a:solidFill>
              <a:srgbClr val="FF00FF"/>
            </a:solidFill>
            <a:ln w="12600">
              <a:solidFill>
                <a:srgbClr val="000000"/>
              </a:solidFill>
              <a:miter lim="800000"/>
              <a:headEnd/>
              <a:tailEnd/>
            </a:ln>
            <a:effectLst/>
          </p:spPr>
          <p:txBody>
            <a:bodyPr wrap="none" anchor="ctr"/>
            <a:lstStyle/>
            <a:p>
              <a:endParaRPr lang="cs-CZ"/>
            </a:p>
          </p:txBody>
        </p:sp>
        <p:sp>
          <p:nvSpPr>
            <p:cNvPr id="139365" name="Oval 101"/>
            <p:cNvSpPr>
              <a:spLocks noChangeArrowheads="1"/>
            </p:cNvSpPr>
            <p:nvPr/>
          </p:nvSpPr>
          <p:spPr bwMode="auto">
            <a:xfrm>
              <a:off x="1782" y="2770"/>
              <a:ext cx="52" cy="35"/>
            </a:xfrm>
            <a:prstGeom prst="ellipse">
              <a:avLst/>
            </a:prstGeom>
            <a:solidFill>
              <a:srgbClr val="000000"/>
            </a:solidFill>
            <a:ln w="9360">
              <a:solidFill>
                <a:srgbClr val="000000"/>
              </a:solidFill>
              <a:miter lim="800000"/>
              <a:headEnd/>
              <a:tailEnd/>
            </a:ln>
            <a:effectLst/>
          </p:spPr>
          <p:txBody>
            <a:bodyPr wrap="none" anchor="ctr"/>
            <a:lstStyle/>
            <a:p>
              <a:endParaRPr lang="cs-CZ"/>
            </a:p>
          </p:txBody>
        </p:sp>
      </p:grpSp>
      <p:sp>
        <p:nvSpPr>
          <p:cNvPr id="139366" name="Oval 102"/>
          <p:cNvSpPr>
            <a:spLocks noChangeArrowheads="1"/>
          </p:cNvSpPr>
          <p:nvPr/>
        </p:nvSpPr>
        <p:spPr bwMode="auto">
          <a:xfrm>
            <a:off x="1230313" y="452438"/>
            <a:ext cx="1673225" cy="787400"/>
          </a:xfrm>
          <a:prstGeom prst="ellipse">
            <a:avLst/>
          </a:prstGeom>
          <a:noFill/>
          <a:ln w="12600">
            <a:solidFill>
              <a:srgbClr val="000000"/>
            </a:solidFill>
            <a:miter lim="800000"/>
            <a:headEnd/>
            <a:tailEnd/>
          </a:ln>
          <a:effectLst/>
        </p:spPr>
        <p:txBody>
          <a:bodyPr wrap="none" anchor="ctr"/>
          <a:lstStyle/>
          <a:p>
            <a:endParaRPr lang="cs-CZ"/>
          </a:p>
        </p:txBody>
      </p:sp>
      <p:sp>
        <p:nvSpPr>
          <p:cNvPr id="139367" name="Oval 103"/>
          <p:cNvSpPr>
            <a:spLocks noChangeArrowheads="1"/>
          </p:cNvSpPr>
          <p:nvPr/>
        </p:nvSpPr>
        <p:spPr bwMode="auto">
          <a:xfrm>
            <a:off x="4211638" y="452438"/>
            <a:ext cx="1657350" cy="815975"/>
          </a:xfrm>
          <a:prstGeom prst="ellipse">
            <a:avLst/>
          </a:prstGeom>
          <a:noFill/>
          <a:ln w="12600">
            <a:solidFill>
              <a:srgbClr val="000000"/>
            </a:solidFill>
            <a:miter lim="800000"/>
            <a:headEnd/>
            <a:tailEnd/>
          </a:ln>
          <a:effectLst/>
        </p:spPr>
        <p:txBody>
          <a:bodyPr wrap="none" anchor="ctr"/>
          <a:lstStyle/>
          <a:p>
            <a:endParaRPr lang="cs-CZ"/>
          </a:p>
        </p:txBody>
      </p:sp>
      <p:sp>
        <p:nvSpPr>
          <p:cNvPr id="139368" name="Rectangle 104"/>
          <p:cNvSpPr>
            <a:spLocks noChangeArrowheads="1"/>
          </p:cNvSpPr>
          <p:nvPr/>
        </p:nvSpPr>
        <p:spPr bwMode="auto">
          <a:xfrm>
            <a:off x="3440113" y="3506788"/>
            <a:ext cx="1768475" cy="261937"/>
          </a:xfrm>
          <a:prstGeom prst="rect">
            <a:avLst/>
          </a:prstGeom>
          <a:noFill/>
          <a:ln w="9525">
            <a:noFill/>
            <a:round/>
            <a:headEnd/>
            <a:tailEnd/>
          </a:ln>
          <a:effectLst/>
        </p:spPr>
        <p:txBody>
          <a:bodyPr lIns="0" tIns="0" rIns="0" bIns="0"/>
          <a:lstStyle/>
          <a:p>
            <a:pPr algn="just" defTabSz="449263" eaLnBrk="0" hangingPunct="0">
              <a:spcBef>
                <a:spcPts val="800"/>
              </a:spcBef>
              <a:buClr>
                <a:srgbClr val="0000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a:solidFill>
                  <a:srgbClr val="0000FF"/>
                </a:solidFill>
                <a:latin typeface="Arial Unicode MS" pitchFamily="34" charset="-128"/>
              </a:rPr>
              <a:t>dozrávání</a:t>
            </a:r>
          </a:p>
        </p:txBody>
      </p:sp>
      <p:sp>
        <p:nvSpPr>
          <p:cNvPr id="139369" name="Text Box 105"/>
          <p:cNvSpPr txBox="1">
            <a:spLocks noChangeArrowheads="1"/>
          </p:cNvSpPr>
          <p:nvPr/>
        </p:nvSpPr>
        <p:spPr bwMode="auto">
          <a:xfrm>
            <a:off x="9023350" y="2133600"/>
            <a:ext cx="2768600" cy="396875"/>
          </a:xfrm>
          <a:prstGeom prst="rect">
            <a:avLst/>
          </a:prstGeom>
          <a:noFill/>
          <a:ln w="9525">
            <a:noFill/>
            <a:round/>
            <a:headEnd/>
            <a:tailEnd/>
          </a:ln>
          <a:effectLst/>
        </p:spPr>
        <p:txBody>
          <a:bodyPr lIns="0" tIns="0" rIns="0" bIns="0"/>
          <a:lstStyle/>
          <a:p>
            <a:pPr algn="just" defTabSz="449263" eaLnBrk="0" hangingPunct="0">
              <a:spcBef>
                <a:spcPts val="800"/>
              </a:spcBef>
              <a:buClr>
                <a:srgbClr val="0000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000" b="1">
                <a:solidFill>
                  <a:srgbClr val="0000FF"/>
                </a:solidFill>
                <a:latin typeface="Arial Unicode MS" pitchFamily="34" charset="-128"/>
              </a:rPr>
              <a:t>tvorba mikrospor</a:t>
            </a:r>
          </a:p>
        </p:txBody>
      </p:sp>
      <p:sp>
        <p:nvSpPr>
          <p:cNvPr id="139370" name="Text Box 106"/>
          <p:cNvSpPr txBox="1">
            <a:spLocks noChangeArrowheads="1"/>
          </p:cNvSpPr>
          <p:nvPr/>
        </p:nvSpPr>
        <p:spPr bwMode="auto">
          <a:xfrm>
            <a:off x="9021763" y="3068638"/>
            <a:ext cx="2738437" cy="360362"/>
          </a:xfrm>
          <a:prstGeom prst="rect">
            <a:avLst/>
          </a:prstGeom>
          <a:noFill/>
          <a:ln w="9525">
            <a:noFill/>
            <a:round/>
            <a:headEnd/>
            <a:tailEnd/>
          </a:ln>
          <a:effectLst/>
        </p:spPr>
        <p:txBody>
          <a:bodyPr lIns="0" tIns="0" rIns="0" bIns="0"/>
          <a:lstStyle/>
          <a:p>
            <a:pPr algn="ctr" defTabSz="449263" eaLnBrk="0" hangingPunct="0">
              <a:spcBef>
                <a:spcPts val="800"/>
              </a:spcBef>
              <a:buClr>
                <a:srgbClr val="0000FF"/>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000" b="1">
                <a:solidFill>
                  <a:srgbClr val="0000FF"/>
                </a:solidFill>
                <a:latin typeface="Arial Unicode MS" pitchFamily="34" charset="-128"/>
              </a:rPr>
              <a:t>tvorba gamet</a:t>
            </a:r>
          </a:p>
        </p:txBody>
      </p:sp>
      <p:sp>
        <p:nvSpPr>
          <p:cNvPr id="139371" name="Text Box 107"/>
          <p:cNvSpPr txBox="1">
            <a:spLocks noChangeArrowheads="1"/>
          </p:cNvSpPr>
          <p:nvPr/>
        </p:nvSpPr>
        <p:spPr bwMode="auto">
          <a:xfrm>
            <a:off x="2465388" y="1231900"/>
            <a:ext cx="1701800" cy="304800"/>
          </a:xfrm>
          <a:prstGeom prst="rect">
            <a:avLst/>
          </a:prstGeom>
          <a:noFill/>
          <a:ln w="9525">
            <a:noFill/>
            <a:round/>
            <a:headEnd/>
            <a:tailEnd/>
          </a:ln>
          <a:effectLst/>
        </p:spPr>
        <p:txBody>
          <a:bodyPr wrap="none" lIns="90000" tIns="46800" rIns="90000" bIns="46800">
            <a:spAutoFit/>
          </a:bodyPr>
          <a:lstStyle/>
          <a:p>
            <a:pPr defTabSz="449263" eaLnBrk="0" hangingPunct="0">
              <a:spcBef>
                <a:spcPts val="800"/>
              </a:spcBef>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kalózová stěna</a:t>
            </a:r>
          </a:p>
        </p:txBody>
      </p:sp>
      <p:sp>
        <p:nvSpPr>
          <p:cNvPr id="139372" name="Text Box 108"/>
          <p:cNvSpPr txBox="1">
            <a:spLocks noChangeArrowheads="1"/>
          </p:cNvSpPr>
          <p:nvPr/>
        </p:nvSpPr>
        <p:spPr bwMode="auto">
          <a:xfrm>
            <a:off x="8166100" y="4725988"/>
            <a:ext cx="1738313" cy="304800"/>
          </a:xfrm>
          <a:prstGeom prst="rect">
            <a:avLst/>
          </a:prstGeom>
          <a:noFill/>
          <a:ln w="9525">
            <a:noFill/>
            <a:round/>
            <a:headEnd/>
            <a:tailEnd/>
          </a:ln>
          <a:effectLst/>
        </p:spPr>
        <p:txBody>
          <a:bodyPr wrap="none" lIns="90000" tIns="46800" rIns="90000" bIns="46800">
            <a:spAutoFit/>
          </a:bodyPr>
          <a:lstStyle/>
          <a:p>
            <a:pPr defTabSz="449263" eaLnBrk="0" hangingPunct="0">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spermat. buňky</a:t>
            </a:r>
          </a:p>
        </p:txBody>
      </p:sp>
      <p:sp>
        <p:nvSpPr>
          <p:cNvPr id="139373" name="Text Box 109"/>
          <p:cNvSpPr txBox="1">
            <a:spLocks noChangeArrowheads="1"/>
          </p:cNvSpPr>
          <p:nvPr/>
        </p:nvSpPr>
        <p:spPr bwMode="auto">
          <a:xfrm>
            <a:off x="5437188" y="6326188"/>
            <a:ext cx="1444625" cy="304800"/>
          </a:xfrm>
          <a:prstGeom prst="rect">
            <a:avLst/>
          </a:prstGeom>
          <a:noFill/>
          <a:ln w="9525">
            <a:noFill/>
            <a:round/>
            <a:headEnd/>
            <a:tailEnd/>
          </a:ln>
          <a:effectLst/>
        </p:spPr>
        <p:txBody>
          <a:bodyPr wrap="none" lIns="90000" tIns="46800" rIns="90000" bIns="46800">
            <a:spAutoFit/>
          </a:bodyPr>
          <a:lstStyle/>
          <a:p>
            <a:pPr defTabSz="449263" eaLnBrk="0" hangingPunct="0">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pylová láčka</a:t>
            </a:r>
          </a:p>
        </p:txBody>
      </p:sp>
      <p:sp>
        <p:nvSpPr>
          <p:cNvPr id="139374" name="Text Box 110"/>
          <p:cNvSpPr txBox="1">
            <a:spLocks noChangeArrowheads="1"/>
          </p:cNvSpPr>
          <p:nvPr/>
        </p:nvSpPr>
        <p:spPr bwMode="auto">
          <a:xfrm>
            <a:off x="563563" y="1384300"/>
            <a:ext cx="727075" cy="304800"/>
          </a:xfrm>
          <a:prstGeom prst="rect">
            <a:avLst/>
          </a:prstGeom>
          <a:noFill/>
          <a:ln w="9525">
            <a:noFill/>
            <a:round/>
            <a:headEnd/>
            <a:tailEnd/>
          </a:ln>
          <a:effectLst/>
        </p:spPr>
        <p:txBody>
          <a:bodyPr wrap="none" lIns="90000" tIns="46800" rIns="90000" bIns="46800">
            <a:spAutoFit/>
          </a:bodyPr>
          <a:lstStyle/>
          <a:p>
            <a:pPr defTabSz="449263">
              <a:buClr>
                <a:srgbClr val="000000"/>
              </a:buClr>
              <a:buSzPct val="100000"/>
              <a:buFont typeface="Arial Unicode MS" pitchFamily="34" charset="-128"/>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a:solidFill>
                  <a:srgbClr val="000000"/>
                </a:solidFill>
                <a:latin typeface="Arial Unicode MS" pitchFamily="34" charset="-128"/>
              </a:rPr>
              <a:t>jádro</a:t>
            </a:r>
          </a:p>
        </p:txBody>
      </p:sp>
      <p:sp>
        <p:nvSpPr>
          <p:cNvPr id="139375" name="Line 111"/>
          <p:cNvSpPr>
            <a:spLocks noChangeShapeType="1"/>
          </p:cNvSpPr>
          <p:nvPr/>
        </p:nvSpPr>
        <p:spPr bwMode="auto">
          <a:xfrm flipH="1">
            <a:off x="1319213" y="838200"/>
            <a:ext cx="815975" cy="685800"/>
          </a:xfrm>
          <a:prstGeom prst="line">
            <a:avLst/>
          </a:prstGeom>
          <a:noFill/>
          <a:ln w="9360">
            <a:solidFill>
              <a:srgbClr val="000000"/>
            </a:solidFill>
            <a:miter lim="800000"/>
            <a:headEnd/>
            <a:tailEnd/>
          </a:ln>
          <a:effectLst/>
        </p:spPr>
        <p:txBody>
          <a:bodyPr/>
          <a:lstStyle/>
          <a:p>
            <a:endParaRPr lang="cs-CZ"/>
          </a:p>
        </p:txBody>
      </p:sp>
      <p:sp>
        <p:nvSpPr>
          <p:cNvPr id="139376" name="Line 112"/>
          <p:cNvSpPr>
            <a:spLocks noChangeShapeType="1"/>
          </p:cNvSpPr>
          <p:nvPr/>
        </p:nvSpPr>
        <p:spPr bwMode="auto">
          <a:xfrm>
            <a:off x="406400" y="2667000"/>
            <a:ext cx="11277600" cy="1588"/>
          </a:xfrm>
          <a:prstGeom prst="line">
            <a:avLst/>
          </a:prstGeom>
          <a:noFill/>
          <a:ln w="28440">
            <a:solidFill>
              <a:srgbClr val="0000FF"/>
            </a:solidFill>
            <a:prstDash val="lgDash"/>
            <a:miter lim="800000"/>
            <a:headEnd/>
            <a:tailEnd/>
          </a:ln>
          <a:effectLst/>
        </p:spPr>
        <p:txBody>
          <a:bodyPr/>
          <a:lstStyle/>
          <a:p>
            <a:endParaRPr lang="cs-CZ"/>
          </a:p>
        </p:txBody>
      </p:sp>
      <p:sp>
        <p:nvSpPr>
          <p:cNvPr id="139377" name="Text Box 113"/>
          <p:cNvSpPr txBox="1">
            <a:spLocks noChangeArrowheads="1"/>
          </p:cNvSpPr>
          <p:nvPr/>
        </p:nvSpPr>
        <p:spPr bwMode="auto">
          <a:xfrm>
            <a:off x="9264650" y="5300663"/>
            <a:ext cx="2617788" cy="958850"/>
          </a:xfrm>
          <a:prstGeom prst="rect">
            <a:avLst/>
          </a:prstGeom>
          <a:noFill/>
          <a:ln w="9525">
            <a:noFill/>
            <a:miter lim="800000"/>
            <a:headEnd/>
            <a:tailEnd/>
          </a:ln>
          <a:effectLst/>
        </p:spPr>
        <p:txBody>
          <a:bodyPr wrap="none">
            <a:spAutoFit/>
          </a:bodyPr>
          <a:lstStyle/>
          <a:p>
            <a:pPr algn="ctr">
              <a:lnSpc>
                <a:spcPct val="95000"/>
              </a:lnSpc>
              <a:buClr>
                <a:srgbClr val="000000"/>
              </a:buClr>
              <a:buSzPct val="100000"/>
              <a:buFont typeface="Times New Roman" pitchFamily="18" charset="0"/>
              <a:buNone/>
            </a:pPr>
            <a:r>
              <a:rPr lang="cs-CZ" sz="2000" b="1">
                <a:solidFill>
                  <a:srgbClr val="0000FF"/>
                </a:solidFill>
                <a:latin typeface="Comic Sans MS" pitchFamily="66" charset="0"/>
              </a:rPr>
              <a:t>schéma vývoje</a:t>
            </a:r>
          </a:p>
          <a:p>
            <a:pPr algn="ctr">
              <a:lnSpc>
                <a:spcPct val="95000"/>
              </a:lnSpc>
              <a:buClr>
                <a:srgbClr val="000000"/>
              </a:buClr>
              <a:buSzPct val="100000"/>
              <a:buFont typeface="Times New Roman" pitchFamily="18" charset="0"/>
              <a:buNone/>
            </a:pPr>
            <a:r>
              <a:rPr lang="cs-CZ" sz="2000" b="1">
                <a:solidFill>
                  <a:srgbClr val="0000FF"/>
                </a:solidFill>
                <a:latin typeface="Comic Sans MS" pitchFamily="66" charset="0"/>
              </a:rPr>
              <a:t>dvoubuněčného</a:t>
            </a:r>
          </a:p>
          <a:p>
            <a:pPr algn="ctr">
              <a:lnSpc>
                <a:spcPct val="95000"/>
              </a:lnSpc>
              <a:buClr>
                <a:srgbClr val="000000"/>
              </a:buClr>
              <a:buSzPct val="100000"/>
              <a:buFont typeface="Times New Roman" pitchFamily="18" charset="0"/>
              <a:buNone/>
            </a:pPr>
            <a:r>
              <a:rPr lang="cs-CZ" sz="2000" b="1">
                <a:solidFill>
                  <a:srgbClr val="0000FF"/>
                </a:solidFill>
                <a:latin typeface="Comic Sans MS" pitchFamily="66" charset="0"/>
              </a:rPr>
              <a:t>pylu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Nadpis 1"/>
          <p:cNvSpPr>
            <a:spLocks noGrp="1"/>
          </p:cNvSpPr>
          <p:nvPr>
            <p:ph type="title"/>
          </p:nvPr>
        </p:nvSpPr>
        <p:spPr>
          <a:xfrm>
            <a:off x="838200" y="165100"/>
            <a:ext cx="10515600" cy="1130300"/>
          </a:xfrm>
        </p:spPr>
        <p:txBody>
          <a:bodyPr/>
          <a:lstStyle/>
          <a:p>
            <a:r>
              <a:rPr lang="cs-CZ" sz="3200" b="1">
                <a:solidFill>
                  <a:srgbClr val="400DFB"/>
                </a:solidFill>
                <a:latin typeface="Comic Sans MS" pitchFamily="66" charset="0"/>
              </a:rPr>
              <a:t>Mikrosporogeneze</a:t>
            </a:r>
          </a:p>
        </p:txBody>
      </p:sp>
      <p:sp>
        <p:nvSpPr>
          <p:cNvPr id="54274" name="TextovéPole 2"/>
          <p:cNvSpPr txBox="1">
            <a:spLocks noChangeArrowheads="1"/>
          </p:cNvSpPr>
          <p:nvPr/>
        </p:nvSpPr>
        <p:spPr bwMode="auto">
          <a:xfrm>
            <a:off x="838200" y="1393825"/>
            <a:ext cx="7280275" cy="461963"/>
          </a:xfrm>
          <a:prstGeom prst="rect">
            <a:avLst/>
          </a:prstGeom>
          <a:noFill/>
          <a:ln w="9525">
            <a:noFill/>
            <a:miter lim="800000"/>
            <a:headEnd/>
            <a:tailEnd/>
          </a:ln>
        </p:spPr>
        <p:txBody>
          <a:bodyPr>
            <a:spAutoFit/>
          </a:bodyPr>
          <a:lstStyle/>
          <a:p>
            <a:r>
              <a:rPr lang="cs-CZ" sz="2400" b="1">
                <a:solidFill>
                  <a:srgbClr val="400DFB"/>
                </a:solidFill>
                <a:latin typeface="Comic Sans MS" pitchFamily="66" charset="0"/>
              </a:rPr>
              <a:t>vývoj mikrospor ze sporogenních buněk (u rýže)</a:t>
            </a:r>
            <a:endParaRPr lang="cs-CZ" sz="2400">
              <a:solidFill>
                <a:srgbClr val="400DFB"/>
              </a:solidFill>
              <a:latin typeface="Comic Sans MS" pitchFamily="66" charset="0"/>
            </a:endParaRPr>
          </a:p>
        </p:txBody>
      </p:sp>
      <p:pic>
        <p:nvPicPr>
          <p:cNvPr id="54275" name="Obrázek 3"/>
          <p:cNvPicPr>
            <a:picLocks noChangeAspect="1"/>
          </p:cNvPicPr>
          <p:nvPr/>
        </p:nvPicPr>
        <p:blipFill>
          <a:blip r:embed="rId2"/>
          <a:srcRect r="3264"/>
          <a:stretch>
            <a:fillRect/>
          </a:stretch>
        </p:blipFill>
        <p:spPr bwMode="auto">
          <a:xfrm>
            <a:off x="8731250" y="34925"/>
            <a:ext cx="2517775" cy="2289175"/>
          </a:xfrm>
          <a:prstGeom prst="rect">
            <a:avLst/>
          </a:prstGeom>
          <a:noFill/>
          <a:ln w="9525">
            <a:noFill/>
            <a:miter lim="800000"/>
            <a:headEnd/>
            <a:tailEnd/>
          </a:ln>
        </p:spPr>
      </p:pic>
      <p:sp>
        <p:nvSpPr>
          <p:cNvPr id="54276" name="Obdélník 4"/>
          <p:cNvSpPr>
            <a:spLocks noChangeArrowheads="1"/>
          </p:cNvSpPr>
          <p:nvPr/>
        </p:nvSpPr>
        <p:spPr bwMode="auto">
          <a:xfrm>
            <a:off x="4984750" y="3636963"/>
            <a:ext cx="1987550" cy="708025"/>
          </a:xfrm>
          <a:prstGeom prst="rect">
            <a:avLst/>
          </a:prstGeom>
          <a:noFill/>
          <a:ln w="9525">
            <a:noFill/>
            <a:miter lim="800000"/>
            <a:headEnd/>
            <a:tailEnd/>
          </a:ln>
        </p:spPr>
        <p:txBody>
          <a:bodyPr>
            <a:spAutoFit/>
          </a:bodyPr>
          <a:lstStyle/>
          <a:p>
            <a:r>
              <a:rPr lang="cs-CZ" sz="2000" b="1">
                <a:solidFill>
                  <a:srgbClr val="000000"/>
                </a:solidFill>
                <a:latin typeface="Comic Sans MS" pitchFamily="66" charset="0"/>
              </a:rPr>
              <a:t>tetrády</a:t>
            </a:r>
          </a:p>
          <a:p>
            <a:r>
              <a:rPr lang="cs-CZ" sz="2000" b="1">
                <a:solidFill>
                  <a:srgbClr val="000000"/>
                </a:solidFill>
                <a:latin typeface="Comic Sans MS" pitchFamily="66" charset="0"/>
              </a:rPr>
              <a:t>mikrospor</a:t>
            </a:r>
            <a:endParaRPr lang="cs-CZ" sz="2000">
              <a:latin typeface="Comic Sans MS" pitchFamily="66" charset="0"/>
            </a:endParaRPr>
          </a:p>
        </p:txBody>
      </p:sp>
      <p:sp>
        <p:nvSpPr>
          <p:cNvPr id="54277" name="TextovéPole 5"/>
          <p:cNvSpPr txBox="1">
            <a:spLocks noChangeArrowheads="1"/>
          </p:cNvSpPr>
          <p:nvPr/>
        </p:nvSpPr>
        <p:spPr bwMode="auto">
          <a:xfrm>
            <a:off x="463550" y="2324100"/>
            <a:ext cx="2792413" cy="1016000"/>
          </a:xfrm>
          <a:prstGeom prst="rect">
            <a:avLst/>
          </a:prstGeom>
          <a:noFill/>
          <a:ln w="9525">
            <a:noFill/>
            <a:miter lim="800000"/>
            <a:headEnd/>
            <a:tailEnd/>
          </a:ln>
        </p:spPr>
        <p:txBody>
          <a:bodyPr wrap="none">
            <a:spAutoFit/>
          </a:bodyPr>
          <a:lstStyle/>
          <a:p>
            <a:r>
              <a:rPr lang="cs-CZ" sz="2000" b="1">
                <a:solidFill>
                  <a:srgbClr val="000000"/>
                </a:solidFill>
                <a:latin typeface="Comic Sans MS" pitchFamily="66" charset="0"/>
              </a:rPr>
              <a:t>subepidermální buňky</a:t>
            </a:r>
          </a:p>
          <a:p>
            <a:r>
              <a:rPr lang="cs-CZ" sz="2000" b="1">
                <a:solidFill>
                  <a:srgbClr val="000000"/>
                </a:solidFill>
                <a:latin typeface="Comic Sans MS" pitchFamily="66" charset="0"/>
              </a:rPr>
              <a:t>meristem. hrbolku</a:t>
            </a:r>
          </a:p>
          <a:p>
            <a:endParaRPr lang="cs-CZ" sz="2000">
              <a:latin typeface="Comic Sans MS" pitchFamily="66" charset="0"/>
            </a:endParaRPr>
          </a:p>
        </p:txBody>
      </p:sp>
      <p:sp>
        <p:nvSpPr>
          <p:cNvPr id="54278" name="TextovéPole 6"/>
          <p:cNvSpPr txBox="1">
            <a:spLocks noChangeArrowheads="1"/>
          </p:cNvSpPr>
          <p:nvPr/>
        </p:nvSpPr>
        <p:spPr bwMode="auto">
          <a:xfrm>
            <a:off x="4984750" y="2324100"/>
            <a:ext cx="1392238" cy="708025"/>
          </a:xfrm>
          <a:prstGeom prst="rect">
            <a:avLst/>
          </a:prstGeom>
          <a:noFill/>
          <a:ln w="9525">
            <a:noFill/>
            <a:miter lim="800000"/>
            <a:headEnd/>
            <a:tailEnd/>
          </a:ln>
        </p:spPr>
        <p:txBody>
          <a:bodyPr wrap="none">
            <a:spAutoFit/>
          </a:bodyPr>
          <a:lstStyle/>
          <a:p>
            <a:r>
              <a:rPr lang="cs-CZ" sz="2000" b="1">
                <a:solidFill>
                  <a:srgbClr val="000000"/>
                </a:solidFill>
                <a:latin typeface="Comic Sans MS" pitchFamily="66" charset="0"/>
              </a:rPr>
              <a:t>primární</a:t>
            </a:r>
          </a:p>
          <a:p>
            <a:r>
              <a:rPr lang="cs-CZ" sz="2000" b="1">
                <a:solidFill>
                  <a:srgbClr val="000000"/>
                </a:solidFill>
                <a:latin typeface="Comic Sans MS" pitchFamily="66" charset="0"/>
              </a:rPr>
              <a:t>archespor</a:t>
            </a:r>
          </a:p>
        </p:txBody>
      </p:sp>
      <p:sp>
        <p:nvSpPr>
          <p:cNvPr id="54279" name="TextovéPole 7"/>
          <p:cNvSpPr txBox="1">
            <a:spLocks noChangeArrowheads="1"/>
          </p:cNvSpPr>
          <p:nvPr/>
        </p:nvSpPr>
        <p:spPr bwMode="auto">
          <a:xfrm>
            <a:off x="8912225" y="2324100"/>
            <a:ext cx="1460500" cy="1016000"/>
          </a:xfrm>
          <a:prstGeom prst="rect">
            <a:avLst/>
          </a:prstGeom>
          <a:noFill/>
          <a:ln w="9525">
            <a:noFill/>
            <a:miter lim="800000"/>
            <a:headEnd/>
            <a:tailEnd/>
          </a:ln>
        </p:spPr>
        <p:txBody>
          <a:bodyPr wrap="none">
            <a:spAutoFit/>
          </a:bodyPr>
          <a:lstStyle/>
          <a:p>
            <a:r>
              <a:rPr lang="cs-CZ" sz="2000" b="1">
                <a:solidFill>
                  <a:srgbClr val="000000"/>
                </a:solidFill>
                <a:latin typeface="Comic Sans MS" pitchFamily="66" charset="0"/>
              </a:rPr>
              <a:t>sporogenní</a:t>
            </a:r>
          </a:p>
          <a:p>
            <a:r>
              <a:rPr lang="cs-CZ" sz="2000" b="1">
                <a:solidFill>
                  <a:srgbClr val="000000"/>
                </a:solidFill>
                <a:latin typeface="Comic Sans MS" pitchFamily="66" charset="0"/>
              </a:rPr>
              <a:t>buňky</a:t>
            </a:r>
          </a:p>
          <a:p>
            <a:endParaRPr lang="cs-CZ" sz="2000">
              <a:latin typeface="Comic Sans MS" pitchFamily="66" charset="0"/>
            </a:endParaRPr>
          </a:p>
        </p:txBody>
      </p:sp>
      <p:sp>
        <p:nvSpPr>
          <p:cNvPr id="54280" name="TextovéPole 8"/>
          <p:cNvSpPr txBox="1">
            <a:spLocks noChangeArrowheads="1"/>
          </p:cNvSpPr>
          <p:nvPr/>
        </p:nvSpPr>
        <p:spPr bwMode="auto">
          <a:xfrm>
            <a:off x="304800" y="3627438"/>
            <a:ext cx="2181225" cy="1322387"/>
          </a:xfrm>
          <a:prstGeom prst="rect">
            <a:avLst/>
          </a:prstGeom>
          <a:noFill/>
          <a:ln w="9525">
            <a:noFill/>
            <a:miter lim="800000"/>
            <a:headEnd/>
            <a:tailEnd/>
          </a:ln>
        </p:spPr>
        <p:txBody>
          <a:bodyPr wrap="none">
            <a:spAutoFit/>
          </a:bodyPr>
          <a:lstStyle/>
          <a:p>
            <a:r>
              <a:rPr lang="cs-CZ" sz="2000" b="1">
                <a:solidFill>
                  <a:srgbClr val="0000FF"/>
                </a:solidFill>
                <a:latin typeface="Comic Sans MS" pitchFamily="66" charset="0"/>
              </a:rPr>
              <a:t>mikrosporocyty</a:t>
            </a:r>
          </a:p>
          <a:p>
            <a:r>
              <a:rPr lang="cs-CZ" sz="2000" b="1">
                <a:solidFill>
                  <a:srgbClr val="000000"/>
                </a:solidFill>
                <a:latin typeface="Comic Sans MS" pitchFamily="66" charset="0"/>
              </a:rPr>
              <a:t>pylové mateřské</a:t>
            </a:r>
          </a:p>
          <a:p>
            <a:r>
              <a:rPr lang="cs-CZ" sz="2000" b="1">
                <a:solidFill>
                  <a:srgbClr val="000000"/>
                </a:solidFill>
                <a:latin typeface="Comic Sans MS" pitchFamily="66" charset="0"/>
              </a:rPr>
              <a:t>buňky (PMC)</a:t>
            </a:r>
          </a:p>
          <a:p>
            <a:endParaRPr lang="cs-CZ" sz="2000">
              <a:latin typeface="Comic Sans MS" pitchFamily="66" charset="0"/>
            </a:endParaRPr>
          </a:p>
        </p:txBody>
      </p:sp>
      <p:sp>
        <p:nvSpPr>
          <p:cNvPr id="54281" name="TextovéPole 9"/>
          <p:cNvSpPr txBox="1">
            <a:spLocks noChangeArrowheads="1"/>
          </p:cNvSpPr>
          <p:nvPr/>
        </p:nvSpPr>
        <p:spPr bwMode="auto">
          <a:xfrm>
            <a:off x="8885238" y="3763963"/>
            <a:ext cx="1512887" cy="708025"/>
          </a:xfrm>
          <a:prstGeom prst="rect">
            <a:avLst/>
          </a:prstGeom>
          <a:noFill/>
          <a:ln w="9525">
            <a:noFill/>
            <a:miter lim="800000"/>
            <a:headEnd/>
            <a:tailEnd/>
          </a:ln>
        </p:spPr>
        <p:txBody>
          <a:bodyPr wrap="none">
            <a:spAutoFit/>
          </a:bodyPr>
          <a:lstStyle/>
          <a:p>
            <a:r>
              <a:rPr lang="cs-CZ" sz="2000" b="1">
                <a:solidFill>
                  <a:srgbClr val="000000"/>
                </a:solidFill>
                <a:latin typeface="Comic Sans MS" pitchFamily="66" charset="0"/>
              </a:rPr>
              <a:t>mikrospory</a:t>
            </a:r>
            <a:endParaRPr lang="cs-CZ" sz="2000">
              <a:latin typeface="Comic Sans MS" pitchFamily="66" charset="0"/>
            </a:endParaRPr>
          </a:p>
          <a:p>
            <a:endParaRPr lang="cs-CZ" sz="2000">
              <a:latin typeface="Comic Sans MS" pitchFamily="66" charset="0"/>
            </a:endParaRPr>
          </a:p>
        </p:txBody>
      </p:sp>
      <p:pic>
        <p:nvPicPr>
          <p:cNvPr id="54282" name="Obrázek 10"/>
          <p:cNvPicPr>
            <a:picLocks noChangeAspect="1"/>
          </p:cNvPicPr>
          <p:nvPr/>
        </p:nvPicPr>
        <p:blipFill>
          <a:blip r:embed="rId3"/>
          <a:srcRect r="2638"/>
          <a:stretch>
            <a:fillRect/>
          </a:stretch>
        </p:blipFill>
        <p:spPr bwMode="auto">
          <a:xfrm>
            <a:off x="2005013" y="4387850"/>
            <a:ext cx="2762250" cy="2468563"/>
          </a:xfrm>
          <a:prstGeom prst="rect">
            <a:avLst/>
          </a:prstGeom>
          <a:noFill/>
          <a:ln w="9525">
            <a:noFill/>
            <a:miter lim="800000"/>
            <a:headEnd/>
            <a:tailEnd/>
          </a:ln>
        </p:spPr>
      </p:pic>
      <p:pic>
        <p:nvPicPr>
          <p:cNvPr id="54283" name="Obrázek 11"/>
          <p:cNvPicPr>
            <a:picLocks noChangeAspect="1"/>
          </p:cNvPicPr>
          <p:nvPr/>
        </p:nvPicPr>
        <p:blipFill>
          <a:blip r:embed="rId4"/>
          <a:srcRect/>
          <a:stretch>
            <a:fillRect/>
          </a:stretch>
        </p:blipFill>
        <p:spPr bwMode="auto">
          <a:xfrm>
            <a:off x="5175250" y="4387850"/>
            <a:ext cx="2916238" cy="2489200"/>
          </a:xfrm>
          <a:prstGeom prst="rect">
            <a:avLst/>
          </a:prstGeom>
          <a:noFill/>
          <a:ln w="9525">
            <a:noFill/>
            <a:miter lim="800000"/>
            <a:headEnd/>
            <a:tailEnd/>
          </a:ln>
        </p:spPr>
      </p:pic>
      <p:pic>
        <p:nvPicPr>
          <p:cNvPr id="54284" name="Obrázek 12"/>
          <p:cNvPicPr>
            <a:picLocks noChangeAspect="1"/>
          </p:cNvPicPr>
          <p:nvPr/>
        </p:nvPicPr>
        <p:blipFill>
          <a:blip r:embed="rId5"/>
          <a:srcRect r="1738"/>
          <a:stretch>
            <a:fillRect/>
          </a:stretch>
        </p:blipFill>
        <p:spPr bwMode="auto">
          <a:xfrm>
            <a:off x="8431213" y="4387850"/>
            <a:ext cx="3360737" cy="2489200"/>
          </a:xfrm>
          <a:prstGeom prst="rect">
            <a:avLst/>
          </a:prstGeom>
          <a:noFill/>
          <a:ln w="9525">
            <a:noFill/>
            <a:miter lim="800000"/>
            <a:headEnd/>
            <a:tailEnd/>
          </a:ln>
        </p:spPr>
      </p:pic>
      <p:sp>
        <p:nvSpPr>
          <p:cNvPr id="14" name="Šipka doprava 13"/>
          <p:cNvSpPr/>
          <p:nvPr/>
        </p:nvSpPr>
        <p:spPr>
          <a:xfrm>
            <a:off x="3744913" y="2568575"/>
            <a:ext cx="957262" cy="2476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5" name="Šipka doprava 14"/>
          <p:cNvSpPr/>
          <p:nvPr/>
        </p:nvSpPr>
        <p:spPr>
          <a:xfrm>
            <a:off x="7159625" y="3865563"/>
            <a:ext cx="958850" cy="2476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6" name="Šipka doprava 15"/>
          <p:cNvSpPr/>
          <p:nvPr/>
        </p:nvSpPr>
        <p:spPr>
          <a:xfrm>
            <a:off x="3057525" y="3913188"/>
            <a:ext cx="957263"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7" name="Šipka doprava 16"/>
          <p:cNvSpPr/>
          <p:nvPr/>
        </p:nvSpPr>
        <p:spPr>
          <a:xfrm>
            <a:off x="10652125" y="2655888"/>
            <a:ext cx="957263" cy="2476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8" name="Šipka doprava 17"/>
          <p:cNvSpPr/>
          <p:nvPr/>
        </p:nvSpPr>
        <p:spPr>
          <a:xfrm>
            <a:off x="7159625" y="2547938"/>
            <a:ext cx="958850"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54290" name="TextovéPole 18"/>
          <p:cNvSpPr txBox="1">
            <a:spLocks noChangeArrowheads="1"/>
          </p:cNvSpPr>
          <p:nvPr/>
        </p:nvSpPr>
        <p:spPr bwMode="auto">
          <a:xfrm>
            <a:off x="3005138" y="3516313"/>
            <a:ext cx="1012825" cy="400050"/>
          </a:xfrm>
          <a:prstGeom prst="rect">
            <a:avLst/>
          </a:prstGeom>
          <a:noFill/>
          <a:ln w="9525">
            <a:noFill/>
            <a:miter lim="800000"/>
            <a:headEnd/>
            <a:tailEnd/>
          </a:ln>
        </p:spPr>
        <p:txBody>
          <a:bodyPr wrap="none">
            <a:spAutoFit/>
          </a:bodyPr>
          <a:lstStyle/>
          <a:p>
            <a:r>
              <a:rPr lang="cs-CZ" sz="2000" b="1">
                <a:solidFill>
                  <a:srgbClr val="FF0000"/>
                </a:solidFill>
                <a:latin typeface="Comic Sans MS" pitchFamily="66" charset="0"/>
              </a:rPr>
              <a:t>meióza</a:t>
            </a:r>
          </a:p>
        </p:txBody>
      </p:sp>
      <p:sp>
        <p:nvSpPr>
          <p:cNvPr id="54291" name="TextovéPole 19"/>
          <p:cNvSpPr txBox="1">
            <a:spLocks noChangeArrowheads="1"/>
          </p:cNvSpPr>
          <p:nvPr/>
        </p:nvSpPr>
        <p:spPr bwMode="auto">
          <a:xfrm>
            <a:off x="7132638" y="3513138"/>
            <a:ext cx="958850" cy="400050"/>
          </a:xfrm>
          <a:prstGeom prst="rect">
            <a:avLst/>
          </a:prstGeom>
          <a:noFill/>
          <a:ln w="9525">
            <a:noFill/>
            <a:miter lim="800000"/>
            <a:headEnd/>
            <a:tailEnd/>
          </a:ln>
        </p:spPr>
        <p:txBody>
          <a:bodyPr wrap="none">
            <a:spAutoFit/>
          </a:bodyPr>
          <a:lstStyle/>
          <a:p>
            <a:r>
              <a:rPr lang="cs-CZ" sz="2000" b="1">
                <a:solidFill>
                  <a:srgbClr val="FF0000"/>
                </a:solidFill>
                <a:latin typeface="Comic Sans MS" pitchFamily="66" charset="0"/>
              </a:rPr>
              <a:t>kaláza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Nadpis 1"/>
          <p:cNvSpPr>
            <a:spLocks noGrp="1"/>
          </p:cNvSpPr>
          <p:nvPr>
            <p:ph type="title"/>
          </p:nvPr>
        </p:nvSpPr>
        <p:spPr/>
        <p:txBody>
          <a:bodyPr/>
          <a:lstStyle/>
          <a:p>
            <a:r>
              <a:rPr lang="cs-CZ" sz="3200" b="1">
                <a:solidFill>
                  <a:srgbClr val="400DFB"/>
                </a:solidFill>
                <a:latin typeface="Comic Sans MS" pitchFamily="66" charset="0"/>
              </a:rPr>
              <a:t>Meióza = redukční dělení</a:t>
            </a:r>
            <a:endParaRPr lang="cs-CZ" sz="3200">
              <a:solidFill>
                <a:srgbClr val="400DFB"/>
              </a:solidFill>
              <a:latin typeface="Comic Sans MS" pitchFamily="66" charset="0"/>
            </a:endParaRPr>
          </a:p>
        </p:txBody>
      </p:sp>
      <p:sp>
        <p:nvSpPr>
          <p:cNvPr id="3" name="TextovéPole 2"/>
          <p:cNvSpPr txBox="1"/>
          <p:nvPr/>
        </p:nvSpPr>
        <p:spPr>
          <a:xfrm>
            <a:off x="550863" y="1690688"/>
            <a:ext cx="4775200" cy="4170362"/>
          </a:xfrm>
          <a:prstGeom prst="rect">
            <a:avLst/>
          </a:prstGeom>
          <a:noFill/>
        </p:spPr>
        <p:txBody>
          <a:bodyPr>
            <a:spAutoFit/>
          </a:bodyPr>
          <a:lstStyle/>
          <a:p>
            <a:pPr fontAlgn="auto">
              <a:spcBef>
                <a:spcPts val="0"/>
              </a:spcBef>
              <a:spcAft>
                <a:spcPts val="0"/>
              </a:spcAft>
              <a:defRPr/>
            </a:pPr>
            <a:r>
              <a:rPr lang="cs-CZ" sz="2000" b="1" dirty="0">
                <a:solidFill>
                  <a:srgbClr val="400DFB"/>
                </a:solidFill>
                <a:latin typeface="Comic Sans MS" panose="030F0702030302020204" pitchFamily="66" charset="0"/>
                <a:cs typeface="+mn-cs"/>
              </a:rPr>
              <a:t>I. </a:t>
            </a:r>
            <a:r>
              <a:rPr lang="cs-CZ" sz="2000" b="1" dirty="0" err="1">
                <a:solidFill>
                  <a:srgbClr val="400DFB"/>
                </a:solidFill>
                <a:latin typeface="Comic Sans MS" panose="030F0702030302020204" pitchFamily="66" charset="0"/>
                <a:cs typeface="+mn-cs"/>
              </a:rPr>
              <a:t>heterotypické</a:t>
            </a:r>
            <a:r>
              <a:rPr lang="cs-CZ" sz="2000" b="1" dirty="0">
                <a:solidFill>
                  <a:srgbClr val="400DFB"/>
                </a:solidFill>
                <a:latin typeface="Comic Sans MS" panose="030F0702030302020204" pitchFamily="66" charset="0"/>
                <a:cs typeface="+mn-cs"/>
              </a:rPr>
              <a:t> dělení</a:t>
            </a:r>
          </a:p>
          <a:p>
            <a:pPr fontAlgn="auto">
              <a:spcBef>
                <a:spcPts val="0"/>
              </a:spcBef>
              <a:spcAft>
                <a:spcPts val="0"/>
              </a:spcAft>
              <a:defRPr/>
            </a:pPr>
            <a:r>
              <a:rPr lang="cs-CZ" sz="2000" b="1" dirty="0">
                <a:latin typeface="Comic Sans MS" panose="030F0702030302020204" pitchFamily="66" charset="0"/>
                <a:cs typeface="+mn-cs"/>
              </a:rPr>
              <a:t>segregace homologních chromozómů</a:t>
            </a:r>
          </a:p>
          <a:p>
            <a:pPr marL="342900" indent="-342900" fontAlgn="auto">
              <a:spcBef>
                <a:spcPts val="600"/>
              </a:spcBef>
              <a:spcAft>
                <a:spcPts val="0"/>
              </a:spcAft>
              <a:buFont typeface="Arial" panose="020B0604020202020204" pitchFamily="34" charset="0"/>
              <a:buChar char="•"/>
              <a:defRPr/>
            </a:pPr>
            <a:r>
              <a:rPr lang="cs-CZ" sz="2000" b="1" dirty="0">
                <a:latin typeface="Comic Sans MS" panose="030F0702030302020204" pitchFamily="66" charset="0"/>
                <a:cs typeface="+mn-cs"/>
              </a:rPr>
              <a:t>profáze</a:t>
            </a:r>
          </a:p>
          <a:p>
            <a:pPr marL="800100" lvl="1" indent="-342900" fontAlgn="auto">
              <a:spcBef>
                <a:spcPts val="600"/>
              </a:spcBef>
              <a:spcAft>
                <a:spcPts val="0"/>
              </a:spcAft>
              <a:buFont typeface="Arial" panose="020B0604020202020204" pitchFamily="34" charset="0"/>
              <a:buChar char="•"/>
              <a:defRPr/>
            </a:pPr>
            <a:r>
              <a:rPr lang="cs-CZ" sz="2000" dirty="0">
                <a:latin typeface="Comic Sans MS" panose="030F0702030302020204" pitchFamily="66" charset="0"/>
                <a:cs typeface="+mn-cs"/>
              </a:rPr>
              <a:t>leptoten</a:t>
            </a:r>
          </a:p>
          <a:p>
            <a:pPr marL="800100" lvl="1" indent="-342900" fontAlgn="auto">
              <a:spcBef>
                <a:spcPts val="600"/>
              </a:spcBef>
              <a:spcAft>
                <a:spcPts val="0"/>
              </a:spcAft>
              <a:buFont typeface="Arial" panose="020B0604020202020204" pitchFamily="34" charset="0"/>
              <a:buChar char="•"/>
              <a:defRPr/>
            </a:pPr>
            <a:r>
              <a:rPr lang="cs-CZ" sz="2000" dirty="0" err="1">
                <a:latin typeface="Comic Sans MS" panose="030F0702030302020204" pitchFamily="66" charset="0"/>
                <a:cs typeface="+mn-cs"/>
              </a:rPr>
              <a:t>zygoten</a:t>
            </a:r>
            <a:r>
              <a:rPr lang="cs-CZ" sz="2000" dirty="0">
                <a:latin typeface="Comic Sans MS" panose="030F0702030302020204" pitchFamily="66" charset="0"/>
                <a:cs typeface="+mn-cs"/>
              </a:rPr>
              <a:t> - </a:t>
            </a:r>
            <a:r>
              <a:rPr lang="cs-CZ" sz="2000" dirty="0" err="1">
                <a:latin typeface="Comic Sans MS" panose="030F0702030302020204" pitchFamily="66" charset="0"/>
                <a:cs typeface="+mn-cs"/>
              </a:rPr>
              <a:t>bivalenty</a:t>
            </a:r>
            <a:endParaRPr lang="cs-CZ" sz="2000" dirty="0">
              <a:latin typeface="Comic Sans MS" panose="030F0702030302020204" pitchFamily="66" charset="0"/>
              <a:cs typeface="+mn-cs"/>
            </a:endParaRPr>
          </a:p>
          <a:p>
            <a:pPr marL="800100" lvl="1" indent="-342900" fontAlgn="auto">
              <a:spcBef>
                <a:spcPts val="600"/>
              </a:spcBef>
              <a:spcAft>
                <a:spcPts val="0"/>
              </a:spcAft>
              <a:buFont typeface="Arial" panose="020B0604020202020204" pitchFamily="34" charset="0"/>
              <a:buChar char="•"/>
              <a:defRPr/>
            </a:pPr>
            <a:r>
              <a:rPr lang="cs-CZ" sz="2000" dirty="0" err="1">
                <a:latin typeface="Comic Sans MS" panose="030F0702030302020204" pitchFamily="66" charset="0"/>
                <a:cs typeface="+mn-cs"/>
              </a:rPr>
              <a:t>pachyten</a:t>
            </a:r>
            <a:endParaRPr lang="cs-CZ" sz="2000" dirty="0">
              <a:latin typeface="Comic Sans MS" panose="030F0702030302020204" pitchFamily="66" charset="0"/>
              <a:cs typeface="+mn-cs"/>
            </a:endParaRPr>
          </a:p>
          <a:p>
            <a:pPr marL="800100" lvl="1" indent="-342900" fontAlgn="auto">
              <a:spcBef>
                <a:spcPts val="600"/>
              </a:spcBef>
              <a:spcAft>
                <a:spcPts val="0"/>
              </a:spcAft>
              <a:buFont typeface="Arial" panose="020B0604020202020204" pitchFamily="34" charset="0"/>
              <a:buChar char="•"/>
              <a:defRPr/>
            </a:pPr>
            <a:r>
              <a:rPr lang="cs-CZ" sz="2000" dirty="0" err="1">
                <a:latin typeface="Comic Sans MS" panose="030F0702030302020204" pitchFamily="66" charset="0"/>
                <a:cs typeface="+mn-cs"/>
              </a:rPr>
              <a:t>diploten</a:t>
            </a:r>
            <a:r>
              <a:rPr lang="cs-CZ" sz="2000" dirty="0">
                <a:latin typeface="Comic Sans MS" panose="030F0702030302020204" pitchFamily="66" charset="0"/>
                <a:cs typeface="+mn-cs"/>
              </a:rPr>
              <a:t> – chiasmata, CO</a:t>
            </a:r>
          </a:p>
          <a:p>
            <a:pPr marL="800100" lvl="1" indent="-342900" fontAlgn="auto">
              <a:spcBef>
                <a:spcPts val="600"/>
              </a:spcBef>
              <a:spcAft>
                <a:spcPts val="0"/>
              </a:spcAft>
              <a:buFont typeface="Arial" panose="020B0604020202020204" pitchFamily="34" charset="0"/>
              <a:buChar char="•"/>
              <a:defRPr/>
            </a:pPr>
            <a:r>
              <a:rPr lang="cs-CZ" sz="2000" dirty="0">
                <a:latin typeface="Comic Sans MS" panose="030F0702030302020204" pitchFamily="66" charset="0"/>
                <a:cs typeface="+mn-cs"/>
              </a:rPr>
              <a:t>diakineze</a:t>
            </a:r>
          </a:p>
          <a:p>
            <a:pPr marL="342900" indent="-342900" fontAlgn="auto">
              <a:spcBef>
                <a:spcPts val="600"/>
              </a:spcBef>
              <a:spcAft>
                <a:spcPts val="0"/>
              </a:spcAft>
              <a:buFont typeface="Arial" panose="020B0604020202020204" pitchFamily="34" charset="0"/>
              <a:buChar char="•"/>
              <a:defRPr/>
            </a:pPr>
            <a:r>
              <a:rPr lang="cs-CZ" sz="2000" b="1" dirty="0">
                <a:latin typeface="Comic Sans MS" panose="030F0702030302020204" pitchFamily="66" charset="0"/>
                <a:cs typeface="+mn-cs"/>
              </a:rPr>
              <a:t>metafáze</a:t>
            </a:r>
          </a:p>
          <a:p>
            <a:pPr marL="342900" indent="-342900" fontAlgn="auto">
              <a:spcBef>
                <a:spcPts val="600"/>
              </a:spcBef>
              <a:spcAft>
                <a:spcPts val="0"/>
              </a:spcAft>
              <a:buFont typeface="Arial" panose="020B0604020202020204" pitchFamily="34" charset="0"/>
              <a:buChar char="•"/>
              <a:defRPr/>
            </a:pPr>
            <a:r>
              <a:rPr lang="cs-CZ" sz="2000" b="1" dirty="0">
                <a:latin typeface="Comic Sans MS" panose="030F0702030302020204" pitchFamily="66" charset="0"/>
                <a:cs typeface="+mn-cs"/>
              </a:rPr>
              <a:t>anafáze</a:t>
            </a:r>
          </a:p>
          <a:p>
            <a:pPr marL="342900" indent="-342900" fontAlgn="auto">
              <a:spcBef>
                <a:spcPts val="600"/>
              </a:spcBef>
              <a:spcAft>
                <a:spcPts val="0"/>
              </a:spcAft>
              <a:buFont typeface="Arial" panose="020B0604020202020204" pitchFamily="34" charset="0"/>
              <a:buChar char="•"/>
              <a:defRPr/>
            </a:pPr>
            <a:r>
              <a:rPr lang="cs-CZ" sz="2000" b="1" dirty="0">
                <a:latin typeface="Comic Sans MS" panose="030F0702030302020204" pitchFamily="66" charset="0"/>
                <a:cs typeface="+mn-cs"/>
              </a:rPr>
              <a:t>telofáze</a:t>
            </a:r>
          </a:p>
        </p:txBody>
      </p:sp>
      <p:sp>
        <p:nvSpPr>
          <p:cNvPr id="55299" name="TextovéPole 3"/>
          <p:cNvSpPr txBox="1">
            <a:spLocks noChangeArrowheads="1"/>
          </p:cNvSpPr>
          <p:nvPr/>
        </p:nvSpPr>
        <p:spPr bwMode="auto">
          <a:xfrm>
            <a:off x="6807200" y="1901825"/>
            <a:ext cx="4397375" cy="3170238"/>
          </a:xfrm>
          <a:prstGeom prst="rect">
            <a:avLst/>
          </a:prstGeom>
          <a:noFill/>
          <a:ln w="9525">
            <a:noFill/>
            <a:miter lim="800000"/>
            <a:headEnd/>
            <a:tailEnd/>
          </a:ln>
        </p:spPr>
        <p:txBody>
          <a:bodyPr>
            <a:spAutoFit/>
          </a:bodyPr>
          <a:lstStyle/>
          <a:p>
            <a:r>
              <a:rPr lang="it-IT" sz="2000" b="1">
                <a:latin typeface="Comic Sans MS" pitchFamily="66" charset="0"/>
              </a:rPr>
              <a:t>interfáze mezi I. A II.</a:t>
            </a:r>
          </a:p>
          <a:p>
            <a:r>
              <a:rPr lang="cs-CZ" sz="2000" b="1">
                <a:latin typeface="Comic Sans MS" pitchFamily="66" charset="0"/>
              </a:rPr>
              <a:t>dělením je krátká =</a:t>
            </a:r>
          </a:p>
          <a:p>
            <a:r>
              <a:rPr lang="cs-CZ" sz="2000" b="1">
                <a:latin typeface="Comic Sans MS" pitchFamily="66" charset="0"/>
              </a:rPr>
              <a:t>nedochází k syntéze DNA</a:t>
            </a:r>
          </a:p>
          <a:p>
            <a:endParaRPr lang="cs-CZ" sz="2000" b="1">
              <a:latin typeface="Comic Sans MS" pitchFamily="66" charset="0"/>
            </a:endParaRPr>
          </a:p>
          <a:p>
            <a:pPr>
              <a:spcBef>
                <a:spcPts val="600"/>
              </a:spcBef>
            </a:pPr>
            <a:r>
              <a:rPr lang="cs-CZ" sz="2000" b="1">
                <a:solidFill>
                  <a:srgbClr val="400DFB"/>
                </a:solidFill>
                <a:latin typeface="Comic Sans MS" pitchFamily="66" charset="0"/>
              </a:rPr>
              <a:t>II. homeotypické dělení = ekvační </a:t>
            </a:r>
            <a:endParaRPr lang="cs-CZ" sz="2000" b="1">
              <a:latin typeface="Comic Sans MS" pitchFamily="66" charset="0"/>
            </a:endParaRPr>
          </a:p>
          <a:p>
            <a:pPr>
              <a:spcBef>
                <a:spcPts val="600"/>
              </a:spcBef>
            </a:pPr>
            <a:r>
              <a:rPr lang="cs-CZ" sz="2000" b="1">
                <a:latin typeface="Comic Sans MS" pitchFamily="66" charset="0"/>
              </a:rPr>
              <a:t>dochází k segregaci alel</a:t>
            </a:r>
          </a:p>
          <a:p>
            <a:pPr>
              <a:spcBef>
                <a:spcPts val="600"/>
              </a:spcBef>
            </a:pPr>
            <a:endParaRPr lang="cs-CZ" sz="2000" b="1">
              <a:latin typeface="Comic Sans MS" pitchFamily="66" charset="0"/>
            </a:endParaRPr>
          </a:p>
          <a:p>
            <a:pPr>
              <a:spcBef>
                <a:spcPts val="600"/>
              </a:spcBef>
            </a:pPr>
            <a:r>
              <a:rPr lang="cs-CZ" sz="2000" b="1">
                <a:latin typeface="Comic Sans MS" pitchFamily="66" charset="0"/>
              </a:rPr>
              <a:t>průběh je shodný s mitózou</a:t>
            </a:r>
            <a:endParaRPr lang="cs-CZ" sz="2000">
              <a:latin typeface="Comic Sans MS" pitchFamily="66" charset="0"/>
            </a:endParaRPr>
          </a:p>
          <a:p>
            <a:endParaRPr lang="cs-CZ" sz="2000">
              <a:latin typeface="Comic Sans MS"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Nadpis 1"/>
          <p:cNvSpPr>
            <a:spLocks noGrp="1"/>
          </p:cNvSpPr>
          <p:nvPr>
            <p:ph type="title"/>
          </p:nvPr>
        </p:nvSpPr>
        <p:spPr>
          <a:xfrm>
            <a:off x="838200" y="44450"/>
            <a:ext cx="10515600" cy="1325563"/>
          </a:xfrm>
        </p:spPr>
        <p:txBody>
          <a:bodyPr/>
          <a:lstStyle/>
          <a:p>
            <a:r>
              <a:rPr lang="cs-CZ" sz="3200" b="1">
                <a:solidFill>
                  <a:srgbClr val="400DFB"/>
                </a:solidFill>
                <a:latin typeface="Comic Sans MS" pitchFamily="66" charset="0"/>
              </a:rPr>
              <a:t>Typy tvorby tetrád</a:t>
            </a:r>
            <a:endParaRPr lang="cs-CZ" sz="3200">
              <a:solidFill>
                <a:srgbClr val="400DFB"/>
              </a:solidFill>
              <a:latin typeface="Comic Sans MS" pitchFamily="66" charset="0"/>
            </a:endParaRPr>
          </a:p>
        </p:txBody>
      </p:sp>
      <p:pic>
        <p:nvPicPr>
          <p:cNvPr id="56322" name="Obrázek 2"/>
          <p:cNvPicPr>
            <a:picLocks noChangeAspect="1"/>
          </p:cNvPicPr>
          <p:nvPr/>
        </p:nvPicPr>
        <p:blipFill>
          <a:blip r:embed="rId2"/>
          <a:srcRect/>
          <a:stretch>
            <a:fillRect/>
          </a:stretch>
        </p:blipFill>
        <p:spPr bwMode="auto">
          <a:xfrm>
            <a:off x="1041400" y="2336800"/>
            <a:ext cx="9739313" cy="1268413"/>
          </a:xfrm>
          <a:prstGeom prst="rect">
            <a:avLst/>
          </a:prstGeom>
          <a:noFill/>
          <a:ln w="9525">
            <a:noFill/>
            <a:miter lim="800000"/>
            <a:headEnd/>
            <a:tailEnd/>
          </a:ln>
        </p:spPr>
      </p:pic>
      <p:pic>
        <p:nvPicPr>
          <p:cNvPr id="56323" name="Obrázek 3"/>
          <p:cNvPicPr>
            <a:picLocks noChangeAspect="1"/>
          </p:cNvPicPr>
          <p:nvPr/>
        </p:nvPicPr>
        <p:blipFill>
          <a:blip r:embed="rId3"/>
          <a:srcRect/>
          <a:stretch>
            <a:fillRect/>
          </a:stretch>
        </p:blipFill>
        <p:spPr bwMode="auto">
          <a:xfrm>
            <a:off x="1041400" y="5383213"/>
            <a:ext cx="9742488" cy="1433512"/>
          </a:xfrm>
          <a:prstGeom prst="rect">
            <a:avLst/>
          </a:prstGeom>
          <a:noFill/>
          <a:ln w="9525">
            <a:noFill/>
            <a:miter lim="800000"/>
            <a:headEnd/>
            <a:tailEnd/>
          </a:ln>
        </p:spPr>
      </p:pic>
      <p:sp>
        <p:nvSpPr>
          <p:cNvPr id="56324" name="TextovéPole 4"/>
          <p:cNvSpPr txBox="1">
            <a:spLocks noChangeArrowheads="1"/>
          </p:cNvSpPr>
          <p:nvPr/>
        </p:nvSpPr>
        <p:spPr bwMode="auto">
          <a:xfrm>
            <a:off x="838200" y="1136650"/>
            <a:ext cx="9763125" cy="1200150"/>
          </a:xfrm>
          <a:prstGeom prst="rect">
            <a:avLst/>
          </a:prstGeom>
          <a:noFill/>
          <a:ln w="9525">
            <a:noFill/>
            <a:miter lim="800000"/>
            <a:headEnd/>
            <a:tailEnd/>
          </a:ln>
        </p:spPr>
        <p:txBody>
          <a:bodyPr wrap="none">
            <a:spAutoFit/>
          </a:bodyPr>
          <a:lstStyle/>
          <a:p>
            <a:r>
              <a:rPr lang="cs-CZ" sz="2400" b="1">
                <a:solidFill>
                  <a:srgbClr val="400DFB"/>
                </a:solidFill>
                <a:latin typeface="Comic Sans MS" pitchFamily="66" charset="0"/>
              </a:rPr>
              <a:t>sukcesivní typ </a:t>
            </a:r>
            <a:r>
              <a:rPr lang="cs-CZ" sz="2400">
                <a:latin typeface="Comic Sans MS" pitchFamily="66" charset="0"/>
              </a:rPr>
              <a:t>- ihned po I. meiotickém dělení vzniká centrifugálně</a:t>
            </a:r>
          </a:p>
          <a:p>
            <a:r>
              <a:rPr lang="cs-CZ" sz="2400">
                <a:latin typeface="Comic Sans MS" pitchFamily="66" charset="0"/>
              </a:rPr>
              <a:t>přehrádka (diáda mikrospor) a po II. meiotickém dělení tetráda</a:t>
            </a:r>
          </a:p>
          <a:p>
            <a:r>
              <a:rPr lang="cs-CZ" sz="2400">
                <a:latin typeface="Comic Sans MS" pitchFamily="66" charset="0"/>
              </a:rPr>
              <a:t>(častý </a:t>
            </a:r>
            <a:r>
              <a:rPr lang="cs-CZ" sz="2400" b="1">
                <a:latin typeface="Comic Sans MS" pitchFamily="66" charset="0"/>
              </a:rPr>
              <a:t>u jednoděložných rostlin</a:t>
            </a:r>
            <a:r>
              <a:rPr lang="cs-CZ" sz="2400">
                <a:latin typeface="Comic Sans MS" pitchFamily="66" charset="0"/>
              </a:rPr>
              <a:t>)</a:t>
            </a:r>
          </a:p>
        </p:txBody>
      </p:sp>
      <p:sp>
        <p:nvSpPr>
          <p:cNvPr id="56325" name="TextovéPole 5"/>
          <p:cNvSpPr txBox="1">
            <a:spLocks noChangeArrowheads="1"/>
          </p:cNvSpPr>
          <p:nvPr/>
        </p:nvSpPr>
        <p:spPr bwMode="auto">
          <a:xfrm>
            <a:off x="838200" y="3708400"/>
            <a:ext cx="10050463" cy="1570038"/>
          </a:xfrm>
          <a:prstGeom prst="rect">
            <a:avLst/>
          </a:prstGeom>
          <a:noFill/>
          <a:ln w="9525">
            <a:noFill/>
            <a:miter lim="800000"/>
            <a:headEnd/>
            <a:tailEnd/>
          </a:ln>
        </p:spPr>
        <p:txBody>
          <a:bodyPr wrap="none">
            <a:spAutoFit/>
          </a:bodyPr>
          <a:lstStyle/>
          <a:p>
            <a:r>
              <a:rPr lang="cs-CZ" sz="2400" b="1">
                <a:solidFill>
                  <a:srgbClr val="400DFB"/>
                </a:solidFill>
                <a:latin typeface="Comic Sans MS" pitchFamily="66" charset="0"/>
              </a:rPr>
              <a:t>simultánní typ </a:t>
            </a:r>
            <a:r>
              <a:rPr lang="cs-CZ" sz="2400">
                <a:latin typeface="Comic Sans MS" pitchFamily="66" charset="0"/>
              </a:rPr>
              <a:t>- po I. meiotickém dělení přehrádka nevzniká, teprve</a:t>
            </a:r>
          </a:p>
          <a:p>
            <a:r>
              <a:rPr lang="cs-CZ" sz="2400">
                <a:latin typeface="Comic Sans MS" pitchFamily="66" charset="0"/>
              </a:rPr>
              <a:t>po skončení II. meiotického dělení začíná centripetálně (od periferie</a:t>
            </a:r>
          </a:p>
          <a:p>
            <a:r>
              <a:rPr lang="cs-CZ" sz="2400">
                <a:latin typeface="Comic Sans MS" pitchFamily="66" charset="0"/>
              </a:rPr>
              <a:t>dovnitř) tvorba brázd a následně přepážek (typický </a:t>
            </a:r>
            <a:r>
              <a:rPr lang="cs-CZ" sz="2400" b="1">
                <a:latin typeface="Comic Sans MS" pitchFamily="66" charset="0"/>
              </a:rPr>
              <a:t>u dvouděložných</a:t>
            </a:r>
          </a:p>
          <a:p>
            <a:r>
              <a:rPr lang="cs-CZ" sz="2400" b="1">
                <a:latin typeface="Comic Sans MS" pitchFamily="66" charset="0"/>
              </a:rPr>
              <a:t>rostlin</a:t>
            </a:r>
            <a:r>
              <a:rPr lang="cs-CZ" sz="2400">
                <a:latin typeface="Comic Sans MS" pitchFamily="66"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2209800" y="463550"/>
            <a:ext cx="7770813" cy="1136650"/>
          </a:xfrm>
        </p:spPr>
        <p:txBody>
          <a:bodyPr/>
          <a:lstStyle/>
          <a:p>
            <a:pPr eaLnBrk="1" hangingPunct="1"/>
            <a:r>
              <a:rPr lang="cs-CZ" altLang="cs-CZ" sz="3200" b="1">
                <a:solidFill>
                  <a:srgbClr val="400DFB"/>
                </a:solidFill>
                <a:latin typeface="Comic Sans MS" pitchFamily="66" charset="0"/>
              </a:rPr>
              <a:t>Typy tetrád </a:t>
            </a:r>
            <a:br>
              <a:rPr lang="cs-CZ" altLang="cs-CZ" sz="3200" b="1">
                <a:solidFill>
                  <a:srgbClr val="400DFB"/>
                </a:solidFill>
                <a:latin typeface="Comic Sans MS" pitchFamily="66" charset="0"/>
              </a:rPr>
            </a:br>
            <a:r>
              <a:rPr lang="cs-CZ" altLang="cs-CZ" sz="3200" b="1">
                <a:solidFill>
                  <a:srgbClr val="400DFB"/>
                </a:solidFill>
                <a:latin typeface="Comic Sans MS" pitchFamily="66" charset="0"/>
              </a:rPr>
              <a:t>podle uspořádání mikrospor</a:t>
            </a:r>
          </a:p>
        </p:txBody>
      </p:sp>
      <p:pic>
        <p:nvPicPr>
          <p:cNvPr id="57346" name="Picture 5"/>
          <p:cNvPicPr>
            <a:picLocks noChangeAspect="1" noChangeArrowheads="1"/>
          </p:cNvPicPr>
          <p:nvPr/>
        </p:nvPicPr>
        <p:blipFill>
          <a:blip r:embed="rId2"/>
          <a:srcRect/>
          <a:stretch>
            <a:fillRect/>
          </a:stretch>
        </p:blipFill>
        <p:spPr bwMode="auto">
          <a:xfrm>
            <a:off x="4800600" y="2438400"/>
            <a:ext cx="1643063" cy="1560513"/>
          </a:xfrm>
          <a:prstGeom prst="rect">
            <a:avLst/>
          </a:prstGeom>
          <a:noFill/>
          <a:ln w="9525">
            <a:solidFill>
              <a:srgbClr val="0000FF"/>
            </a:solidFill>
            <a:miter lim="800000"/>
            <a:headEnd/>
            <a:tailEnd/>
          </a:ln>
        </p:spPr>
      </p:pic>
      <p:pic>
        <p:nvPicPr>
          <p:cNvPr id="57347" name="Picture 6"/>
          <p:cNvPicPr>
            <a:picLocks noChangeAspect="1" noChangeArrowheads="1"/>
          </p:cNvPicPr>
          <p:nvPr/>
        </p:nvPicPr>
        <p:blipFill>
          <a:blip r:embed="rId3"/>
          <a:srcRect/>
          <a:stretch>
            <a:fillRect/>
          </a:stretch>
        </p:blipFill>
        <p:spPr bwMode="auto">
          <a:xfrm>
            <a:off x="6934200" y="2438400"/>
            <a:ext cx="2209800" cy="954088"/>
          </a:xfrm>
          <a:prstGeom prst="rect">
            <a:avLst/>
          </a:prstGeom>
          <a:noFill/>
          <a:ln w="9525">
            <a:solidFill>
              <a:srgbClr val="0000FF"/>
            </a:solidFill>
            <a:miter lim="800000"/>
            <a:headEnd/>
            <a:tailEnd/>
          </a:ln>
        </p:spPr>
      </p:pic>
      <p:pic>
        <p:nvPicPr>
          <p:cNvPr id="57348" name="Picture 7"/>
          <p:cNvPicPr>
            <a:picLocks noChangeAspect="1" noChangeArrowheads="1"/>
          </p:cNvPicPr>
          <p:nvPr/>
        </p:nvPicPr>
        <p:blipFill>
          <a:blip r:embed="rId4"/>
          <a:srcRect/>
          <a:stretch>
            <a:fillRect/>
          </a:stretch>
        </p:blipFill>
        <p:spPr bwMode="auto">
          <a:xfrm>
            <a:off x="4822825" y="4306888"/>
            <a:ext cx="1600200" cy="1570037"/>
          </a:xfrm>
          <a:prstGeom prst="rect">
            <a:avLst/>
          </a:prstGeom>
          <a:noFill/>
          <a:ln w="9525">
            <a:solidFill>
              <a:srgbClr val="0000FF"/>
            </a:solidFill>
            <a:miter lim="800000"/>
            <a:headEnd/>
            <a:tailEnd/>
          </a:ln>
        </p:spPr>
      </p:pic>
      <p:pic>
        <p:nvPicPr>
          <p:cNvPr id="57349" name="Picture 8"/>
          <p:cNvPicPr>
            <a:picLocks noChangeAspect="1" noChangeArrowheads="1"/>
          </p:cNvPicPr>
          <p:nvPr/>
        </p:nvPicPr>
        <p:blipFill>
          <a:blip r:embed="rId5"/>
          <a:srcRect r="5707"/>
          <a:stretch>
            <a:fillRect/>
          </a:stretch>
        </p:blipFill>
        <p:spPr bwMode="auto">
          <a:xfrm>
            <a:off x="7240588" y="3657600"/>
            <a:ext cx="1600200" cy="2438400"/>
          </a:xfrm>
          <a:prstGeom prst="rect">
            <a:avLst/>
          </a:prstGeom>
          <a:noFill/>
          <a:ln w="9525">
            <a:solidFill>
              <a:srgbClr val="0000FF"/>
            </a:solidFill>
            <a:miter lim="800000"/>
            <a:headEnd/>
            <a:tailEnd/>
          </a:ln>
        </p:spPr>
      </p:pic>
      <p:grpSp>
        <p:nvGrpSpPr>
          <p:cNvPr id="57350" name="Group 14"/>
          <p:cNvGrpSpPr>
            <a:grpSpLocks/>
          </p:cNvGrpSpPr>
          <p:nvPr/>
        </p:nvGrpSpPr>
        <p:grpSpPr bwMode="auto">
          <a:xfrm>
            <a:off x="2192338" y="2478156"/>
            <a:ext cx="2057400" cy="2286000"/>
            <a:chOff x="480" y="1632"/>
            <a:chExt cx="1296" cy="1440"/>
          </a:xfrm>
        </p:grpSpPr>
        <p:pic>
          <p:nvPicPr>
            <p:cNvPr id="57356" name="Picture 9"/>
            <p:cNvPicPr>
              <a:picLocks noChangeAspect="1" noChangeArrowheads="1"/>
            </p:cNvPicPr>
            <p:nvPr/>
          </p:nvPicPr>
          <p:blipFill>
            <a:blip r:embed="rId6">
              <a:lum contrast="12000"/>
            </a:blip>
            <a:srcRect l="10191" t="12486" r="70154" b="34003"/>
            <a:stretch>
              <a:fillRect/>
            </a:stretch>
          </p:blipFill>
          <p:spPr bwMode="auto">
            <a:xfrm>
              <a:off x="480" y="1632"/>
              <a:ext cx="1296" cy="1440"/>
            </a:xfrm>
            <a:prstGeom prst="rect">
              <a:avLst/>
            </a:prstGeom>
            <a:noFill/>
            <a:ln w="9525">
              <a:solidFill>
                <a:srgbClr val="0000FF"/>
              </a:solidFill>
              <a:miter lim="800000"/>
              <a:headEnd/>
              <a:tailEnd/>
            </a:ln>
          </p:spPr>
        </p:pic>
        <p:sp>
          <p:nvSpPr>
            <p:cNvPr id="57357" name="Oval 10"/>
            <p:cNvSpPr>
              <a:spLocks noChangeArrowheads="1"/>
            </p:cNvSpPr>
            <p:nvPr/>
          </p:nvSpPr>
          <p:spPr bwMode="auto">
            <a:xfrm>
              <a:off x="816" y="2160"/>
              <a:ext cx="576" cy="528"/>
            </a:xfrm>
            <a:prstGeom prst="ellipse">
              <a:avLst/>
            </a:prstGeom>
            <a:noFill/>
            <a:ln w="9525">
              <a:solidFill>
                <a:schemeClr val="tx1"/>
              </a:solidFill>
              <a:round/>
              <a:headEnd/>
              <a:tailEnd/>
            </a:ln>
          </p:spPr>
          <p:txBody>
            <a:bodyPr wrap="none" anchor="ctr"/>
            <a:lstStyle/>
            <a:p>
              <a:pPr defTabSz="449263">
                <a:lnSpc>
                  <a:spcPct val="95000"/>
                </a:lnSpc>
                <a:buClr>
                  <a:srgbClr val="000000"/>
                </a:buClr>
                <a:buSzPct val="100000"/>
              </a:pPr>
              <a:endParaRPr lang="cs-CZ" sz="2400">
                <a:solidFill>
                  <a:srgbClr val="FFFFFF"/>
                </a:solidFill>
                <a:latin typeface="Times New Roman" pitchFamily="18" charset="0"/>
              </a:endParaRPr>
            </a:p>
          </p:txBody>
        </p:sp>
      </p:grpSp>
      <p:sp>
        <p:nvSpPr>
          <p:cNvPr id="57351" name="Text Box 11"/>
          <p:cNvSpPr txBox="1">
            <a:spLocks noChangeArrowheads="1"/>
          </p:cNvSpPr>
          <p:nvPr/>
        </p:nvSpPr>
        <p:spPr bwMode="auto">
          <a:xfrm>
            <a:off x="2373313" y="1905000"/>
            <a:ext cx="1693862" cy="381000"/>
          </a:xfrm>
          <a:prstGeom prst="rect">
            <a:avLst/>
          </a:prstGeom>
          <a:noFill/>
          <a:ln w="9525">
            <a:noFill/>
            <a:miter lim="800000"/>
            <a:headEnd/>
            <a:tailEnd/>
          </a:ln>
        </p:spPr>
        <p:txBody>
          <a:bodyPr wrap="none">
            <a:spAutoFit/>
          </a:bodyPr>
          <a:lstStyle/>
          <a:p>
            <a:pPr defTabSz="449263">
              <a:lnSpc>
                <a:spcPct val="95000"/>
              </a:lnSpc>
              <a:buClr>
                <a:srgbClr val="000000"/>
              </a:buClr>
              <a:buSzPct val="100000"/>
            </a:pPr>
            <a:r>
              <a:rPr lang="cs-CZ" altLang="cs-CZ" sz="2000">
                <a:latin typeface="Comic Sans MS" pitchFamily="66" charset="0"/>
              </a:rPr>
              <a:t>tetraedrická</a:t>
            </a:r>
          </a:p>
        </p:txBody>
      </p:sp>
      <p:sp>
        <p:nvSpPr>
          <p:cNvPr id="57352" name="Text Box 12"/>
          <p:cNvSpPr txBox="1">
            <a:spLocks noChangeArrowheads="1"/>
          </p:cNvSpPr>
          <p:nvPr/>
        </p:nvSpPr>
        <p:spPr bwMode="auto">
          <a:xfrm>
            <a:off x="5100638" y="1905000"/>
            <a:ext cx="930275" cy="381000"/>
          </a:xfrm>
          <a:prstGeom prst="rect">
            <a:avLst/>
          </a:prstGeom>
          <a:noFill/>
          <a:ln w="9525">
            <a:noFill/>
            <a:miter lim="800000"/>
            <a:headEnd/>
            <a:tailEnd/>
          </a:ln>
        </p:spPr>
        <p:txBody>
          <a:bodyPr wrap="none">
            <a:spAutoFit/>
          </a:bodyPr>
          <a:lstStyle/>
          <a:p>
            <a:pPr defTabSz="449263">
              <a:lnSpc>
                <a:spcPct val="95000"/>
              </a:lnSpc>
              <a:buClr>
                <a:srgbClr val="000000"/>
              </a:buClr>
              <a:buSzPct val="100000"/>
            </a:pPr>
            <a:r>
              <a:rPr lang="cs-CZ" altLang="cs-CZ" sz="2000">
                <a:latin typeface="Comic Sans MS" pitchFamily="66" charset="0"/>
              </a:rPr>
              <a:t>příčná</a:t>
            </a:r>
          </a:p>
        </p:txBody>
      </p:sp>
      <p:sp>
        <p:nvSpPr>
          <p:cNvPr id="57353" name="Text Box 13"/>
          <p:cNvSpPr txBox="1">
            <a:spLocks noChangeArrowheads="1"/>
          </p:cNvSpPr>
          <p:nvPr/>
        </p:nvSpPr>
        <p:spPr bwMode="auto">
          <a:xfrm>
            <a:off x="4756150" y="6096000"/>
            <a:ext cx="1733550" cy="381000"/>
          </a:xfrm>
          <a:prstGeom prst="rect">
            <a:avLst/>
          </a:prstGeom>
          <a:noFill/>
          <a:ln w="9525">
            <a:noFill/>
            <a:miter lim="800000"/>
            <a:headEnd/>
            <a:tailEnd/>
          </a:ln>
        </p:spPr>
        <p:txBody>
          <a:bodyPr wrap="none">
            <a:spAutoFit/>
          </a:bodyPr>
          <a:lstStyle/>
          <a:p>
            <a:pPr defTabSz="449263">
              <a:lnSpc>
                <a:spcPct val="95000"/>
              </a:lnSpc>
              <a:buClr>
                <a:srgbClr val="000000"/>
              </a:buClr>
              <a:buSzPct val="100000"/>
            </a:pPr>
            <a:r>
              <a:rPr lang="cs-CZ" altLang="cs-CZ" sz="2000">
                <a:latin typeface="Comic Sans MS" pitchFamily="66" charset="0"/>
              </a:rPr>
              <a:t>izobilaterální</a:t>
            </a:r>
          </a:p>
        </p:txBody>
      </p:sp>
      <p:sp>
        <p:nvSpPr>
          <p:cNvPr id="57354" name="Text Box 15"/>
          <p:cNvSpPr txBox="1">
            <a:spLocks noChangeArrowheads="1"/>
          </p:cNvSpPr>
          <p:nvPr/>
        </p:nvSpPr>
        <p:spPr bwMode="auto">
          <a:xfrm>
            <a:off x="7362825" y="1905000"/>
            <a:ext cx="1055688" cy="381000"/>
          </a:xfrm>
          <a:prstGeom prst="rect">
            <a:avLst/>
          </a:prstGeom>
          <a:noFill/>
          <a:ln w="9525">
            <a:noFill/>
            <a:miter lim="800000"/>
            <a:headEnd/>
            <a:tailEnd/>
          </a:ln>
        </p:spPr>
        <p:txBody>
          <a:bodyPr wrap="none">
            <a:spAutoFit/>
          </a:bodyPr>
          <a:lstStyle/>
          <a:p>
            <a:pPr defTabSz="449263">
              <a:lnSpc>
                <a:spcPct val="95000"/>
              </a:lnSpc>
              <a:buClr>
                <a:srgbClr val="000000"/>
              </a:buClr>
              <a:buSzPct val="100000"/>
            </a:pPr>
            <a:r>
              <a:rPr lang="cs-CZ" altLang="cs-CZ" sz="2000">
                <a:latin typeface="Comic Sans MS" pitchFamily="66" charset="0"/>
              </a:rPr>
              <a:t>lineární</a:t>
            </a:r>
          </a:p>
        </p:txBody>
      </p:sp>
      <p:sp>
        <p:nvSpPr>
          <p:cNvPr id="57355" name="Text Box 16"/>
          <p:cNvSpPr txBox="1">
            <a:spLocks noChangeArrowheads="1"/>
          </p:cNvSpPr>
          <p:nvPr/>
        </p:nvSpPr>
        <p:spPr bwMode="auto">
          <a:xfrm>
            <a:off x="8990013" y="4567238"/>
            <a:ext cx="2251075" cy="1262062"/>
          </a:xfrm>
          <a:prstGeom prst="rect">
            <a:avLst/>
          </a:prstGeom>
          <a:noFill/>
          <a:ln w="9525">
            <a:noFill/>
            <a:miter lim="800000"/>
            <a:headEnd/>
            <a:tailEnd/>
          </a:ln>
        </p:spPr>
        <p:txBody>
          <a:bodyPr wrap="none">
            <a:spAutoFit/>
          </a:bodyPr>
          <a:lstStyle/>
          <a:p>
            <a:pPr defTabSz="449263">
              <a:lnSpc>
                <a:spcPct val="95000"/>
              </a:lnSpc>
              <a:buClr>
                <a:srgbClr val="000000"/>
              </a:buClr>
              <a:buSzPct val="100000"/>
            </a:pPr>
            <a:r>
              <a:rPr lang="cs-CZ" altLang="cs-CZ" sz="2000">
                <a:latin typeface="Comic Sans MS" pitchFamily="66" charset="0"/>
              </a:rPr>
              <a:t>polinárium </a:t>
            </a:r>
          </a:p>
          <a:p>
            <a:pPr defTabSz="449263">
              <a:lnSpc>
                <a:spcPct val="95000"/>
              </a:lnSpc>
              <a:buClr>
                <a:srgbClr val="000000"/>
              </a:buClr>
              <a:buSzPct val="100000"/>
            </a:pPr>
            <a:endParaRPr lang="cs-CZ" altLang="cs-CZ" sz="2000">
              <a:latin typeface="Comic Sans MS" pitchFamily="66" charset="0"/>
            </a:endParaRPr>
          </a:p>
          <a:p>
            <a:pPr defTabSz="449263">
              <a:lnSpc>
                <a:spcPct val="95000"/>
              </a:lnSpc>
              <a:buClr>
                <a:srgbClr val="000000"/>
              </a:buClr>
              <a:buSzPct val="100000"/>
            </a:pPr>
            <a:r>
              <a:rPr lang="cs-CZ" altLang="cs-CZ" sz="2000">
                <a:latin typeface="Comic Sans MS" pitchFamily="66" charset="0"/>
              </a:rPr>
              <a:t>(</a:t>
            </a:r>
            <a:r>
              <a:rPr lang="cs-CZ" altLang="cs-CZ" sz="2000" i="1">
                <a:latin typeface="Comic Sans MS" pitchFamily="66" charset="0"/>
              </a:rPr>
              <a:t>Asclepiadaceae, </a:t>
            </a:r>
          </a:p>
          <a:p>
            <a:pPr defTabSz="449263">
              <a:lnSpc>
                <a:spcPct val="95000"/>
              </a:lnSpc>
              <a:buClr>
                <a:srgbClr val="000000"/>
              </a:buClr>
              <a:buSzPct val="100000"/>
            </a:pPr>
            <a:r>
              <a:rPr lang="cs-CZ" altLang="cs-CZ" sz="2000" i="1">
                <a:latin typeface="Comic Sans MS" pitchFamily="66" charset="0"/>
              </a:rPr>
              <a:t>Orchidaceae</a:t>
            </a:r>
            <a:r>
              <a:rPr lang="cs-CZ" altLang="cs-CZ" sz="2000">
                <a:latin typeface="Comic Sans MS" pitchFamily="66"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adpis 1"/>
          <p:cNvSpPr>
            <a:spLocks noGrp="1"/>
          </p:cNvSpPr>
          <p:nvPr>
            <p:ph type="title"/>
          </p:nvPr>
        </p:nvSpPr>
        <p:spPr/>
        <p:txBody>
          <a:bodyPr/>
          <a:lstStyle/>
          <a:p>
            <a:r>
              <a:rPr lang="cs-CZ" sz="3200" b="1">
                <a:solidFill>
                  <a:srgbClr val="400DFB"/>
                </a:solidFill>
                <a:latin typeface="Comic Sans MS" pitchFamily="66" charset="0"/>
              </a:rPr>
              <a:t>Mikrogametogeneze</a:t>
            </a:r>
            <a:br>
              <a:rPr lang="cs-CZ" sz="3200" b="1">
                <a:solidFill>
                  <a:srgbClr val="400DFB"/>
                </a:solidFill>
                <a:latin typeface="Comic Sans MS" pitchFamily="66" charset="0"/>
              </a:rPr>
            </a:br>
            <a:r>
              <a:rPr lang="cs-CZ" sz="3200" b="1">
                <a:solidFill>
                  <a:srgbClr val="400DFB"/>
                </a:solidFill>
                <a:latin typeface="Comic Sans MS" pitchFamily="66" charset="0"/>
              </a:rPr>
              <a:t>	= vývoj samčích gamet</a:t>
            </a:r>
          </a:p>
        </p:txBody>
      </p:sp>
      <p:sp>
        <p:nvSpPr>
          <p:cNvPr id="58370" name="TextovéPole 2"/>
          <p:cNvSpPr txBox="1">
            <a:spLocks noChangeArrowheads="1"/>
          </p:cNvSpPr>
          <p:nvPr/>
        </p:nvSpPr>
        <p:spPr bwMode="auto">
          <a:xfrm>
            <a:off x="2655888" y="2011363"/>
            <a:ext cx="2927350" cy="400050"/>
          </a:xfrm>
          <a:prstGeom prst="rect">
            <a:avLst/>
          </a:prstGeom>
          <a:noFill/>
          <a:ln w="9525">
            <a:noFill/>
            <a:miter lim="800000"/>
            <a:headEnd/>
            <a:tailEnd/>
          </a:ln>
        </p:spPr>
        <p:txBody>
          <a:bodyPr wrap="none">
            <a:spAutoFit/>
          </a:bodyPr>
          <a:lstStyle/>
          <a:p>
            <a:r>
              <a:rPr lang="cs-CZ" sz="2000" b="1">
                <a:latin typeface="Comic Sans MS" pitchFamily="66" charset="0"/>
              </a:rPr>
              <a:t>mitóza v pylovém zrnu</a:t>
            </a:r>
          </a:p>
        </p:txBody>
      </p:sp>
      <p:sp>
        <p:nvSpPr>
          <p:cNvPr id="58371" name="Obdélník 3"/>
          <p:cNvSpPr>
            <a:spLocks noChangeArrowheads="1"/>
          </p:cNvSpPr>
          <p:nvPr/>
        </p:nvSpPr>
        <p:spPr bwMode="auto">
          <a:xfrm>
            <a:off x="838200" y="4027488"/>
            <a:ext cx="1512888" cy="400050"/>
          </a:xfrm>
          <a:prstGeom prst="rect">
            <a:avLst/>
          </a:prstGeom>
          <a:noFill/>
          <a:ln w="9525">
            <a:noFill/>
            <a:miter lim="800000"/>
            <a:headEnd/>
            <a:tailEnd/>
          </a:ln>
        </p:spPr>
        <p:txBody>
          <a:bodyPr wrap="none">
            <a:spAutoFit/>
          </a:bodyPr>
          <a:lstStyle/>
          <a:p>
            <a:r>
              <a:rPr lang="cs-CZ" sz="2000" b="1">
                <a:latin typeface="Comic Sans MS" pitchFamily="66" charset="0"/>
              </a:rPr>
              <a:t>mikrospory</a:t>
            </a:r>
            <a:endParaRPr lang="cs-CZ" sz="2000">
              <a:latin typeface="Comic Sans MS" pitchFamily="66" charset="0"/>
            </a:endParaRPr>
          </a:p>
        </p:txBody>
      </p:sp>
      <p:sp>
        <p:nvSpPr>
          <p:cNvPr id="58372" name="Obdélník 4"/>
          <p:cNvSpPr>
            <a:spLocks noChangeArrowheads="1"/>
          </p:cNvSpPr>
          <p:nvPr/>
        </p:nvSpPr>
        <p:spPr bwMode="auto">
          <a:xfrm>
            <a:off x="5257800" y="3132138"/>
            <a:ext cx="6096000" cy="3170237"/>
          </a:xfrm>
          <a:prstGeom prst="rect">
            <a:avLst/>
          </a:prstGeom>
          <a:noFill/>
          <a:ln w="9525">
            <a:noFill/>
            <a:miter lim="800000"/>
            <a:headEnd/>
            <a:tailEnd/>
          </a:ln>
        </p:spPr>
        <p:txBody>
          <a:bodyPr>
            <a:spAutoFit/>
          </a:bodyPr>
          <a:lstStyle/>
          <a:p>
            <a:r>
              <a:rPr lang="cs-CZ" sz="2000" b="1" dirty="0">
                <a:solidFill>
                  <a:srgbClr val="0000FF"/>
                </a:solidFill>
                <a:latin typeface="Comic Sans MS" pitchFamily="66" charset="0"/>
              </a:rPr>
              <a:t>pylová zrna dvoubuněčná</a:t>
            </a:r>
          </a:p>
          <a:p>
            <a:r>
              <a:rPr lang="cs-CZ" sz="2000" b="1" i="1" dirty="0" err="1">
                <a:solidFill>
                  <a:srgbClr val="000000"/>
                </a:solidFill>
                <a:latin typeface="Comic Sans MS" pitchFamily="66" charset="0"/>
              </a:rPr>
              <a:t>Liliaceae</a:t>
            </a:r>
            <a:r>
              <a:rPr lang="cs-CZ" sz="2000" b="1" dirty="0">
                <a:solidFill>
                  <a:srgbClr val="000000"/>
                </a:solidFill>
                <a:latin typeface="Comic Sans MS" pitchFamily="66" charset="0"/>
              </a:rPr>
              <a:t> – lilie</a:t>
            </a:r>
          </a:p>
          <a:p>
            <a:r>
              <a:rPr lang="cs-CZ" sz="2000" b="1" i="1" dirty="0" err="1">
                <a:solidFill>
                  <a:srgbClr val="000000"/>
                </a:solidFill>
                <a:latin typeface="Comic Sans MS" pitchFamily="66" charset="0"/>
              </a:rPr>
              <a:t>Rosaceae</a:t>
            </a:r>
            <a:endParaRPr lang="cs-CZ" sz="2000" b="1" i="1" dirty="0">
              <a:solidFill>
                <a:srgbClr val="000000"/>
              </a:solidFill>
              <a:latin typeface="Comic Sans MS" pitchFamily="66" charset="0"/>
            </a:endParaRPr>
          </a:p>
          <a:p>
            <a:r>
              <a:rPr lang="cs-CZ" sz="2000" b="1" i="1" dirty="0" err="1">
                <a:solidFill>
                  <a:srgbClr val="000000"/>
                </a:solidFill>
                <a:latin typeface="Comic Sans MS" pitchFamily="66" charset="0"/>
              </a:rPr>
              <a:t>Solanaceae</a:t>
            </a:r>
            <a:r>
              <a:rPr lang="cs-CZ" sz="2000" b="1" i="1" dirty="0">
                <a:solidFill>
                  <a:srgbClr val="000000"/>
                </a:solidFill>
                <a:latin typeface="Comic Sans MS" pitchFamily="66" charset="0"/>
              </a:rPr>
              <a:t> </a:t>
            </a:r>
            <a:r>
              <a:rPr lang="cs-CZ" sz="2000" b="1" dirty="0">
                <a:solidFill>
                  <a:srgbClr val="000000"/>
                </a:solidFill>
                <a:latin typeface="Comic Sans MS" pitchFamily="66" charset="0"/>
              </a:rPr>
              <a:t>- tabák</a:t>
            </a:r>
          </a:p>
          <a:p>
            <a:endParaRPr lang="cs-CZ" sz="2000" b="1" dirty="0">
              <a:solidFill>
                <a:srgbClr val="000000"/>
              </a:solidFill>
              <a:latin typeface="Comic Sans MS" pitchFamily="66" charset="0"/>
            </a:endParaRPr>
          </a:p>
          <a:p>
            <a:endParaRPr lang="cs-CZ" sz="2000" b="1" dirty="0">
              <a:solidFill>
                <a:srgbClr val="000000"/>
              </a:solidFill>
              <a:latin typeface="Comic Sans MS" pitchFamily="66" charset="0"/>
            </a:endParaRPr>
          </a:p>
          <a:p>
            <a:r>
              <a:rPr lang="cs-CZ" sz="2000" b="1" dirty="0">
                <a:solidFill>
                  <a:srgbClr val="0000FF"/>
                </a:solidFill>
                <a:latin typeface="Comic Sans MS" pitchFamily="66" charset="0"/>
              </a:rPr>
              <a:t>pylová zrna </a:t>
            </a:r>
            <a:r>
              <a:rPr lang="cs-CZ" sz="2000" b="1" dirty="0" err="1">
                <a:solidFill>
                  <a:srgbClr val="0000FF"/>
                </a:solidFill>
                <a:latin typeface="Comic Sans MS" pitchFamily="66" charset="0"/>
              </a:rPr>
              <a:t>tříbuněčná</a:t>
            </a:r>
            <a:endParaRPr lang="cs-CZ" sz="2000" b="1" dirty="0">
              <a:solidFill>
                <a:srgbClr val="0000FF"/>
              </a:solidFill>
              <a:latin typeface="Comic Sans MS" pitchFamily="66" charset="0"/>
            </a:endParaRPr>
          </a:p>
          <a:p>
            <a:r>
              <a:rPr lang="cs-CZ" sz="2000" b="1" i="1" dirty="0" err="1">
                <a:latin typeface="Comic Sans MS" pitchFamily="66" charset="0"/>
              </a:rPr>
              <a:t>Brassicaceae</a:t>
            </a:r>
            <a:r>
              <a:rPr lang="cs-CZ" sz="2000" b="1" i="1" dirty="0">
                <a:latin typeface="Comic Sans MS" pitchFamily="66" charset="0"/>
              </a:rPr>
              <a:t> - </a:t>
            </a:r>
            <a:r>
              <a:rPr lang="cs-CZ" sz="2000" b="1" i="1" dirty="0" err="1">
                <a:latin typeface="Comic Sans MS" pitchFamily="66" charset="0"/>
              </a:rPr>
              <a:t>Arabidopsis</a:t>
            </a:r>
            <a:endParaRPr lang="cs-CZ" sz="2000" b="1" i="1" dirty="0">
              <a:latin typeface="Comic Sans MS" pitchFamily="66" charset="0"/>
            </a:endParaRPr>
          </a:p>
          <a:p>
            <a:r>
              <a:rPr lang="cs-CZ" sz="2000" b="1" i="1" dirty="0" err="1">
                <a:latin typeface="Comic Sans MS" pitchFamily="66" charset="0"/>
              </a:rPr>
              <a:t>Asteraceae</a:t>
            </a:r>
            <a:endParaRPr lang="cs-CZ" sz="2000" b="1" i="1" dirty="0">
              <a:latin typeface="Comic Sans MS" pitchFamily="66" charset="0"/>
            </a:endParaRPr>
          </a:p>
          <a:p>
            <a:r>
              <a:rPr lang="cs-CZ" sz="2000" b="1" i="1" dirty="0" err="1">
                <a:latin typeface="Comic Sans MS" pitchFamily="66" charset="0"/>
              </a:rPr>
              <a:t>Poaceae</a:t>
            </a:r>
            <a:endParaRPr lang="cs-CZ" sz="2000" i="1" dirty="0">
              <a:latin typeface="Comic Sans MS" pitchFamily="66" charset="0"/>
            </a:endParaRPr>
          </a:p>
        </p:txBody>
      </p:sp>
      <p:sp>
        <p:nvSpPr>
          <p:cNvPr id="6" name="Šipka doprava 5"/>
          <p:cNvSpPr/>
          <p:nvPr/>
        </p:nvSpPr>
        <p:spPr>
          <a:xfrm rot="1839642" flipV="1">
            <a:off x="3079750" y="4551363"/>
            <a:ext cx="1219200" cy="3317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7" name="Šipka doprava 6"/>
          <p:cNvSpPr/>
          <p:nvPr/>
        </p:nvSpPr>
        <p:spPr>
          <a:xfrm rot="19760358">
            <a:off x="3079750" y="3692525"/>
            <a:ext cx="1219200" cy="3317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58375" name="TextovéPole 7"/>
          <p:cNvSpPr txBox="1">
            <a:spLocks noChangeArrowheads="1"/>
          </p:cNvSpPr>
          <p:nvPr/>
        </p:nvSpPr>
        <p:spPr bwMode="auto">
          <a:xfrm>
            <a:off x="3086100" y="3233738"/>
            <a:ext cx="603250" cy="400050"/>
          </a:xfrm>
          <a:prstGeom prst="rect">
            <a:avLst/>
          </a:prstGeom>
          <a:noFill/>
          <a:ln w="9525">
            <a:noFill/>
            <a:miter lim="800000"/>
            <a:headEnd/>
            <a:tailEnd/>
          </a:ln>
        </p:spPr>
        <p:txBody>
          <a:bodyPr wrap="none">
            <a:spAutoFit/>
          </a:bodyPr>
          <a:lstStyle/>
          <a:p>
            <a:r>
              <a:rPr lang="cs-CZ" sz="2000" b="1">
                <a:latin typeface="Comic Sans MS" pitchFamily="66" charset="0"/>
              </a:rPr>
              <a:t>1 x</a:t>
            </a:r>
          </a:p>
        </p:txBody>
      </p:sp>
      <p:sp>
        <p:nvSpPr>
          <p:cNvPr id="58376" name="TextovéPole 8"/>
          <p:cNvSpPr txBox="1">
            <a:spLocks noChangeArrowheads="1"/>
          </p:cNvSpPr>
          <p:nvPr/>
        </p:nvSpPr>
        <p:spPr bwMode="auto">
          <a:xfrm>
            <a:off x="3079750" y="5170488"/>
            <a:ext cx="811213" cy="401637"/>
          </a:xfrm>
          <a:prstGeom prst="rect">
            <a:avLst/>
          </a:prstGeom>
          <a:noFill/>
          <a:ln w="9525">
            <a:noFill/>
            <a:miter lim="800000"/>
            <a:headEnd/>
            <a:tailEnd/>
          </a:ln>
        </p:spPr>
        <p:txBody>
          <a:bodyPr>
            <a:spAutoFit/>
          </a:bodyPr>
          <a:lstStyle/>
          <a:p>
            <a:r>
              <a:rPr lang="cs-CZ" sz="2000" b="1">
                <a:latin typeface="Comic Sans MS" pitchFamily="66" charset="0"/>
              </a:rPr>
              <a:t>2 x</a:t>
            </a:r>
          </a:p>
        </p:txBody>
      </p:sp>
      <p:sp>
        <p:nvSpPr>
          <p:cNvPr id="58377" name="TextovéPole 9"/>
          <p:cNvSpPr txBox="1">
            <a:spLocks noChangeArrowheads="1"/>
          </p:cNvSpPr>
          <p:nvPr/>
        </p:nvSpPr>
        <p:spPr bwMode="auto">
          <a:xfrm>
            <a:off x="9928225" y="3857625"/>
            <a:ext cx="755650" cy="369888"/>
          </a:xfrm>
          <a:prstGeom prst="rect">
            <a:avLst/>
          </a:prstGeom>
          <a:noFill/>
          <a:ln w="9525">
            <a:noFill/>
            <a:miter lim="800000"/>
            <a:headEnd/>
            <a:tailEnd/>
          </a:ln>
        </p:spPr>
        <p:txBody>
          <a:bodyPr wrap="none">
            <a:spAutoFit/>
          </a:bodyPr>
          <a:lstStyle/>
          <a:p>
            <a:r>
              <a:rPr lang="cs-CZ" b="1">
                <a:latin typeface="Comic Sans MS" pitchFamily="66" charset="0"/>
              </a:rPr>
              <a:t>70 %</a:t>
            </a:r>
          </a:p>
        </p:txBody>
      </p:sp>
      <p:sp>
        <p:nvSpPr>
          <p:cNvPr id="58378" name="TextovéPole 10"/>
          <p:cNvSpPr txBox="1">
            <a:spLocks noChangeArrowheads="1"/>
          </p:cNvSpPr>
          <p:nvPr/>
        </p:nvSpPr>
        <p:spPr bwMode="auto">
          <a:xfrm>
            <a:off x="9928225" y="5416550"/>
            <a:ext cx="755650" cy="368300"/>
          </a:xfrm>
          <a:prstGeom prst="rect">
            <a:avLst/>
          </a:prstGeom>
          <a:noFill/>
          <a:ln w="9525">
            <a:noFill/>
            <a:miter lim="800000"/>
            <a:headEnd/>
            <a:tailEnd/>
          </a:ln>
        </p:spPr>
        <p:txBody>
          <a:bodyPr wrap="none">
            <a:spAutoFit/>
          </a:bodyPr>
          <a:lstStyle/>
          <a:p>
            <a:r>
              <a:rPr lang="cs-CZ" b="1">
                <a:latin typeface="Comic Sans MS" pitchFamily="66" charset="0"/>
              </a:rPr>
              <a:t>30 %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PG_Euphorbia"/>
          <p:cNvPicPr>
            <a:picLocks noChangeAspect="1" noChangeArrowheads="1"/>
          </p:cNvPicPr>
          <p:nvPr/>
        </p:nvPicPr>
        <p:blipFill>
          <a:blip r:embed="rId3">
            <a:lum contrast="6000"/>
          </a:blip>
          <a:srcRect/>
          <a:stretch>
            <a:fillRect/>
          </a:stretch>
        </p:blipFill>
        <p:spPr bwMode="auto">
          <a:xfrm>
            <a:off x="2566988" y="1700213"/>
            <a:ext cx="4868862" cy="4691062"/>
          </a:xfrm>
          <a:prstGeom prst="rect">
            <a:avLst/>
          </a:prstGeom>
          <a:noFill/>
          <a:ln w="9525">
            <a:solidFill>
              <a:srgbClr val="0000FF"/>
            </a:solidFill>
            <a:miter lim="800000"/>
            <a:headEnd/>
            <a:tailEnd/>
          </a:ln>
        </p:spPr>
      </p:pic>
      <p:sp>
        <p:nvSpPr>
          <p:cNvPr id="62466" name="Rectangle 3"/>
          <p:cNvSpPr>
            <a:spLocks noGrp="1" noChangeArrowheads="1"/>
          </p:cNvSpPr>
          <p:nvPr>
            <p:ph type="title"/>
          </p:nvPr>
        </p:nvSpPr>
        <p:spPr>
          <a:xfrm>
            <a:off x="2208213" y="333375"/>
            <a:ext cx="7772400" cy="1143000"/>
          </a:xfrm>
        </p:spPr>
        <p:txBody>
          <a:bodyPr/>
          <a:lstStyle/>
          <a:p>
            <a:pPr eaLnBrk="1" hangingPunct="1"/>
            <a:r>
              <a:rPr lang="cs-CZ" altLang="cs-CZ" sz="3200" b="1">
                <a:solidFill>
                  <a:srgbClr val="400DFB"/>
                </a:solidFill>
                <a:latin typeface="Comic Sans MS" pitchFamily="66" charset="0"/>
              </a:rPr>
              <a:t>TEM pylového zrna pryšce (</a:t>
            </a:r>
            <a:r>
              <a:rPr lang="cs-CZ" altLang="cs-CZ" sz="3200" b="1" i="1">
                <a:solidFill>
                  <a:srgbClr val="400DFB"/>
                </a:solidFill>
                <a:latin typeface="Comic Sans MS" pitchFamily="66" charset="0"/>
              </a:rPr>
              <a:t>Euphorbia</a:t>
            </a:r>
            <a:r>
              <a:rPr lang="cs-CZ" altLang="cs-CZ" sz="3200" b="1">
                <a:solidFill>
                  <a:srgbClr val="400DFB"/>
                </a:solidFill>
                <a:latin typeface="Comic Sans MS" pitchFamily="66" charset="0"/>
              </a:rPr>
              <a:t>)</a:t>
            </a:r>
          </a:p>
        </p:txBody>
      </p:sp>
      <p:sp>
        <p:nvSpPr>
          <p:cNvPr id="62467" name="Text Box 4"/>
          <p:cNvSpPr txBox="1">
            <a:spLocks noChangeArrowheads="1"/>
          </p:cNvSpPr>
          <p:nvPr/>
        </p:nvSpPr>
        <p:spPr bwMode="auto">
          <a:xfrm>
            <a:off x="7608888" y="1700213"/>
            <a:ext cx="2638425" cy="396875"/>
          </a:xfrm>
          <a:prstGeom prst="rect">
            <a:avLst/>
          </a:prstGeom>
          <a:noFill/>
          <a:ln w="9525">
            <a:noFill/>
            <a:miter lim="800000"/>
            <a:headEnd/>
            <a:tailEnd/>
          </a:ln>
        </p:spPr>
        <p:txBody>
          <a:bodyPr wrap="none">
            <a:spAutoFit/>
          </a:bodyPr>
          <a:lstStyle/>
          <a:p>
            <a:r>
              <a:rPr lang="cs-CZ" altLang="cs-CZ" sz="2000" b="1">
                <a:latin typeface="Comic Sans MS" pitchFamily="66" charset="0"/>
              </a:rPr>
              <a:t>(Cresti </a:t>
            </a:r>
            <a:r>
              <a:rPr lang="cs-CZ" altLang="cs-CZ" sz="2000" b="1" i="1">
                <a:latin typeface="Comic Sans MS" pitchFamily="66" charset="0"/>
              </a:rPr>
              <a:t>et al.</a:t>
            </a:r>
            <a:r>
              <a:rPr lang="cs-CZ" altLang="cs-CZ" sz="2000" b="1">
                <a:latin typeface="Comic Sans MS" pitchFamily="66" charset="0"/>
              </a:rPr>
              <a:t> 1992)</a:t>
            </a:r>
          </a:p>
        </p:txBody>
      </p:sp>
      <p:sp>
        <p:nvSpPr>
          <p:cNvPr id="62468" name="Text Box 5"/>
          <p:cNvSpPr txBox="1">
            <a:spLocks noChangeArrowheads="1"/>
          </p:cNvSpPr>
          <p:nvPr/>
        </p:nvSpPr>
        <p:spPr bwMode="auto">
          <a:xfrm>
            <a:off x="7970838" y="2779713"/>
            <a:ext cx="3278187" cy="3048000"/>
          </a:xfrm>
          <a:prstGeom prst="rect">
            <a:avLst/>
          </a:prstGeom>
          <a:noFill/>
          <a:ln w="9525">
            <a:noFill/>
            <a:miter lim="800000"/>
            <a:headEnd/>
            <a:tailEnd/>
          </a:ln>
        </p:spPr>
        <p:txBody>
          <a:bodyPr>
            <a:spAutoFit/>
          </a:bodyPr>
          <a:lstStyle/>
          <a:p>
            <a:r>
              <a:rPr lang="cs-CZ" altLang="cs-CZ" sz="2400">
                <a:solidFill>
                  <a:srgbClr val="400DFB"/>
                </a:solidFill>
                <a:latin typeface="Comic Sans MS" pitchFamily="66" charset="0"/>
              </a:rPr>
              <a:t>dvoubuněčný pyl: </a:t>
            </a:r>
          </a:p>
          <a:p>
            <a:r>
              <a:rPr lang="cs-CZ" altLang="cs-CZ" sz="2400">
                <a:latin typeface="Comic Sans MS" pitchFamily="66" charset="0"/>
              </a:rPr>
              <a:t>u 70% studovaných kvetoucích rostlin</a:t>
            </a:r>
          </a:p>
          <a:p>
            <a:endParaRPr lang="cs-CZ" altLang="cs-CZ" sz="2400">
              <a:latin typeface="Comic Sans MS" pitchFamily="66" charset="0"/>
            </a:endParaRPr>
          </a:p>
          <a:p>
            <a:r>
              <a:rPr lang="cs-CZ" altLang="cs-CZ" sz="2400">
                <a:latin typeface="Comic Sans MS" pitchFamily="66" charset="0"/>
              </a:rPr>
              <a:t>dělení generativní buňky na  2 buňky spermatické probíhá v pylové láčce</a:t>
            </a:r>
          </a:p>
        </p:txBody>
      </p:sp>
      <p:sp>
        <p:nvSpPr>
          <p:cNvPr id="62469" name="Rectangle 6"/>
          <p:cNvSpPr>
            <a:spLocks noChangeArrowheads="1"/>
          </p:cNvSpPr>
          <p:nvPr/>
        </p:nvSpPr>
        <p:spPr bwMode="auto">
          <a:xfrm>
            <a:off x="2640013" y="1916113"/>
            <a:ext cx="288925" cy="288925"/>
          </a:xfrm>
          <a:prstGeom prst="rect">
            <a:avLst/>
          </a:prstGeom>
          <a:solidFill>
            <a:schemeClr val="bg1"/>
          </a:solidFill>
          <a:ln w="9525">
            <a:noFill/>
            <a:miter lim="800000"/>
            <a:headEnd/>
            <a:tailEnd/>
          </a:ln>
        </p:spPr>
        <p:txBody>
          <a:bodyPr wrap="none" anchor="ctr"/>
          <a:lstStyle/>
          <a:p>
            <a:endParaRPr lang="cs-CZ">
              <a:latin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Struktura pylového zrna</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07" y="2523744"/>
            <a:ext cx="4569638" cy="3264027"/>
          </a:xfrm>
          <a:prstGeom prst="rect">
            <a:avLst/>
          </a:prstGeom>
        </p:spPr>
      </p:pic>
    </p:spTree>
    <p:extLst>
      <p:ext uri="{BB962C8B-B14F-4D97-AF65-F5344CB8AC3E}">
        <p14:creationId xmlns:p14="http://schemas.microsoft.com/office/powerpoint/2010/main" val="203343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2209800" y="333375"/>
            <a:ext cx="7772400" cy="863600"/>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600" b="1">
                <a:solidFill>
                  <a:srgbClr val="400DFB"/>
                </a:solidFill>
                <a:latin typeface="Comic Sans MS" pitchFamily="66" charset="0"/>
              </a:rPr>
              <a:t>Variabilita pylu</a:t>
            </a:r>
          </a:p>
        </p:txBody>
      </p:sp>
      <p:pic>
        <p:nvPicPr>
          <p:cNvPr id="60418" name="Picture 2"/>
          <p:cNvPicPr>
            <a:picLocks noChangeAspect="1" noChangeArrowheads="1"/>
          </p:cNvPicPr>
          <p:nvPr/>
        </p:nvPicPr>
        <p:blipFill>
          <a:blip r:embed="rId3"/>
          <a:srcRect/>
          <a:stretch>
            <a:fillRect/>
          </a:stretch>
        </p:blipFill>
        <p:spPr bwMode="auto">
          <a:xfrm>
            <a:off x="1524000" y="1636713"/>
            <a:ext cx="9144000" cy="4164012"/>
          </a:xfrm>
          <a:prstGeom prst="rect">
            <a:avLst/>
          </a:prstGeom>
          <a:noFill/>
          <a:ln w="9525">
            <a:noFill/>
            <a:miter lim="800000"/>
            <a:headEnd/>
            <a:tailEnd/>
          </a:ln>
        </p:spPr>
      </p:pic>
      <p:sp>
        <p:nvSpPr>
          <p:cNvPr id="60419" name="Text Box 3"/>
          <p:cNvSpPr txBox="1">
            <a:spLocks noChangeArrowheads="1"/>
          </p:cNvSpPr>
          <p:nvPr/>
        </p:nvSpPr>
        <p:spPr bwMode="auto">
          <a:xfrm>
            <a:off x="1524000" y="1196975"/>
            <a:ext cx="869950" cy="401638"/>
          </a:xfrm>
          <a:prstGeom prst="rect">
            <a:avLst/>
          </a:prstGeom>
          <a:noFill/>
          <a:ln w="9525">
            <a:noFill/>
            <a:miter lim="800000"/>
            <a:headEnd/>
            <a:tailEnd/>
          </a:ln>
        </p:spPr>
        <p:txBody>
          <a:bodyPr wrap="none" lIns="90000" tIns="46800" rIns="90000" bIns="46800">
            <a:spAutoFit/>
          </a:bodyPr>
          <a:lstStyle/>
          <a:p>
            <a:pPr>
              <a:buClr>
                <a:srgbClr val="FFFF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i="1">
                <a:latin typeface="Comic Sans MS" pitchFamily="66" charset="0"/>
              </a:rPr>
              <a:t>Lilium</a:t>
            </a:r>
          </a:p>
        </p:txBody>
      </p:sp>
      <p:sp>
        <p:nvSpPr>
          <p:cNvPr id="60420" name="Text Box 4"/>
          <p:cNvSpPr txBox="1">
            <a:spLocks noChangeArrowheads="1"/>
          </p:cNvSpPr>
          <p:nvPr/>
        </p:nvSpPr>
        <p:spPr bwMode="auto">
          <a:xfrm>
            <a:off x="3360738" y="1196975"/>
            <a:ext cx="1346200" cy="398463"/>
          </a:xfrm>
          <a:prstGeom prst="rect">
            <a:avLst/>
          </a:prstGeom>
          <a:noFill/>
          <a:ln w="9525">
            <a:noFill/>
            <a:miter lim="800000"/>
            <a:headEnd/>
            <a:tailEnd/>
          </a:ln>
        </p:spPr>
        <p:txBody>
          <a:bodyPr wrap="none" lIns="90000" tIns="46800" rIns="90000" bIns="46800">
            <a:spAutoFit/>
          </a:bodyPr>
          <a:lstStyle/>
          <a:p>
            <a:pPr>
              <a:buClr>
                <a:srgbClr val="FFFF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i="1">
                <a:latin typeface="Comic Sans MS" pitchFamily="66" charset="0"/>
              </a:rPr>
              <a:t>Passiflora</a:t>
            </a:r>
          </a:p>
        </p:txBody>
      </p:sp>
      <p:sp>
        <p:nvSpPr>
          <p:cNvPr id="60421" name="Text Box 5"/>
          <p:cNvSpPr txBox="1">
            <a:spLocks noChangeArrowheads="1"/>
          </p:cNvSpPr>
          <p:nvPr/>
        </p:nvSpPr>
        <p:spPr bwMode="auto">
          <a:xfrm>
            <a:off x="4978400" y="1196975"/>
            <a:ext cx="4470400" cy="401638"/>
          </a:xfrm>
          <a:prstGeom prst="rect">
            <a:avLst/>
          </a:prstGeom>
          <a:noFill/>
          <a:ln w="9525">
            <a:noFill/>
            <a:miter lim="800000"/>
            <a:headEnd/>
            <a:tailEnd/>
          </a:ln>
        </p:spPr>
        <p:txBody>
          <a:bodyPr lIns="90000" tIns="46800" rIns="90000" bIns="46800">
            <a:spAutoFit/>
          </a:bodyPr>
          <a:lstStyle/>
          <a:p>
            <a:pPr>
              <a:buClr>
                <a:srgbClr val="FFFF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i="1">
                <a:latin typeface="Comic Sans MS" pitchFamily="66" charset="0"/>
              </a:rPr>
              <a:t>Accacia – poly</a:t>
            </a:r>
            <a:r>
              <a:rPr lang="cs-CZ" altLang="cs-CZ" sz="2000" i="1">
                <a:latin typeface="Comic Sans MS" pitchFamily="66" charset="0"/>
              </a:rPr>
              <a:t>á</a:t>
            </a:r>
            <a:r>
              <a:rPr lang="en-GB" altLang="cs-CZ" sz="2000" i="1">
                <a:latin typeface="Comic Sans MS" pitchFamily="66" charset="0"/>
              </a:rPr>
              <a:t>dy</a:t>
            </a:r>
            <a:r>
              <a:rPr lang="cs-CZ" altLang="cs-CZ" sz="2000" i="1">
                <a:latin typeface="Comic Sans MS" pitchFamily="66" charset="0"/>
              </a:rPr>
              <a:t> (8,12,16 nebo 32)</a:t>
            </a:r>
            <a:endParaRPr lang="en-GB" altLang="cs-CZ" sz="2000" i="1">
              <a:latin typeface="Comic Sans MS" pitchFamily="66" charset="0"/>
            </a:endParaRPr>
          </a:p>
        </p:txBody>
      </p:sp>
      <p:sp>
        <p:nvSpPr>
          <p:cNvPr id="60422" name="Text Box 6"/>
          <p:cNvSpPr txBox="1">
            <a:spLocks noChangeArrowheads="1"/>
          </p:cNvSpPr>
          <p:nvPr/>
        </p:nvSpPr>
        <p:spPr bwMode="auto">
          <a:xfrm>
            <a:off x="1776413" y="5876925"/>
            <a:ext cx="1093787" cy="401638"/>
          </a:xfrm>
          <a:prstGeom prst="rect">
            <a:avLst/>
          </a:prstGeom>
          <a:noFill/>
          <a:ln w="9525">
            <a:noFill/>
            <a:miter lim="800000"/>
            <a:headEnd/>
            <a:tailEnd/>
          </a:ln>
        </p:spPr>
        <p:txBody>
          <a:bodyPr wrap="none" lIns="90000" tIns="46800" rIns="90000" bIns="46800">
            <a:spAutoFit/>
          </a:bodyPr>
          <a:lstStyle/>
          <a:p>
            <a:pPr>
              <a:buClr>
                <a:srgbClr val="00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i="1">
                <a:latin typeface="Comic Sans MS" pitchFamily="66" charset="0"/>
              </a:rPr>
              <a:t>Torenia</a:t>
            </a:r>
          </a:p>
        </p:txBody>
      </p:sp>
      <p:sp>
        <p:nvSpPr>
          <p:cNvPr id="60423" name="Text Box 7"/>
          <p:cNvSpPr txBox="1">
            <a:spLocks noChangeArrowheads="1"/>
          </p:cNvSpPr>
          <p:nvPr/>
        </p:nvSpPr>
        <p:spPr bwMode="auto">
          <a:xfrm>
            <a:off x="4584700" y="5949950"/>
            <a:ext cx="1593850" cy="401638"/>
          </a:xfrm>
          <a:prstGeom prst="rect">
            <a:avLst/>
          </a:prstGeom>
          <a:noFill/>
          <a:ln w="9525">
            <a:noFill/>
            <a:miter lim="800000"/>
            <a:headEnd/>
            <a:tailEnd/>
          </a:ln>
        </p:spPr>
        <p:txBody>
          <a:bodyPr wrap="none" lIns="90000" tIns="46800" rIns="90000" bIns="46800">
            <a:spAutoFit/>
          </a:bodyPr>
          <a:lstStyle/>
          <a:p>
            <a:pPr>
              <a:buClr>
                <a:srgbClr val="00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i="1">
                <a:latin typeface="Comic Sans MS" pitchFamily="66" charset="0"/>
              </a:rPr>
              <a:t>Arabidopsis</a:t>
            </a:r>
          </a:p>
        </p:txBody>
      </p:sp>
      <p:sp>
        <p:nvSpPr>
          <p:cNvPr id="60424" name="Text Box 8"/>
          <p:cNvSpPr txBox="1">
            <a:spLocks noChangeArrowheads="1"/>
          </p:cNvSpPr>
          <p:nvPr/>
        </p:nvSpPr>
        <p:spPr bwMode="auto">
          <a:xfrm>
            <a:off x="7897813" y="6092825"/>
            <a:ext cx="2346325" cy="398463"/>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Edlund </a:t>
            </a:r>
            <a:r>
              <a:rPr lang="en-GB" altLang="cs-CZ" sz="2000" i="1">
                <a:solidFill>
                  <a:srgbClr val="000000"/>
                </a:solidFill>
                <a:latin typeface="Comic Sans MS" pitchFamily="66" charset="0"/>
              </a:rPr>
              <a:t>et al.</a:t>
            </a:r>
            <a:r>
              <a:rPr lang="en-GB" altLang="cs-CZ" sz="2000">
                <a:solidFill>
                  <a:srgbClr val="000000"/>
                </a:solidFill>
                <a:latin typeface="Comic Sans MS" pitchFamily="66" charset="0"/>
              </a:rPr>
              <a:t> 2004</a:t>
            </a:r>
          </a:p>
        </p:txBody>
      </p:sp>
      <p:sp>
        <p:nvSpPr>
          <p:cNvPr id="60425" name="TextovéPole 1"/>
          <p:cNvSpPr txBox="1">
            <a:spLocks noChangeArrowheads="1"/>
          </p:cNvSpPr>
          <p:nvPr/>
        </p:nvSpPr>
        <p:spPr bwMode="auto">
          <a:xfrm>
            <a:off x="2859088" y="6348413"/>
            <a:ext cx="1912937" cy="400050"/>
          </a:xfrm>
          <a:prstGeom prst="rect">
            <a:avLst/>
          </a:prstGeom>
          <a:noFill/>
          <a:ln w="9525">
            <a:noFill/>
            <a:miter lim="800000"/>
            <a:headEnd/>
            <a:tailEnd/>
          </a:ln>
        </p:spPr>
        <p:txBody>
          <a:bodyPr wrap="none">
            <a:spAutoFit/>
          </a:bodyPr>
          <a:lstStyle/>
          <a:p>
            <a:r>
              <a:rPr lang="cs-CZ" sz="2000">
                <a:solidFill>
                  <a:srgbClr val="400DFB"/>
                </a:solidFill>
                <a:latin typeface="Comic Sans MS" pitchFamily="66" charset="0"/>
              </a:rPr>
              <a:t>bliznové papily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2209800" y="0"/>
            <a:ext cx="7772400" cy="1143000"/>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600" b="1">
                <a:solidFill>
                  <a:srgbClr val="400DFB"/>
                </a:solidFill>
                <a:latin typeface="Comic Sans MS" pitchFamily="66" charset="0"/>
              </a:rPr>
              <a:t>Tetrády pylu</a:t>
            </a:r>
          </a:p>
        </p:txBody>
      </p:sp>
      <p:pic>
        <p:nvPicPr>
          <p:cNvPr id="64514" name="Picture 2"/>
          <p:cNvPicPr>
            <a:picLocks noChangeAspect="1" noChangeArrowheads="1"/>
          </p:cNvPicPr>
          <p:nvPr/>
        </p:nvPicPr>
        <p:blipFill>
          <a:blip r:embed="rId3"/>
          <a:srcRect/>
          <a:stretch>
            <a:fillRect/>
          </a:stretch>
        </p:blipFill>
        <p:spPr bwMode="auto">
          <a:xfrm>
            <a:off x="3795713" y="1205396"/>
            <a:ext cx="6711950" cy="4394200"/>
          </a:xfrm>
          <a:prstGeom prst="rect">
            <a:avLst/>
          </a:prstGeom>
          <a:noFill/>
          <a:ln w="9525">
            <a:noFill/>
            <a:miter lim="800000"/>
            <a:headEnd/>
            <a:tailEnd/>
          </a:ln>
        </p:spPr>
      </p:pic>
      <p:sp>
        <p:nvSpPr>
          <p:cNvPr id="64515" name="Text Box 3"/>
          <p:cNvSpPr txBox="1">
            <a:spLocks noChangeArrowheads="1"/>
          </p:cNvSpPr>
          <p:nvPr/>
        </p:nvSpPr>
        <p:spPr bwMode="auto">
          <a:xfrm>
            <a:off x="90488" y="1501775"/>
            <a:ext cx="3606800" cy="2249488"/>
          </a:xfrm>
          <a:prstGeom prst="rect">
            <a:avLst/>
          </a:prstGeom>
          <a:noFill/>
          <a:ln w="9525">
            <a:noFill/>
            <a:miter lim="800000"/>
            <a:headEnd/>
            <a:tailEnd/>
          </a:ln>
        </p:spPr>
        <p:txBody>
          <a:bodyPr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b="1" i="1">
                <a:solidFill>
                  <a:srgbClr val="000000"/>
                </a:solidFill>
                <a:latin typeface="Comic Sans MS" pitchFamily="66" charset="0"/>
              </a:rPr>
              <a:t>Arabidopsis</a:t>
            </a:r>
            <a:r>
              <a:rPr lang="en-GB" altLang="cs-CZ" sz="2000" b="1">
                <a:solidFill>
                  <a:srgbClr val="000000"/>
                </a:solidFill>
                <a:latin typeface="Comic Sans MS" pitchFamily="66" charset="0"/>
              </a:rPr>
              <a:t> mutant </a:t>
            </a:r>
            <a:r>
              <a:rPr lang="en-GB" altLang="cs-CZ" sz="2000" b="1" i="1">
                <a:solidFill>
                  <a:srgbClr val="400DFB"/>
                </a:solidFill>
                <a:latin typeface="Comic Sans MS" pitchFamily="66" charset="0"/>
              </a:rPr>
              <a:t>quartet</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000">
                <a:latin typeface="Comic Sans MS" pitchFamily="66" charset="0"/>
              </a:rPr>
              <a:t>narušení degradace</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000">
                <a:latin typeface="Comic Sans MS" pitchFamily="66" charset="0"/>
              </a:rPr>
              <a:t>pektinových složek stěny:</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000">
                <a:latin typeface="Comic Sans MS" pitchFamily="66" charset="0"/>
              </a:rPr>
              <a:t>tetrády zralých životaschopných pylových zrn</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000">
                <a:latin typeface="Comic Sans MS" pitchFamily="66" charset="0"/>
              </a:rPr>
              <a:t> </a:t>
            </a:r>
            <a:endParaRPr lang="en-GB" altLang="cs-CZ" sz="2000">
              <a:latin typeface="Comic Sans MS" pitchFamily="66" charset="0"/>
            </a:endParaRPr>
          </a:p>
        </p:txBody>
      </p:sp>
      <p:sp>
        <p:nvSpPr>
          <p:cNvPr id="64516" name="Text Box 4"/>
          <p:cNvSpPr txBox="1">
            <a:spLocks noChangeArrowheads="1"/>
          </p:cNvSpPr>
          <p:nvPr/>
        </p:nvSpPr>
        <p:spPr bwMode="auto">
          <a:xfrm>
            <a:off x="385763" y="4021138"/>
            <a:ext cx="3213100" cy="1325562"/>
          </a:xfrm>
          <a:prstGeom prst="rect">
            <a:avLst/>
          </a:prstGeom>
          <a:noFill/>
          <a:ln w="9525">
            <a:noFill/>
            <a:miter lim="800000"/>
            <a:headEnd/>
            <a:tailEnd/>
          </a:ln>
        </p:spPr>
        <p:txBody>
          <a:bodyPr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b="1" i="1">
                <a:solidFill>
                  <a:srgbClr val="000000"/>
                </a:solidFill>
                <a:latin typeface="Comic Sans MS" pitchFamily="66" charset="0"/>
              </a:rPr>
              <a:t>Arabidopsis</a:t>
            </a:r>
            <a:r>
              <a:rPr lang="en-GB" altLang="cs-CZ" sz="2000" b="1">
                <a:solidFill>
                  <a:srgbClr val="000000"/>
                </a:solidFill>
                <a:latin typeface="Comic Sans MS" pitchFamily="66" charset="0"/>
              </a:rPr>
              <a:t> mutant </a:t>
            </a:r>
            <a:r>
              <a:rPr lang="en-GB" altLang="cs-CZ" sz="2000" b="1" i="1">
                <a:solidFill>
                  <a:srgbClr val="400DFB"/>
                </a:solidFill>
                <a:latin typeface="Comic Sans MS" pitchFamily="66" charset="0"/>
              </a:rPr>
              <a:t>tes/stud</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abnormální tvar apertur</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cs-CZ" sz="2000">
              <a:solidFill>
                <a:srgbClr val="000000"/>
              </a:solidFill>
              <a:latin typeface="Comic Sans MS" pitchFamily="66" charset="0"/>
            </a:endParaRPr>
          </a:p>
        </p:txBody>
      </p:sp>
      <p:sp>
        <p:nvSpPr>
          <p:cNvPr id="64517" name="Text Box 5"/>
          <p:cNvSpPr txBox="1">
            <a:spLocks noChangeArrowheads="1"/>
          </p:cNvSpPr>
          <p:nvPr/>
        </p:nvSpPr>
        <p:spPr bwMode="auto">
          <a:xfrm>
            <a:off x="7013575" y="5662613"/>
            <a:ext cx="2876550" cy="1017587"/>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p</a:t>
            </a:r>
            <a:r>
              <a:rPr lang="cs-CZ" altLang="cs-CZ" sz="2000">
                <a:solidFill>
                  <a:srgbClr val="000000"/>
                </a:solidFill>
                <a:latin typeface="Comic Sans MS" pitchFamily="66" charset="0"/>
              </a:rPr>
              <a:t>ř</a:t>
            </a:r>
            <a:r>
              <a:rPr lang="en-GB" altLang="cs-CZ" sz="2000">
                <a:solidFill>
                  <a:srgbClr val="000000"/>
                </a:solidFill>
                <a:latin typeface="Comic Sans MS" pitchFamily="66" charset="0"/>
              </a:rPr>
              <a:t>irozené tetrády pylu</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b="1">
                <a:solidFill>
                  <a:srgbClr val="000000"/>
                </a:solidFill>
                <a:latin typeface="Comic Sans MS" pitchFamily="66" charset="0"/>
              </a:rPr>
              <a:t> </a:t>
            </a:r>
            <a:r>
              <a:rPr lang="en-GB" altLang="cs-CZ" sz="2000" b="1" i="1">
                <a:solidFill>
                  <a:srgbClr val="000000"/>
                </a:solidFill>
                <a:latin typeface="Comic Sans MS" pitchFamily="66" charset="0"/>
              </a:rPr>
              <a:t>Drosera binata</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cs-CZ" sz="2000" i="1">
              <a:solidFill>
                <a:srgbClr val="000000"/>
              </a:solidFill>
              <a:latin typeface="Comic Sans MS" pitchFamily="66" charset="0"/>
            </a:endParaRPr>
          </a:p>
        </p:txBody>
      </p:sp>
      <p:sp>
        <p:nvSpPr>
          <p:cNvPr id="64518" name="Text Box 6"/>
          <p:cNvSpPr txBox="1">
            <a:spLocks noChangeArrowheads="1"/>
          </p:cNvSpPr>
          <p:nvPr/>
        </p:nvSpPr>
        <p:spPr bwMode="auto">
          <a:xfrm>
            <a:off x="385763" y="6276975"/>
            <a:ext cx="2346325" cy="398463"/>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Edlund </a:t>
            </a:r>
            <a:r>
              <a:rPr lang="en-GB" altLang="cs-CZ" sz="2000" i="1">
                <a:solidFill>
                  <a:srgbClr val="000000"/>
                </a:solidFill>
                <a:latin typeface="Comic Sans MS" pitchFamily="66" charset="0"/>
              </a:rPr>
              <a:t>et al.</a:t>
            </a:r>
            <a:r>
              <a:rPr lang="en-GB" altLang="cs-CZ" sz="2000">
                <a:solidFill>
                  <a:srgbClr val="000000"/>
                </a:solidFill>
                <a:latin typeface="Comic Sans MS" pitchFamily="66" charset="0"/>
              </a:rPr>
              <a:t> 2004</a:t>
            </a:r>
          </a:p>
        </p:txBody>
      </p:sp>
      <p:sp>
        <p:nvSpPr>
          <p:cNvPr id="64519" name="Text Box 8"/>
          <p:cNvSpPr txBox="1">
            <a:spLocks noChangeArrowheads="1"/>
          </p:cNvSpPr>
          <p:nvPr/>
        </p:nvSpPr>
        <p:spPr bwMode="auto">
          <a:xfrm>
            <a:off x="6523038" y="6446838"/>
            <a:ext cx="3459162" cy="400050"/>
          </a:xfrm>
          <a:prstGeom prst="rect">
            <a:avLst/>
          </a:prstGeom>
          <a:noFill/>
          <a:ln w="9525">
            <a:noFill/>
            <a:miter lim="800000"/>
            <a:headEnd/>
            <a:tailEnd/>
          </a:ln>
        </p:spPr>
        <p:txBody>
          <a:bodyPr wrap="none">
            <a:spAutoFit/>
          </a:bodyPr>
          <a:lstStyle/>
          <a:p>
            <a:r>
              <a:rPr lang="cs-CZ" altLang="cs-CZ" sz="2000">
                <a:solidFill>
                  <a:srgbClr val="0000FF"/>
                </a:solidFill>
                <a:latin typeface="Comic Sans MS" pitchFamily="66" charset="0"/>
              </a:rPr>
              <a:t>i </a:t>
            </a:r>
            <a:r>
              <a:rPr lang="cs-CZ" altLang="cs-CZ" sz="2000" i="1">
                <a:solidFill>
                  <a:srgbClr val="0000FF"/>
                </a:solidFill>
                <a:latin typeface="Comic Sans MS" pitchFamily="66" charset="0"/>
              </a:rPr>
              <a:t>Ericaceae</a:t>
            </a:r>
            <a:r>
              <a:rPr lang="cs-CZ" altLang="cs-CZ" sz="2000">
                <a:solidFill>
                  <a:srgbClr val="0000FF"/>
                </a:solidFill>
                <a:latin typeface="Comic Sans MS" pitchFamily="66" charset="0"/>
              </a:rPr>
              <a:t> nebo </a:t>
            </a:r>
            <a:r>
              <a:rPr lang="cs-CZ" altLang="cs-CZ" sz="2000" i="1">
                <a:solidFill>
                  <a:srgbClr val="0000FF"/>
                </a:solidFill>
                <a:latin typeface="Comic Sans MS" pitchFamily="66" charset="0"/>
              </a:rPr>
              <a:t>Juncaceae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adpis 1"/>
          <p:cNvSpPr>
            <a:spLocks noGrp="1"/>
          </p:cNvSpPr>
          <p:nvPr>
            <p:ph type="title"/>
          </p:nvPr>
        </p:nvSpPr>
        <p:spPr>
          <a:xfrm>
            <a:off x="809625" y="60325"/>
            <a:ext cx="10515600" cy="882650"/>
          </a:xfrm>
        </p:spPr>
        <p:txBody>
          <a:bodyPr/>
          <a:lstStyle/>
          <a:p>
            <a:r>
              <a:rPr lang="en-US" sz="3200" b="1">
                <a:solidFill>
                  <a:srgbClr val="400DFB"/>
                </a:solidFill>
                <a:latin typeface="Comic Sans MS" pitchFamily="66" charset="0"/>
              </a:rPr>
              <a:t>SE</a:t>
            </a:r>
            <a:r>
              <a:rPr lang="cs-CZ" sz="3200" b="1">
                <a:solidFill>
                  <a:srgbClr val="400DFB"/>
                </a:solidFill>
                <a:latin typeface="Comic Sans MS" pitchFamily="66" charset="0"/>
              </a:rPr>
              <a:t>M -</a:t>
            </a:r>
            <a:r>
              <a:rPr lang="en-US" sz="3200" b="1">
                <a:solidFill>
                  <a:srgbClr val="400DFB"/>
                </a:solidFill>
                <a:latin typeface="Comic Sans MS" pitchFamily="66" charset="0"/>
              </a:rPr>
              <a:t> </a:t>
            </a:r>
            <a:r>
              <a:rPr lang="cs-CZ" sz="3200" b="1">
                <a:solidFill>
                  <a:srgbClr val="400DFB"/>
                </a:solidFill>
                <a:latin typeface="Comic Sans MS" pitchFamily="66" charset="0"/>
              </a:rPr>
              <a:t>rané stadium vývoje květu </a:t>
            </a:r>
            <a:r>
              <a:rPr lang="cs-CZ" sz="3200" b="1" i="1">
                <a:solidFill>
                  <a:srgbClr val="400DFB"/>
                </a:solidFill>
                <a:latin typeface="Comic Sans MS" pitchFamily="66" charset="0"/>
              </a:rPr>
              <a:t>Clarkia xanthiana</a:t>
            </a:r>
          </a:p>
        </p:txBody>
      </p:sp>
      <p:sp>
        <p:nvSpPr>
          <p:cNvPr id="44034" name="TextovéPole 3"/>
          <p:cNvSpPr txBox="1">
            <a:spLocks noChangeArrowheads="1"/>
          </p:cNvSpPr>
          <p:nvPr/>
        </p:nvSpPr>
        <p:spPr bwMode="auto">
          <a:xfrm>
            <a:off x="9755188" y="2247900"/>
            <a:ext cx="2068512" cy="400050"/>
          </a:xfrm>
          <a:prstGeom prst="rect">
            <a:avLst/>
          </a:prstGeom>
          <a:noFill/>
          <a:ln w="9525">
            <a:noFill/>
            <a:miter lim="800000"/>
            <a:headEnd/>
            <a:tailEnd/>
          </a:ln>
        </p:spPr>
        <p:txBody>
          <a:bodyPr wrap="none">
            <a:spAutoFit/>
          </a:bodyPr>
          <a:lstStyle/>
          <a:p>
            <a:r>
              <a:rPr lang="cs-CZ" sz="2000">
                <a:latin typeface="Comic Sans MS" pitchFamily="66" charset="0"/>
              </a:rPr>
              <a:t>blizna s čnělkou</a:t>
            </a:r>
          </a:p>
        </p:txBody>
      </p:sp>
      <p:sp>
        <p:nvSpPr>
          <p:cNvPr id="44035" name="Obdélník 4"/>
          <p:cNvSpPr>
            <a:spLocks noChangeArrowheads="1"/>
          </p:cNvSpPr>
          <p:nvPr/>
        </p:nvSpPr>
        <p:spPr bwMode="auto">
          <a:xfrm>
            <a:off x="9755188" y="3060700"/>
            <a:ext cx="1839912" cy="400050"/>
          </a:xfrm>
          <a:prstGeom prst="rect">
            <a:avLst/>
          </a:prstGeom>
          <a:noFill/>
          <a:ln w="9525">
            <a:noFill/>
            <a:miter lim="800000"/>
            <a:headEnd/>
            <a:tailEnd/>
          </a:ln>
        </p:spPr>
        <p:txBody>
          <a:bodyPr wrap="none">
            <a:spAutoFit/>
          </a:bodyPr>
          <a:lstStyle/>
          <a:p>
            <a:r>
              <a:rPr lang="cs-CZ" sz="2000">
                <a:latin typeface="Comic Sans MS" pitchFamily="66" charset="0"/>
              </a:rPr>
              <a:t>větší prašníky</a:t>
            </a:r>
          </a:p>
        </p:txBody>
      </p:sp>
      <p:sp>
        <p:nvSpPr>
          <p:cNvPr id="44036" name="Obdélník 5"/>
          <p:cNvSpPr>
            <a:spLocks noChangeArrowheads="1"/>
          </p:cNvSpPr>
          <p:nvPr/>
        </p:nvSpPr>
        <p:spPr bwMode="auto">
          <a:xfrm>
            <a:off x="9755188" y="4000500"/>
            <a:ext cx="1920875" cy="401638"/>
          </a:xfrm>
          <a:prstGeom prst="rect">
            <a:avLst/>
          </a:prstGeom>
          <a:noFill/>
          <a:ln w="9525">
            <a:noFill/>
            <a:miter lim="800000"/>
            <a:headEnd/>
            <a:tailEnd/>
          </a:ln>
        </p:spPr>
        <p:txBody>
          <a:bodyPr wrap="none">
            <a:spAutoFit/>
          </a:bodyPr>
          <a:lstStyle/>
          <a:p>
            <a:r>
              <a:rPr lang="cs-CZ" sz="2000">
                <a:latin typeface="Comic Sans MS" pitchFamily="66" charset="0"/>
              </a:rPr>
              <a:t>menší prašníky</a:t>
            </a:r>
          </a:p>
        </p:txBody>
      </p:sp>
      <p:sp>
        <p:nvSpPr>
          <p:cNvPr id="44037" name="Obdélník 6"/>
          <p:cNvSpPr>
            <a:spLocks noChangeArrowheads="1"/>
          </p:cNvSpPr>
          <p:nvPr/>
        </p:nvSpPr>
        <p:spPr bwMode="auto">
          <a:xfrm>
            <a:off x="9755188" y="4633913"/>
            <a:ext cx="919162" cy="400050"/>
          </a:xfrm>
          <a:prstGeom prst="rect">
            <a:avLst/>
          </a:prstGeom>
          <a:noFill/>
          <a:ln w="9525">
            <a:noFill/>
            <a:miter lim="800000"/>
            <a:headEnd/>
            <a:tailEnd/>
          </a:ln>
        </p:spPr>
        <p:txBody>
          <a:bodyPr wrap="none">
            <a:spAutoFit/>
          </a:bodyPr>
          <a:lstStyle/>
          <a:p>
            <a:r>
              <a:rPr lang="cs-CZ" sz="2000">
                <a:latin typeface="Comic Sans MS" pitchFamily="66" charset="0"/>
              </a:rPr>
              <a:t>petaly</a:t>
            </a:r>
          </a:p>
        </p:txBody>
      </p:sp>
      <p:sp>
        <p:nvSpPr>
          <p:cNvPr id="44038" name="Obdélník 7"/>
          <p:cNvSpPr>
            <a:spLocks noChangeArrowheads="1"/>
          </p:cNvSpPr>
          <p:nvPr/>
        </p:nvSpPr>
        <p:spPr bwMode="auto">
          <a:xfrm>
            <a:off x="9755188" y="5773738"/>
            <a:ext cx="2097087" cy="708025"/>
          </a:xfrm>
          <a:prstGeom prst="rect">
            <a:avLst/>
          </a:prstGeom>
          <a:noFill/>
          <a:ln w="9525">
            <a:noFill/>
            <a:miter lim="800000"/>
            <a:headEnd/>
            <a:tailEnd/>
          </a:ln>
        </p:spPr>
        <p:txBody>
          <a:bodyPr wrap="none">
            <a:spAutoFit/>
          </a:bodyPr>
          <a:lstStyle/>
          <a:p>
            <a:r>
              <a:rPr lang="cs-CZ" sz="2000">
                <a:latin typeface="Comic Sans MS" pitchFamily="66" charset="0"/>
              </a:rPr>
              <a:t>sepaly (odřízlé) </a:t>
            </a:r>
          </a:p>
          <a:p>
            <a:r>
              <a:rPr lang="cs-CZ" sz="2000">
                <a:latin typeface="Comic Sans MS" pitchFamily="66" charset="0"/>
              </a:rPr>
              <a:t>s trichomy</a:t>
            </a:r>
          </a:p>
        </p:txBody>
      </p:sp>
      <p:pic>
        <p:nvPicPr>
          <p:cNvPr id="44039" name="Obrázek 8"/>
          <p:cNvPicPr>
            <a:picLocks noChangeAspect="1"/>
          </p:cNvPicPr>
          <p:nvPr/>
        </p:nvPicPr>
        <p:blipFill>
          <a:blip r:embed="rId2"/>
          <a:srcRect/>
          <a:stretch>
            <a:fillRect/>
          </a:stretch>
        </p:blipFill>
        <p:spPr bwMode="auto">
          <a:xfrm>
            <a:off x="4941888" y="1193800"/>
            <a:ext cx="4445000" cy="5664200"/>
          </a:xfrm>
          <a:prstGeom prst="rect">
            <a:avLst/>
          </a:prstGeom>
          <a:noFill/>
          <a:ln w="9525">
            <a:noFill/>
            <a:miter lim="800000"/>
            <a:headEnd/>
            <a:tailEnd/>
          </a:ln>
        </p:spPr>
      </p:pic>
      <p:sp>
        <p:nvSpPr>
          <p:cNvPr id="44040" name="TextovéPole 9"/>
          <p:cNvSpPr txBox="1">
            <a:spLocks noChangeArrowheads="1"/>
          </p:cNvSpPr>
          <p:nvPr/>
        </p:nvSpPr>
        <p:spPr bwMode="auto">
          <a:xfrm>
            <a:off x="336550" y="1728788"/>
            <a:ext cx="4281488" cy="369887"/>
          </a:xfrm>
          <a:prstGeom prst="rect">
            <a:avLst/>
          </a:prstGeom>
          <a:noFill/>
          <a:ln w="9525">
            <a:noFill/>
            <a:miter lim="800000"/>
            <a:headEnd/>
            <a:tailEnd/>
          </a:ln>
        </p:spPr>
        <p:txBody>
          <a:bodyPr>
            <a:spAutoFit/>
          </a:bodyPr>
          <a:lstStyle/>
          <a:p>
            <a:r>
              <a:rPr lang="cs-CZ">
                <a:solidFill>
                  <a:srgbClr val="400DFB"/>
                </a:solidFill>
                <a:latin typeface="Comic Sans MS" pitchFamily="66" charset="0"/>
              </a:rPr>
              <a:t>http://www.botany.org/plantimages</a:t>
            </a:r>
          </a:p>
        </p:txBody>
      </p:sp>
      <p:sp>
        <p:nvSpPr>
          <p:cNvPr id="44041" name="TextovéPole 10"/>
          <p:cNvSpPr txBox="1">
            <a:spLocks noChangeArrowheads="1"/>
          </p:cNvSpPr>
          <p:nvPr/>
        </p:nvSpPr>
        <p:spPr bwMode="auto">
          <a:xfrm>
            <a:off x="420688" y="5773738"/>
            <a:ext cx="1989137" cy="923925"/>
          </a:xfrm>
          <a:prstGeom prst="rect">
            <a:avLst/>
          </a:prstGeom>
          <a:noFill/>
          <a:ln w="9525">
            <a:noFill/>
            <a:miter lim="800000"/>
            <a:headEnd/>
            <a:tailEnd/>
          </a:ln>
        </p:spPr>
        <p:txBody>
          <a:bodyPr>
            <a:spAutoFit/>
          </a:bodyPr>
          <a:lstStyle/>
          <a:p>
            <a:r>
              <a:rPr lang="cs-CZ">
                <a:latin typeface="Calibri" pitchFamily="34" charset="0"/>
              </a:rPr>
              <a:t>Foto:</a:t>
            </a:r>
          </a:p>
          <a:p>
            <a:r>
              <a:rPr lang="cs-CZ">
                <a:latin typeface="Calibri" pitchFamily="34" charset="0"/>
              </a:rPr>
              <a:t>C. J. Runions</a:t>
            </a:r>
          </a:p>
          <a:p>
            <a:r>
              <a:rPr lang="cs-CZ">
                <a:latin typeface="Calibri" pitchFamily="34" charset="0"/>
              </a:rPr>
              <a:t>Cornell University</a:t>
            </a:r>
          </a:p>
        </p:txBody>
      </p:sp>
      <p:pic>
        <p:nvPicPr>
          <p:cNvPr id="44042" name="Obrázek 12"/>
          <p:cNvPicPr>
            <a:picLocks noChangeAspect="1"/>
          </p:cNvPicPr>
          <p:nvPr/>
        </p:nvPicPr>
        <p:blipFill>
          <a:blip r:embed="rId3"/>
          <a:srcRect l="24586" t="8224" r="21446" b="24026"/>
          <a:stretch>
            <a:fillRect/>
          </a:stretch>
        </p:blipFill>
        <p:spPr bwMode="auto">
          <a:xfrm>
            <a:off x="336550" y="2468563"/>
            <a:ext cx="3663950" cy="3065462"/>
          </a:xfrm>
          <a:prstGeom prst="rect">
            <a:avLst/>
          </a:prstGeom>
          <a:noFill/>
          <a:ln w="9525">
            <a:noFill/>
            <a:miter lim="800000"/>
            <a:headEnd/>
            <a:tailEnd/>
          </a:ln>
        </p:spPr>
      </p:pic>
      <p:cxnSp>
        <p:nvCxnSpPr>
          <p:cNvPr id="15" name="Přímá spojnice se šipkou 14"/>
          <p:cNvCxnSpPr/>
          <p:nvPr/>
        </p:nvCxnSpPr>
        <p:spPr>
          <a:xfrm flipH="1" flipV="1">
            <a:off x="8005763" y="2428875"/>
            <a:ext cx="1749425" cy="3968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8510588" y="3260725"/>
            <a:ext cx="1244600"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8510588" y="4227513"/>
            <a:ext cx="1244600"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8510588" y="4849813"/>
            <a:ext cx="1244600"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H="1" flipV="1">
            <a:off x="5570538" y="6024563"/>
            <a:ext cx="4184650" cy="2857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048" name="TextovéPole 22"/>
          <p:cNvSpPr txBox="1">
            <a:spLocks noChangeArrowheads="1"/>
          </p:cNvSpPr>
          <p:nvPr/>
        </p:nvSpPr>
        <p:spPr bwMode="auto">
          <a:xfrm>
            <a:off x="809625" y="1150938"/>
            <a:ext cx="1558925" cy="369887"/>
          </a:xfrm>
          <a:prstGeom prst="rect">
            <a:avLst/>
          </a:prstGeom>
          <a:noFill/>
          <a:ln w="9525">
            <a:noFill/>
            <a:miter lim="800000"/>
            <a:headEnd/>
            <a:tailEnd/>
          </a:ln>
        </p:spPr>
        <p:txBody>
          <a:bodyPr wrap="none">
            <a:spAutoFit/>
          </a:bodyPr>
          <a:lstStyle/>
          <a:p>
            <a:r>
              <a:rPr lang="cs-CZ" b="1">
                <a:latin typeface="Comic Sans MS" pitchFamily="66" charset="0"/>
              </a:rPr>
              <a:t>Am. J. Bot.</a:t>
            </a:r>
            <a:endParaRPr lang="cs-CZ">
              <a:latin typeface="Comic Sans MS" pitchFamily="66"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cs-CZ" altLang="cs-CZ" sz="3200" b="1" i="1">
                <a:solidFill>
                  <a:srgbClr val="400DFB"/>
                </a:solidFill>
                <a:latin typeface="Comic Sans MS" pitchFamily="66" charset="0"/>
              </a:rPr>
              <a:t>Arabidopsis thaliana</a:t>
            </a:r>
          </a:p>
        </p:txBody>
      </p:sp>
      <p:pic>
        <p:nvPicPr>
          <p:cNvPr id="59394" name="Picture 3"/>
          <p:cNvPicPr>
            <a:picLocks noChangeAspect="1" noChangeArrowheads="1"/>
          </p:cNvPicPr>
          <p:nvPr/>
        </p:nvPicPr>
        <p:blipFill>
          <a:blip r:embed="rId2">
            <a:lum contrast="12000"/>
          </a:blip>
          <a:srcRect r="36667"/>
          <a:stretch>
            <a:fillRect/>
          </a:stretch>
        </p:blipFill>
        <p:spPr bwMode="auto">
          <a:xfrm>
            <a:off x="2819400" y="1828800"/>
            <a:ext cx="6629400" cy="4271963"/>
          </a:xfrm>
          <a:prstGeom prst="rect">
            <a:avLst/>
          </a:prstGeom>
          <a:noFill/>
          <a:ln w="9525">
            <a:solidFill>
              <a:srgbClr val="0000FF"/>
            </a:solidFill>
            <a:miter lim="800000"/>
            <a:headEnd/>
            <a:tailEnd/>
          </a:ln>
        </p:spPr>
      </p:pic>
      <p:sp>
        <p:nvSpPr>
          <p:cNvPr id="59395" name="Text Box 4"/>
          <p:cNvSpPr txBox="1">
            <a:spLocks noChangeArrowheads="1"/>
          </p:cNvSpPr>
          <p:nvPr/>
        </p:nvSpPr>
        <p:spPr bwMode="auto">
          <a:xfrm>
            <a:off x="6080125" y="6148388"/>
            <a:ext cx="2892425" cy="352425"/>
          </a:xfrm>
          <a:prstGeom prst="rect">
            <a:avLst/>
          </a:prstGeom>
          <a:noFill/>
          <a:ln w="9525">
            <a:noFill/>
            <a:miter lim="800000"/>
            <a:headEnd/>
            <a:tailEnd/>
          </a:ln>
        </p:spPr>
        <p:txBody>
          <a:bodyPr wrap="none">
            <a:spAutoFit/>
          </a:bodyPr>
          <a:lstStyle/>
          <a:p>
            <a:pPr defTabSz="449263">
              <a:lnSpc>
                <a:spcPct val="95000"/>
              </a:lnSpc>
              <a:buClr>
                <a:srgbClr val="000000"/>
              </a:buClr>
              <a:buSzPct val="100000"/>
            </a:pPr>
            <a:r>
              <a:rPr lang="cs-CZ" altLang="cs-CZ" b="1">
                <a:solidFill>
                  <a:srgbClr val="000000"/>
                </a:solidFill>
                <a:latin typeface="Comic Sans MS" pitchFamily="66" charset="0"/>
              </a:rPr>
              <a:t>Twell </a:t>
            </a:r>
            <a:r>
              <a:rPr lang="cs-CZ" altLang="cs-CZ" b="1" i="1">
                <a:solidFill>
                  <a:srgbClr val="000000"/>
                </a:solidFill>
                <a:latin typeface="Comic Sans MS" pitchFamily="66" charset="0"/>
              </a:rPr>
              <a:t>et al.</a:t>
            </a:r>
            <a:r>
              <a:rPr lang="cs-CZ" altLang="cs-CZ" b="1">
                <a:solidFill>
                  <a:srgbClr val="000000"/>
                </a:solidFill>
                <a:latin typeface="Comic Sans MS" pitchFamily="66" charset="0"/>
              </a:rPr>
              <a:t> TIPS, 1998</a:t>
            </a:r>
          </a:p>
        </p:txBody>
      </p:sp>
      <p:sp>
        <p:nvSpPr>
          <p:cNvPr id="59396" name="Text Box 5"/>
          <p:cNvSpPr txBox="1">
            <a:spLocks noChangeArrowheads="1"/>
          </p:cNvSpPr>
          <p:nvPr/>
        </p:nvSpPr>
        <p:spPr bwMode="auto">
          <a:xfrm>
            <a:off x="3276600" y="5257800"/>
            <a:ext cx="2184400" cy="352425"/>
          </a:xfrm>
          <a:prstGeom prst="rect">
            <a:avLst/>
          </a:prstGeom>
          <a:noFill/>
          <a:ln w="9525">
            <a:noFill/>
            <a:miter lim="800000"/>
            <a:headEnd/>
            <a:tailEnd/>
          </a:ln>
        </p:spPr>
        <p:txBody>
          <a:bodyPr wrap="none">
            <a:spAutoFit/>
          </a:bodyPr>
          <a:lstStyle/>
          <a:p>
            <a:pPr defTabSz="449263">
              <a:lnSpc>
                <a:spcPct val="95000"/>
              </a:lnSpc>
              <a:buClr>
                <a:srgbClr val="000000"/>
              </a:buClr>
              <a:buSzPct val="100000"/>
            </a:pPr>
            <a:r>
              <a:rPr lang="cs-CZ" altLang="cs-CZ" b="1">
                <a:solidFill>
                  <a:srgbClr val="0000FF"/>
                </a:solidFill>
                <a:latin typeface="Comic Sans MS" pitchFamily="66" charset="0"/>
              </a:rPr>
              <a:t>tetráda mikrospor</a:t>
            </a:r>
          </a:p>
        </p:txBody>
      </p:sp>
      <p:sp>
        <p:nvSpPr>
          <p:cNvPr id="59397" name="Text Box 6"/>
          <p:cNvSpPr txBox="1">
            <a:spLocks noChangeArrowheads="1"/>
          </p:cNvSpPr>
          <p:nvPr/>
        </p:nvSpPr>
        <p:spPr bwMode="auto">
          <a:xfrm>
            <a:off x="6248400" y="5715000"/>
            <a:ext cx="2246313" cy="352425"/>
          </a:xfrm>
          <a:prstGeom prst="rect">
            <a:avLst/>
          </a:prstGeom>
          <a:solidFill>
            <a:schemeClr val="bg1"/>
          </a:solidFill>
          <a:ln w="9525">
            <a:noFill/>
            <a:miter lim="800000"/>
            <a:headEnd/>
            <a:tailEnd/>
          </a:ln>
        </p:spPr>
        <p:txBody>
          <a:bodyPr wrap="none">
            <a:spAutoFit/>
          </a:bodyPr>
          <a:lstStyle/>
          <a:p>
            <a:pPr defTabSz="449263">
              <a:lnSpc>
                <a:spcPct val="95000"/>
              </a:lnSpc>
              <a:buClr>
                <a:srgbClr val="000000"/>
              </a:buClr>
              <a:buSzPct val="100000"/>
            </a:pPr>
            <a:r>
              <a:rPr lang="cs-CZ" altLang="cs-CZ" b="1">
                <a:solidFill>
                  <a:srgbClr val="0000FF"/>
                </a:solidFill>
                <a:latin typeface="Comic Sans MS" pitchFamily="66" charset="0"/>
              </a:rPr>
              <a:t>hlavní (polární) osa</a:t>
            </a:r>
          </a:p>
        </p:txBody>
      </p:sp>
      <p:sp>
        <p:nvSpPr>
          <p:cNvPr id="141319" name="Line 7"/>
          <p:cNvSpPr>
            <a:spLocks noChangeShapeType="1"/>
          </p:cNvSpPr>
          <p:nvPr/>
        </p:nvSpPr>
        <p:spPr bwMode="auto">
          <a:xfrm flipH="1">
            <a:off x="3810000" y="3657600"/>
            <a:ext cx="1066800" cy="685800"/>
          </a:xfrm>
          <a:prstGeom prst="line">
            <a:avLst/>
          </a:prstGeom>
          <a:noFill/>
          <a:ln w="38100">
            <a:solidFill>
              <a:srgbClr val="0000FF"/>
            </a:solidFill>
            <a:round/>
            <a:headEnd/>
            <a:tailEnd type="triangle" w="med" len="med"/>
          </a:ln>
        </p:spPr>
        <p:txBody>
          <a:bodyPr/>
          <a:lstStyle/>
          <a:p>
            <a:endParaRPr lang="cs-CZ"/>
          </a:p>
        </p:txBody>
      </p:sp>
      <p:sp>
        <p:nvSpPr>
          <p:cNvPr id="141320" name="Line 8"/>
          <p:cNvSpPr>
            <a:spLocks noChangeShapeType="1"/>
          </p:cNvSpPr>
          <p:nvPr/>
        </p:nvSpPr>
        <p:spPr bwMode="auto">
          <a:xfrm>
            <a:off x="4038600" y="3429000"/>
            <a:ext cx="762000" cy="1143000"/>
          </a:xfrm>
          <a:prstGeom prst="line">
            <a:avLst/>
          </a:prstGeom>
          <a:noFill/>
          <a:ln w="38100">
            <a:solidFill>
              <a:srgbClr val="0000FF"/>
            </a:solidFill>
            <a:round/>
            <a:headEnd type="triangle" w="med" len="med"/>
            <a:tailEnd type="triangle" w="med" len="med"/>
          </a:ln>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319"/>
                                        </p:tgtEl>
                                        <p:attrNameLst>
                                          <p:attrName>style.visibility</p:attrName>
                                        </p:attrNameLst>
                                      </p:cBhvr>
                                      <p:to>
                                        <p:strVal val="visible"/>
                                      </p:to>
                                    </p:set>
                                    <p:animEffect transition="in" filter="dissolve">
                                      <p:cBhvr>
                                        <p:cTn id="7" dur="500"/>
                                        <p:tgtEl>
                                          <p:spTgt spid="141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1320"/>
                                        </p:tgtEl>
                                        <p:attrNameLst>
                                          <p:attrName>style.visibility</p:attrName>
                                        </p:attrNameLst>
                                      </p:cBhvr>
                                      <p:to>
                                        <p:strVal val="visible"/>
                                      </p:to>
                                    </p:set>
                                    <p:animEffect transition="in" filter="dissolve">
                                      <p:cBhvr>
                                        <p:cTn id="12" dur="500"/>
                                        <p:tgtEl>
                                          <p:spTgt spid="14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b="1">
                <a:solidFill>
                  <a:srgbClr val="400DFB"/>
                </a:solidFill>
                <a:latin typeface="Comic Sans MS" pitchFamily="66" charset="0"/>
              </a:rPr>
              <a:t>Celkový tvar pylového zrna</a:t>
            </a:r>
          </a:p>
        </p:txBody>
      </p:sp>
      <p:sp>
        <p:nvSpPr>
          <p:cNvPr id="66562" name="Text Box 3"/>
          <p:cNvSpPr txBox="1">
            <a:spLocks noChangeArrowheads="1"/>
          </p:cNvSpPr>
          <p:nvPr/>
        </p:nvSpPr>
        <p:spPr bwMode="auto">
          <a:xfrm>
            <a:off x="1092200" y="2147888"/>
            <a:ext cx="6672263" cy="461962"/>
          </a:xfrm>
          <a:prstGeom prst="rect">
            <a:avLst/>
          </a:prstGeom>
          <a:noFill/>
          <a:ln w="9525">
            <a:noFill/>
            <a:miter lim="800000"/>
            <a:headEnd/>
            <a:tailEnd/>
          </a:ln>
        </p:spPr>
        <p:txBody>
          <a:bodyPr wrap="none">
            <a:spAutoFit/>
          </a:bodyPr>
          <a:lstStyle/>
          <a:p>
            <a:r>
              <a:rPr lang="cs-CZ" altLang="cs-CZ" sz="2400">
                <a:latin typeface="Comic Sans MS" pitchFamily="66" charset="0"/>
              </a:rPr>
              <a:t>podle poměru </a:t>
            </a:r>
            <a:r>
              <a:rPr lang="cs-CZ" altLang="cs-CZ" sz="2400">
                <a:solidFill>
                  <a:srgbClr val="FF0000"/>
                </a:solidFill>
                <a:latin typeface="Comic Sans MS" pitchFamily="66" charset="0"/>
              </a:rPr>
              <a:t>poledníkové (m) </a:t>
            </a:r>
            <a:r>
              <a:rPr lang="cs-CZ" altLang="cs-CZ" sz="2400">
                <a:latin typeface="Comic Sans MS" pitchFamily="66" charset="0"/>
              </a:rPr>
              <a:t>a </a:t>
            </a:r>
            <a:r>
              <a:rPr lang="cs-CZ" altLang="cs-CZ" sz="2400">
                <a:solidFill>
                  <a:srgbClr val="400DFB"/>
                </a:solidFill>
                <a:latin typeface="Comic Sans MS" pitchFamily="66" charset="0"/>
              </a:rPr>
              <a:t>příčné osy (a)</a:t>
            </a:r>
          </a:p>
        </p:txBody>
      </p:sp>
      <p:sp>
        <p:nvSpPr>
          <p:cNvPr id="66563" name="Text Box 4"/>
          <p:cNvSpPr txBox="1">
            <a:spLocks noChangeArrowheads="1"/>
          </p:cNvSpPr>
          <p:nvPr/>
        </p:nvSpPr>
        <p:spPr bwMode="auto">
          <a:xfrm>
            <a:off x="1092200" y="3268663"/>
            <a:ext cx="7485063" cy="3078162"/>
          </a:xfrm>
          <a:prstGeom prst="rect">
            <a:avLst/>
          </a:prstGeom>
          <a:noFill/>
          <a:ln w="9525">
            <a:noFill/>
            <a:miter lim="800000"/>
            <a:headEnd/>
            <a:tailEnd/>
          </a:ln>
        </p:spPr>
        <p:txBody>
          <a:bodyPr>
            <a:spAutoFit/>
          </a:bodyPr>
          <a:lstStyle/>
          <a:p>
            <a:pPr>
              <a:spcBef>
                <a:spcPts val="1200"/>
              </a:spcBef>
            </a:pPr>
            <a:r>
              <a:rPr lang="cs-CZ" altLang="cs-CZ" sz="2400">
                <a:latin typeface="Comic Sans MS" pitchFamily="66" charset="0"/>
              </a:rPr>
              <a:t>velmi protáhlá 		m:a = větší než 8:4</a:t>
            </a:r>
          </a:p>
          <a:p>
            <a:pPr>
              <a:spcBef>
                <a:spcPts val="1200"/>
              </a:spcBef>
            </a:pPr>
            <a:r>
              <a:rPr lang="cs-CZ" altLang="cs-CZ" sz="2400">
                <a:latin typeface="Comic Sans MS" pitchFamily="66" charset="0"/>
              </a:rPr>
              <a:t>protáhlá			m:a = 8:4 až 8:6</a:t>
            </a:r>
          </a:p>
          <a:p>
            <a:pPr>
              <a:spcBef>
                <a:spcPts val="1200"/>
              </a:spcBef>
            </a:pPr>
            <a:r>
              <a:rPr lang="cs-CZ" altLang="cs-CZ" sz="2400">
                <a:latin typeface="Comic Sans MS" pitchFamily="66" charset="0"/>
              </a:rPr>
              <a:t>slabě protáhlá		m:a = 8:6 až 8:7</a:t>
            </a:r>
          </a:p>
          <a:p>
            <a:pPr>
              <a:spcBef>
                <a:spcPts val="1200"/>
              </a:spcBef>
            </a:pPr>
            <a:r>
              <a:rPr lang="cs-CZ" altLang="cs-CZ" sz="2400">
                <a:latin typeface="Comic Sans MS" pitchFamily="66" charset="0"/>
              </a:rPr>
              <a:t>kulovitá			m:a = 8:8</a:t>
            </a:r>
          </a:p>
          <a:p>
            <a:pPr>
              <a:spcBef>
                <a:spcPts val="1200"/>
              </a:spcBef>
            </a:pPr>
            <a:r>
              <a:rPr lang="cs-CZ" altLang="cs-CZ" sz="2400">
                <a:latin typeface="Comic Sans MS" pitchFamily="66" charset="0"/>
              </a:rPr>
              <a:t>slabě zploštělá		m:a = 6:8 až 7:8</a:t>
            </a:r>
          </a:p>
          <a:p>
            <a:pPr>
              <a:spcBef>
                <a:spcPts val="1200"/>
              </a:spcBef>
            </a:pPr>
            <a:r>
              <a:rPr lang="cs-CZ" altLang="cs-CZ" sz="2400">
                <a:latin typeface="Comic Sans MS" pitchFamily="66" charset="0"/>
              </a:rPr>
              <a:t>zploštělá			m:a = 4:8 až 6:8</a:t>
            </a:r>
          </a:p>
        </p:txBody>
      </p:sp>
      <p:pic>
        <p:nvPicPr>
          <p:cNvPr id="66564" name="Picture 3"/>
          <p:cNvPicPr>
            <a:picLocks noChangeAspect="1" noChangeArrowheads="1"/>
          </p:cNvPicPr>
          <p:nvPr/>
        </p:nvPicPr>
        <p:blipFill>
          <a:blip r:embed="rId2">
            <a:lum contrast="12000"/>
          </a:blip>
          <a:srcRect l="2493" t="16309" r="68675" b="34767"/>
          <a:stretch>
            <a:fillRect/>
          </a:stretch>
        </p:blipFill>
        <p:spPr bwMode="auto">
          <a:xfrm>
            <a:off x="7878763" y="3435350"/>
            <a:ext cx="4094162" cy="2833688"/>
          </a:xfrm>
          <a:prstGeom prst="rect">
            <a:avLst/>
          </a:prstGeom>
          <a:noFill/>
          <a:ln w="9525">
            <a:solidFill>
              <a:srgbClr val="0000FF"/>
            </a:solidFill>
            <a:miter lim="800000"/>
            <a:headEnd/>
            <a:tailEnd/>
          </a:ln>
        </p:spPr>
      </p:pic>
      <p:sp>
        <p:nvSpPr>
          <p:cNvPr id="5" name="Line 8"/>
          <p:cNvSpPr>
            <a:spLocks noChangeShapeType="1"/>
          </p:cNvSpPr>
          <p:nvPr/>
        </p:nvSpPr>
        <p:spPr bwMode="auto">
          <a:xfrm>
            <a:off x="9223375" y="4565650"/>
            <a:ext cx="823913" cy="1549400"/>
          </a:xfrm>
          <a:prstGeom prst="line">
            <a:avLst/>
          </a:prstGeom>
          <a:noFill/>
          <a:ln w="38100">
            <a:solidFill>
              <a:srgbClr val="0000FF"/>
            </a:solidFill>
            <a:round/>
            <a:headEnd type="triangle" w="med" len="med"/>
            <a:tailEnd type="triangle" w="med" len="med"/>
          </a:ln>
        </p:spPr>
        <p:txBody>
          <a:bodyPr/>
          <a:lstStyle/>
          <a:p>
            <a:endParaRPr lang="cs-CZ"/>
          </a:p>
        </p:txBody>
      </p:sp>
      <p:sp>
        <p:nvSpPr>
          <p:cNvPr id="7" name="Line 8"/>
          <p:cNvSpPr>
            <a:spLocks noChangeShapeType="1"/>
          </p:cNvSpPr>
          <p:nvPr/>
        </p:nvSpPr>
        <p:spPr bwMode="auto">
          <a:xfrm rot="-5400000">
            <a:off x="9141619" y="4769644"/>
            <a:ext cx="852487" cy="1387475"/>
          </a:xfrm>
          <a:prstGeom prst="line">
            <a:avLst/>
          </a:prstGeom>
          <a:noFill/>
          <a:ln w="38100">
            <a:solidFill>
              <a:srgbClr val="FF0000"/>
            </a:solidFill>
            <a:round/>
            <a:headEnd type="triangle" w="med" len="med"/>
            <a:tailEnd type="triangle" w="med" len="med"/>
          </a:ln>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cs-CZ" altLang="cs-CZ" sz="3200" b="1">
                <a:solidFill>
                  <a:srgbClr val="400DFB"/>
                </a:solidFill>
                <a:latin typeface="Comic Sans MS" pitchFamily="66" charset="0"/>
              </a:rPr>
              <a:t>Velikost pylových zrn</a:t>
            </a:r>
          </a:p>
        </p:txBody>
      </p:sp>
      <p:sp>
        <p:nvSpPr>
          <p:cNvPr id="67586" name="Text Box 3"/>
          <p:cNvSpPr txBox="1">
            <a:spLocks noChangeArrowheads="1"/>
          </p:cNvSpPr>
          <p:nvPr/>
        </p:nvSpPr>
        <p:spPr bwMode="auto">
          <a:xfrm>
            <a:off x="2181225" y="2133600"/>
            <a:ext cx="7904163" cy="461963"/>
          </a:xfrm>
          <a:prstGeom prst="rect">
            <a:avLst/>
          </a:prstGeom>
          <a:noFill/>
          <a:ln w="9525">
            <a:noFill/>
            <a:miter lim="800000"/>
            <a:headEnd/>
            <a:tailEnd/>
          </a:ln>
        </p:spPr>
        <p:txBody>
          <a:bodyPr wrap="none">
            <a:spAutoFit/>
          </a:bodyPr>
          <a:lstStyle/>
          <a:p>
            <a:r>
              <a:rPr lang="cs-CZ" altLang="cs-CZ" sz="2400">
                <a:latin typeface="Comic Sans MS" pitchFamily="66" charset="0"/>
              </a:rPr>
              <a:t>vzdálenost pólů (polární rozměr) a ekvatoriální rozměr</a:t>
            </a:r>
          </a:p>
        </p:txBody>
      </p:sp>
      <p:sp>
        <p:nvSpPr>
          <p:cNvPr id="67587" name="Text Box 4"/>
          <p:cNvSpPr txBox="1">
            <a:spLocks noChangeArrowheads="1"/>
          </p:cNvSpPr>
          <p:nvPr/>
        </p:nvSpPr>
        <p:spPr bwMode="auto">
          <a:xfrm>
            <a:off x="2117725" y="3236913"/>
            <a:ext cx="8031163" cy="3078162"/>
          </a:xfrm>
          <a:prstGeom prst="rect">
            <a:avLst/>
          </a:prstGeom>
          <a:noFill/>
          <a:ln w="9525">
            <a:noFill/>
            <a:miter lim="800000"/>
            <a:headEnd/>
            <a:tailEnd/>
          </a:ln>
        </p:spPr>
        <p:txBody>
          <a:bodyPr wrap="none">
            <a:spAutoFit/>
          </a:bodyPr>
          <a:lstStyle/>
          <a:p>
            <a:pPr>
              <a:spcBef>
                <a:spcPts val="1200"/>
              </a:spcBef>
            </a:pPr>
            <a:r>
              <a:rPr lang="cs-CZ" altLang="cs-CZ" sz="2400" b="1" dirty="0">
                <a:latin typeface="Comic Sans MS" pitchFamily="66" charset="0"/>
              </a:rPr>
              <a:t>velmi malá</a:t>
            </a:r>
            <a:r>
              <a:rPr lang="cs-CZ" altLang="cs-CZ" sz="2400" dirty="0">
                <a:latin typeface="Comic Sans MS" pitchFamily="66" charset="0"/>
              </a:rPr>
              <a:t>		menší než 10 </a:t>
            </a:r>
            <a:r>
              <a:rPr lang="cs-CZ" altLang="cs-CZ" sz="2400" dirty="0">
                <a:latin typeface="Symbol" panose="05050102010706020507" pitchFamily="18" charset="2"/>
              </a:rPr>
              <a:t>m</a:t>
            </a:r>
            <a:r>
              <a:rPr lang="cs-CZ" altLang="cs-CZ" sz="2400" dirty="0">
                <a:latin typeface="Comic Sans MS" pitchFamily="66" charset="0"/>
              </a:rPr>
              <a:t>m		</a:t>
            </a:r>
            <a:r>
              <a:rPr lang="cs-CZ" altLang="cs-CZ" sz="2400" i="1" dirty="0" err="1">
                <a:latin typeface="Comic Sans MS" pitchFamily="66" charset="0"/>
              </a:rPr>
              <a:t>Myosotis</a:t>
            </a:r>
            <a:endParaRPr lang="cs-CZ" altLang="cs-CZ" sz="2400" i="1" dirty="0">
              <a:latin typeface="Comic Sans MS" pitchFamily="66" charset="0"/>
            </a:endParaRPr>
          </a:p>
          <a:p>
            <a:pPr>
              <a:spcBef>
                <a:spcPts val="1200"/>
              </a:spcBef>
            </a:pPr>
            <a:r>
              <a:rPr lang="cs-CZ" altLang="cs-CZ" sz="2400" b="1" dirty="0">
                <a:latin typeface="Comic Sans MS" pitchFamily="66" charset="0"/>
              </a:rPr>
              <a:t>malá </a:t>
            </a:r>
            <a:r>
              <a:rPr lang="cs-CZ" altLang="cs-CZ" sz="2400" dirty="0">
                <a:latin typeface="Comic Sans MS" pitchFamily="66" charset="0"/>
              </a:rPr>
              <a:t>			10 – 25 </a:t>
            </a:r>
            <a:r>
              <a:rPr lang="cs-CZ" altLang="cs-CZ" sz="2400" dirty="0">
                <a:latin typeface="Symbol" panose="05050102010706020507" pitchFamily="18" charset="2"/>
              </a:rPr>
              <a:t>m</a:t>
            </a:r>
            <a:r>
              <a:rPr lang="cs-CZ" altLang="cs-CZ" sz="2400" dirty="0">
                <a:latin typeface="Comic Sans MS" pitchFamily="66" charset="0"/>
              </a:rPr>
              <a:t>m			</a:t>
            </a:r>
            <a:r>
              <a:rPr lang="cs-CZ" altLang="cs-CZ" sz="2400" i="1" dirty="0" err="1">
                <a:latin typeface="Comic Sans MS" pitchFamily="66" charset="0"/>
              </a:rPr>
              <a:t>Salix</a:t>
            </a:r>
            <a:endParaRPr lang="cs-CZ" altLang="cs-CZ" sz="2400" i="1" dirty="0">
              <a:latin typeface="Comic Sans MS" pitchFamily="66" charset="0"/>
            </a:endParaRPr>
          </a:p>
          <a:p>
            <a:pPr>
              <a:spcBef>
                <a:spcPts val="1200"/>
              </a:spcBef>
            </a:pPr>
            <a:r>
              <a:rPr lang="cs-CZ" altLang="cs-CZ" sz="2400" b="1" dirty="0">
                <a:latin typeface="Comic Sans MS" pitchFamily="66" charset="0"/>
              </a:rPr>
              <a:t>střední</a:t>
            </a:r>
            <a:r>
              <a:rPr lang="cs-CZ" altLang="cs-CZ" sz="2400" dirty="0">
                <a:latin typeface="Comic Sans MS" pitchFamily="66" charset="0"/>
              </a:rPr>
              <a:t>		25 – 50 </a:t>
            </a:r>
            <a:r>
              <a:rPr lang="cs-CZ" altLang="cs-CZ" sz="2400" dirty="0">
                <a:latin typeface="Symbol" panose="05050102010706020507" pitchFamily="18" charset="2"/>
              </a:rPr>
              <a:t>m</a:t>
            </a:r>
            <a:r>
              <a:rPr lang="cs-CZ" altLang="cs-CZ" sz="2400" dirty="0">
                <a:latin typeface="Comic Sans MS" pitchFamily="66" charset="0"/>
              </a:rPr>
              <a:t>m			</a:t>
            </a:r>
            <a:r>
              <a:rPr lang="cs-CZ" altLang="cs-CZ" sz="2400" i="1" dirty="0" err="1">
                <a:latin typeface="Comic Sans MS" pitchFamily="66" charset="0"/>
              </a:rPr>
              <a:t>Cyanus</a:t>
            </a:r>
            <a:endParaRPr lang="cs-CZ" altLang="cs-CZ" sz="2400" i="1" dirty="0">
              <a:latin typeface="Comic Sans MS" pitchFamily="66" charset="0"/>
            </a:endParaRPr>
          </a:p>
          <a:p>
            <a:pPr>
              <a:spcBef>
                <a:spcPts val="1200"/>
              </a:spcBef>
            </a:pPr>
            <a:r>
              <a:rPr lang="cs-CZ" altLang="cs-CZ" sz="2400" b="1" dirty="0">
                <a:latin typeface="Comic Sans MS" pitchFamily="66" charset="0"/>
              </a:rPr>
              <a:t>velká</a:t>
            </a:r>
            <a:r>
              <a:rPr lang="cs-CZ" altLang="cs-CZ" sz="2400" dirty="0">
                <a:latin typeface="Comic Sans MS" pitchFamily="66" charset="0"/>
              </a:rPr>
              <a:t>			50 – 100 </a:t>
            </a:r>
            <a:r>
              <a:rPr lang="cs-CZ" altLang="cs-CZ" sz="2400" dirty="0">
                <a:latin typeface="Symbol" panose="05050102010706020507" pitchFamily="18" charset="2"/>
              </a:rPr>
              <a:t>m</a:t>
            </a:r>
            <a:r>
              <a:rPr lang="cs-CZ" altLang="cs-CZ" sz="2400" dirty="0">
                <a:latin typeface="Comic Sans MS" pitchFamily="66" charset="0"/>
              </a:rPr>
              <a:t>m 			</a:t>
            </a:r>
            <a:r>
              <a:rPr lang="cs-CZ" altLang="cs-CZ" sz="2400" i="1" dirty="0" err="1">
                <a:latin typeface="Comic Sans MS" pitchFamily="66" charset="0"/>
              </a:rPr>
              <a:t>Pinus</a:t>
            </a:r>
            <a:endParaRPr lang="cs-CZ" altLang="cs-CZ" sz="2400" i="1" dirty="0">
              <a:latin typeface="Comic Sans MS" pitchFamily="66" charset="0"/>
            </a:endParaRPr>
          </a:p>
          <a:p>
            <a:pPr>
              <a:spcBef>
                <a:spcPts val="1200"/>
              </a:spcBef>
            </a:pPr>
            <a:r>
              <a:rPr lang="cs-CZ" altLang="cs-CZ" sz="2400" b="1" dirty="0">
                <a:latin typeface="Comic Sans MS" pitchFamily="66" charset="0"/>
              </a:rPr>
              <a:t>velmi velká</a:t>
            </a:r>
            <a:r>
              <a:rPr lang="cs-CZ" altLang="cs-CZ" sz="2400" dirty="0">
                <a:latin typeface="Comic Sans MS" pitchFamily="66" charset="0"/>
              </a:rPr>
              <a:t>		100 – 200 </a:t>
            </a:r>
            <a:r>
              <a:rPr lang="cs-CZ" altLang="cs-CZ" sz="2400" dirty="0">
                <a:latin typeface="Symbol" panose="05050102010706020507" pitchFamily="18" charset="2"/>
              </a:rPr>
              <a:t>m</a:t>
            </a:r>
            <a:r>
              <a:rPr lang="cs-CZ" altLang="cs-CZ" sz="2400" dirty="0">
                <a:latin typeface="Comic Sans MS" pitchFamily="66" charset="0"/>
              </a:rPr>
              <a:t>m		</a:t>
            </a:r>
            <a:r>
              <a:rPr lang="cs-CZ" altLang="cs-CZ" sz="2400" i="1" dirty="0" err="1">
                <a:latin typeface="Comic Sans MS" pitchFamily="66" charset="0"/>
              </a:rPr>
              <a:t>Abies</a:t>
            </a:r>
            <a:endParaRPr lang="cs-CZ" altLang="cs-CZ" sz="2400" i="1" dirty="0">
              <a:latin typeface="Comic Sans MS" pitchFamily="66" charset="0"/>
            </a:endParaRPr>
          </a:p>
          <a:p>
            <a:pPr>
              <a:spcBef>
                <a:spcPts val="1200"/>
              </a:spcBef>
            </a:pPr>
            <a:r>
              <a:rPr lang="cs-CZ" altLang="cs-CZ" sz="2400" b="1" dirty="0">
                <a:latin typeface="Comic Sans MS" pitchFamily="66" charset="0"/>
              </a:rPr>
              <a:t>obrovská</a:t>
            </a:r>
            <a:r>
              <a:rPr lang="cs-CZ" altLang="cs-CZ" sz="2400" dirty="0">
                <a:latin typeface="Comic Sans MS" pitchFamily="66" charset="0"/>
              </a:rPr>
              <a:t>		nad 200 </a:t>
            </a:r>
            <a:r>
              <a:rPr lang="cs-CZ" altLang="cs-CZ" sz="2400" dirty="0">
                <a:latin typeface="Symbol" panose="05050102010706020507" pitchFamily="18" charset="2"/>
              </a:rPr>
              <a:t>m</a:t>
            </a:r>
            <a:r>
              <a:rPr lang="cs-CZ" altLang="cs-CZ" sz="2400" dirty="0">
                <a:latin typeface="Comic Sans MS" pitchFamily="66" charset="0"/>
              </a:rPr>
              <a:t>m			</a:t>
            </a:r>
            <a:r>
              <a:rPr lang="cs-CZ" altLang="cs-CZ" sz="2400" i="1" dirty="0" err="1">
                <a:latin typeface="Comic Sans MS" pitchFamily="66" charset="0"/>
              </a:rPr>
              <a:t>Cucurbita</a:t>
            </a:r>
            <a:endParaRPr lang="cs-CZ" altLang="cs-CZ" sz="2400" i="1" dirty="0">
              <a:latin typeface="Comic Sans MS" pitchFamily="66"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p:cNvSpPr>
            <a:spLocks noGrp="1" noChangeArrowheads="1"/>
          </p:cNvSpPr>
          <p:nvPr>
            <p:ph type="title"/>
          </p:nvPr>
        </p:nvSpPr>
        <p:spPr/>
        <p:txBody>
          <a:bodyPr/>
          <a:lstStyle/>
          <a:p>
            <a:pPr eaLnBrk="1" hangingPunct="1"/>
            <a:r>
              <a:rPr lang="cs-CZ" altLang="cs-CZ" sz="3200" b="1">
                <a:solidFill>
                  <a:srgbClr val="400DFB"/>
                </a:solidFill>
                <a:latin typeface="Comic Sans MS" pitchFamily="66" charset="0"/>
              </a:rPr>
              <a:t>Morfologická charakteristika pylových zrn </a:t>
            </a:r>
            <a:br>
              <a:rPr lang="cs-CZ" altLang="cs-CZ" sz="3200" b="1">
                <a:solidFill>
                  <a:srgbClr val="400DFB"/>
                </a:solidFill>
                <a:latin typeface="Comic Sans MS" pitchFamily="66" charset="0"/>
              </a:rPr>
            </a:br>
            <a:r>
              <a:rPr lang="cs-CZ" altLang="cs-CZ" sz="3200" b="1">
                <a:solidFill>
                  <a:srgbClr val="400DFB"/>
                </a:solidFill>
                <a:latin typeface="Comic Sans MS" pitchFamily="66" charset="0"/>
              </a:rPr>
              <a:t>podle apertur (Erdtman 1969)</a:t>
            </a:r>
          </a:p>
        </p:txBody>
      </p:sp>
      <p:sp>
        <p:nvSpPr>
          <p:cNvPr id="68610" name="Text Box 4"/>
          <p:cNvSpPr txBox="1">
            <a:spLocks noChangeArrowheads="1"/>
          </p:cNvSpPr>
          <p:nvPr/>
        </p:nvSpPr>
        <p:spPr bwMode="auto">
          <a:xfrm>
            <a:off x="1504950" y="2125663"/>
            <a:ext cx="9180513" cy="3416300"/>
          </a:xfrm>
          <a:prstGeom prst="rect">
            <a:avLst/>
          </a:prstGeom>
          <a:noFill/>
          <a:ln w="9525">
            <a:noFill/>
            <a:miter lim="800000"/>
            <a:headEnd/>
            <a:tailEnd/>
          </a:ln>
        </p:spPr>
        <p:txBody>
          <a:bodyPr>
            <a:spAutoFit/>
          </a:bodyPr>
          <a:lstStyle/>
          <a:p>
            <a:r>
              <a:rPr lang="cs-CZ" altLang="cs-CZ" sz="2400" b="1" dirty="0">
                <a:solidFill>
                  <a:srgbClr val="400DFB"/>
                </a:solidFill>
                <a:latin typeface="Comic Sans MS" pitchFamily="66" charset="0"/>
              </a:rPr>
              <a:t>NPC systém</a:t>
            </a:r>
          </a:p>
          <a:p>
            <a:r>
              <a:rPr lang="cs-CZ" altLang="cs-CZ" sz="2400" dirty="0">
                <a:latin typeface="Comic Sans MS" pitchFamily="66" charset="0"/>
              </a:rPr>
              <a:t>	N – počet (numerus)</a:t>
            </a:r>
          </a:p>
          <a:p>
            <a:r>
              <a:rPr lang="cs-CZ" altLang="cs-CZ" sz="2400" dirty="0">
                <a:latin typeface="Comic Sans MS" pitchFamily="66" charset="0"/>
              </a:rPr>
              <a:t>	P – poloha (</a:t>
            </a:r>
            <a:r>
              <a:rPr lang="cs-CZ" altLang="cs-CZ" sz="2400" dirty="0" err="1">
                <a:latin typeface="Comic Sans MS" pitchFamily="66" charset="0"/>
              </a:rPr>
              <a:t>positio</a:t>
            </a:r>
            <a:r>
              <a:rPr lang="cs-CZ" altLang="cs-CZ" sz="2400" dirty="0">
                <a:latin typeface="Comic Sans MS" pitchFamily="66" charset="0"/>
              </a:rPr>
              <a:t>)</a:t>
            </a:r>
          </a:p>
          <a:p>
            <a:r>
              <a:rPr lang="cs-CZ" altLang="cs-CZ" sz="2400" dirty="0">
                <a:latin typeface="Comic Sans MS" pitchFamily="66" charset="0"/>
              </a:rPr>
              <a:t>	C – tvar (</a:t>
            </a:r>
            <a:r>
              <a:rPr lang="cs-CZ" altLang="cs-CZ" sz="2400" dirty="0" err="1">
                <a:latin typeface="Comic Sans MS" pitchFamily="66" charset="0"/>
              </a:rPr>
              <a:t>character</a:t>
            </a:r>
            <a:r>
              <a:rPr lang="cs-CZ" altLang="cs-CZ" sz="2400" dirty="0">
                <a:latin typeface="Comic Sans MS" pitchFamily="66" charset="0"/>
              </a:rPr>
              <a:t>)</a:t>
            </a:r>
          </a:p>
          <a:p>
            <a:endParaRPr lang="cs-CZ" altLang="cs-CZ" sz="2400" dirty="0">
              <a:latin typeface="Comic Sans MS" pitchFamily="66" charset="0"/>
            </a:endParaRPr>
          </a:p>
          <a:p>
            <a:r>
              <a:rPr lang="cs-CZ" altLang="cs-CZ" sz="2400" dirty="0">
                <a:latin typeface="Comic Sans MS" pitchFamily="66" charset="0"/>
              </a:rPr>
              <a:t>typy apertury </a:t>
            </a:r>
          </a:p>
          <a:p>
            <a:r>
              <a:rPr lang="cs-CZ" altLang="cs-CZ" sz="2400" dirty="0">
                <a:latin typeface="Comic Sans MS" pitchFamily="66" charset="0"/>
              </a:rPr>
              <a:t>–  </a:t>
            </a:r>
            <a:r>
              <a:rPr lang="cs-CZ" altLang="cs-CZ" sz="2400" b="1" dirty="0" err="1">
                <a:latin typeface="Comic Sans MS" pitchFamily="66" charset="0"/>
              </a:rPr>
              <a:t>porus</a:t>
            </a:r>
            <a:r>
              <a:rPr lang="cs-CZ" altLang="cs-CZ" sz="2400" dirty="0">
                <a:latin typeface="Comic Sans MS" pitchFamily="66" charset="0"/>
              </a:rPr>
              <a:t> (okrouhlé až mírně oválná apertura) </a:t>
            </a:r>
          </a:p>
          <a:p>
            <a:r>
              <a:rPr lang="cs-CZ" altLang="cs-CZ" sz="2400" b="1" dirty="0">
                <a:latin typeface="Comic Sans MS" pitchFamily="66" charset="0"/>
              </a:rPr>
              <a:t>- </a:t>
            </a:r>
            <a:r>
              <a:rPr lang="cs-CZ" altLang="cs-CZ" sz="2400" b="1" dirty="0" err="1">
                <a:latin typeface="Comic Sans MS" pitchFamily="66" charset="0"/>
              </a:rPr>
              <a:t>kolpus</a:t>
            </a:r>
            <a:r>
              <a:rPr lang="cs-CZ" altLang="cs-CZ" sz="2400" b="1" dirty="0">
                <a:latin typeface="Comic Sans MS" pitchFamily="66" charset="0"/>
              </a:rPr>
              <a:t> </a:t>
            </a:r>
            <a:r>
              <a:rPr lang="cs-CZ" altLang="cs-CZ" sz="2400" dirty="0">
                <a:latin typeface="Comic Sans MS" pitchFamily="66" charset="0"/>
              </a:rPr>
              <a:t>(oválná až úzce štěrbinovitá apertura)</a:t>
            </a:r>
          </a:p>
          <a:p>
            <a:endParaRPr lang="cs-CZ" altLang="cs-CZ" sz="2400" dirty="0">
              <a:latin typeface="Comic Sans MS" pitchFamily="66" charset="0"/>
            </a:endParaRPr>
          </a:p>
        </p:txBody>
      </p:sp>
      <p:sp>
        <p:nvSpPr>
          <p:cNvPr id="68611" name="Text Box 5"/>
          <p:cNvSpPr txBox="1">
            <a:spLocks noChangeArrowheads="1"/>
          </p:cNvSpPr>
          <p:nvPr/>
        </p:nvSpPr>
        <p:spPr bwMode="auto">
          <a:xfrm>
            <a:off x="2879725" y="5770563"/>
            <a:ext cx="3844925" cy="369887"/>
          </a:xfrm>
          <a:prstGeom prst="rect">
            <a:avLst/>
          </a:prstGeom>
          <a:noFill/>
          <a:ln w="9525">
            <a:noFill/>
            <a:miter lim="800000"/>
            <a:headEnd/>
            <a:tailEnd/>
          </a:ln>
        </p:spPr>
        <p:txBody>
          <a:bodyPr wrap="none">
            <a:spAutoFit/>
          </a:bodyPr>
          <a:lstStyle/>
          <a:p>
            <a:r>
              <a:rPr lang="cs-CZ" altLang="cs-CZ">
                <a:latin typeface="Comic Sans MS" pitchFamily="66" charset="0"/>
              </a:rPr>
              <a:t>viz skripta Lux et Erdelská (2001)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27832" y="-185674"/>
            <a:ext cx="10361613" cy="1433513"/>
          </a:xfrm>
        </p:spPr>
        <p:txBody>
          <a:bodyPr/>
          <a:lstStyle/>
          <a:p>
            <a:r>
              <a:rPr lang="cs-CZ" dirty="0"/>
              <a:t>Klasifikace pylových zrn NPC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 y="383693"/>
            <a:ext cx="4114800" cy="1838325"/>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638" y="1073874"/>
            <a:ext cx="3657600" cy="2314575"/>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84" y="2304630"/>
            <a:ext cx="2830296" cy="4553370"/>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558" y="2139367"/>
            <a:ext cx="2780968" cy="4718633"/>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6526" y="2628736"/>
            <a:ext cx="2434814" cy="4038096"/>
          </a:xfrm>
          <a:prstGeom prst="rect">
            <a:avLst/>
          </a:prstGeom>
        </p:spPr>
      </p:pic>
    </p:spTree>
    <p:extLst>
      <p:ext uri="{BB962C8B-B14F-4D97-AF65-F5344CB8AC3E}">
        <p14:creationId xmlns:p14="http://schemas.microsoft.com/office/powerpoint/2010/main" val="337460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2209800" y="304800"/>
            <a:ext cx="7770813" cy="1433513"/>
          </a:xfrm>
        </p:spPr>
        <p:txBody>
          <a:bodyPr/>
          <a:lstStyle/>
          <a:p>
            <a:pPr eaLnBrk="1" hangingPunct="1"/>
            <a:r>
              <a:rPr lang="cs-CZ" altLang="cs-CZ" sz="3200" b="1">
                <a:solidFill>
                  <a:srgbClr val="400DFB"/>
                </a:solidFill>
                <a:latin typeface="Comic Sans MS" pitchFamily="66" charset="0"/>
              </a:rPr>
              <a:t>Příklady různých typů pylových zrn</a:t>
            </a:r>
          </a:p>
        </p:txBody>
      </p:sp>
      <p:pic>
        <p:nvPicPr>
          <p:cNvPr id="69634" name="Picture 3"/>
          <p:cNvPicPr>
            <a:picLocks noChangeAspect="1" noChangeArrowheads="1"/>
          </p:cNvPicPr>
          <p:nvPr/>
        </p:nvPicPr>
        <p:blipFill>
          <a:blip r:embed="rId2"/>
          <a:srcRect/>
          <a:stretch>
            <a:fillRect/>
          </a:stretch>
        </p:blipFill>
        <p:spPr bwMode="auto">
          <a:xfrm>
            <a:off x="1803400" y="1866900"/>
            <a:ext cx="8583613" cy="3116263"/>
          </a:xfrm>
          <a:prstGeom prst="rect">
            <a:avLst/>
          </a:prstGeom>
          <a:noFill/>
          <a:ln w="9525">
            <a:noFill/>
            <a:miter lim="800000"/>
            <a:headEnd/>
            <a:tailEnd/>
          </a:ln>
        </p:spPr>
      </p:pic>
      <p:sp>
        <p:nvSpPr>
          <p:cNvPr id="69635" name="Text Box 4"/>
          <p:cNvSpPr txBox="1">
            <a:spLocks noChangeArrowheads="1"/>
          </p:cNvSpPr>
          <p:nvPr/>
        </p:nvSpPr>
        <p:spPr bwMode="auto">
          <a:xfrm>
            <a:off x="3657600" y="5105400"/>
            <a:ext cx="4413250" cy="1631950"/>
          </a:xfrm>
          <a:prstGeom prst="rect">
            <a:avLst/>
          </a:prstGeom>
          <a:noFill/>
          <a:ln w="9525">
            <a:noFill/>
            <a:miter lim="800000"/>
            <a:headEnd/>
            <a:tailEnd/>
          </a:ln>
        </p:spPr>
        <p:txBody>
          <a:bodyPr wrap="none">
            <a:spAutoFit/>
          </a:bodyPr>
          <a:lstStyle/>
          <a:p>
            <a:r>
              <a:rPr lang="cs-CZ" altLang="cs-CZ" sz="2000">
                <a:latin typeface="Comic Sans MS" pitchFamily="66" charset="0"/>
              </a:rPr>
              <a:t>1 – trizonoporátní (bříza)</a:t>
            </a:r>
          </a:p>
          <a:p>
            <a:r>
              <a:rPr lang="cs-CZ" altLang="cs-CZ" sz="2000">
                <a:latin typeface="Comic Sans MS" pitchFamily="66" charset="0"/>
              </a:rPr>
              <a:t>2 – pentazonoporátní (olše)</a:t>
            </a:r>
          </a:p>
          <a:p>
            <a:r>
              <a:rPr lang="cs-CZ" altLang="cs-CZ" sz="2000">
                <a:latin typeface="Comic Sans MS" pitchFamily="66" charset="0"/>
              </a:rPr>
              <a:t>3 – trizonokolpátní (javor, tabák)</a:t>
            </a:r>
          </a:p>
          <a:p>
            <a:r>
              <a:rPr lang="cs-CZ" altLang="cs-CZ" sz="2000">
                <a:latin typeface="Comic Sans MS" pitchFamily="66" charset="0"/>
              </a:rPr>
              <a:t>4 – polypantoporátní (merlík, tykev)</a:t>
            </a:r>
          </a:p>
          <a:p>
            <a:r>
              <a:rPr lang="cs-CZ" altLang="cs-CZ" sz="2000">
                <a:latin typeface="Comic Sans MS" pitchFamily="66" charset="0"/>
              </a:rPr>
              <a:t>5 – hexapantokolpátní (kuřinka)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560" y="-164892"/>
            <a:ext cx="8580880" cy="6858000"/>
          </a:xfrm>
          <a:prstGeom prst="rect">
            <a:avLst/>
          </a:prstGeom>
        </p:spPr>
      </p:pic>
    </p:spTree>
    <p:extLst>
      <p:ext uri="{BB962C8B-B14F-4D97-AF65-F5344CB8AC3E}">
        <p14:creationId xmlns:p14="http://schemas.microsoft.com/office/powerpoint/2010/main" val="2983262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209800" y="0"/>
            <a:ext cx="7772400" cy="1143000"/>
          </a:xfrm>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dirty="0" err="1">
                <a:solidFill>
                  <a:srgbClr val="400DFB"/>
                </a:solidFill>
                <a:latin typeface="Comic Sans MS" pitchFamily="66" charset="0"/>
              </a:rPr>
              <a:t>Sporoderma</a:t>
            </a:r>
            <a:r>
              <a:rPr lang="cs-CZ" altLang="cs-CZ" sz="3200" b="1" dirty="0">
                <a:solidFill>
                  <a:srgbClr val="400DFB"/>
                </a:solidFill>
                <a:latin typeface="Comic Sans MS" pitchFamily="66" charset="0"/>
              </a:rPr>
              <a:t> - stěna pylového zrna</a:t>
            </a:r>
            <a:endParaRPr lang="en-GB" altLang="cs-CZ" sz="3200" b="1" dirty="0">
              <a:solidFill>
                <a:srgbClr val="400DFB"/>
              </a:solidFill>
              <a:latin typeface="Comic Sans MS" pitchFamily="66" charset="0"/>
            </a:endParaRPr>
          </a:p>
        </p:txBody>
      </p:sp>
      <p:sp>
        <p:nvSpPr>
          <p:cNvPr id="70658" name="Rectangle 2"/>
          <p:cNvSpPr>
            <a:spLocks noGrp="1" noChangeArrowheads="1"/>
          </p:cNvSpPr>
          <p:nvPr>
            <p:ph type="body" idx="1"/>
          </p:nvPr>
        </p:nvSpPr>
        <p:spPr>
          <a:xfrm>
            <a:off x="2209800" y="1439863"/>
            <a:ext cx="7380288" cy="4975225"/>
          </a:xfrm>
        </p:spPr>
        <p:txBody>
          <a:bodyPr/>
          <a:lstStyle/>
          <a:p>
            <a:pPr eaLnBrk="1" hangingPunct="1">
              <a:lnSpc>
                <a:spcPct val="100000"/>
              </a:lnSpc>
              <a:spcBef>
                <a:spcPts val="600"/>
              </a:spcBef>
              <a:buClr>
                <a:srgbClr val="0000FF"/>
              </a:buClr>
              <a:buFont typeface="Comic Sans MS" pitchFamily="6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400" b="1" dirty="0" err="1">
                <a:solidFill>
                  <a:srgbClr val="0000FF"/>
                </a:solidFill>
                <a:latin typeface="Comic Sans MS" pitchFamily="66" charset="0"/>
              </a:rPr>
              <a:t>vnit</a:t>
            </a:r>
            <a:r>
              <a:rPr lang="cs-CZ" altLang="cs-CZ" sz="2400" b="1" dirty="0">
                <a:solidFill>
                  <a:srgbClr val="0000FF"/>
                </a:solidFill>
                <a:latin typeface="Comic Sans MS" pitchFamily="66" charset="0"/>
              </a:rPr>
              <a:t>ř</a:t>
            </a:r>
            <a:r>
              <a:rPr lang="en-GB" altLang="cs-CZ" sz="2400" b="1" dirty="0" err="1">
                <a:solidFill>
                  <a:srgbClr val="0000FF"/>
                </a:solidFill>
                <a:latin typeface="Comic Sans MS" pitchFamily="66" charset="0"/>
              </a:rPr>
              <a:t>ní</a:t>
            </a:r>
            <a:r>
              <a:rPr lang="en-GB" altLang="cs-CZ" sz="2400" b="1" dirty="0">
                <a:solidFill>
                  <a:srgbClr val="0000FF"/>
                </a:solidFill>
                <a:latin typeface="Comic Sans MS" pitchFamily="66" charset="0"/>
              </a:rPr>
              <a:t> </a:t>
            </a:r>
            <a:r>
              <a:rPr lang="en-GB" altLang="cs-CZ" sz="2400" b="1" dirty="0" err="1">
                <a:solidFill>
                  <a:srgbClr val="0000FF"/>
                </a:solidFill>
                <a:latin typeface="Comic Sans MS" pitchFamily="66" charset="0"/>
              </a:rPr>
              <a:t>vrstva</a:t>
            </a:r>
            <a:r>
              <a:rPr lang="en-GB" altLang="cs-CZ" sz="2400" b="1" dirty="0">
                <a:solidFill>
                  <a:srgbClr val="0000FF"/>
                </a:solidFill>
                <a:latin typeface="Comic Sans MS" pitchFamily="66" charset="0"/>
              </a:rPr>
              <a:t> = </a:t>
            </a:r>
            <a:r>
              <a:rPr lang="en-GB" altLang="cs-CZ" sz="2400" b="1" dirty="0" err="1">
                <a:solidFill>
                  <a:srgbClr val="0000FF"/>
                </a:solidFill>
                <a:latin typeface="Comic Sans MS" pitchFamily="66" charset="0"/>
              </a:rPr>
              <a:t>intina</a:t>
            </a:r>
            <a:r>
              <a:rPr lang="en-GB" altLang="cs-CZ" sz="2400" b="1" dirty="0">
                <a:solidFill>
                  <a:srgbClr val="0000FF"/>
                </a:solidFill>
                <a:latin typeface="Comic Sans MS" pitchFamily="66" charset="0"/>
              </a:rPr>
              <a:t> </a:t>
            </a:r>
            <a:r>
              <a:rPr lang="en-GB" altLang="cs-CZ" sz="2400" b="1" dirty="0">
                <a:latin typeface="Comic Sans MS" pitchFamily="66" charset="0"/>
              </a:rPr>
              <a:t>– </a:t>
            </a:r>
            <a:r>
              <a:rPr lang="en-GB" altLang="cs-CZ" sz="2400" b="1" dirty="0" err="1">
                <a:latin typeface="Comic Sans MS" pitchFamily="66" charset="0"/>
              </a:rPr>
              <a:t>pektocelulózová</a:t>
            </a:r>
            <a:r>
              <a:rPr lang="en-GB" altLang="cs-CZ" sz="2400" b="1" dirty="0">
                <a:latin typeface="Comic Sans MS" pitchFamily="66" charset="0"/>
              </a:rPr>
              <a:t> (</a:t>
            </a:r>
            <a:r>
              <a:rPr lang="en-GB" altLang="cs-CZ" sz="2400" b="1" dirty="0" err="1">
                <a:latin typeface="Comic Sans MS" pitchFamily="66" charset="0"/>
              </a:rPr>
              <a:t>spojení</a:t>
            </a:r>
            <a:r>
              <a:rPr lang="en-GB" altLang="cs-CZ" sz="2400" b="1" dirty="0">
                <a:latin typeface="Comic Sans MS" pitchFamily="66" charset="0"/>
              </a:rPr>
              <a:t> </a:t>
            </a:r>
            <a:r>
              <a:rPr lang="en-GB" altLang="cs-CZ" sz="2400" b="1" dirty="0" err="1">
                <a:latin typeface="Comic Sans MS" pitchFamily="66" charset="0"/>
              </a:rPr>
              <a:t>intiny</a:t>
            </a:r>
            <a:r>
              <a:rPr lang="en-GB" altLang="cs-CZ" sz="2400" b="1" dirty="0">
                <a:latin typeface="Comic Sans MS" pitchFamily="66" charset="0"/>
              </a:rPr>
              <a:t> s </a:t>
            </a:r>
            <a:r>
              <a:rPr lang="en-GB" altLang="cs-CZ" sz="2400" b="1" dirty="0" err="1">
                <a:latin typeface="Comic Sans MS" pitchFamily="66" charset="0"/>
              </a:rPr>
              <a:t>okolním</a:t>
            </a:r>
            <a:r>
              <a:rPr lang="en-GB" altLang="cs-CZ" sz="2400" b="1" dirty="0">
                <a:latin typeface="Comic Sans MS" pitchFamily="66" charset="0"/>
              </a:rPr>
              <a:t> </a:t>
            </a:r>
            <a:r>
              <a:rPr lang="en-GB" altLang="cs-CZ" sz="2400" b="1" dirty="0" err="1">
                <a:latin typeface="Comic Sans MS" pitchFamily="66" charset="0"/>
              </a:rPr>
              <a:t>prost</a:t>
            </a:r>
            <a:r>
              <a:rPr lang="cs-CZ" altLang="cs-CZ" sz="2400" b="1" dirty="0">
                <a:latin typeface="Comic Sans MS" pitchFamily="66" charset="0"/>
              </a:rPr>
              <a:t>ř</a:t>
            </a:r>
            <a:r>
              <a:rPr lang="en-GB" altLang="cs-CZ" sz="2400" b="1" dirty="0" err="1">
                <a:latin typeface="Comic Sans MS" pitchFamily="66" charset="0"/>
              </a:rPr>
              <a:t>edím</a:t>
            </a:r>
            <a:r>
              <a:rPr lang="en-GB" altLang="cs-CZ" sz="2400" b="1" dirty="0">
                <a:latin typeface="Comic Sans MS" pitchFamily="66" charset="0"/>
              </a:rPr>
              <a:t> = </a:t>
            </a:r>
            <a:r>
              <a:rPr lang="en-GB" altLang="cs-CZ" sz="2400" b="1" dirty="0" err="1">
                <a:latin typeface="Comic Sans MS" pitchFamily="66" charset="0"/>
              </a:rPr>
              <a:t>apertury</a:t>
            </a:r>
            <a:r>
              <a:rPr lang="en-GB" altLang="cs-CZ" sz="2400" b="1" dirty="0">
                <a:latin typeface="Comic Sans MS" pitchFamily="66" charset="0"/>
              </a:rPr>
              <a:t> (</a:t>
            </a:r>
            <a:r>
              <a:rPr lang="en-GB" altLang="cs-CZ" sz="2400" b="1" dirty="0" err="1">
                <a:latin typeface="Comic Sans MS" pitchFamily="66" charset="0"/>
              </a:rPr>
              <a:t>póry</a:t>
            </a:r>
            <a:r>
              <a:rPr lang="en-GB" altLang="cs-CZ" sz="2400" b="1" dirty="0">
                <a:latin typeface="Comic Sans MS" pitchFamily="66" charset="0"/>
              </a:rPr>
              <a:t>) v </a:t>
            </a:r>
            <a:r>
              <a:rPr lang="en-GB" altLang="cs-CZ" sz="2400" b="1" dirty="0" err="1">
                <a:latin typeface="Comic Sans MS" pitchFamily="66" charset="0"/>
              </a:rPr>
              <a:t>exin</a:t>
            </a:r>
            <a:r>
              <a:rPr lang="cs-CZ" altLang="cs-CZ" sz="2400" b="1" dirty="0">
                <a:latin typeface="Comic Sans MS" pitchFamily="66" charset="0"/>
              </a:rPr>
              <a:t>ě</a:t>
            </a:r>
            <a:r>
              <a:rPr lang="en-GB" altLang="cs-CZ" sz="2400" b="1" dirty="0">
                <a:latin typeface="Comic Sans MS" pitchFamily="66" charset="0"/>
              </a:rPr>
              <a:t>, </a:t>
            </a:r>
            <a:r>
              <a:rPr lang="en-GB" altLang="cs-CZ" sz="2400" b="1" dirty="0" err="1">
                <a:latin typeface="Comic Sans MS" pitchFamily="66" charset="0"/>
              </a:rPr>
              <a:t>kanálky</a:t>
            </a:r>
            <a:r>
              <a:rPr lang="en-GB" altLang="cs-CZ" sz="2400" b="1" dirty="0">
                <a:latin typeface="Comic Sans MS" pitchFamily="66" charset="0"/>
              </a:rPr>
              <a:t>)‏</a:t>
            </a:r>
          </a:p>
          <a:p>
            <a:pPr eaLnBrk="1" hangingPunct="1">
              <a:lnSpc>
                <a:spcPct val="100000"/>
              </a:lnSpc>
              <a:spcBef>
                <a:spcPts val="600"/>
              </a:spcBef>
              <a:buClr>
                <a:srgbClr val="0000FF"/>
              </a:buClr>
              <a:buFont typeface="Comic Sans MS" pitchFamily="6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400" b="1" dirty="0" err="1">
                <a:solidFill>
                  <a:srgbClr val="0000FF"/>
                </a:solidFill>
                <a:latin typeface="Comic Sans MS" pitchFamily="66" charset="0"/>
              </a:rPr>
              <a:t>vn</a:t>
            </a:r>
            <a:r>
              <a:rPr lang="cs-CZ" altLang="cs-CZ" sz="2400" b="1" dirty="0">
                <a:solidFill>
                  <a:srgbClr val="0000FF"/>
                </a:solidFill>
                <a:latin typeface="Comic Sans MS" pitchFamily="66" charset="0"/>
              </a:rPr>
              <a:t>ě</a:t>
            </a:r>
            <a:r>
              <a:rPr lang="en-GB" altLang="cs-CZ" sz="2400" b="1" dirty="0" err="1">
                <a:solidFill>
                  <a:srgbClr val="0000FF"/>
                </a:solidFill>
                <a:latin typeface="Comic Sans MS" pitchFamily="66" charset="0"/>
              </a:rPr>
              <a:t>jší</a:t>
            </a:r>
            <a:r>
              <a:rPr lang="en-GB" altLang="cs-CZ" sz="2400" b="1" dirty="0">
                <a:solidFill>
                  <a:srgbClr val="0000FF"/>
                </a:solidFill>
                <a:latin typeface="Comic Sans MS" pitchFamily="66" charset="0"/>
              </a:rPr>
              <a:t> </a:t>
            </a:r>
            <a:r>
              <a:rPr lang="en-GB" altLang="cs-CZ" sz="2400" b="1" dirty="0" err="1">
                <a:solidFill>
                  <a:srgbClr val="0000FF"/>
                </a:solidFill>
                <a:latin typeface="Comic Sans MS" pitchFamily="66" charset="0"/>
              </a:rPr>
              <a:t>vrstva</a:t>
            </a:r>
            <a:r>
              <a:rPr lang="en-GB" altLang="cs-CZ" sz="2400" b="1" dirty="0">
                <a:solidFill>
                  <a:srgbClr val="0000FF"/>
                </a:solidFill>
                <a:latin typeface="Comic Sans MS" pitchFamily="66" charset="0"/>
              </a:rPr>
              <a:t> = </a:t>
            </a:r>
            <a:r>
              <a:rPr lang="en-GB" altLang="cs-CZ" sz="2400" b="1" dirty="0" err="1">
                <a:solidFill>
                  <a:srgbClr val="0000FF"/>
                </a:solidFill>
                <a:latin typeface="Comic Sans MS" pitchFamily="66" charset="0"/>
              </a:rPr>
              <a:t>exina</a:t>
            </a:r>
            <a:r>
              <a:rPr lang="en-GB" altLang="cs-CZ" sz="2400" b="1" dirty="0">
                <a:latin typeface="Comic Sans MS" pitchFamily="66" charset="0"/>
              </a:rPr>
              <a:t> – </a:t>
            </a:r>
            <a:r>
              <a:rPr lang="en-GB" altLang="cs-CZ" sz="2400" b="1" dirty="0" err="1">
                <a:latin typeface="Comic Sans MS" pitchFamily="66" charset="0"/>
              </a:rPr>
              <a:t>sporopolenin</a:t>
            </a:r>
            <a:endParaRPr lang="en-GB" altLang="cs-CZ" sz="2400" b="1" dirty="0">
              <a:latin typeface="Comic Sans MS" pitchFamily="66" charset="0"/>
            </a:endParaRPr>
          </a:p>
          <a:p>
            <a:pPr lvl="1" eaLnBrk="1" hangingPunct="1">
              <a:lnSpc>
                <a:spcPct val="100000"/>
              </a:lnSpc>
              <a:spcBef>
                <a:spcPts val="600"/>
              </a:spcBef>
              <a:buFont typeface="Comic Sans MS" pitchFamily="6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400" b="1" dirty="0" err="1">
                <a:latin typeface="Comic Sans MS" pitchFamily="66" charset="0"/>
              </a:rPr>
              <a:t>endexina</a:t>
            </a:r>
            <a:r>
              <a:rPr lang="en-GB" altLang="cs-CZ" sz="2400" b="1" dirty="0">
                <a:latin typeface="Comic Sans MS" pitchFamily="66" charset="0"/>
              </a:rPr>
              <a:t> </a:t>
            </a:r>
            <a:r>
              <a:rPr lang="cs-CZ" altLang="cs-CZ" sz="2400" b="1" dirty="0">
                <a:latin typeface="Comic Sans MS" pitchFamily="66" charset="0"/>
              </a:rPr>
              <a:t>(</a:t>
            </a:r>
            <a:r>
              <a:rPr lang="cs-CZ" altLang="cs-CZ" sz="2400" b="1" dirty="0" err="1">
                <a:latin typeface="Comic Sans MS" pitchFamily="66" charset="0"/>
              </a:rPr>
              <a:t>nexina</a:t>
            </a:r>
            <a:r>
              <a:rPr lang="cs-CZ" altLang="cs-CZ" sz="2400" b="1" dirty="0">
                <a:latin typeface="Comic Sans MS" pitchFamily="66" charset="0"/>
              </a:rPr>
              <a:t>) </a:t>
            </a:r>
            <a:r>
              <a:rPr lang="en-GB" altLang="cs-CZ" sz="2400" b="1" dirty="0">
                <a:latin typeface="Comic Sans MS" pitchFamily="66" charset="0"/>
              </a:rPr>
              <a:t>= </a:t>
            </a:r>
            <a:r>
              <a:rPr lang="en-GB" altLang="cs-CZ" sz="2400" b="1" dirty="0" err="1">
                <a:latin typeface="Comic Sans MS" pitchFamily="66" charset="0"/>
              </a:rPr>
              <a:t>hladká</a:t>
            </a:r>
            <a:r>
              <a:rPr lang="en-GB" altLang="cs-CZ" sz="2400" b="1" dirty="0">
                <a:latin typeface="Comic Sans MS" pitchFamily="66" charset="0"/>
              </a:rPr>
              <a:t> </a:t>
            </a:r>
            <a:r>
              <a:rPr lang="en-GB" altLang="cs-CZ" sz="2400" b="1" dirty="0" err="1">
                <a:latin typeface="Comic Sans MS" pitchFamily="66" charset="0"/>
              </a:rPr>
              <a:t>lamelární</a:t>
            </a:r>
            <a:r>
              <a:rPr lang="en-GB" altLang="cs-CZ" sz="2400" b="1" dirty="0">
                <a:latin typeface="Comic Sans MS" pitchFamily="66" charset="0"/>
              </a:rPr>
              <a:t> </a:t>
            </a:r>
            <a:r>
              <a:rPr lang="en-GB" altLang="cs-CZ" sz="2400" b="1" dirty="0" err="1">
                <a:latin typeface="Comic Sans MS" pitchFamily="66" charset="0"/>
              </a:rPr>
              <a:t>vrstva</a:t>
            </a:r>
            <a:endParaRPr lang="en-GB" altLang="cs-CZ" sz="2400" b="1" dirty="0">
              <a:latin typeface="Comic Sans MS" pitchFamily="66" charset="0"/>
            </a:endParaRPr>
          </a:p>
          <a:p>
            <a:pPr lvl="1" eaLnBrk="1" hangingPunct="1">
              <a:lnSpc>
                <a:spcPct val="100000"/>
              </a:lnSpc>
              <a:spcBef>
                <a:spcPts val="600"/>
              </a:spcBef>
              <a:buFont typeface="Comic Sans MS" pitchFamily="6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400" b="1" dirty="0" err="1">
                <a:latin typeface="Comic Sans MS" pitchFamily="66" charset="0"/>
              </a:rPr>
              <a:t>ektexina</a:t>
            </a:r>
            <a:r>
              <a:rPr lang="en-GB" altLang="cs-CZ" sz="2400" b="1" dirty="0">
                <a:latin typeface="Comic Sans MS" pitchFamily="66" charset="0"/>
              </a:rPr>
              <a:t> </a:t>
            </a:r>
            <a:r>
              <a:rPr lang="cs-CZ" altLang="cs-CZ" sz="2400" b="1" dirty="0">
                <a:latin typeface="Comic Sans MS" pitchFamily="66" charset="0"/>
              </a:rPr>
              <a:t>(</a:t>
            </a:r>
            <a:r>
              <a:rPr lang="cs-CZ" altLang="cs-CZ" sz="2400" b="1" dirty="0" err="1">
                <a:latin typeface="Comic Sans MS" pitchFamily="66" charset="0"/>
              </a:rPr>
              <a:t>sexina</a:t>
            </a:r>
            <a:r>
              <a:rPr lang="cs-CZ" altLang="cs-CZ" sz="2400" b="1" dirty="0">
                <a:latin typeface="Comic Sans MS" pitchFamily="66" charset="0"/>
              </a:rPr>
              <a:t>) </a:t>
            </a:r>
            <a:r>
              <a:rPr lang="en-GB" altLang="cs-CZ" sz="2400" b="1" dirty="0">
                <a:latin typeface="Comic Sans MS" pitchFamily="66" charset="0"/>
              </a:rPr>
              <a:t>= </a:t>
            </a:r>
            <a:r>
              <a:rPr lang="en-GB" altLang="cs-CZ" sz="2400" b="1" dirty="0" err="1">
                <a:latin typeface="Comic Sans MS" pitchFamily="66" charset="0"/>
              </a:rPr>
              <a:t>strukturovaná</a:t>
            </a:r>
            <a:endParaRPr lang="en-GB" altLang="cs-CZ" sz="2400" b="1" dirty="0">
              <a:latin typeface="Comic Sans MS" pitchFamily="66" charset="0"/>
            </a:endParaRPr>
          </a:p>
          <a:p>
            <a:pPr lvl="2" eaLnBrk="1" hangingPunct="1">
              <a:lnSpc>
                <a:spcPct val="100000"/>
              </a:lnSpc>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b="1" dirty="0">
                <a:latin typeface="Comic Sans MS" pitchFamily="66" charset="0"/>
              </a:rPr>
              <a:t>	</a:t>
            </a:r>
            <a:r>
              <a:rPr lang="en-GB" altLang="cs-CZ" b="1" dirty="0" err="1">
                <a:latin typeface="Comic Sans MS" pitchFamily="66" charset="0"/>
              </a:rPr>
              <a:t>základní</a:t>
            </a:r>
            <a:r>
              <a:rPr lang="en-GB" altLang="cs-CZ" b="1" dirty="0">
                <a:latin typeface="Comic Sans MS" pitchFamily="66" charset="0"/>
              </a:rPr>
              <a:t> </a:t>
            </a:r>
            <a:r>
              <a:rPr lang="en-GB" altLang="cs-CZ" b="1" dirty="0" err="1">
                <a:latin typeface="Comic Sans MS" pitchFamily="66" charset="0"/>
              </a:rPr>
              <a:t>vrstva</a:t>
            </a:r>
            <a:endParaRPr lang="en-GB" altLang="cs-CZ" b="1" dirty="0">
              <a:latin typeface="Comic Sans MS" pitchFamily="66" charset="0"/>
            </a:endParaRPr>
          </a:p>
          <a:p>
            <a:pPr lvl="2" eaLnBrk="1" hangingPunct="1">
              <a:lnSpc>
                <a:spcPct val="100000"/>
              </a:lnSpc>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b="1" dirty="0">
                <a:latin typeface="Comic Sans MS" pitchFamily="66" charset="0"/>
              </a:rPr>
              <a:t>	</a:t>
            </a:r>
            <a:r>
              <a:rPr lang="en-GB" altLang="cs-CZ" b="1" dirty="0" err="1">
                <a:latin typeface="Comic Sans MS" pitchFamily="66" charset="0"/>
              </a:rPr>
              <a:t>bakuly</a:t>
            </a:r>
            <a:endParaRPr lang="en-GB" altLang="cs-CZ" b="1" dirty="0">
              <a:latin typeface="Comic Sans MS" pitchFamily="66" charset="0"/>
            </a:endParaRPr>
          </a:p>
          <a:p>
            <a:pPr lvl="2" eaLnBrk="1" hangingPunct="1">
              <a:lnSpc>
                <a:spcPct val="100000"/>
              </a:lnSpc>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b="1" dirty="0">
                <a:latin typeface="Comic Sans MS" pitchFamily="66" charset="0"/>
              </a:rPr>
              <a:t>	</a:t>
            </a:r>
            <a:r>
              <a:rPr lang="en-GB" altLang="cs-CZ" b="1" dirty="0" err="1">
                <a:latin typeface="Comic Sans MS" pitchFamily="66" charset="0"/>
              </a:rPr>
              <a:t>tektum</a:t>
            </a:r>
            <a:endParaRPr lang="en-GB" altLang="cs-CZ" b="1" dirty="0">
              <a:latin typeface="Comic Sans MS" pitchFamily="66" charset="0"/>
            </a:endParaRPr>
          </a:p>
          <a:p>
            <a:pPr eaLnBrk="1" hangingPunct="1">
              <a:lnSpc>
                <a:spcPct val="100000"/>
              </a:lnSpc>
              <a:spcBef>
                <a:spcPts val="600"/>
              </a:spcBef>
              <a:buClr>
                <a:srgbClr val="0000FF"/>
              </a:buClr>
              <a:buFont typeface="Comic Sans MS" pitchFamily="6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400" b="1" dirty="0" err="1">
                <a:solidFill>
                  <a:srgbClr val="0000FF"/>
                </a:solidFill>
                <a:latin typeface="Comic Sans MS" pitchFamily="66" charset="0"/>
              </a:rPr>
              <a:t>pylový</a:t>
            </a:r>
            <a:r>
              <a:rPr lang="en-GB" altLang="cs-CZ" sz="2400" b="1" dirty="0">
                <a:solidFill>
                  <a:srgbClr val="0000FF"/>
                </a:solidFill>
                <a:latin typeface="Comic Sans MS" pitchFamily="66" charset="0"/>
              </a:rPr>
              <a:t> </a:t>
            </a:r>
            <a:r>
              <a:rPr lang="en-GB" altLang="cs-CZ" sz="2400" b="1" dirty="0" err="1">
                <a:solidFill>
                  <a:srgbClr val="0000FF"/>
                </a:solidFill>
                <a:latin typeface="Comic Sans MS" pitchFamily="66" charset="0"/>
              </a:rPr>
              <a:t>tmel</a:t>
            </a:r>
            <a:r>
              <a:rPr lang="en-GB" altLang="cs-CZ" sz="2400" b="1" dirty="0">
                <a:latin typeface="Comic Sans MS" pitchFamily="66" charset="0"/>
              </a:rPr>
              <a:t> – </a:t>
            </a:r>
            <a:r>
              <a:rPr lang="en-GB" altLang="cs-CZ" sz="2400" b="1" dirty="0" err="1">
                <a:latin typeface="Comic Sans MS" pitchFamily="66" charset="0"/>
              </a:rPr>
              <a:t>lipidy</a:t>
            </a:r>
            <a:r>
              <a:rPr lang="en-GB" altLang="cs-CZ" sz="2400" b="1" dirty="0">
                <a:latin typeface="Comic Sans MS" pitchFamily="66" charset="0"/>
              </a:rPr>
              <a:t>, </a:t>
            </a:r>
            <a:r>
              <a:rPr lang="en-GB" altLang="cs-CZ" sz="2400" b="1" dirty="0" err="1">
                <a:latin typeface="Comic Sans MS" pitchFamily="66" charset="0"/>
              </a:rPr>
              <a:t>proteiny</a:t>
            </a:r>
            <a:r>
              <a:rPr lang="en-GB" altLang="cs-CZ" sz="2400" b="1" dirty="0">
                <a:latin typeface="Comic Sans MS" pitchFamily="66" charset="0"/>
              </a:rPr>
              <a:t>, </a:t>
            </a:r>
            <a:r>
              <a:rPr lang="en-GB" altLang="cs-CZ" sz="2400" b="1" dirty="0" err="1">
                <a:latin typeface="Comic Sans MS" pitchFamily="66" charset="0"/>
              </a:rPr>
              <a:t>flavonoidy</a:t>
            </a:r>
            <a:r>
              <a:rPr lang="en-GB" altLang="cs-CZ" sz="2400" b="1" dirty="0">
                <a:latin typeface="Comic Sans MS" pitchFamily="66" charset="0"/>
              </a:rPr>
              <a:t>, </a:t>
            </a:r>
            <a:r>
              <a:rPr lang="en-GB" altLang="cs-CZ" sz="2400" b="1" dirty="0" err="1">
                <a:latin typeface="Comic Sans MS" pitchFamily="66" charset="0"/>
              </a:rPr>
              <a:t>aromatické</a:t>
            </a:r>
            <a:r>
              <a:rPr lang="en-GB" altLang="cs-CZ" sz="2400" b="1" dirty="0">
                <a:latin typeface="Comic Sans MS" pitchFamily="66" charset="0"/>
              </a:rPr>
              <a:t> </a:t>
            </a:r>
            <a:r>
              <a:rPr lang="en-GB" altLang="cs-CZ" sz="2400" b="1" dirty="0" err="1">
                <a:latin typeface="Comic Sans MS" pitchFamily="66" charset="0"/>
              </a:rPr>
              <a:t>látky</a:t>
            </a:r>
            <a:endParaRPr lang="en-GB" altLang="cs-CZ" b="1" dirty="0">
              <a:latin typeface="Comic Sans MS" pitchFamily="6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lang="cs-CZ" altLang="cs-CZ" sz="3200" b="1">
                <a:solidFill>
                  <a:srgbClr val="400DFB"/>
                </a:solidFill>
                <a:latin typeface="Comic Sans MS" pitchFamily="66" charset="0"/>
              </a:rPr>
              <a:t>Hydratovaná pylová zrna lilie</a:t>
            </a:r>
          </a:p>
        </p:txBody>
      </p:sp>
      <p:pic>
        <p:nvPicPr>
          <p:cNvPr id="72706" name="Picture 3" descr="lil_gr2"/>
          <p:cNvPicPr>
            <a:picLocks noChangeAspect="1" noChangeArrowheads="1"/>
          </p:cNvPicPr>
          <p:nvPr/>
        </p:nvPicPr>
        <p:blipFill>
          <a:blip r:embed="rId2"/>
          <a:srcRect/>
          <a:stretch>
            <a:fillRect/>
          </a:stretch>
        </p:blipFill>
        <p:spPr bwMode="auto">
          <a:xfrm>
            <a:off x="2873375" y="1897063"/>
            <a:ext cx="5864225" cy="4275137"/>
          </a:xfrm>
          <a:prstGeom prst="rect">
            <a:avLst/>
          </a:prstGeom>
          <a:noFill/>
          <a:ln w="9525">
            <a:solidFill>
              <a:schemeClr val="tx1"/>
            </a:solidFill>
            <a:miter lim="800000"/>
            <a:headEnd/>
            <a:tailEnd/>
          </a:ln>
        </p:spPr>
      </p:pic>
      <p:sp>
        <p:nvSpPr>
          <p:cNvPr id="72707" name="TextovéPole 1"/>
          <p:cNvSpPr txBox="1">
            <a:spLocks noChangeArrowheads="1"/>
          </p:cNvSpPr>
          <p:nvPr/>
        </p:nvSpPr>
        <p:spPr bwMode="auto">
          <a:xfrm>
            <a:off x="9056688" y="3090863"/>
            <a:ext cx="2147887" cy="400050"/>
          </a:xfrm>
          <a:prstGeom prst="rect">
            <a:avLst/>
          </a:prstGeom>
          <a:noFill/>
          <a:ln w="9525">
            <a:noFill/>
            <a:miter lim="800000"/>
            <a:headEnd/>
            <a:tailEnd/>
          </a:ln>
        </p:spPr>
        <p:txBody>
          <a:bodyPr wrap="none">
            <a:spAutoFit/>
          </a:bodyPr>
          <a:lstStyle/>
          <a:p>
            <a:r>
              <a:rPr lang="cs-CZ" sz="2000">
                <a:latin typeface="Comic Sans MS" pitchFamily="66" charset="0"/>
              </a:rPr>
              <a:t>retikulátní exina</a:t>
            </a:r>
          </a:p>
        </p:txBody>
      </p:sp>
      <p:sp>
        <p:nvSpPr>
          <p:cNvPr id="72708" name="TextovéPole 2"/>
          <p:cNvSpPr txBox="1">
            <a:spLocks noChangeArrowheads="1"/>
          </p:cNvSpPr>
          <p:nvPr/>
        </p:nvSpPr>
        <p:spPr bwMode="auto">
          <a:xfrm>
            <a:off x="336550" y="6172200"/>
            <a:ext cx="2319338" cy="369888"/>
          </a:xfrm>
          <a:prstGeom prst="rect">
            <a:avLst/>
          </a:prstGeom>
          <a:noFill/>
          <a:ln w="9525">
            <a:noFill/>
            <a:miter lim="800000"/>
            <a:headEnd/>
            <a:tailEnd/>
          </a:ln>
        </p:spPr>
        <p:txBody>
          <a:bodyPr wrap="none">
            <a:spAutoFit/>
          </a:bodyPr>
          <a:lstStyle/>
          <a:p>
            <a:r>
              <a:rPr lang="cs-CZ">
                <a:solidFill>
                  <a:srgbClr val="400DFB"/>
                </a:solidFill>
                <a:latin typeface="Comic Sans MS" pitchFamily="66" charset="0"/>
              </a:rPr>
              <a:t>Foto: G. Obermeyer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cs-CZ" altLang="cs-CZ" sz="3200" b="1">
                <a:solidFill>
                  <a:srgbClr val="400DFB"/>
                </a:solidFill>
                <a:latin typeface="Comic Sans MS" pitchFamily="66" charset="0"/>
              </a:rPr>
              <a:t>Stavba exiny pylového zrna pelyňku (</a:t>
            </a:r>
            <a:r>
              <a:rPr lang="cs-CZ" altLang="cs-CZ" sz="3200" b="1" i="1">
                <a:solidFill>
                  <a:srgbClr val="400DFB"/>
                </a:solidFill>
                <a:latin typeface="Comic Sans MS" pitchFamily="66" charset="0"/>
              </a:rPr>
              <a:t>Artemisia</a:t>
            </a:r>
            <a:r>
              <a:rPr lang="cs-CZ" altLang="cs-CZ" sz="3200" b="1">
                <a:solidFill>
                  <a:srgbClr val="400DFB"/>
                </a:solidFill>
                <a:latin typeface="Comic Sans MS" pitchFamily="66" charset="0"/>
              </a:rPr>
              <a:t>) </a:t>
            </a:r>
          </a:p>
        </p:txBody>
      </p:sp>
      <p:pic>
        <p:nvPicPr>
          <p:cNvPr id="73730" name="Picture 3" descr="Artemisia_mutellina_cLu_rem_"/>
          <p:cNvPicPr>
            <a:picLocks noChangeAspect="1" noChangeArrowheads="1"/>
          </p:cNvPicPr>
          <p:nvPr/>
        </p:nvPicPr>
        <p:blipFill>
          <a:blip r:embed="rId2"/>
          <a:srcRect/>
          <a:stretch>
            <a:fillRect/>
          </a:stretch>
        </p:blipFill>
        <p:spPr bwMode="auto">
          <a:xfrm>
            <a:off x="5448300" y="1989138"/>
            <a:ext cx="5016500" cy="3276600"/>
          </a:xfrm>
          <a:prstGeom prst="rect">
            <a:avLst/>
          </a:prstGeom>
          <a:noFill/>
          <a:ln w="9525">
            <a:noFill/>
            <a:miter lim="800000"/>
            <a:headEnd/>
            <a:tailEnd/>
          </a:ln>
        </p:spPr>
      </p:pic>
      <p:sp>
        <p:nvSpPr>
          <p:cNvPr id="73731" name="Rectangle 4"/>
          <p:cNvSpPr>
            <a:spLocks noChangeArrowheads="1"/>
          </p:cNvSpPr>
          <p:nvPr/>
        </p:nvSpPr>
        <p:spPr bwMode="auto">
          <a:xfrm>
            <a:off x="1981200" y="3200400"/>
            <a:ext cx="2779713" cy="1782763"/>
          </a:xfrm>
          <a:prstGeom prst="rect">
            <a:avLst/>
          </a:prstGeom>
          <a:noFill/>
          <a:ln w="9525">
            <a:noFill/>
            <a:miter lim="800000"/>
            <a:headEnd/>
            <a:tailEnd/>
          </a:ln>
        </p:spPr>
        <p:txBody>
          <a:bodyPr wrap="none">
            <a:spAutoFit/>
          </a:bodyPr>
          <a:lstStyle/>
          <a:p>
            <a:pPr>
              <a:spcBef>
                <a:spcPct val="35000"/>
              </a:spcBef>
              <a:spcAft>
                <a:spcPct val="35000"/>
              </a:spcAft>
            </a:pPr>
            <a:r>
              <a:rPr lang="cs-CZ" altLang="cs-CZ" b="1">
                <a:latin typeface="Comic Sans MS" pitchFamily="66" charset="0"/>
              </a:rPr>
              <a:t>	tektum</a:t>
            </a:r>
          </a:p>
          <a:p>
            <a:pPr lvl="2">
              <a:spcBef>
                <a:spcPct val="35000"/>
              </a:spcBef>
              <a:spcAft>
                <a:spcPct val="35000"/>
              </a:spcAft>
            </a:pPr>
            <a:r>
              <a:rPr lang="cs-CZ" altLang="cs-CZ" b="1">
                <a:latin typeface="Comic Sans MS" pitchFamily="66" charset="0"/>
              </a:rPr>
              <a:t>bakuly</a:t>
            </a:r>
          </a:p>
          <a:p>
            <a:pPr lvl="2">
              <a:spcBef>
                <a:spcPct val="35000"/>
              </a:spcBef>
              <a:spcAft>
                <a:spcPct val="35000"/>
              </a:spcAft>
            </a:pPr>
            <a:endParaRPr lang="cs-CZ" altLang="cs-CZ" b="1">
              <a:latin typeface="Comic Sans MS" pitchFamily="66" charset="0"/>
            </a:endParaRPr>
          </a:p>
          <a:p>
            <a:pPr lvl="2">
              <a:spcBef>
                <a:spcPct val="35000"/>
              </a:spcBef>
              <a:spcAft>
                <a:spcPct val="35000"/>
              </a:spcAft>
            </a:pPr>
            <a:r>
              <a:rPr lang="cs-CZ" altLang="cs-CZ" b="1">
                <a:latin typeface="Comic Sans MS" pitchFamily="66" charset="0"/>
              </a:rPr>
              <a:t>základní vrstva</a:t>
            </a:r>
          </a:p>
        </p:txBody>
      </p:sp>
      <p:sp>
        <p:nvSpPr>
          <p:cNvPr id="73732" name="Text Box 5"/>
          <p:cNvSpPr txBox="1">
            <a:spLocks noChangeArrowheads="1"/>
          </p:cNvSpPr>
          <p:nvPr/>
        </p:nvSpPr>
        <p:spPr bwMode="auto">
          <a:xfrm>
            <a:off x="2057400" y="1752600"/>
            <a:ext cx="1516063" cy="369888"/>
          </a:xfrm>
          <a:prstGeom prst="rect">
            <a:avLst/>
          </a:prstGeom>
          <a:noFill/>
          <a:ln w="9525">
            <a:noFill/>
            <a:miter lim="800000"/>
            <a:headEnd/>
            <a:tailEnd/>
          </a:ln>
        </p:spPr>
        <p:txBody>
          <a:bodyPr wrap="none">
            <a:spAutoFit/>
          </a:bodyPr>
          <a:lstStyle/>
          <a:p>
            <a:r>
              <a:rPr lang="cs-CZ" altLang="cs-CZ" b="1">
                <a:latin typeface="Comic Sans MS" pitchFamily="66" charset="0"/>
              </a:rPr>
              <a:t>sporopolenin</a:t>
            </a:r>
          </a:p>
        </p:txBody>
      </p:sp>
      <p:sp>
        <p:nvSpPr>
          <p:cNvPr id="73733" name="Text Box 6"/>
          <p:cNvSpPr txBox="1">
            <a:spLocks noChangeArrowheads="1"/>
          </p:cNvSpPr>
          <p:nvPr/>
        </p:nvSpPr>
        <p:spPr bwMode="auto">
          <a:xfrm>
            <a:off x="1992313" y="2636838"/>
            <a:ext cx="1127125" cy="369887"/>
          </a:xfrm>
          <a:prstGeom prst="rect">
            <a:avLst/>
          </a:prstGeom>
          <a:noFill/>
          <a:ln w="9525">
            <a:noFill/>
            <a:miter lim="800000"/>
            <a:headEnd/>
            <a:tailEnd/>
          </a:ln>
        </p:spPr>
        <p:txBody>
          <a:bodyPr wrap="none">
            <a:spAutoFit/>
          </a:bodyPr>
          <a:lstStyle/>
          <a:p>
            <a:r>
              <a:rPr lang="cs-CZ" altLang="cs-CZ" b="1">
                <a:solidFill>
                  <a:srgbClr val="0000FF"/>
                </a:solidFill>
                <a:latin typeface="Comic Sans MS" pitchFamily="66" charset="0"/>
              </a:rPr>
              <a:t>ektexina</a:t>
            </a:r>
          </a:p>
        </p:txBody>
      </p:sp>
      <p:sp>
        <p:nvSpPr>
          <p:cNvPr id="73734" name="Text Box 7"/>
          <p:cNvSpPr txBox="1">
            <a:spLocks noChangeArrowheads="1"/>
          </p:cNvSpPr>
          <p:nvPr/>
        </p:nvSpPr>
        <p:spPr bwMode="auto">
          <a:xfrm>
            <a:off x="1524000" y="5670550"/>
            <a:ext cx="2416175" cy="923925"/>
          </a:xfrm>
          <a:prstGeom prst="rect">
            <a:avLst/>
          </a:prstGeom>
          <a:noFill/>
          <a:ln w="9525">
            <a:noFill/>
            <a:miter lim="800000"/>
            <a:headEnd/>
            <a:tailEnd/>
          </a:ln>
        </p:spPr>
        <p:txBody>
          <a:bodyPr wrap="none">
            <a:spAutoFit/>
          </a:bodyPr>
          <a:lstStyle/>
          <a:p>
            <a:pPr lvl="1"/>
            <a:r>
              <a:rPr lang="cs-CZ" altLang="cs-CZ" b="1">
                <a:solidFill>
                  <a:srgbClr val="0000FF"/>
                </a:solidFill>
                <a:latin typeface="Comic Sans MS" pitchFamily="66" charset="0"/>
              </a:rPr>
              <a:t>endexina</a:t>
            </a:r>
            <a:r>
              <a:rPr lang="cs-CZ" altLang="cs-CZ" b="1">
                <a:latin typeface="Comic Sans MS" pitchFamily="66" charset="0"/>
              </a:rPr>
              <a:t> </a:t>
            </a:r>
          </a:p>
          <a:p>
            <a:pPr lvl="1"/>
            <a:r>
              <a:rPr lang="cs-CZ" altLang="cs-CZ" b="1">
                <a:latin typeface="Comic Sans MS" pitchFamily="66" charset="0"/>
              </a:rPr>
              <a:t>lamelární vrstva</a:t>
            </a:r>
          </a:p>
          <a:p>
            <a:endParaRPr lang="cs-CZ" altLang="cs-CZ" b="1">
              <a:latin typeface="Comic Sans MS" pitchFamily="66" charset="0"/>
            </a:endParaRPr>
          </a:p>
        </p:txBody>
      </p:sp>
      <p:sp>
        <p:nvSpPr>
          <p:cNvPr id="73735" name="Line 8"/>
          <p:cNvSpPr>
            <a:spLocks noChangeShapeType="1"/>
          </p:cNvSpPr>
          <p:nvPr/>
        </p:nvSpPr>
        <p:spPr bwMode="auto">
          <a:xfrm flipV="1">
            <a:off x="4224338" y="3141663"/>
            <a:ext cx="2159000" cy="358775"/>
          </a:xfrm>
          <a:prstGeom prst="line">
            <a:avLst/>
          </a:prstGeom>
          <a:noFill/>
          <a:ln w="28575">
            <a:solidFill>
              <a:srgbClr val="0000FF"/>
            </a:solidFill>
            <a:round/>
            <a:headEnd/>
            <a:tailEnd type="triangle" w="med" len="med"/>
          </a:ln>
        </p:spPr>
        <p:txBody>
          <a:bodyPr/>
          <a:lstStyle/>
          <a:p>
            <a:endParaRPr lang="cs-CZ"/>
          </a:p>
        </p:txBody>
      </p:sp>
      <p:sp>
        <p:nvSpPr>
          <p:cNvPr id="73736" name="Line 9"/>
          <p:cNvSpPr>
            <a:spLocks noChangeShapeType="1"/>
          </p:cNvSpPr>
          <p:nvPr/>
        </p:nvSpPr>
        <p:spPr bwMode="auto">
          <a:xfrm>
            <a:off x="4224338" y="4076700"/>
            <a:ext cx="2879725" cy="0"/>
          </a:xfrm>
          <a:prstGeom prst="line">
            <a:avLst/>
          </a:prstGeom>
          <a:noFill/>
          <a:ln w="28575">
            <a:solidFill>
              <a:srgbClr val="0000FF"/>
            </a:solidFill>
            <a:round/>
            <a:headEnd/>
            <a:tailEnd type="triangle" w="med" len="med"/>
          </a:ln>
        </p:spPr>
        <p:txBody>
          <a:bodyPr/>
          <a:lstStyle/>
          <a:p>
            <a:endParaRPr lang="cs-CZ"/>
          </a:p>
        </p:txBody>
      </p:sp>
      <p:sp>
        <p:nvSpPr>
          <p:cNvPr id="73737" name="Line 10"/>
          <p:cNvSpPr>
            <a:spLocks noChangeShapeType="1"/>
          </p:cNvSpPr>
          <p:nvPr/>
        </p:nvSpPr>
        <p:spPr bwMode="auto">
          <a:xfrm flipV="1">
            <a:off x="5375275" y="4365625"/>
            <a:ext cx="2592388" cy="358775"/>
          </a:xfrm>
          <a:prstGeom prst="line">
            <a:avLst/>
          </a:prstGeom>
          <a:noFill/>
          <a:ln w="28575">
            <a:solidFill>
              <a:srgbClr val="0000FF"/>
            </a:solidFill>
            <a:round/>
            <a:headEnd/>
            <a:tailEnd type="triangle" w="med" len="med"/>
          </a:ln>
        </p:spPr>
        <p:txBody>
          <a:bodyPr/>
          <a:lstStyle/>
          <a:p>
            <a:endParaRPr lang="cs-CZ"/>
          </a:p>
        </p:txBody>
      </p:sp>
      <p:sp>
        <p:nvSpPr>
          <p:cNvPr id="73738" name="Line 11"/>
          <p:cNvSpPr>
            <a:spLocks noChangeShapeType="1"/>
          </p:cNvSpPr>
          <p:nvPr/>
        </p:nvSpPr>
        <p:spPr bwMode="auto">
          <a:xfrm flipV="1">
            <a:off x="3719513" y="4724400"/>
            <a:ext cx="3816350" cy="1081088"/>
          </a:xfrm>
          <a:prstGeom prst="line">
            <a:avLst/>
          </a:prstGeom>
          <a:noFill/>
          <a:ln w="28575">
            <a:solidFill>
              <a:srgbClr val="0000FF"/>
            </a:solidFill>
            <a:round/>
            <a:headEnd/>
            <a:tailEnd type="triangle" w="med" len="med"/>
          </a:ln>
        </p:spPr>
        <p:txBody>
          <a:bodyPr/>
          <a:lstStyle/>
          <a:p>
            <a:endParaRPr 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adpis 1"/>
          <p:cNvSpPr>
            <a:spLocks noGrp="1"/>
          </p:cNvSpPr>
          <p:nvPr>
            <p:ph type="title"/>
          </p:nvPr>
        </p:nvSpPr>
        <p:spPr>
          <a:xfrm>
            <a:off x="207963" y="303213"/>
            <a:ext cx="5516562" cy="2293937"/>
          </a:xfrm>
        </p:spPr>
        <p:txBody>
          <a:bodyPr/>
          <a:lstStyle/>
          <a:p>
            <a:r>
              <a:rPr lang="cs-CZ" sz="3200" b="1">
                <a:solidFill>
                  <a:srgbClr val="400DFB"/>
                </a:solidFill>
                <a:latin typeface="Comic Sans MS" pitchFamily="66" charset="0"/>
              </a:rPr>
              <a:t>Samčí rozmnožovací orgán</a:t>
            </a:r>
            <a:br>
              <a:rPr lang="cs-CZ" sz="3200" b="1">
                <a:solidFill>
                  <a:srgbClr val="400DFB"/>
                </a:solidFill>
                <a:latin typeface="Comic Sans MS" pitchFamily="66" charset="0"/>
              </a:rPr>
            </a:br>
            <a:r>
              <a:rPr lang="cs-CZ" sz="3200">
                <a:solidFill>
                  <a:srgbClr val="400DFB"/>
                </a:solidFill>
                <a:latin typeface="Comic Sans MS" pitchFamily="66" charset="0"/>
              </a:rPr>
              <a:t>        = tyčinka</a:t>
            </a:r>
            <a:br>
              <a:rPr lang="cs-CZ" sz="3200">
                <a:solidFill>
                  <a:srgbClr val="400DFB"/>
                </a:solidFill>
                <a:latin typeface="Comic Sans MS" pitchFamily="66" charset="0"/>
              </a:rPr>
            </a:br>
            <a:br>
              <a:rPr lang="cs-CZ" sz="3200" b="1">
                <a:solidFill>
                  <a:srgbClr val="400DFB"/>
                </a:solidFill>
                <a:latin typeface="Comic Sans MS" pitchFamily="66" charset="0"/>
              </a:rPr>
            </a:br>
            <a:r>
              <a:rPr lang="cs-CZ" sz="3200" b="1">
                <a:solidFill>
                  <a:srgbClr val="400DFB"/>
                </a:solidFill>
                <a:latin typeface="Comic Sans MS" pitchFamily="66" charset="0"/>
              </a:rPr>
              <a:t>soubor tyčinek </a:t>
            </a:r>
            <a:br>
              <a:rPr lang="cs-CZ" sz="3200" b="1">
                <a:solidFill>
                  <a:srgbClr val="400DFB"/>
                </a:solidFill>
                <a:latin typeface="Comic Sans MS" pitchFamily="66" charset="0"/>
              </a:rPr>
            </a:br>
            <a:r>
              <a:rPr lang="cs-CZ" sz="3200" b="1">
                <a:solidFill>
                  <a:srgbClr val="400DFB"/>
                </a:solidFill>
                <a:latin typeface="Comic Sans MS" pitchFamily="66" charset="0"/>
              </a:rPr>
              <a:t>     </a:t>
            </a:r>
            <a:r>
              <a:rPr lang="cs-CZ" sz="3200">
                <a:solidFill>
                  <a:srgbClr val="400DFB"/>
                </a:solidFill>
                <a:latin typeface="Comic Sans MS" pitchFamily="66" charset="0"/>
              </a:rPr>
              <a:t>= androeceum</a:t>
            </a:r>
          </a:p>
        </p:txBody>
      </p:sp>
      <p:sp>
        <p:nvSpPr>
          <p:cNvPr id="45058" name="TextovéPole 2"/>
          <p:cNvSpPr txBox="1">
            <a:spLocks noChangeArrowheads="1"/>
          </p:cNvSpPr>
          <p:nvPr/>
        </p:nvSpPr>
        <p:spPr bwMode="auto">
          <a:xfrm>
            <a:off x="368300" y="3049588"/>
            <a:ext cx="10193338" cy="2986087"/>
          </a:xfrm>
          <a:prstGeom prst="rect">
            <a:avLst/>
          </a:prstGeom>
          <a:noFill/>
          <a:ln w="9525">
            <a:noFill/>
            <a:miter lim="800000"/>
            <a:headEnd/>
            <a:tailEnd/>
          </a:ln>
        </p:spPr>
        <p:txBody>
          <a:bodyPr>
            <a:spAutoFit/>
          </a:bodyPr>
          <a:lstStyle/>
          <a:p>
            <a:r>
              <a:rPr lang="cs-CZ" sz="2400" dirty="0">
                <a:latin typeface="Comic Sans MS" pitchFamily="66" charset="0"/>
              </a:rPr>
              <a:t>tyčinka se zakládá jako meristematický hrbolek laterálně </a:t>
            </a:r>
          </a:p>
          <a:p>
            <a:r>
              <a:rPr lang="cs-CZ" sz="2400" dirty="0">
                <a:latin typeface="Comic Sans MS" pitchFamily="66" charset="0"/>
              </a:rPr>
              <a:t>na vrcholu květního základu</a:t>
            </a:r>
          </a:p>
          <a:p>
            <a:endParaRPr lang="cs-CZ" sz="2000" dirty="0">
              <a:latin typeface="Comic Sans MS" pitchFamily="66" charset="0"/>
            </a:endParaRPr>
          </a:p>
          <a:p>
            <a:endParaRPr lang="cs-CZ" sz="2000" dirty="0">
              <a:latin typeface="Comic Sans MS" pitchFamily="66" charset="0"/>
            </a:endParaRPr>
          </a:p>
          <a:p>
            <a:endParaRPr lang="cs-CZ" sz="2000" dirty="0">
              <a:latin typeface="Comic Sans MS" pitchFamily="66" charset="0"/>
            </a:endParaRPr>
          </a:p>
          <a:p>
            <a:endParaRPr lang="cs-CZ" sz="2000" dirty="0">
              <a:latin typeface="Comic Sans MS" pitchFamily="66" charset="0"/>
            </a:endParaRPr>
          </a:p>
          <a:p>
            <a:r>
              <a:rPr lang="cs-CZ" sz="2000" dirty="0">
                <a:latin typeface="Comic Sans MS" pitchFamily="66" charset="0"/>
              </a:rPr>
              <a:t>• z apexu 		</a:t>
            </a:r>
            <a:r>
              <a:rPr lang="cs-CZ" sz="2000" b="1" dirty="0">
                <a:latin typeface="Comic Sans MS" pitchFamily="66" charset="0"/>
              </a:rPr>
              <a:t>prašník </a:t>
            </a:r>
            <a:r>
              <a:rPr lang="cs-CZ" sz="2000" dirty="0">
                <a:latin typeface="Comic Sans MS" pitchFamily="66" charset="0"/>
              </a:rPr>
              <a:t>(</a:t>
            </a:r>
            <a:r>
              <a:rPr lang="cs-CZ" sz="2000" dirty="0" err="1">
                <a:latin typeface="Comic Sans MS" pitchFamily="66" charset="0"/>
              </a:rPr>
              <a:t>anthera</a:t>
            </a:r>
            <a:r>
              <a:rPr lang="cs-CZ" sz="2000" dirty="0">
                <a:latin typeface="Comic Sans MS" pitchFamily="66" charset="0"/>
              </a:rPr>
              <a:t>)</a:t>
            </a:r>
          </a:p>
          <a:p>
            <a:endParaRPr lang="cs-CZ" sz="2000" dirty="0">
              <a:latin typeface="Comic Sans MS" pitchFamily="66" charset="0"/>
            </a:endParaRPr>
          </a:p>
          <a:p>
            <a:r>
              <a:rPr lang="cs-CZ" sz="2000" dirty="0">
                <a:latin typeface="Comic Sans MS" pitchFamily="66" charset="0"/>
              </a:rPr>
              <a:t>• z </a:t>
            </a:r>
            <a:r>
              <a:rPr lang="cs-CZ" sz="2000" dirty="0" err="1">
                <a:latin typeface="Comic Sans MS" pitchFamily="66" charset="0"/>
              </a:rPr>
              <a:t>baze</a:t>
            </a:r>
            <a:r>
              <a:rPr lang="cs-CZ" sz="2000" dirty="0">
                <a:latin typeface="Comic Sans MS" pitchFamily="66" charset="0"/>
              </a:rPr>
              <a:t>		</a:t>
            </a:r>
            <a:r>
              <a:rPr lang="cs-CZ" sz="2000" b="1" dirty="0">
                <a:latin typeface="Comic Sans MS" pitchFamily="66" charset="0"/>
              </a:rPr>
              <a:t>nitka (</a:t>
            </a:r>
            <a:r>
              <a:rPr lang="cs-CZ" sz="2000" dirty="0" err="1">
                <a:latin typeface="Comic Sans MS" pitchFamily="66" charset="0"/>
              </a:rPr>
              <a:t>filamentum</a:t>
            </a:r>
            <a:r>
              <a:rPr lang="cs-CZ" sz="2000" dirty="0">
                <a:latin typeface="Comic Sans MS" pitchFamily="66" charset="0"/>
              </a:rPr>
              <a:t>)</a:t>
            </a:r>
          </a:p>
        </p:txBody>
      </p:sp>
      <p:pic>
        <p:nvPicPr>
          <p:cNvPr id="45059" name="Obrázek 3"/>
          <p:cNvPicPr>
            <a:picLocks noChangeAspect="1"/>
          </p:cNvPicPr>
          <p:nvPr/>
        </p:nvPicPr>
        <p:blipFill>
          <a:blip r:embed="rId3"/>
          <a:srcRect/>
          <a:stretch>
            <a:fillRect/>
          </a:stretch>
        </p:blipFill>
        <p:spPr bwMode="auto">
          <a:xfrm>
            <a:off x="5842000" y="3716890"/>
            <a:ext cx="6065838" cy="2784475"/>
          </a:xfrm>
          <a:prstGeom prst="rect">
            <a:avLst/>
          </a:prstGeom>
          <a:noFill/>
          <a:ln w="9525">
            <a:noFill/>
            <a:miter lim="800000"/>
            <a:headEnd/>
            <a:tailEnd/>
          </a:ln>
        </p:spPr>
      </p:pic>
      <p:pic>
        <p:nvPicPr>
          <p:cNvPr id="45060" name="Obrázek 4"/>
          <p:cNvPicPr>
            <a:picLocks noChangeAspect="1"/>
          </p:cNvPicPr>
          <p:nvPr/>
        </p:nvPicPr>
        <p:blipFill>
          <a:blip r:embed="rId4"/>
          <a:srcRect l="5817" r="54472"/>
          <a:stretch>
            <a:fillRect/>
          </a:stretch>
        </p:blipFill>
        <p:spPr bwMode="auto">
          <a:xfrm>
            <a:off x="5724525" y="-13252"/>
            <a:ext cx="3149600" cy="2911475"/>
          </a:xfrm>
          <a:prstGeom prst="rect">
            <a:avLst/>
          </a:prstGeom>
          <a:noFill/>
          <a:ln w="9525">
            <a:noFill/>
            <a:miter lim="800000"/>
            <a:headEnd/>
            <a:tailEnd/>
          </a:ln>
        </p:spPr>
      </p:pic>
      <p:pic>
        <p:nvPicPr>
          <p:cNvPr id="45061" name="Obrázek 5"/>
          <p:cNvPicPr>
            <a:picLocks noChangeAspect="1"/>
          </p:cNvPicPr>
          <p:nvPr/>
        </p:nvPicPr>
        <p:blipFill>
          <a:blip r:embed="rId4"/>
          <a:srcRect l="57355" r="1587"/>
          <a:stretch>
            <a:fillRect/>
          </a:stretch>
        </p:blipFill>
        <p:spPr bwMode="auto">
          <a:xfrm>
            <a:off x="8932863" y="0"/>
            <a:ext cx="3257550" cy="2911475"/>
          </a:xfrm>
          <a:prstGeom prst="rect">
            <a:avLst/>
          </a:prstGeom>
          <a:noFill/>
          <a:ln w="9525">
            <a:noFill/>
            <a:miter lim="800000"/>
            <a:headEnd/>
            <a:tailEnd/>
          </a:ln>
        </p:spPr>
      </p:pic>
      <p:sp>
        <p:nvSpPr>
          <p:cNvPr id="7" name="Šipka doprava 6"/>
          <p:cNvSpPr/>
          <p:nvPr/>
        </p:nvSpPr>
        <p:spPr>
          <a:xfrm>
            <a:off x="2017713" y="5195888"/>
            <a:ext cx="652462" cy="130175"/>
          </a:xfrm>
          <a:prstGeom prst="rightArrow">
            <a:avLst/>
          </a:prstGeom>
          <a:solidFill>
            <a:srgbClr val="400DF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solidFill>
                <a:srgbClr val="400DFB"/>
              </a:solidFill>
            </a:endParaRPr>
          </a:p>
        </p:txBody>
      </p:sp>
      <p:sp>
        <p:nvSpPr>
          <p:cNvPr id="8" name="Šipka doprava 7"/>
          <p:cNvSpPr/>
          <p:nvPr/>
        </p:nvSpPr>
        <p:spPr>
          <a:xfrm>
            <a:off x="2017713" y="5768975"/>
            <a:ext cx="652462" cy="131763"/>
          </a:xfrm>
          <a:prstGeom prst="rightArrow">
            <a:avLst/>
          </a:prstGeom>
          <a:solidFill>
            <a:srgbClr val="400DF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solidFill>
                <a:srgbClr val="400DFB"/>
              </a:solidFill>
            </a:endParaRPr>
          </a:p>
        </p:txBody>
      </p:sp>
      <p:sp>
        <p:nvSpPr>
          <p:cNvPr id="45064" name="TextovéPole 8"/>
          <p:cNvSpPr txBox="1">
            <a:spLocks noChangeArrowheads="1"/>
          </p:cNvSpPr>
          <p:nvPr/>
        </p:nvSpPr>
        <p:spPr bwMode="auto">
          <a:xfrm>
            <a:off x="10313988" y="3049588"/>
            <a:ext cx="1593850" cy="369887"/>
          </a:xfrm>
          <a:prstGeom prst="rect">
            <a:avLst/>
          </a:prstGeom>
          <a:noFill/>
          <a:ln w="9525">
            <a:noFill/>
            <a:miter lim="800000"/>
            <a:headEnd/>
            <a:tailEnd/>
          </a:ln>
        </p:spPr>
        <p:txBody>
          <a:bodyPr wrap="none">
            <a:spAutoFit/>
          </a:bodyPr>
          <a:lstStyle/>
          <a:p>
            <a:r>
              <a:rPr lang="cs-CZ">
                <a:latin typeface="Calibri" pitchFamily="34" charset="0"/>
              </a:rPr>
              <a:t>Am.J.Bot. 2000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017520" y="32461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25" name="Obrázek 1"/>
          <p:cNvPicPr>
            <a:picLocks noChangeAspect="1" noChangeArrowheads="1"/>
          </p:cNvPicPr>
          <p:nvPr/>
        </p:nvPicPr>
        <p:blipFill>
          <a:blip r:embed="rId2">
            <a:extLst>
              <a:ext uri="{28A0092B-C50C-407E-A947-70E740481C1C}">
                <a14:useLocalDpi xmlns:a14="http://schemas.microsoft.com/office/drawing/2010/main" val="0"/>
              </a:ext>
            </a:extLst>
          </a:blip>
          <a:srcRect l="5621" t="32333" r="51224" b="33315"/>
          <a:stretch>
            <a:fillRect/>
          </a:stretch>
        </p:blipFill>
        <p:spPr bwMode="auto">
          <a:xfrm>
            <a:off x="3017520" y="3703320"/>
            <a:ext cx="5359400" cy="239395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86844" y="830406"/>
            <a:ext cx="9602771" cy="1905650"/>
          </a:xfrm>
          <a:prstGeom prst="rect">
            <a:avLst/>
          </a:prstGeom>
        </p:spPr>
        <p:txBody>
          <a:bodyPr wrap="square">
            <a:spAutoFit/>
          </a:bodyPr>
          <a:lstStyle/>
          <a:p>
            <a:pPr>
              <a:spcAft>
                <a:spcPts val="675"/>
              </a:spcAft>
            </a:pPr>
            <a:r>
              <a:rPr lang="cs-CZ" sz="1600" dirty="0" err="1">
                <a:solidFill>
                  <a:srgbClr val="000000"/>
                </a:solidFill>
                <a:latin typeface="Arial" panose="020B0604020202020204" pitchFamily="34" charset="0"/>
                <a:ea typeface="Times New Roman" panose="02020603050405020304" pitchFamily="18" charset="0"/>
              </a:rPr>
              <a:t>The</a:t>
            </a:r>
            <a:r>
              <a:rPr lang="cs-CZ" sz="1600" dirty="0">
                <a:solidFill>
                  <a:srgbClr val="000000"/>
                </a:solidFill>
                <a:latin typeface="Arial" panose="020B0604020202020204" pitchFamily="34" charset="0"/>
                <a:ea typeface="Times New Roman" panose="02020603050405020304" pitchFamily="18" charset="0"/>
              </a:rPr>
              <a:t> taxa, </a:t>
            </a:r>
            <a:r>
              <a:rPr lang="cs-CZ" sz="1600" dirty="0" err="1">
                <a:solidFill>
                  <a:srgbClr val="000000"/>
                </a:solidFill>
                <a:latin typeface="Arial" panose="020B0604020202020204" pitchFamily="34" charset="0"/>
                <a:ea typeface="Times New Roman" panose="02020603050405020304" pitchFamily="18" charset="0"/>
              </a:rPr>
              <a:t>or</a:t>
            </a:r>
            <a:r>
              <a:rPr lang="cs-CZ" sz="1600" dirty="0">
                <a:solidFill>
                  <a:srgbClr val="000000"/>
                </a:solidFill>
                <a:latin typeface="Arial" panose="020B0604020202020204" pitchFamily="34" charset="0"/>
                <a:ea typeface="Times New Roman" panose="02020603050405020304" pitchFamily="18" charset="0"/>
              </a:rPr>
              <a:t> type,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pollen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can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be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determined</a:t>
            </a:r>
            <a:r>
              <a:rPr lang="cs-CZ" sz="1600" dirty="0">
                <a:solidFill>
                  <a:srgbClr val="000000"/>
                </a:solidFill>
                <a:latin typeface="Arial" panose="020B0604020202020204" pitchFamily="34" charset="0"/>
                <a:ea typeface="Times New Roman" panose="02020603050405020304" pitchFamily="18" charset="0"/>
              </a:rPr>
              <a:t> by </a:t>
            </a:r>
            <a:r>
              <a:rPr lang="cs-CZ" sz="1600" dirty="0" err="1">
                <a:solidFill>
                  <a:srgbClr val="000000"/>
                </a:solidFill>
                <a:latin typeface="Arial" panose="020B0604020202020204" pitchFamily="34" charset="0"/>
                <a:ea typeface="Times New Roman" panose="02020603050405020304" pitchFamily="18" charset="0"/>
              </a:rPr>
              <a:t>pollen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morphology</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or</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structure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Large</a:t>
            </a:r>
            <a:r>
              <a:rPr lang="cs-CZ" sz="1600" dirty="0">
                <a:solidFill>
                  <a:srgbClr val="000000"/>
                </a:solidFill>
                <a:latin typeface="Arial" panose="020B0604020202020204" pitchFamily="34" charset="0"/>
                <a:ea typeface="Times New Roman" panose="02020603050405020304" pitchFamily="18" charset="0"/>
              </a:rPr>
              <a:t> data </a:t>
            </a:r>
            <a:r>
              <a:rPr lang="cs-CZ" sz="1600" dirty="0" err="1">
                <a:solidFill>
                  <a:srgbClr val="000000"/>
                </a:solidFill>
                <a:latin typeface="Arial" panose="020B0604020202020204" pitchFamily="34" charset="0"/>
                <a:ea typeface="Times New Roman" panose="02020603050405020304" pitchFamily="18" charset="0"/>
              </a:rPr>
              <a:t>bases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images</a:t>
            </a:r>
            <a:r>
              <a:rPr lang="cs-CZ" sz="1600" dirty="0">
                <a:solidFill>
                  <a:srgbClr val="000000"/>
                </a:solidFill>
                <a:latin typeface="Arial" panose="020B0604020202020204" pitchFamily="34" charset="0"/>
                <a:ea typeface="Times New Roman" panose="02020603050405020304" pitchFamily="18" charset="0"/>
              </a:rPr>
              <a:t> and </a:t>
            </a:r>
            <a:r>
              <a:rPr lang="cs-CZ" sz="1600" dirty="0" err="1">
                <a:solidFill>
                  <a:srgbClr val="000000"/>
                </a:solidFill>
                <a:latin typeface="Arial" panose="020B0604020202020204" pitchFamily="34" charset="0"/>
                <a:ea typeface="Times New Roman" panose="02020603050405020304" pitchFamily="18" charset="0"/>
              </a:rPr>
              <a:t>diagrams</a:t>
            </a:r>
            <a:r>
              <a:rPr lang="cs-CZ" sz="1600" dirty="0">
                <a:solidFill>
                  <a:srgbClr val="000000"/>
                </a:solidFill>
                <a:latin typeface="Arial" panose="020B0604020202020204" pitchFamily="34" charset="0"/>
                <a:ea typeface="Times New Roman" panose="02020603050405020304" pitchFamily="18" charset="0"/>
              </a:rPr>
              <a:t> are </a:t>
            </a:r>
            <a:r>
              <a:rPr lang="cs-CZ" sz="1600" dirty="0" err="1">
                <a:solidFill>
                  <a:srgbClr val="000000"/>
                </a:solidFill>
                <a:latin typeface="Arial" panose="020B0604020202020204" pitchFamily="34" charset="0"/>
                <a:ea typeface="Times New Roman" panose="02020603050405020304" pitchFamily="18" charset="0"/>
              </a:rPr>
              <a:t>being</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built</a:t>
            </a:r>
            <a:r>
              <a:rPr lang="cs-CZ" sz="1600" dirty="0">
                <a:solidFill>
                  <a:srgbClr val="000000"/>
                </a:solidFill>
                <a:latin typeface="Arial" panose="020B0604020202020204" pitchFamily="34" charset="0"/>
                <a:ea typeface="Times New Roman" panose="02020603050405020304" pitchFamily="18" charset="0"/>
              </a:rPr>
              <a:t> so </a:t>
            </a:r>
            <a:r>
              <a:rPr lang="cs-CZ" sz="1600" dirty="0" err="1">
                <a:solidFill>
                  <a:srgbClr val="000000"/>
                </a:solidFill>
                <a:latin typeface="Arial" panose="020B0604020202020204" pitchFamily="34" charset="0"/>
                <a:ea typeface="Times New Roman" panose="02020603050405020304" pitchFamily="18" charset="0"/>
              </a:rPr>
              <a:t>pollen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can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be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identified</a:t>
            </a:r>
            <a:r>
              <a:rPr lang="cs-CZ" sz="1600" dirty="0">
                <a:solidFill>
                  <a:srgbClr val="000000"/>
                </a:solidFill>
                <a:latin typeface="Arial" panose="020B0604020202020204" pitchFamily="34" charset="0"/>
                <a:ea typeface="Times New Roman" panose="02020603050405020304" pitchFamily="18" charset="0"/>
              </a:rPr>
              <a:t> by </a:t>
            </a:r>
            <a:r>
              <a:rPr lang="cs-CZ" sz="1600" dirty="0" err="1">
                <a:solidFill>
                  <a:srgbClr val="000000"/>
                </a:solidFill>
                <a:latin typeface="Arial" panose="020B0604020202020204" pitchFamily="34" charset="0"/>
                <a:ea typeface="Times New Roman" panose="02020603050405020304" pitchFamily="18" charset="0"/>
              </a:rPr>
              <a:t>referring</a:t>
            </a:r>
            <a:r>
              <a:rPr lang="cs-CZ" sz="1600" dirty="0">
                <a:solidFill>
                  <a:srgbClr val="000000"/>
                </a:solidFill>
                <a:latin typeface="Arial" panose="020B0604020202020204" pitchFamily="34" charset="0"/>
                <a:ea typeface="Times New Roman" panose="02020603050405020304" pitchFamily="18" charset="0"/>
              </a:rPr>
              <a:t> to </a:t>
            </a:r>
            <a:r>
              <a:rPr lang="cs-CZ" sz="1600" dirty="0" err="1">
                <a:solidFill>
                  <a:srgbClr val="000000"/>
                </a:solidFill>
                <a:latin typeface="Arial" panose="020B0604020202020204" pitchFamily="34" charset="0"/>
                <a:ea typeface="Times New Roman" panose="02020603050405020304" pitchFamily="18" charset="0"/>
              </a:rPr>
              <a:t>them</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Pores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holes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culpi</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furrows</a:t>
            </a:r>
            <a:r>
              <a:rPr lang="cs-CZ" sz="1600" dirty="0">
                <a:solidFill>
                  <a:srgbClr val="000000"/>
                </a:solidFill>
                <a:latin typeface="Arial" panose="020B0604020202020204" pitchFamily="34" charset="0"/>
                <a:ea typeface="Times New Roman" panose="02020603050405020304" pitchFamily="18" charset="0"/>
              </a:rPr>
              <a:t>), and </a:t>
            </a:r>
            <a:r>
              <a:rPr lang="cs-CZ" sz="1600" dirty="0" err="1">
                <a:solidFill>
                  <a:srgbClr val="000000"/>
                </a:solidFill>
                <a:latin typeface="Arial" panose="020B0604020202020204" pitchFamily="34" charset="0"/>
                <a:ea typeface="Times New Roman" panose="02020603050405020304" pitchFamily="18" charset="0"/>
              </a:rPr>
              <a:t>the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numbers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them</a:t>
            </a:r>
            <a:r>
              <a:rPr lang="cs-CZ" sz="1600" dirty="0">
                <a:solidFill>
                  <a:srgbClr val="000000"/>
                </a:solidFill>
                <a:latin typeface="Arial" panose="020B0604020202020204" pitchFamily="34" charset="0"/>
                <a:ea typeface="Times New Roman" panose="02020603050405020304" pitchFamily="18" charset="0"/>
              </a:rPr>
              <a:t> are </a:t>
            </a:r>
            <a:r>
              <a:rPr lang="cs-CZ" sz="1600" dirty="0" err="1">
                <a:solidFill>
                  <a:srgbClr val="000000"/>
                </a:solidFill>
                <a:latin typeface="Arial" panose="020B0604020202020204" pitchFamily="34" charset="0"/>
                <a:ea typeface="Times New Roman" panose="02020603050405020304" pitchFamily="18" charset="0"/>
              </a:rPr>
              <a:t>clues</a:t>
            </a:r>
            <a:r>
              <a:rPr lang="cs-CZ" sz="1600" dirty="0">
                <a:solidFill>
                  <a:srgbClr val="000000"/>
                </a:solidFill>
                <a:latin typeface="Arial" panose="020B0604020202020204" pitchFamily="34" charset="0"/>
                <a:ea typeface="Times New Roman" panose="02020603050405020304" pitchFamily="18" charset="0"/>
              </a:rPr>
              <a:t> to </a:t>
            </a:r>
            <a:r>
              <a:rPr lang="cs-CZ" sz="1600" dirty="0" err="1">
                <a:solidFill>
                  <a:srgbClr val="000000"/>
                </a:solidFill>
                <a:latin typeface="Arial" panose="020B0604020202020204" pitchFamily="34" charset="0"/>
                <a:ea typeface="Times New Roman" panose="02020603050405020304" pitchFamily="18" charset="0"/>
              </a:rPr>
              <a:t>pollen</a:t>
            </a:r>
            <a:r>
              <a:rPr lang="cs-CZ" sz="1600" dirty="0">
                <a:solidFill>
                  <a:srgbClr val="000000"/>
                </a:solidFill>
                <a:latin typeface="Arial" panose="020B0604020202020204" pitchFamily="34" charset="0"/>
                <a:ea typeface="Times New Roman" panose="02020603050405020304" pitchFamily="18" charset="0"/>
              </a:rPr>
              <a:t> taxa.</a:t>
            </a:r>
            <a:endParaRPr lang="cs-CZ" sz="2800" dirty="0">
              <a:latin typeface="Times New Roman" panose="02020603050405020304" pitchFamily="18" charset="0"/>
              <a:ea typeface="Times New Roman" panose="02020603050405020304" pitchFamily="18" charset="0"/>
            </a:endParaRPr>
          </a:p>
          <a:p>
            <a:pPr>
              <a:spcAft>
                <a:spcPts val="675"/>
              </a:spcAft>
            </a:pPr>
            <a:r>
              <a:rPr lang="cs-CZ" sz="1600" dirty="0" err="1">
                <a:solidFill>
                  <a:srgbClr val="000000"/>
                </a:solidFill>
                <a:latin typeface="Arial" panose="020B0604020202020204" pitchFamily="34" charset="0"/>
                <a:ea typeface="Times New Roman" panose="02020603050405020304" pitchFamily="18" charset="0"/>
              </a:rPr>
              <a:t>The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exine</a:t>
            </a:r>
            <a:r>
              <a:rPr lang="cs-CZ" sz="1600" dirty="0">
                <a:solidFill>
                  <a:srgbClr val="000000"/>
                </a:solidFill>
                <a:latin typeface="Arial" panose="020B0604020202020204" pitchFamily="34" charset="0"/>
                <a:ea typeface="Times New Roman" panose="02020603050405020304" pitchFamily="18" charset="0"/>
              </a:rPr>
              <a:t> ( </a:t>
            </a:r>
            <a:r>
              <a:rPr lang="cs-CZ" sz="1600" dirty="0" err="1">
                <a:solidFill>
                  <a:srgbClr val="000000"/>
                </a:solidFill>
                <a:latin typeface="Arial" panose="020B0604020202020204" pitchFamily="34" charset="0"/>
                <a:ea typeface="Times New Roman" panose="02020603050405020304" pitchFamily="18" charset="0"/>
              </a:rPr>
              <a:t>Figure</a:t>
            </a:r>
            <a:r>
              <a:rPr lang="cs-CZ" sz="1600" dirty="0">
                <a:solidFill>
                  <a:srgbClr val="000000"/>
                </a:solidFill>
                <a:latin typeface="Arial" panose="020B0604020202020204" pitchFamily="34" charset="0"/>
                <a:ea typeface="Times New Roman" panose="02020603050405020304" pitchFamily="18" charset="0"/>
              </a:rPr>
              <a:t> 2 - 1 ) </a:t>
            </a:r>
            <a:r>
              <a:rPr lang="cs-CZ" sz="1600" dirty="0" err="1">
                <a:solidFill>
                  <a:srgbClr val="000000"/>
                </a:solidFill>
                <a:latin typeface="Arial" panose="020B0604020202020204" pitchFamily="34" charset="0"/>
                <a:ea typeface="Times New Roman" panose="02020603050405020304" pitchFamily="18" charset="0"/>
              </a:rPr>
              <a:t>is</a:t>
            </a:r>
            <a:r>
              <a:rPr lang="cs-CZ" sz="1600" dirty="0">
                <a:solidFill>
                  <a:srgbClr val="000000"/>
                </a:solidFill>
                <a:latin typeface="Arial" panose="020B0604020202020204" pitchFamily="34" charset="0"/>
                <a:ea typeface="Times New Roman" panose="02020603050405020304" pitchFamily="18" charset="0"/>
              </a:rPr>
              <a:t> made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sporopollenin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Sporopollenin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is</a:t>
            </a:r>
            <a:r>
              <a:rPr lang="cs-CZ" sz="1600" dirty="0">
                <a:solidFill>
                  <a:srgbClr val="000000"/>
                </a:solidFill>
                <a:latin typeface="Arial" panose="020B0604020202020204" pitchFamily="34" charset="0"/>
                <a:ea typeface="Times New Roman" panose="02020603050405020304" pitchFamily="18" charset="0"/>
              </a:rPr>
              <a:t> a substance </a:t>
            </a:r>
            <a:r>
              <a:rPr lang="cs-CZ" sz="1600" dirty="0" err="1">
                <a:solidFill>
                  <a:srgbClr val="000000"/>
                </a:solidFill>
                <a:latin typeface="Arial" panose="020B0604020202020204" pitchFamily="34" charset="0"/>
                <a:ea typeface="Times New Roman" panose="02020603050405020304" pitchFamily="18" charset="0"/>
              </a:rPr>
              <a:t>composed</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oxidative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copolymers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carotoid</a:t>
            </a:r>
            <a:r>
              <a:rPr lang="cs-CZ" sz="1600" dirty="0">
                <a:solidFill>
                  <a:srgbClr val="000000"/>
                </a:solidFill>
                <a:latin typeface="Arial" panose="020B0604020202020204" pitchFamily="34" charset="0"/>
                <a:ea typeface="Times New Roman" panose="02020603050405020304" pitchFamily="18" charset="0"/>
              </a:rPr>
              <a:t> and </a:t>
            </a:r>
            <a:r>
              <a:rPr lang="cs-CZ" sz="1600" dirty="0" err="1">
                <a:solidFill>
                  <a:srgbClr val="000000"/>
                </a:solidFill>
                <a:latin typeface="Arial" panose="020B0604020202020204" pitchFamily="34" charset="0"/>
                <a:ea typeface="Times New Roman" panose="02020603050405020304" pitchFamily="18" charset="0"/>
              </a:rPr>
              <a:t>carotenoid</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esters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It</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is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an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extremely</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durable</a:t>
            </a:r>
            <a:r>
              <a:rPr lang="cs-CZ" sz="1600" dirty="0">
                <a:solidFill>
                  <a:srgbClr val="000000"/>
                </a:solidFill>
                <a:latin typeface="Arial" panose="020B0604020202020204" pitchFamily="34" charset="0"/>
                <a:ea typeface="Times New Roman" panose="02020603050405020304" pitchFamily="18" charset="0"/>
              </a:rPr>
              <a:t> substance and </a:t>
            </a:r>
            <a:r>
              <a:rPr lang="cs-CZ" sz="1600" dirty="0" err="1">
                <a:solidFill>
                  <a:srgbClr val="000000"/>
                </a:solidFill>
                <a:latin typeface="Arial" panose="020B0604020202020204" pitchFamily="34" charset="0"/>
                <a:ea typeface="Times New Roman" panose="02020603050405020304" pitchFamily="18" charset="0"/>
              </a:rPr>
              <a:t>can</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be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found</a:t>
            </a:r>
            <a:r>
              <a:rPr lang="cs-CZ" sz="1600" dirty="0">
                <a:solidFill>
                  <a:srgbClr val="000000"/>
                </a:solidFill>
                <a:latin typeface="Arial" panose="020B0604020202020204" pitchFamily="34" charset="0"/>
                <a:ea typeface="Times New Roman" panose="02020603050405020304" pitchFamily="18" charset="0"/>
              </a:rPr>
              <a:t> in </a:t>
            </a:r>
            <a:r>
              <a:rPr lang="cs-CZ" sz="1600" dirty="0" err="1">
                <a:solidFill>
                  <a:srgbClr val="000000"/>
                </a:solidFill>
                <a:latin typeface="Arial" panose="020B0604020202020204" pitchFamily="34" charset="0"/>
                <a:ea typeface="Times New Roman" panose="02020603050405020304" pitchFamily="18" charset="0"/>
              </a:rPr>
              <a:t>anaerobic</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sediments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dating</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back</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hundreds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millions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of</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years</a:t>
            </a:r>
            <a:r>
              <a:rPr lang="cs-CZ" sz="1600" dirty="0">
                <a:solidFill>
                  <a:srgbClr val="000000"/>
                </a:solidFill>
                <a:latin typeface="Arial" panose="020B0604020202020204" pitchFamily="34" charset="0"/>
                <a:ea typeface="Times New Roman" panose="02020603050405020304" pitchFamily="18" charset="0"/>
              </a:rPr>
              <a:t>. A </a:t>
            </a:r>
            <a:r>
              <a:rPr lang="cs-CZ" sz="1600" dirty="0" err="1">
                <a:solidFill>
                  <a:srgbClr val="000000"/>
                </a:solidFill>
                <a:latin typeface="Arial" panose="020B0604020202020204" pitchFamily="34" charset="0"/>
                <a:ea typeface="Times New Roman" panose="02020603050405020304" pitchFamily="18" charset="0"/>
              </a:rPr>
              <a:t>pore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is</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shown</a:t>
            </a:r>
            <a:r>
              <a:rPr lang="cs-CZ" sz="1600" dirty="0">
                <a:solidFill>
                  <a:srgbClr val="000000"/>
                </a:solidFill>
                <a:latin typeface="Arial" panose="020B0604020202020204" pitchFamily="34" charset="0"/>
                <a:ea typeface="Times New Roman" panose="02020603050405020304" pitchFamily="18" charset="0"/>
              </a:rPr>
              <a:t> in </a:t>
            </a:r>
            <a:r>
              <a:rPr lang="cs-CZ" sz="1600" dirty="0" err="1">
                <a:solidFill>
                  <a:srgbClr val="000000"/>
                </a:solidFill>
                <a:latin typeface="Arial" panose="020B0604020202020204" pitchFamily="34" charset="0"/>
                <a:ea typeface="Times New Roman" panose="02020603050405020304" pitchFamily="18" charset="0"/>
              </a:rPr>
              <a:t>the</a:t>
            </a:r>
            <a:r>
              <a:rPr lang="cs-CZ" sz="1600" dirty="0">
                <a:solidFill>
                  <a:srgbClr val="000000"/>
                </a:solidFill>
                <a:latin typeface="Arial" panose="020B0604020202020204" pitchFamily="34" charset="0"/>
                <a:ea typeface="Times New Roman" panose="02020603050405020304" pitchFamily="18" charset="0"/>
              </a:rPr>
              <a:t> diagram but these </a:t>
            </a:r>
            <a:r>
              <a:rPr lang="cs-CZ" sz="1600" dirty="0" err="1">
                <a:solidFill>
                  <a:srgbClr val="000000"/>
                </a:solidFill>
                <a:latin typeface="Arial" panose="020B0604020202020204" pitchFamily="34" charset="0"/>
                <a:ea typeface="Times New Roman" panose="02020603050405020304" pitchFamily="18" charset="0"/>
              </a:rPr>
              <a:t>may</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be</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elongated</a:t>
            </a:r>
            <a:r>
              <a:rPr lang="cs-CZ" sz="1600" dirty="0">
                <a:solidFill>
                  <a:srgbClr val="000000"/>
                </a:solidFill>
                <a:latin typeface="Arial" panose="020B0604020202020204" pitchFamily="34" charset="0"/>
                <a:ea typeface="Times New Roman" panose="02020603050405020304" pitchFamily="18" charset="0"/>
              </a:rPr>
              <a:t> to a </a:t>
            </a:r>
            <a:r>
              <a:rPr lang="cs-CZ" sz="1600" dirty="0" err="1">
                <a:solidFill>
                  <a:srgbClr val="000000"/>
                </a:solidFill>
                <a:latin typeface="Arial" panose="020B0604020202020204" pitchFamily="34" charset="0"/>
                <a:ea typeface="Times New Roman" panose="02020603050405020304" pitchFamily="18" charset="0"/>
              </a:rPr>
              <a:t>furrow</a:t>
            </a:r>
            <a:r>
              <a:rPr lang="cs-CZ" sz="1600" dirty="0">
                <a:solidFill>
                  <a:srgbClr val="000000"/>
                </a:solidFill>
                <a:latin typeface="Arial" panose="020B0604020202020204" pitchFamily="34" charset="0"/>
                <a:ea typeface="Times New Roman" panose="02020603050405020304" pitchFamily="18" charset="0"/>
              </a:rPr>
              <a:t> and are </a:t>
            </a:r>
            <a:r>
              <a:rPr lang="cs-CZ" sz="1600" dirty="0" err="1">
                <a:solidFill>
                  <a:srgbClr val="000000"/>
                </a:solidFill>
                <a:latin typeface="Arial" panose="020B0604020202020204" pitchFamily="34" charset="0"/>
                <a:ea typeface="Times New Roman" panose="02020603050405020304" pitchFamily="18" charset="0"/>
              </a:rPr>
              <a:t>called</a:t>
            </a:r>
            <a:r>
              <a:rPr lang="cs-CZ" sz="1600" dirty="0">
                <a:solidFill>
                  <a:srgbClr val="000000"/>
                </a:solidFill>
                <a:latin typeface="Arial" panose="020B0604020202020204" pitchFamily="34" charset="0"/>
                <a:ea typeface="Times New Roman" panose="02020603050405020304" pitchFamily="18" charset="0"/>
              </a:rPr>
              <a:t> </a:t>
            </a:r>
            <a:r>
              <a:rPr lang="cs-CZ" sz="1600" dirty="0" err="1">
                <a:solidFill>
                  <a:srgbClr val="000000"/>
                </a:solidFill>
                <a:latin typeface="Arial" panose="020B0604020202020204" pitchFamily="34" charset="0"/>
                <a:ea typeface="Times New Roman" panose="02020603050405020304" pitchFamily="18" charset="0"/>
              </a:rPr>
              <a:t>colpi</a:t>
            </a:r>
            <a:r>
              <a:rPr lang="cs-CZ" sz="1600" dirty="0">
                <a:solidFill>
                  <a:srgbClr val="000000"/>
                </a:solidFill>
                <a:latin typeface="Arial" panose="020B0604020202020204" pitchFamily="34" charset="0"/>
                <a:ea typeface="Times New Roman" panose="02020603050405020304" pitchFamily="18" charset="0"/>
              </a:rPr>
              <a:t>. </a:t>
            </a:r>
            <a:endParaRPr lang="cs-C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2772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Nadpis 1"/>
          <p:cNvSpPr>
            <a:spLocks noGrp="1"/>
          </p:cNvSpPr>
          <p:nvPr>
            <p:ph type="title"/>
          </p:nvPr>
        </p:nvSpPr>
        <p:spPr/>
        <p:txBody>
          <a:bodyPr/>
          <a:lstStyle/>
          <a:p>
            <a:pPr eaLnBrk="1" hangingPunct="1"/>
            <a:r>
              <a:rPr lang="da-DK" sz="3200" b="1">
                <a:solidFill>
                  <a:srgbClr val="400DFB"/>
                </a:solidFill>
                <a:latin typeface="Comic Sans MS" pitchFamily="66" charset="0"/>
              </a:rPr>
              <a:t>Příklady typů skulptur (ornamentace) exiny:</a:t>
            </a:r>
            <a:endParaRPr lang="cs-CZ" sz="3200">
              <a:solidFill>
                <a:srgbClr val="400DFB"/>
              </a:solidFill>
              <a:latin typeface="Comic Sans MS" pitchFamily="66" charset="0"/>
            </a:endParaRPr>
          </a:p>
        </p:txBody>
      </p:sp>
      <p:pic>
        <p:nvPicPr>
          <p:cNvPr id="74754" name="Obrázek 2"/>
          <p:cNvPicPr>
            <a:picLocks noChangeAspect="1"/>
          </p:cNvPicPr>
          <p:nvPr/>
        </p:nvPicPr>
        <p:blipFill>
          <a:blip r:embed="rId2"/>
          <a:srcRect/>
          <a:stretch>
            <a:fillRect/>
          </a:stretch>
        </p:blipFill>
        <p:spPr bwMode="auto">
          <a:xfrm>
            <a:off x="0" y="3122613"/>
            <a:ext cx="11826875" cy="1985962"/>
          </a:xfrm>
          <a:prstGeom prst="rect">
            <a:avLst/>
          </a:prstGeom>
          <a:noFill/>
          <a:ln w="9525">
            <a:noFill/>
            <a:miter lim="800000"/>
            <a:headEnd/>
            <a:tailEnd/>
          </a:ln>
        </p:spPr>
      </p:pic>
      <p:sp>
        <p:nvSpPr>
          <p:cNvPr id="74755" name="TextovéPole 3"/>
          <p:cNvSpPr txBox="1">
            <a:spLocks noChangeArrowheads="1"/>
          </p:cNvSpPr>
          <p:nvPr/>
        </p:nvSpPr>
        <p:spPr bwMode="auto">
          <a:xfrm>
            <a:off x="0" y="5457825"/>
            <a:ext cx="12192000" cy="338138"/>
          </a:xfrm>
          <a:prstGeom prst="rect">
            <a:avLst/>
          </a:prstGeom>
          <a:noFill/>
          <a:ln w="9525">
            <a:noFill/>
            <a:miter lim="800000"/>
            <a:headEnd/>
            <a:tailEnd/>
          </a:ln>
        </p:spPr>
        <p:txBody>
          <a:bodyPr>
            <a:spAutoFit/>
          </a:bodyPr>
          <a:lstStyle/>
          <a:p>
            <a:r>
              <a:rPr lang="cs-CZ" sz="1600">
                <a:latin typeface="Comic Sans MS" pitchFamily="66" charset="0"/>
              </a:rPr>
              <a:t>psilátní   granulátní  verukátní  foveolátní  gemátní  klavátní   bakulátní   retikulátní  rugulátní  fosulátní  striátní   echinátní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2209800" y="585788"/>
            <a:ext cx="7772400" cy="1189037"/>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i="1">
                <a:solidFill>
                  <a:srgbClr val="400DFB"/>
                </a:solidFill>
                <a:latin typeface="Comic Sans MS" pitchFamily="66" charset="0"/>
              </a:rPr>
              <a:t>Cucurbita pepo</a:t>
            </a:r>
            <a:r>
              <a:rPr lang="en-GB" altLang="cs-CZ" sz="3200" b="1">
                <a:solidFill>
                  <a:srgbClr val="400DFB"/>
                </a:solidFill>
                <a:latin typeface="Comic Sans MS" pitchFamily="66" charset="0"/>
              </a:rPr>
              <a:t> L.</a:t>
            </a:r>
            <a:br>
              <a:rPr lang="en-GB" altLang="cs-CZ" sz="3200" b="1">
                <a:solidFill>
                  <a:srgbClr val="400DFB"/>
                </a:solidFill>
                <a:latin typeface="Comic Sans MS" pitchFamily="66" charset="0"/>
              </a:rPr>
            </a:br>
            <a:r>
              <a:rPr lang="en-GB" altLang="cs-CZ" sz="2400" b="1">
                <a:solidFill>
                  <a:srgbClr val="400DFB"/>
                </a:solidFill>
                <a:latin typeface="Comic Sans MS" pitchFamily="66" charset="0"/>
              </a:rPr>
              <a:t>AQUASEM</a:t>
            </a:r>
          </a:p>
        </p:txBody>
      </p:sp>
      <p:pic>
        <p:nvPicPr>
          <p:cNvPr id="75778" name="Picture 2"/>
          <p:cNvPicPr>
            <a:picLocks noChangeAspect="1" noChangeArrowheads="1"/>
          </p:cNvPicPr>
          <p:nvPr/>
        </p:nvPicPr>
        <p:blipFill>
          <a:blip r:embed="rId3">
            <a:lum contrast="12000"/>
          </a:blip>
          <a:srcRect/>
          <a:stretch>
            <a:fillRect/>
          </a:stretch>
        </p:blipFill>
        <p:spPr bwMode="auto">
          <a:xfrm>
            <a:off x="6456363" y="1989138"/>
            <a:ext cx="4211637" cy="4211637"/>
          </a:xfrm>
          <a:prstGeom prst="rect">
            <a:avLst/>
          </a:prstGeom>
          <a:noFill/>
          <a:ln w="9525">
            <a:noFill/>
            <a:miter lim="800000"/>
            <a:headEnd/>
            <a:tailEnd/>
          </a:ln>
        </p:spPr>
      </p:pic>
      <p:pic>
        <p:nvPicPr>
          <p:cNvPr id="75779" name="Picture 3"/>
          <p:cNvPicPr>
            <a:picLocks noChangeAspect="1" noChangeArrowheads="1"/>
          </p:cNvPicPr>
          <p:nvPr/>
        </p:nvPicPr>
        <p:blipFill>
          <a:blip r:embed="rId4"/>
          <a:srcRect/>
          <a:stretch>
            <a:fillRect/>
          </a:stretch>
        </p:blipFill>
        <p:spPr bwMode="auto">
          <a:xfrm>
            <a:off x="1524000" y="1981200"/>
            <a:ext cx="4876800" cy="4876800"/>
          </a:xfrm>
          <a:prstGeom prst="rect">
            <a:avLst/>
          </a:prstGeom>
          <a:noFill/>
          <a:ln w="9525">
            <a:noFill/>
            <a:miter lim="800000"/>
            <a:headEnd/>
            <a:tailEnd/>
          </a:ln>
        </p:spPr>
      </p:pic>
      <p:sp>
        <p:nvSpPr>
          <p:cNvPr id="75780" name="Text Box 4"/>
          <p:cNvSpPr txBox="1">
            <a:spLocks noChangeArrowheads="1"/>
          </p:cNvSpPr>
          <p:nvPr/>
        </p:nvSpPr>
        <p:spPr bwMode="auto">
          <a:xfrm>
            <a:off x="7175500" y="5589588"/>
            <a:ext cx="2808288" cy="1008062"/>
          </a:xfrm>
          <a:prstGeom prst="rect">
            <a:avLst/>
          </a:prstGeom>
          <a:noFill/>
          <a:ln w="9525">
            <a:noFill/>
            <a:miter lim="800000"/>
            <a:headEnd/>
            <a:tailEnd/>
          </a:ln>
        </p:spPr>
        <p:txBody>
          <a:bodyPr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mnoho apertur – polysyfonické klí</a:t>
            </a:r>
            <a:r>
              <a:rPr lang="cs-CZ" altLang="cs-CZ" sz="2000">
                <a:solidFill>
                  <a:srgbClr val="000000"/>
                </a:solidFill>
                <a:latin typeface="Comic Sans MS" pitchFamily="66" charset="0"/>
              </a:rPr>
              <a:t>č</a:t>
            </a:r>
            <a:r>
              <a:rPr lang="en-GB" altLang="cs-CZ" sz="2000">
                <a:solidFill>
                  <a:srgbClr val="000000"/>
                </a:solidFill>
                <a:latin typeface="Comic Sans MS" pitchFamily="66" charset="0"/>
              </a:rPr>
              <a:t>ení pylu</a:t>
            </a:r>
          </a:p>
        </p:txBody>
      </p:sp>
      <p:sp>
        <p:nvSpPr>
          <p:cNvPr id="75781" name="TextovéPole 1"/>
          <p:cNvSpPr txBox="1">
            <a:spLocks noChangeArrowheads="1"/>
          </p:cNvSpPr>
          <p:nvPr/>
        </p:nvSpPr>
        <p:spPr bwMode="auto">
          <a:xfrm>
            <a:off x="7794625" y="1477963"/>
            <a:ext cx="1995488" cy="400050"/>
          </a:xfrm>
          <a:prstGeom prst="rect">
            <a:avLst/>
          </a:prstGeom>
          <a:noFill/>
          <a:ln w="9525">
            <a:noFill/>
            <a:miter lim="800000"/>
            <a:headEnd/>
            <a:tailEnd/>
          </a:ln>
        </p:spPr>
        <p:txBody>
          <a:bodyPr wrap="none">
            <a:spAutoFit/>
          </a:bodyPr>
          <a:lstStyle/>
          <a:p>
            <a:r>
              <a:rPr lang="cs-CZ" sz="2000">
                <a:latin typeface="Comic Sans MS" pitchFamily="66" charset="0"/>
              </a:rPr>
              <a:t>echinátní exina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2209800" y="0"/>
            <a:ext cx="7772400" cy="1143000"/>
          </a:xfrm>
        </p:spPr>
        <p:txBody>
          <a:bodyPr lIns="0" tIns="0" rIns="0" bIns="0"/>
          <a:lstStyle/>
          <a:p>
            <a:pPr eaLnBrk="1" hangingPunct="1"/>
            <a:r>
              <a:rPr lang="en-GB" altLang="cs-CZ" sz="3200" b="1" i="1">
                <a:solidFill>
                  <a:srgbClr val="400DFB"/>
                </a:solidFill>
                <a:latin typeface="Comic Sans MS" pitchFamily="66" charset="0"/>
              </a:rPr>
              <a:t>Nicotiana tabacum</a:t>
            </a:r>
            <a:r>
              <a:rPr lang="en-GB" altLang="cs-CZ" sz="3200" b="1">
                <a:solidFill>
                  <a:srgbClr val="400DFB"/>
                </a:solidFill>
                <a:latin typeface="Comic Sans MS" pitchFamily="66" charset="0"/>
              </a:rPr>
              <a:t> L.</a:t>
            </a:r>
            <a:endParaRPr lang="cs-CZ" altLang="cs-CZ" sz="3200" b="1">
              <a:solidFill>
                <a:srgbClr val="400DFB"/>
              </a:solidFill>
              <a:latin typeface="Comic Sans MS" pitchFamily="66" charset="0"/>
            </a:endParaRPr>
          </a:p>
        </p:txBody>
      </p:sp>
      <p:sp>
        <p:nvSpPr>
          <p:cNvPr id="77826" name="Rectangle 2"/>
          <p:cNvSpPr>
            <a:spLocks noChangeArrowheads="1"/>
          </p:cNvSpPr>
          <p:nvPr/>
        </p:nvSpPr>
        <p:spPr bwMode="auto">
          <a:xfrm>
            <a:off x="2765425" y="1022350"/>
            <a:ext cx="6659563" cy="4811713"/>
          </a:xfrm>
          <a:prstGeom prst="rect">
            <a:avLst/>
          </a:prstGeom>
          <a:blipFill dpi="0" rotWithShape="0">
            <a:blip r:embed="rId3"/>
            <a:srcRect/>
            <a:stretch>
              <a:fillRect/>
            </a:stretch>
          </a:blipFill>
          <a:ln w="9360">
            <a:solidFill>
              <a:srgbClr val="000000"/>
            </a:solidFill>
            <a:miter lim="800000"/>
            <a:headEnd/>
            <a:tailEnd/>
          </a:ln>
        </p:spPr>
        <p:txBody>
          <a:bodyPr wrap="none" anchor="ctr"/>
          <a:lstStyle/>
          <a:p>
            <a:endParaRPr lang="cs-CZ">
              <a:latin typeface="Times New Roman" pitchFamily="18" charset="0"/>
            </a:endParaRPr>
          </a:p>
        </p:txBody>
      </p:sp>
      <p:sp>
        <p:nvSpPr>
          <p:cNvPr id="77827" name="Text Box 4"/>
          <p:cNvSpPr txBox="1">
            <a:spLocks noChangeArrowheads="1"/>
          </p:cNvSpPr>
          <p:nvPr/>
        </p:nvSpPr>
        <p:spPr bwMode="auto">
          <a:xfrm>
            <a:off x="2290763" y="5949950"/>
            <a:ext cx="1990725" cy="709613"/>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desikovaný pyl</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3 (-4) apertury</a:t>
            </a:r>
          </a:p>
        </p:txBody>
      </p:sp>
      <p:sp>
        <p:nvSpPr>
          <p:cNvPr id="77828" name="Line 5"/>
          <p:cNvSpPr>
            <a:spLocks noChangeShapeType="1"/>
          </p:cNvSpPr>
          <p:nvPr/>
        </p:nvSpPr>
        <p:spPr bwMode="auto">
          <a:xfrm>
            <a:off x="3863975" y="5373688"/>
            <a:ext cx="647700" cy="1587"/>
          </a:xfrm>
          <a:prstGeom prst="line">
            <a:avLst/>
          </a:prstGeom>
          <a:noFill/>
          <a:ln w="38160">
            <a:solidFill>
              <a:srgbClr val="000000"/>
            </a:solidFill>
            <a:miter lim="800000"/>
            <a:headEnd/>
            <a:tailEnd/>
          </a:ln>
        </p:spPr>
        <p:txBody>
          <a:bodyPr/>
          <a:lstStyle/>
          <a:p>
            <a:endParaRPr lang="cs-CZ"/>
          </a:p>
        </p:txBody>
      </p:sp>
      <p:sp>
        <p:nvSpPr>
          <p:cNvPr id="77829" name="Text Box 6"/>
          <p:cNvSpPr txBox="1">
            <a:spLocks noChangeArrowheads="1"/>
          </p:cNvSpPr>
          <p:nvPr/>
        </p:nvSpPr>
        <p:spPr bwMode="auto">
          <a:xfrm>
            <a:off x="6096000" y="5876925"/>
            <a:ext cx="4103688" cy="703263"/>
          </a:xfrm>
          <a:prstGeom prst="rect">
            <a:avLst/>
          </a:prstGeom>
          <a:noFill/>
          <a:ln w="9525">
            <a:noFill/>
            <a:miter lim="800000"/>
            <a:headEnd/>
            <a:tailEnd/>
          </a:ln>
        </p:spPr>
        <p:txBody>
          <a:bodyPr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SEM, vysušeno metodou</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 „critical poit dry“, pozlaceno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Obrázek 2"/>
          <p:cNvPicPr>
            <a:picLocks noChangeAspect="1"/>
          </p:cNvPicPr>
          <p:nvPr/>
        </p:nvPicPr>
        <p:blipFill>
          <a:blip r:embed="rId2"/>
          <a:srcRect l="15161" t="5231" r="4024" b="5237"/>
          <a:stretch>
            <a:fillRect/>
          </a:stretch>
        </p:blipFill>
        <p:spPr bwMode="auto">
          <a:xfrm>
            <a:off x="449263" y="436563"/>
            <a:ext cx="4238625" cy="3249612"/>
          </a:xfrm>
          <a:prstGeom prst="rect">
            <a:avLst/>
          </a:prstGeom>
          <a:noFill/>
          <a:ln w="9525">
            <a:noFill/>
            <a:miter lim="800000"/>
            <a:headEnd/>
            <a:tailEnd/>
          </a:ln>
        </p:spPr>
      </p:pic>
      <p:pic>
        <p:nvPicPr>
          <p:cNvPr id="79874" name="Obrázek 3"/>
          <p:cNvPicPr>
            <a:picLocks noChangeAspect="1"/>
          </p:cNvPicPr>
          <p:nvPr/>
        </p:nvPicPr>
        <p:blipFill>
          <a:blip r:embed="rId3"/>
          <a:srcRect l="21724" t="1900" r="10025" b="12056"/>
          <a:stretch>
            <a:fillRect/>
          </a:stretch>
        </p:blipFill>
        <p:spPr bwMode="auto">
          <a:xfrm>
            <a:off x="4891088" y="449263"/>
            <a:ext cx="3649662" cy="3236912"/>
          </a:xfrm>
          <a:prstGeom prst="rect">
            <a:avLst/>
          </a:prstGeom>
          <a:noFill/>
          <a:ln w="9525">
            <a:noFill/>
            <a:miter lim="800000"/>
            <a:headEnd/>
            <a:tailEnd/>
          </a:ln>
        </p:spPr>
      </p:pic>
      <p:pic>
        <p:nvPicPr>
          <p:cNvPr id="79875" name="Obrázek 4"/>
          <p:cNvPicPr>
            <a:picLocks noChangeAspect="1"/>
          </p:cNvPicPr>
          <p:nvPr/>
        </p:nvPicPr>
        <p:blipFill>
          <a:blip r:embed="rId4"/>
          <a:srcRect l="2000" t="11183" r="22990" b="15881"/>
          <a:stretch>
            <a:fillRect/>
          </a:stretch>
        </p:blipFill>
        <p:spPr bwMode="auto">
          <a:xfrm>
            <a:off x="449263" y="3875088"/>
            <a:ext cx="4238625" cy="2816225"/>
          </a:xfrm>
          <a:prstGeom prst="rect">
            <a:avLst/>
          </a:prstGeom>
          <a:noFill/>
          <a:ln w="9525">
            <a:noFill/>
            <a:miter lim="800000"/>
            <a:headEnd/>
            <a:tailEnd/>
          </a:ln>
        </p:spPr>
      </p:pic>
      <p:pic>
        <p:nvPicPr>
          <p:cNvPr id="79876" name="Obrázek 5"/>
          <p:cNvPicPr>
            <a:picLocks noChangeAspect="1"/>
          </p:cNvPicPr>
          <p:nvPr/>
        </p:nvPicPr>
        <p:blipFill>
          <a:blip r:embed="rId5"/>
          <a:srcRect l="14891" t="3918" r="21683" b="4774"/>
          <a:stretch>
            <a:fillRect/>
          </a:stretch>
        </p:blipFill>
        <p:spPr bwMode="auto">
          <a:xfrm>
            <a:off x="8926513" y="3806825"/>
            <a:ext cx="3090862" cy="3051175"/>
          </a:xfrm>
          <a:prstGeom prst="rect">
            <a:avLst/>
          </a:prstGeom>
          <a:noFill/>
          <a:ln w="9525">
            <a:noFill/>
            <a:miter lim="800000"/>
            <a:headEnd/>
            <a:tailEnd/>
          </a:ln>
        </p:spPr>
      </p:pic>
      <p:sp>
        <p:nvSpPr>
          <p:cNvPr id="79877" name="TextovéPole 6"/>
          <p:cNvSpPr txBox="1">
            <a:spLocks noChangeArrowheads="1"/>
          </p:cNvSpPr>
          <p:nvPr/>
        </p:nvSpPr>
        <p:spPr bwMode="auto">
          <a:xfrm>
            <a:off x="8743950" y="638175"/>
            <a:ext cx="2890838" cy="923925"/>
          </a:xfrm>
          <a:prstGeom prst="rect">
            <a:avLst/>
          </a:prstGeom>
          <a:noFill/>
          <a:ln w="9525">
            <a:noFill/>
            <a:miter lim="800000"/>
            <a:headEnd/>
            <a:tailEnd/>
          </a:ln>
        </p:spPr>
        <p:txBody>
          <a:bodyPr wrap="none">
            <a:spAutoFit/>
          </a:bodyPr>
          <a:lstStyle/>
          <a:p>
            <a:r>
              <a:rPr lang="cs-CZ" b="1">
                <a:latin typeface="Comic Sans MS" pitchFamily="66" charset="0"/>
              </a:rPr>
              <a:t>fenestrátní pylová zrna </a:t>
            </a:r>
          </a:p>
          <a:p>
            <a:r>
              <a:rPr lang="cs-CZ">
                <a:latin typeface="Comic Sans MS" pitchFamily="66" charset="0"/>
              </a:rPr>
              <a:t>locika kompasová </a:t>
            </a:r>
          </a:p>
          <a:p>
            <a:r>
              <a:rPr lang="cs-CZ">
                <a:latin typeface="Comic Sans MS" pitchFamily="66" charset="0"/>
              </a:rPr>
              <a:t>(</a:t>
            </a:r>
            <a:r>
              <a:rPr lang="cs-CZ" i="1">
                <a:latin typeface="Comic Sans MS" pitchFamily="66" charset="0"/>
              </a:rPr>
              <a:t>Lactuca serriola</a:t>
            </a:r>
            <a:r>
              <a:rPr lang="cs-CZ">
                <a:latin typeface="Comic Sans MS" pitchFamily="66" charset="0"/>
              </a:rPr>
              <a:t>).</a:t>
            </a:r>
          </a:p>
        </p:txBody>
      </p:sp>
      <p:sp>
        <p:nvSpPr>
          <p:cNvPr id="79878" name="TextovéPole 7"/>
          <p:cNvSpPr txBox="1">
            <a:spLocks noChangeArrowheads="1"/>
          </p:cNvSpPr>
          <p:nvPr/>
        </p:nvSpPr>
        <p:spPr bwMode="auto">
          <a:xfrm>
            <a:off x="4891088" y="4781550"/>
            <a:ext cx="3194050" cy="1200150"/>
          </a:xfrm>
          <a:prstGeom prst="rect">
            <a:avLst/>
          </a:prstGeom>
          <a:noFill/>
          <a:ln w="9525">
            <a:noFill/>
            <a:miter lim="800000"/>
            <a:headEnd/>
            <a:tailEnd/>
          </a:ln>
        </p:spPr>
        <p:txBody>
          <a:bodyPr>
            <a:spAutoFit/>
          </a:bodyPr>
          <a:lstStyle/>
          <a:p>
            <a:r>
              <a:rPr lang="cs-CZ" b="1">
                <a:latin typeface="Comic Sans MS" pitchFamily="66" charset="0"/>
              </a:rPr>
              <a:t>kolpátní pylové zrno </a:t>
            </a:r>
          </a:p>
          <a:p>
            <a:r>
              <a:rPr lang="cs-CZ" b="1">
                <a:latin typeface="Comic Sans MS" pitchFamily="66" charset="0"/>
              </a:rPr>
              <a:t>s povrchem retikulátním </a:t>
            </a:r>
          </a:p>
          <a:p>
            <a:r>
              <a:rPr lang="cs-CZ">
                <a:latin typeface="Comic Sans MS" pitchFamily="66" charset="0"/>
              </a:rPr>
              <a:t>brukev řepka olejka</a:t>
            </a:r>
          </a:p>
          <a:p>
            <a:r>
              <a:rPr lang="cs-CZ">
                <a:latin typeface="Comic Sans MS" pitchFamily="66" charset="0"/>
              </a:rPr>
              <a:t>(</a:t>
            </a:r>
            <a:r>
              <a:rPr lang="cs-CZ" i="1">
                <a:latin typeface="Comic Sans MS" pitchFamily="66" charset="0"/>
              </a:rPr>
              <a:t>Brassica oleracea</a:t>
            </a:r>
            <a:r>
              <a:rPr lang="cs-CZ">
                <a:latin typeface="Comic Sans MS" pitchFamily="66" charset="0"/>
              </a:rPr>
              <a:t>)</a:t>
            </a:r>
          </a:p>
        </p:txBody>
      </p:sp>
      <p:sp>
        <p:nvSpPr>
          <p:cNvPr id="79879" name="TextovéPole 8"/>
          <p:cNvSpPr txBox="1">
            <a:spLocks noChangeArrowheads="1"/>
          </p:cNvSpPr>
          <p:nvPr/>
        </p:nvSpPr>
        <p:spPr bwMode="auto">
          <a:xfrm>
            <a:off x="8702675" y="3040063"/>
            <a:ext cx="3489325" cy="646112"/>
          </a:xfrm>
          <a:prstGeom prst="rect">
            <a:avLst/>
          </a:prstGeom>
          <a:noFill/>
          <a:ln w="9525">
            <a:noFill/>
            <a:miter lim="800000"/>
            <a:headEnd/>
            <a:tailEnd/>
          </a:ln>
        </p:spPr>
        <p:txBody>
          <a:bodyPr wrap="none">
            <a:spAutoFit/>
          </a:bodyPr>
          <a:lstStyle/>
          <a:p>
            <a:r>
              <a:rPr lang="cs-CZ" b="1">
                <a:latin typeface="Comic Sans MS" pitchFamily="66" charset="0"/>
              </a:rPr>
              <a:t>pentazonokolpátní pylové zrno</a:t>
            </a:r>
          </a:p>
          <a:p>
            <a:r>
              <a:rPr lang="cs-CZ">
                <a:latin typeface="Comic Sans MS" pitchFamily="66" charset="0"/>
              </a:rPr>
              <a:t>olše zelené (</a:t>
            </a:r>
            <a:r>
              <a:rPr lang="cs-CZ" i="1">
                <a:latin typeface="Comic Sans MS" pitchFamily="66" charset="0"/>
              </a:rPr>
              <a:t>Alnus viridis</a:t>
            </a:r>
            <a:r>
              <a:rPr lang="cs-CZ">
                <a:latin typeface="Comic Sans MS" pitchFamily="66" charset="0"/>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88" y="335565"/>
            <a:ext cx="5457444" cy="6522435"/>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568" y="137160"/>
            <a:ext cx="5418944" cy="6858000"/>
          </a:xfrm>
          <a:prstGeom prst="rect">
            <a:avLst/>
          </a:prstGeom>
        </p:spPr>
      </p:pic>
    </p:spTree>
    <p:extLst>
      <p:ext uri="{BB962C8B-B14F-4D97-AF65-F5344CB8AC3E}">
        <p14:creationId xmlns:p14="http://schemas.microsoft.com/office/powerpoint/2010/main" val="2827348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1524000" y="2286000"/>
            <a:ext cx="9144000" cy="1143000"/>
          </a:xfrm>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b="1">
                <a:latin typeface="Comic Sans MS" pitchFamily="66" charset="0"/>
                <a:cs typeface="Times New Roman" pitchFamily="18" charset="0"/>
              </a:rPr>
              <a:t>Mikrogametogeneze</a:t>
            </a:r>
            <a:r>
              <a:rPr lang="en-GB" altLang="cs-CZ" b="1">
                <a:latin typeface="Comic Sans MS" pitchFamily="66" charset="0"/>
              </a:rPr>
              <a:t> u </a:t>
            </a:r>
            <a:r>
              <a:rPr lang="en-GB" altLang="cs-CZ" b="1" i="1">
                <a:latin typeface="Comic Sans MS" pitchFamily="66" charset="0"/>
              </a:rPr>
              <a:t>Lilium</a:t>
            </a:r>
          </a:p>
        </p:txBody>
      </p:sp>
      <p:sp>
        <p:nvSpPr>
          <p:cNvPr id="81922" name="Rectangle 2"/>
          <p:cNvSpPr>
            <a:spLocks noGrp="1" noChangeArrowheads="1"/>
          </p:cNvSpPr>
          <p:nvPr>
            <p:ph type="subTitle" idx="4294967295"/>
          </p:nvPr>
        </p:nvSpPr>
        <p:spPr>
          <a:xfrm>
            <a:off x="2895600" y="3886200"/>
            <a:ext cx="6400800" cy="1752600"/>
          </a:xfrm>
        </p:spPr>
        <p:txBody>
          <a:bodyPr/>
          <a:lstStyle/>
          <a:p>
            <a:pPr marL="0" indent="0" algn="ctr" eaLnBrk="1" hangingPunct="1">
              <a:lnSpc>
                <a:spcPct val="100000"/>
              </a:lnSpc>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b="1">
                <a:solidFill>
                  <a:srgbClr val="0000FF"/>
                </a:solidFill>
                <a:latin typeface="Comic Sans MS" pitchFamily="66" charset="0"/>
              </a:rPr>
              <a:t>IASPRR</a:t>
            </a:r>
          </a:p>
        </p:txBody>
      </p:sp>
      <p:sp>
        <p:nvSpPr>
          <p:cNvPr id="81923" name="Text Box 4"/>
          <p:cNvSpPr txBox="1">
            <a:spLocks noChangeArrowheads="1"/>
          </p:cNvSpPr>
          <p:nvPr/>
        </p:nvSpPr>
        <p:spPr bwMode="auto">
          <a:xfrm>
            <a:off x="4264025" y="5486400"/>
            <a:ext cx="3886298" cy="402291"/>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000" dirty="0">
                <a:solidFill>
                  <a:srgbClr val="000000"/>
                </a:solidFill>
                <a:latin typeface="Comic Sans MS" pitchFamily="66" charset="0"/>
              </a:rPr>
              <a:t>(</a:t>
            </a:r>
            <a:r>
              <a:rPr lang="en-GB" altLang="cs-CZ" sz="2000" dirty="0">
                <a:solidFill>
                  <a:srgbClr val="000000"/>
                </a:solidFill>
                <a:latin typeface="Comic Sans MS" pitchFamily="66" charset="0"/>
              </a:rPr>
              <a:t>http://images.iasprr.org/lily/</a:t>
            </a:r>
            <a:r>
              <a:rPr lang="cs-CZ" altLang="cs-CZ" sz="2000" dirty="0">
                <a:solidFill>
                  <a:srgbClr val="000000"/>
                </a:solidFill>
                <a:latin typeface="Comic Sans MS" pitchFamily="66" charset="0"/>
              </a:rPr>
              <a:t>)</a:t>
            </a:r>
            <a:endParaRPr lang="en-GB" altLang="cs-CZ" sz="2000" dirty="0">
              <a:solidFill>
                <a:srgbClr val="000000"/>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2286000" y="-228600"/>
            <a:ext cx="7772400" cy="1143000"/>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a:solidFill>
                  <a:srgbClr val="400DFB"/>
                </a:solidFill>
                <a:latin typeface="Comic Sans MS" pitchFamily="66" charset="0"/>
              </a:rPr>
              <a:t>Dvoubun</a:t>
            </a:r>
            <a:r>
              <a:rPr lang="cs-CZ" altLang="cs-CZ" sz="3200" b="1">
                <a:solidFill>
                  <a:srgbClr val="400DFB"/>
                </a:solidFill>
                <a:latin typeface="Comic Sans MS" pitchFamily="66" charset="0"/>
              </a:rPr>
              <a:t>ěč</a:t>
            </a:r>
            <a:r>
              <a:rPr lang="en-GB" altLang="cs-CZ" sz="3200" b="1">
                <a:solidFill>
                  <a:srgbClr val="400DFB"/>
                </a:solidFill>
                <a:latin typeface="Comic Sans MS" pitchFamily="66" charset="0"/>
              </a:rPr>
              <a:t>ný pyl</a:t>
            </a:r>
            <a:r>
              <a:rPr lang="en-GB" altLang="cs-CZ" sz="3200" b="1">
                <a:solidFill>
                  <a:srgbClr val="400DFB"/>
                </a:solidFill>
                <a:latin typeface="Comic Sans MS" pitchFamily="66" charset="0"/>
                <a:cs typeface="Arial" charset="0"/>
              </a:rPr>
              <a:t> </a:t>
            </a:r>
          </a:p>
        </p:txBody>
      </p:sp>
      <p:pic>
        <p:nvPicPr>
          <p:cNvPr id="83970" name="Picture 2"/>
          <p:cNvPicPr>
            <a:picLocks noChangeAspect="1" noChangeArrowheads="1"/>
          </p:cNvPicPr>
          <p:nvPr/>
        </p:nvPicPr>
        <p:blipFill>
          <a:blip r:embed="rId3"/>
          <a:srcRect/>
          <a:stretch>
            <a:fillRect/>
          </a:stretch>
        </p:blipFill>
        <p:spPr bwMode="auto">
          <a:xfrm>
            <a:off x="2862263" y="765175"/>
            <a:ext cx="6467475" cy="4851400"/>
          </a:xfrm>
          <a:prstGeom prst="rect">
            <a:avLst/>
          </a:prstGeom>
          <a:noFill/>
          <a:ln w="9360">
            <a:solidFill>
              <a:srgbClr val="000000"/>
            </a:solidFill>
            <a:miter lim="800000"/>
            <a:headEnd/>
            <a:tailEnd/>
          </a:ln>
        </p:spPr>
      </p:pic>
      <p:sp>
        <p:nvSpPr>
          <p:cNvPr id="83971" name="Text Box 3"/>
          <p:cNvSpPr txBox="1">
            <a:spLocks noChangeArrowheads="1"/>
          </p:cNvSpPr>
          <p:nvPr/>
        </p:nvSpPr>
        <p:spPr bwMode="auto">
          <a:xfrm>
            <a:off x="1752600" y="5670550"/>
            <a:ext cx="8770938" cy="709613"/>
          </a:xfrm>
          <a:prstGeom prst="rect">
            <a:avLst/>
          </a:prstGeom>
          <a:noFill/>
          <a:ln w="9525">
            <a:noFill/>
            <a:miter lim="800000"/>
            <a:headEnd/>
            <a:tailEnd/>
          </a:ln>
        </p:spPr>
        <p:txBody>
          <a:bodyPr lIns="90000" tIns="46800" rIns="90000" bIns="46800">
            <a:spAutoFit/>
          </a:bodyPr>
          <a:lstStyle/>
          <a:p>
            <a:pPr>
              <a:buClr>
                <a:srgbClr val="00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latin typeface="Comic Sans MS" pitchFamily="66" charset="0"/>
              </a:rPr>
              <a:t>Generativní bu</a:t>
            </a:r>
            <a:r>
              <a:rPr lang="cs-CZ" altLang="cs-CZ" sz="2000">
                <a:latin typeface="Comic Sans MS" pitchFamily="66" charset="0"/>
              </a:rPr>
              <a:t>ň</a:t>
            </a:r>
            <a:r>
              <a:rPr lang="en-GB" altLang="cs-CZ" sz="2000">
                <a:latin typeface="Comic Sans MS" pitchFamily="66" charset="0"/>
              </a:rPr>
              <a:t>ky se tvo</a:t>
            </a:r>
            <a:r>
              <a:rPr lang="cs-CZ" altLang="cs-CZ" sz="2000">
                <a:latin typeface="Comic Sans MS" pitchFamily="66" charset="0"/>
              </a:rPr>
              <a:t>ř</a:t>
            </a:r>
            <a:r>
              <a:rPr lang="en-GB" altLang="cs-CZ" sz="2000">
                <a:latin typeface="Comic Sans MS" pitchFamily="66" charset="0"/>
              </a:rPr>
              <a:t>í zpo</a:t>
            </a:r>
            <a:r>
              <a:rPr lang="cs-CZ" altLang="cs-CZ" sz="2000">
                <a:latin typeface="Comic Sans MS" pitchFamily="66" charset="0"/>
              </a:rPr>
              <a:t>č</a:t>
            </a:r>
            <a:r>
              <a:rPr lang="en-GB" altLang="cs-CZ" sz="2000">
                <a:latin typeface="Comic Sans MS" pitchFamily="66" charset="0"/>
              </a:rPr>
              <a:t>átku v kontaktu s </a:t>
            </a:r>
            <a:r>
              <a:rPr lang="en-GB" altLang="cs-CZ" sz="2000" b="1">
                <a:latin typeface="Comic Sans MS" pitchFamily="66" charset="0"/>
              </a:rPr>
              <a:t>intinou</a:t>
            </a:r>
            <a:r>
              <a:rPr lang="en-GB" altLang="cs-CZ" sz="2000">
                <a:latin typeface="Comic Sans MS" pitchFamily="66" charset="0"/>
              </a:rPr>
              <a:t> (vnit</a:t>
            </a:r>
            <a:r>
              <a:rPr lang="cs-CZ" altLang="cs-CZ" sz="2000">
                <a:latin typeface="Comic Sans MS" pitchFamily="66" charset="0"/>
              </a:rPr>
              <a:t>ř</a:t>
            </a:r>
            <a:r>
              <a:rPr lang="en-GB" altLang="cs-CZ" sz="2000">
                <a:latin typeface="Comic Sans MS" pitchFamily="66" charset="0"/>
              </a:rPr>
              <a:t>ní vrstva st</a:t>
            </a:r>
            <a:r>
              <a:rPr lang="cs-CZ" altLang="cs-CZ" sz="2000">
                <a:latin typeface="Comic Sans MS" pitchFamily="66" charset="0"/>
              </a:rPr>
              <a:t>ě</a:t>
            </a:r>
            <a:r>
              <a:rPr lang="en-GB" altLang="cs-CZ" sz="2000">
                <a:latin typeface="Comic Sans MS" pitchFamily="66" charset="0"/>
              </a:rPr>
              <a:t>ny pylu), pozd</a:t>
            </a:r>
            <a:r>
              <a:rPr lang="cs-CZ" altLang="cs-CZ" sz="2000">
                <a:latin typeface="Comic Sans MS" pitchFamily="66" charset="0"/>
              </a:rPr>
              <a:t>ě</a:t>
            </a:r>
            <a:r>
              <a:rPr lang="en-GB" altLang="cs-CZ" sz="2000">
                <a:latin typeface="Comic Sans MS" pitchFamily="66" charset="0"/>
              </a:rPr>
              <a:t>ji se vno</a:t>
            </a:r>
            <a:r>
              <a:rPr lang="cs-CZ" altLang="cs-CZ" sz="2000">
                <a:latin typeface="Comic Sans MS" pitchFamily="66" charset="0"/>
              </a:rPr>
              <a:t>ř</a:t>
            </a:r>
            <a:r>
              <a:rPr lang="en-GB" altLang="cs-CZ" sz="2000">
                <a:latin typeface="Comic Sans MS" pitchFamily="66" charset="0"/>
              </a:rPr>
              <a:t>í do cytoplasmy = "a cell within a cell".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srcRect/>
          <a:stretch>
            <a:fillRect/>
          </a:stretch>
        </p:blipFill>
        <p:spPr bwMode="auto">
          <a:xfrm>
            <a:off x="2857500" y="1000125"/>
            <a:ext cx="6477000" cy="4857750"/>
          </a:xfrm>
          <a:prstGeom prst="rect">
            <a:avLst/>
          </a:prstGeom>
          <a:noFill/>
          <a:ln w="9360">
            <a:solidFill>
              <a:srgbClr val="000000"/>
            </a:solidFill>
            <a:miter lim="800000"/>
            <a:headEnd/>
            <a:tailEnd/>
          </a:ln>
        </p:spPr>
      </p:pic>
      <p:sp>
        <p:nvSpPr>
          <p:cNvPr id="86018" name="Rectangle 2"/>
          <p:cNvSpPr>
            <a:spLocks noGrp="1" noChangeArrowheads="1"/>
          </p:cNvSpPr>
          <p:nvPr>
            <p:ph type="title"/>
          </p:nvPr>
        </p:nvSpPr>
        <p:spPr>
          <a:xfrm>
            <a:off x="2209800" y="0"/>
            <a:ext cx="7772400" cy="1143000"/>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600" b="1">
                <a:solidFill>
                  <a:srgbClr val="400DFB"/>
                </a:solidFill>
                <a:latin typeface="Comic Sans MS" pitchFamily="66" charset="0"/>
              </a:rPr>
              <a:t>Dvoubun</a:t>
            </a:r>
            <a:r>
              <a:rPr lang="cs-CZ" altLang="cs-CZ" sz="3600" b="1">
                <a:solidFill>
                  <a:srgbClr val="400DFB"/>
                </a:solidFill>
                <a:latin typeface="Comic Sans MS" pitchFamily="66" charset="0"/>
              </a:rPr>
              <a:t>ěč</a:t>
            </a:r>
            <a:r>
              <a:rPr lang="en-GB" altLang="cs-CZ" sz="3600" b="1">
                <a:solidFill>
                  <a:srgbClr val="400DFB"/>
                </a:solidFill>
                <a:latin typeface="Comic Sans MS" pitchFamily="66" charset="0"/>
              </a:rPr>
              <a:t>ný pyl</a:t>
            </a:r>
            <a:r>
              <a:rPr lang="en-GB" altLang="cs-CZ" sz="3600" b="1">
                <a:solidFill>
                  <a:srgbClr val="400DFB"/>
                </a:solidFill>
                <a:latin typeface="Comic Sans MS" pitchFamily="66" charset="0"/>
                <a:cs typeface="Arial" charset="0"/>
              </a:rPr>
              <a:t> </a:t>
            </a:r>
          </a:p>
        </p:txBody>
      </p:sp>
      <p:sp>
        <p:nvSpPr>
          <p:cNvPr id="86019" name="Text Box 3"/>
          <p:cNvSpPr txBox="1">
            <a:spLocks noChangeArrowheads="1"/>
          </p:cNvSpPr>
          <p:nvPr/>
        </p:nvSpPr>
        <p:spPr bwMode="auto">
          <a:xfrm>
            <a:off x="3414713" y="6092825"/>
            <a:ext cx="5411787" cy="401638"/>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detail generativní bu</a:t>
            </a:r>
            <a:r>
              <a:rPr lang="cs-CZ" altLang="cs-CZ" sz="2000">
                <a:solidFill>
                  <a:srgbClr val="000000"/>
                </a:solidFill>
                <a:latin typeface="Comic Sans MS" pitchFamily="66" charset="0"/>
              </a:rPr>
              <a:t>ň</a:t>
            </a:r>
            <a:r>
              <a:rPr lang="en-GB" altLang="cs-CZ" sz="2000">
                <a:solidFill>
                  <a:srgbClr val="000000"/>
                </a:solidFill>
                <a:latin typeface="Comic Sans MS" pitchFamily="66" charset="0"/>
              </a:rPr>
              <a:t>ky v bu</a:t>
            </a:r>
            <a:r>
              <a:rPr lang="cs-CZ" altLang="cs-CZ" sz="2000">
                <a:solidFill>
                  <a:srgbClr val="000000"/>
                </a:solidFill>
                <a:latin typeface="Comic Sans MS" pitchFamily="66" charset="0"/>
              </a:rPr>
              <a:t>ň</a:t>
            </a:r>
            <a:r>
              <a:rPr lang="en-GB" altLang="cs-CZ" sz="2000">
                <a:solidFill>
                  <a:srgbClr val="000000"/>
                </a:solidFill>
                <a:latin typeface="Comic Sans MS" pitchFamily="66" charset="0"/>
              </a:rPr>
              <a:t>ce vegetativní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srcRect/>
          <a:stretch>
            <a:fillRect/>
          </a:stretch>
        </p:blipFill>
        <p:spPr bwMode="auto">
          <a:xfrm>
            <a:off x="3001963" y="908050"/>
            <a:ext cx="6186487" cy="4640263"/>
          </a:xfrm>
          <a:prstGeom prst="rect">
            <a:avLst/>
          </a:prstGeom>
          <a:noFill/>
          <a:ln w="9360">
            <a:solidFill>
              <a:srgbClr val="000000"/>
            </a:solidFill>
            <a:miter lim="800000"/>
            <a:headEnd/>
            <a:tailEnd/>
          </a:ln>
        </p:spPr>
      </p:pic>
      <p:sp>
        <p:nvSpPr>
          <p:cNvPr id="88066" name="Text Box 2"/>
          <p:cNvSpPr txBox="1">
            <a:spLocks noChangeArrowheads="1"/>
          </p:cNvSpPr>
          <p:nvPr/>
        </p:nvSpPr>
        <p:spPr bwMode="auto">
          <a:xfrm>
            <a:off x="2063750" y="5651500"/>
            <a:ext cx="8037513" cy="1017588"/>
          </a:xfrm>
          <a:prstGeom prst="rect">
            <a:avLst/>
          </a:prstGeom>
          <a:noFill/>
          <a:ln w="9525">
            <a:noFill/>
            <a:miter lim="800000"/>
            <a:headEnd/>
            <a:tailEnd/>
          </a:ln>
        </p:spPr>
        <p:txBody>
          <a:bodyPr lIns="90000" tIns="46800" rIns="90000" bIns="46800">
            <a:spAutoFit/>
          </a:bodyPr>
          <a:lstStyle/>
          <a:p>
            <a:pPr>
              <a:buClr>
                <a:srgbClr val="00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latin typeface="Comic Sans MS" pitchFamily="66" charset="0"/>
              </a:rPr>
              <a:t>Tvar generativní bu</a:t>
            </a:r>
            <a:r>
              <a:rPr lang="cs-CZ" altLang="cs-CZ" sz="2000">
                <a:latin typeface="Comic Sans MS" pitchFamily="66" charset="0"/>
              </a:rPr>
              <a:t>ň</a:t>
            </a:r>
            <a:r>
              <a:rPr lang="en-GB" altLang="cs-CZ" sz="2000">
                <a:latin typeface="Comic Sans MS" pitchFamily="66" charset="0"/>
              </a:rPr>
              <a:t>ky </a:t>
            </a:r>
            <a:r>
              <a:rPr lang="cs-CZ" altLang="cs-CZ" sz="2000">
                <a:latin typeface="Comic Sans MS" pitchFamily="66" charset="0"/>
              </a:rPr>
              <a:t>č</a:t>
            </a:r>
            <a:r>
              <a:rPr lang="en-GB" altLang="cs-CZ" sz="2000">
                <a:latin typeface="Comic Sans MS" pitchFamily="66" charset="0"/>
              </a:rPr>
              <a:t>asto v</a:t>
            </a:r>
            <a:r>
              <a:rPr lang="cs-CZ" altLang="cs-CZ" sz="2000">
                <a:latin typeface="Comic Sans MS" pitchFamily="66" charset="0"/>
              </a:rPr>
              <a:t>ř</a:t>
            </a:r>
            <a:r>
              <a:rPr lang="en-GB" altLang="cs-CZ" sz="2000">
                <a:latin typeface="Comic Sans MS" pitchFamily="66" charset="0"/>
              </a:rPr>
              <a:t>etenovitý, bu</a:t>
            </a:r>
            <a:r>
              <a:rPr lang="cs-CZ" altLang="cs-CZ" sz="2000">
                <a:latin typeface="Comic Sans MS" pitchFamily="66" charset="0"/>
              </a:rPr>
              <a:t>ň</a:t>
            </a:r>
            <a:r>
              <a:rPr lang="en-GB" altLang="cs-CZ" sz="2000">
                <a:latin typeface="Comic Sans MS" pitchFamily="66" charset="0"/>
              </a:rPr>
              <a:t>ka je v kontaktu </a:t>
            </a:r>
            <a:r>
              <a:rPr lang="cs-CZ" altLang="cs-CZ" sz="2000">
                <a:latin typeface="Comic Sans MS" pitchFamily="66" charset="0"/>
              </a:rPr>
              <a:t>      </a:t>
            </a:r>
            <a:r>
              <a:rPr lang="en-GB" altLang="cs-CZ" sz="2000">
                <a:latin typeface="Comic Sans MS" pitchFamily="66" charset="0"/>
              </a:rPr>
              <a:t>s vegetativním jádrem = "</a:t>
            </a:r>
            <a:r>
              <a:rPr lang="en-GB" altLang="cs-CZ" sz="2000" b="1">
                <a:latin typeface="Comic Sans MS" pitchFamily="66" charset="0"/>
              </a:rPr>
              <a:t>male germ unit</a:t>
            </a:r>
            <a:r>
              <a:rPr lang="en-GB" altLang="cs-CZ" sz="2000">
                <a:latin typeface="Comic Sans MS" pitchFamily="66" charset="0"/>
              </a:rPr>
              <a:t>." </a:t>
            </a:r>
            <a:endParaRPr lang="cs-CZ" altLang="cs-CZ" sz="2000">
              <a:latin typeface="Comic Sans MS" pitchFamily="66" charset="0"/>
            </a:endParaRPr>
          </a:p>
          <a:p>
            <a:pPr>
              <a:buClr>
                <a:srgbClr val="00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latin typeface="Comic Sans MS" pitchFamily="66" charset="0"/>
              </a:rPr>
              <a:t>Cytoplazma generativní bu</a:t>
            </a:r>
            <a:r>
              <a:rPr lang="cs-CZ" altLang="cs-CZ" sz="2000">
                <a:latin typeface="Comic Sans MS" pitchFamily="66" charset="0"/>
              </a:rPr>
              <a:t>ň</a:t>
            </a:r>
            <a:r>
              <a:rPr lang="en-GB" altLang="cs-CZ" sz="2000">
                <a:latin typeface="Comic Sans MS" pitchFamily="66" charset="0"/>
              </a:rPr>
              <a:t>ky je hustá </a:t>
            </a:r>
            <a:r>
              <a:rPr lang="cs-CZ" altLang="cs-CZ" sz="2000">
                <a:latin typeface="Comic Sans MS" pitchFamily="66" charset="0"/>
              </a:rPr>
              <a:t>=</a:t>
            </a:r>
            <a:r>
              <a:rPr lang="en-GB" altLang="cs-CZ" sz="2000">
                <a:latin typeface="Comic Sans MS" pitchFamily="66" charset="0"/>
              </a:rPr>
              <a:t> mén</a:t>
            </a:r>
            <a:r>
              <a:rPr lang="cs-CZ" altLang="cs-CZ" sz="2000">
                <a:latin typeface="Comic Sans MS" pitchFamily="66" charset="0"/>
              </a:rPr>
              <a:t>ě</a:t>
            </a:r>
            <a:r>
              <a:rPr lang="en-GB" altLang="cs-CZ" sz="2000">
                <a:latin typeface="Comic Sans MS" pitchFamily="66" charset="0"/>
              </a:rPr>
              <a:t> vakuol a organel.</a:t>
            </a:r>
          </a:p>
        </p:txBody>
      </p:sp>
      <p:sp>
        <p:nvSpPr>
          <p:cNvPr id="88067" name="Rectangle 3"/>
          <p:cNvSpPr>
            <a:spLocks noGrp="1" noChangeArrowheads="1"/>
          </p:cNvSpPr>
          <p:nvPr>
            <p:ph type="title"/>
          </p:nvPr>
        </p:nvSpPr>
        <p:spPr>
          <a:xfrm>
            <a:off x="2209800" y="0"/>
            <a:ext cx="7772400" cy="1052513"/>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a:solidFill>
                  <a:srgbClr val="400DFB"/>
                </a:solidFill>
                <a:latin typeface="Comic Sans MS" pitchFamily="66" charset="0"/>
              </a:rPr>
              <a:t>Dvoubun</a:t>
            </a:r>
            <a:r>
              <a:rPr lang="cs-CZ" altLang="cs-CZ" sz="3200" b="1">
                <a:solidFill>
                  <a:srgbClr val="400DFB"/>
                </a:solidFill>
                <a:latin typeface="Comic Sans MS" pitchFamily="66" charset="0"/>
              </a:rPr>
              <a:t>ěč</a:t>
            </a:r>
            <a:r>
              <a:rPr lang="en-GB" altLang="cs-CZ" sz="3200" b="1">
                <a:solidFill>
                  <a:srgbClr val="400DFB"/>
                </a:solidFill>
                <a:latin typeface="Comic Sans MS" pitchFamily="66" charset="0"/>
              </a:rPr>
              <a:t>ný pyl</a:t>
            </a:r>
            <a:r>
              <a:rPr lang="en-GB" altLang="cs-CZ" sz="3200" b="1">
                <a:solidFill>
                  <a:srgbClr val="400DFB"/>
                </a:solidFill>
                <a:latin typeface="Comic Sans MS" pitchFamily="66" charset="0"/>
                <a:cs typeface="Arial"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Nadpis 1"/>
          <p:cNvSpPr>
            <a:spLocks noGrp="1"/>
          </p:cNvSpPr>
          <p:nvPr>
            <p:ph type="title"/>
          </p:nvPr>
        </p:nvSpPr>
        <p:spPr>
          <a:xfrm>
            <a:off x="838200" y="114300"/>
            <a:ext cx="10515600" cy="974725"/>
          </a:xfrm>
        </p:spPr>
        <p:txBody>
          <a:bodyPr/>
          <a:lstStyle/>
          <a:p>
            <a:pPr algn="ctr"/>
            <a:r>
              <a:rPr lang="cs-CZ" sz="3200" b="1">
                <a:solidFill>
                  <a:srgbClr val="400DFB"/>
                </a:solidFill>
                <a:latin typeface="Comic Sans MS" pitchFamily="66" charset="0"/>
              </a:rPr>
              <a:t>Stavba prašníku</a:t>
            </a:r>
          </a:p>
        </p:txBody>
      </p:sp>
      <p:sp>
        <p:nvSpPr>
          <p:cNvPr id="47106" name="Obdélník 2"/>
          <p:cNvSpPr>
            <a:spLocks noChangeArrowheads="1"/>
          </p:cNvSpPr>
          <p:nvPr/>
        </p:nvSpPr>
        <p:spPr bwMode="auto">
          <a:xfrm>
            <a:off x="652463" y="1460500"/>
            <a:ext cx="11350625" cy="1938338"/>
          </a:xfrm>
          <a:prstGeom prst="rect">
            <a:avLst/>
          </a:prstGeom>
          <a:noFill/>
          <a:ln w="9525">
            <a:noFill/>
            <a:miter lim="800000"/>
            <a:headEnd/>
            <a:tailEnd/>
          </a:ln>
        </p:spPr>
        <p:txBody>
          <a:bodyPr>
            <a:spAutoFit/>
          </a:bodyPr>
          <a:lstStyle/>
          <a:p>
            <a:r>
              <a:rPr lang="cs-CZ" sz="2000" b="1">
                <a:latin typeface="Comic Sans MS" pitchFamily="66" charset="0"/>
              </a:rPr>
              <a:t>	prašný váček </a:t>
            </a:r>
            <a:r>
              <a:rPr lang="cs-CZ" sz="2000">
                <a:latin typeface="Comic Sans MS" pitchFamily="66" charset="0"/>
              </a:rPr>
              <a:t>(theca)</a:t>
            </a:r>
            <a:r>
              <a:rPr lang="cs-CZ" sz="2000" b="1">
                <a:latin typeface="Comic Sans MS" pitchFamily="66" charset="0"/>
              </a:rPr>
              <a:t>		 				prašný váček (theca)</a:t>
            </a:r>
          </a:p>
          <a:p>
            <a:r>
              <a:rPr lang="cs-CZ" sz="2000">
                <a:latin typeface="Comic Sans MS" pitchFamily="66" charset="0"/>
              </a:rPr>
              <a:t>					konektiv</a:t>
            </a:r>
          </a:p>
          <a:p>
            <a:r>
              <a:rPr lang="cs-CZ" sz="2000">
                <a:latin typeface="Comic Sans MS" pitchFamily="66" charset="0"/>
              </a:rPr>
              <a:t>					(spojidlo)</a:t>
            </a:r>
          </a:p>
          <a:p>
            <a:endParaRPr lang="cs-CZ" sz="2000">
              <a:latin typeface="Comic Sans MS" pitchFamily="66" charset="0"/>
            </a:endParaRPr>
          </a:p>
          <a:p>
            <a:r>
              <a:rPr lang="cs-CZ" sz="2000">
                <a:latin typeface="Comic Sans MS" pitchFamily="66" charset="0"/>
              </a:rPr>
              <a:t>prašné pouzdro      prašné pouzdro  			prašné pouzdro      prašné pouzdro</a:t>
            </a:r>
          </a:p>
          <a:p>
            <a:r>
              <a:rPr lang="cs-CZ" sz="2000">
                <a:latin typeface="Comic Sans MS" pitchFamily="66" charset="0"/>
              </a:rPr>
              <a:t>(loculamentum)</a:t>
            </a:r>
          </a:p>
        </p:txBody>
      </p:sp>
      <p:cxnSp>
        <p:nvCxnSpPr>
          <p:cNvPr id="5" name="Přímá spojnice se šipkou 4"/>
          <p:cNvCxnSpPr/>
          <p:nvPr/>
        </p:nvCxnSpPr>
        <p:spPr>
          <a:xfrm flipH="1">
            <a:off x="3259138" y="1038225"/>
            <a:ext cx="2655887" cy="406400"/>
          </a:xfrm>
          <a:prstGeom prst="straightConnector1">
            <a:avLst/>
          </a:prstGeom>
          <a:ln w="22225">
            <a:tailEnd type="triangle"/>
          </a:ln>
        </p:spPr>
        <p:style>
          <a:lnRef idx="3">
            <a:schemeClr val="dk1"/>
          </a:lnRef>
          <a:fillRef idx="0">
            <a:schemeClr val="dk1"/>
          </a:fillRef>
          <a:effectRef idx="2">
            <a:schemeClr val="dk1"/>
          </a:effectRef>
          <a:fontRef idx="minor">
            <a:schemeClr val="tx1"/>
          </a:fontRef>
        </p:style>
      </p:cxnSp>
      <p:cxnSp>
        <p:nvCxnSpPr>
          <p:cNvPr id="9" name="Přímá spojnice se šipkou 8"/>
          <p:cNvCxnSpPr/>
          <p:nvPr/>
        </p:nvCxnSpPr>
        <p:spPr>
          <a:xfrm>
            <a:off x="5915025" y="1046163"/>
            <a:ext cx="2655888" cy="406400"/>
          </a:xfrm>
          <a:prstGeom prst="straightConnector1">
            <a:avLst/>
          </a:prstGeom>
          <a:ln w="22225">
            <a:tailEnd type="triangle"/>
          </a:ln>
        </p:spPr>
        <p:style>
          <a:lnRef idx="3">
            <a:schemeClr val="dk1"/>
          </a:lnRef>
          <a:fillRef idx="0">
            <a:schemeClr val="dk1"/>
          </a:fillRef>
          <a:effectRef idx="2">
            <a:schemeClr val="dk1"/>
          </a:effectRef>
          <a:fontRef idx="minor">
            <a:schemeClr val="tx1"/>
          </a:fontRef>
        </p:style>
      </p:cxnSp>
      <p:cxnSp>
        <p:nvCxnSpPr>
          <p:cNvPr id="10" name="Přímá spojnice se šipkou 9"/>
          <p:cNvCxnSpPr/>
          <p:nvPr/>
        </p:nvCxnSpPr>
        <p:spPr>
          <a:xfrm flipH="1">
            <a:off x="1385888" y="1892300"/>
            <a:ext cx="936625" cy="538163"/>
          </a:xfrm>
          <a:prstGeom prst="straightConnector1">
            <a:avLst/>
          </a:prstGeom>
          <a:ln w="22225">
            <a:tailEnd type="triangle"/>
          </a:ln>
        </p:spPr>
        <p:style>
          <a:lnRef idx="3">
            <a:schemeClr val="dk1"/>
          </a:lnRef>
          <a:fillRef idx="0">
            <a:schemeClr val="dk1"/>
          </a:fillRef>
          <a:effectRef idx="2">
            <a:schemeClr val="dk1"/>
          </a:effectRef>
          <a:fontRef idx="minor">
            <a:schemeClr val="tx1"/>
          </a:fontRef>
        </p:style>
      </p:cxnSp>
      <p:cxnSp>
        <p:nvCxnSpPr>
          <p:cNvPr id="14" name="Přímá spojnice se šipkou 13"/>
          <p:cNvCxnSpPr/>
          <p:nvPr/>
        </p:nvCxnSpPr>
        <p:spPr>
          <a:xfrm flipH="1">
            <a:off x="7896225" y="1892300"/>
            <a:ext cx="935038" cy="538163"/>
          </a:xfrm>
          <a:prstGeom prst="straightConnector1">
            <a:avLst/>
          </a:prstGeom>
          <a:ln w="22225">
            <a:tailEnd type="triangle"/>
          </a:ln>
        </p:spPr>
        <p:style>
          <a:lnRef idx="3">
            <a:schemeClr val="dk1"/>
          </a:lnRef>
          <a:fillRef idx="0">
            <a:schemeClr val="dk1"/>
          </a:fillRef>
          <a:effectRef idx="2">
            <a:schemeClr val="dk1"/>
          </a:effectRef>
          <a:fontRef idx="minor">
            <a:schemeClr val="tx1"/>
          </a:fontRef>
        </p:style>
      </p:cxnSp>
      <p:cxnSp>
        <p:nvCxnSpPr>
          <p:cNvPr id="15" name="Přímá spojnice se šipkou 14"/>
          <p:cNvCxnSpPr/>
          <p:nvPr/>
        </p:nvCxnSpPr>
        <p:spPr>
          <a:xfrm>
            <a:off x="8831263" y="1892300"/>
            <a:ext cx="936625" cy="538163"/>
          </a:xfrm>
          <a:prstGeom prst="straightConnector1">
            <a:avLst/>
          </a:prstGeom>
          <a:ln w="22225">
            <a:tailEnd type="triangle"/>
          </a:ln>
        </p:spPr>
        <p:style>
          <a:lnRef idx="3">
            <a:schemeClr val="dk1"/>
          </a:lnRef>
          <a:fillRef idx="0">
            <a:schemeClr val="dk1"/>
          </a:fillRef>
          <a:effectRef idx="2">
            <a:schemeClr val="dk1"/>
          </a:effectRef>
          <a:fontRef idx="minor">
            <a:schemeClr val="tx1"/>
          </a:fontRef>
        </p:style>
      </p:cxnSp>
      <p:cxnSp>
        <p:nvCxnSpPr>
          <p:cNvPr id="16" name="Přímá spojnice se šipkou 15"/>
          <p:cNvCxnSpPr/>
          <p:nvPr/>
        </p:nvCxnSpPr>
        <p:spPr>
          <a:xfrm>
            <a:off x="2322513" y="1892300"/>
            <a:ext cx="936625" cy="538163"/>
          </a:xfrm>
          <a:prstGeom prst="straightConnector1">
            <a:avLst/>
          </a:prstGeom>
          <a:ln w="22225">
            <a:tailEnd type="triangle"/>
          </a:ln>
        </p:spPr>
        <p:style>
          <a:lnRef idx="3">
            <a:schemeClr val="dk1"/>
          </a:lnRef>
          <a:fillRef idx="0">
            <a:schemeClr val="dk1"/>
          </a:fillRef>
          <a:effectRef idx="2">
            <a:schemeClr val="dk1"/>
          </a:effectRef>
          <a:fontRef idx="minor">
            <a:schemeClr val="tx1"/>
          </a:fontRef>
        </p:style>
      </p:cxnSp>
      <p:pic>
        <p:nvPicPr>
          <p:cNvPr id="47113" name="Obrázek 16"/>
          <p:cNvPicPr>
            <a:picLocks noChangeAspect="1"/>
          </p:cNvPicPr>
          <p:nvPr/>
        </p:nvPicPr>
        <p:blipFill>
          <a:blip r:embed="rId2"/>
          <a:srcRect/>
          <a:stretch>
            <a:fillRect/>
          </a:stretch>
        </p:blipFill>
        <p:spPr bwMode="auto">
          <a:xfrm flipV="1">
            <a:off x="2854325" y="3093554"/>
            <a:ext cx="5245100" cy="3790950"/>
          </a:xfrm>
          <a:prstGeom prst="rect">
            <a:avLst/>
          </a:prstGeom>
          <a:noFill/>
          <a:ln w="9525">
            <a:noFill/>
            <a:miter lim="800000"/>
            <a:headEnd/>
            <a:tailEnd/>
          </a:ln>
        </p:spPr>
      </p:pic>
      <p:sp>
        <p:nvSpPr>
          <p:cNvPr id="6" name="TextovéPole 5"/>
          <p:cNvSpPr txBox="1"/>
          <p:nvPr/>
        </p:nvSpPr>
        <p:spPr>
          <a:xfrm>
            <a:off x="8229600" y="3717925"/>
            <a:ext cx="3962400" cy="2863850"/>
          </a:xfrm>
          <a:prstGeom prst="rect">
            <a:avLst/>
          </a:prstGeom>
          <a:noFill/>
        </p:spPr>
        <p:txBody>
          <a:bodyPr>
            <a:spAutoFit/>
          </a:bodyPr>
          <a:lstStyle/>
          <a:p>
            <a:pPr fontAlgn="auto">
              <a:spcBef>
                <a:spcPts val="0"/>
              </a:spcBef>
              <a:spcAft>
                <a:spcPts val="0"/>
              </a:spcAft>
              <a:defRPr/>
            </a:pPr>
            <a:r>
              <a:rPr lang="cs-CZ" b="1" dirty="0">
                <a:latin typeface="Comic Sans MS" panose="030F0702030302020204" pitchFamily="66" charset="0"/>
                <a:cs typeface="+mn-cs"/>
              </a:rPr>
              <a:t>otevírání prašných váčků: </a:t>
            </a:r>
          </a:p>
          <a:p>
            <a:pPr fontAlgn="auto">
              <a:spcBef>
                <a:spcPts val="0"/>
              </a:spcBef>
              <a:spcAft>
                <a:spcPts val="0"/>
              </a:spcAft>
              <a:defRPr/>
            </a:pPr>
            <a:endParaRPr lang="cs-CZ" b="1" dirty="0">
              <a:latin typeface="Comic Sans MS" panose="030F0702030302020204" pitchFamily="66" charset="0"/>
              <a:cs typeface="+mn-cs"/>
            </a:endParaRPr>
          </a:p>
          <a:p>
            <a:pPr marL="285750" indent="-285750" fontAlgn="auto">
              <a:spcBef>
                <a:spcPts val="0"/>
              </a:spcBef>
              <a:spcAft>
                <a:spcPts val="0"/>
              </a:spcAft>
              <a:buFont typeface="Arial" panose="020B0604020202020204" pitchFamily="34" charset="0"/>
              <a:buChar char="•"/>
              <a:defRPr/>
            </a:pPr>
            <a:r>
              <a:rPr lang="cs-CZ" dirty="0">
                <a:latin typeface="Comic Sans MS" panose="030F0702030302020204" pitchFamily="66" charset="0"/>
                <a:cs typeface="+mn-cs"/>
              </a:rPr>
              <a:t>podélnou skulinou</a:t>
            </a:r>
          </a:p>
          <a:p>
            <a:pPr marL="285750" indent="-285750" fontAlgn="auto">
              <a:spcBef>
                <a:spcPts val="0"/>
              </a:spcBef>
              <a:spcAft>
                <a:spcPts val="0"/>
              </a:spcAft>
              <a:buFont typeface="Arial" panose="020B0604020202020204" pitchFamily="34" charset="0"/>
              <a:buChar char="•"/>
              <a:defRPr/>
            </a:pPr>
            <a:r>
              <a:rPr lang="cs-CZ" dirty="0">
                <a:latin typeface="Comic Sans MS" panose="030F0702030302020204" pitchFamily="66" charset="0"/>
                <a:cs typeface="+mn-cs"/>
              </a:rPr>
              <a:t>chlopněmi </a:t>
            </a:r>
          </a:p>
          <a:p>
            <a:pPr marL="285750" indent="-285750" fontAlgn="auto">
              <a:spcBef>
                <a:spcPts val="0"/>
              </a:spcBef>
              <a:spcAft>
                <a:spcPts val="0"/>
              </a:spcAft>
              <a:buFont typeface="Arial" panose="020B0604020202020204" pitchFamily="34" charset="0"/>
              <a:buChar char="•"/>
              <a:defRPr/>
            </a:pPr>
            <a:r>
              <a:rPr lang="cs-CZ" dirty="0">
                <a:latin typeface="Comic Sans MS" panose="030F0702030302020204" pitchFamily="66" charset="0"/>
                <a:cs typeface="+mn-cs"/>
              </a:rPr>
              <a:t>otvorem na vrcholu </a:t>
            </a:r>
          </a:p>
          <a:p>
            <a:pPr fontAlgn="auto">
              <a:spcBef>
                <a:spcPts val="0"/>
              </a:spcBef>
              <a:spcAft>
                <a:spcPts val="0"/>
              </a:spcAft>
              <a:defRPr/>
            </a:pPr>
            <a:endParaRPr lang="cs-CZ" dirty="0">
              <a:latin typeface="Comic Sans MS" panose="030F0702030302020204" pitchFamily="66" charset="0"/>
              <a:cs typeface="+mn-cs"/>
            </a:endParaRPr>
          </a:p>
          <a:p>
            <a:pPr fontAlgn="auto">
              <a:spcBef>
                <a:spcPts val="0"/>
              </a:spcBef>
              <a:spcAft>
                <a:spcPts val="0"/>
              </a:spcAft>
              <a:defRPr/>
            </a:pPr>
            <a:endParaRPr lang="cs-CZ" dirty="0">
              <a:latin typeface="Comic Sans MS" panose="030F0702030302020204" pitchFamily="66" charset="0"/>
              <a:cs typeface="+mn-cs"/>
            </a:endParaRPr>
          </a:p>
          <a:p>
            <a:pPr marL="285750" indent="-285750" fontAlgn="auto">
              <a:spcBef>
                <a:spcPts val="0"/>
              </a:spcBef>
              <a:spcAft>
                <a:spcPts val="0"/>
              </a:spcAft>
              <a:buFont typeface="Arial" panose="020B0604020202020204" pitchFamily="34" charset="0"/>
              <a:buChar char="•"/>
              <a:defRPr/>
            </a:pPr>
            <a:r>
              <a:rPr lang="cs-CZ" dirty="0">
                <a:latin typeface="Comic Sans MS" panose="030F0702030302020204" pitchFamily="66" charset="0"/>
                <a:cs typeface="+mn-cs"/>
              </a:rPr>
              <a:t>směrem ven z květu - </a:t>
            </a:r>
            <a:r>
              <a:rPr lang="cs-CZ" b="1" dirty="0">
                <a:latin typeface="Comic Sans MS" panose="030F0702030302020204" pitchFamily="66" charset="0"/>
                <a:cs typeface="+mn-cs"/>
              </a:rPr>
              <a:t>extrorzně</a:t>
            </a:r>
          </a:p>
          <a:p>
            <a:pPr marL="285750" indent="-285750" fontAlgn="auto">
              <a:spcBef>
                <a:spcPts val="0"/>
              </a:spcBef>
              <a:spcAft>
                <a:spcPts val="0"/>
              </a:spcAft>
              <a:buFont typeface="Arial" panose="020B0604020202020204" pitchFamily="34" charset="0"/>
              <a:buChar char="•"/>
              <a:defRPr/>
            </a:pPr>
            <a:r>
              <a:rPr lang="cs-CZ" dirty="0">
                <a:latin typeface="Comic Sans MS" panose="030F0702030302020204" pitchFamily="66" charset="0"/>
                <a:cs typeface="+mn-cs"/>
              </a:rPr>
              <a:t>dovnitř květu - </a:t>
            </a:r>
            <a:r>
              <a:rPr lang="cs-CZ" b="1" dirty="0">
                <a:latin typeface="Comic Sans MS" panose="030F0702030302020204" pitchFamily="66" charset="0"/>
                <a:cs typeface="+mn-cs"/>
              </a:rPr>
              <a:t>introrzně</a:t>
            </a:r>
          </a:p>
          <a:p>
            <a:pPr marL="285750" indent="-285750" fontAlgn="auto">
              <a:spcBef>
                <a:spcPts val="0"/>
              </a:spcBef>
              <a:spcAft>
                <a:spcPts val="0"/>
              </a:spcAft>
              <a:buFont typeface="Arial" panose="020B0604020202020204" pitchFamily="34" charset="0"/>
              <a:buChar char="•"/>
              <a:defRPr/>
            </a:pPr>
            <a:r>
              <a:rPr lang="cs-CZ" dirty="0">
                <a:latin typeface="Comic Sans MS" panose="030F0702030302020204" pitchFamily="66" charset="0"/>
                <a:cs typeface="+mn-cs"/>
              </a:rPr>
              <a:t>do stran - </a:t>
            </a:r>
            <a:r>
              <a:rPr lang="cs-CZ" b="1" dirty="0" err="1">
                <a:latin typeface="Comic Sans MS" panose="030F0702030302020204" pitchFamily="66" charset="0"/>
                <a:cs typeface="+mn-cs"/>
              </a:rPr>
              <a:t>latrorzně</a:t>
            </a:r>
            <a:endParaRPr lang="cs-CZ" b="1" dirty="0">
              <a:latin typeface="Comic Sans MS" panose="030F0702030302020204" pitchFamily="66" charset="0"/>
              <a:cs typeface="+mn-cs"/>
            </a:endParaRPr>
          </a:p>
        </p:txBody>
      </p:sp>
      <p:sp>
        <p:nvSpPr>
          <p:cNvPr id="47115" name="TextovéPole 6"/>
          <p:cNvSpPr txBox="1">
            <a:spLocks noChangeArrowheads="1"/>
          </p:cNvSpPr>
          <p:nvPr/>
        </p:nvSpPr>
        <p:spPr bwMode="auto">
          <a:xfrm>
            <a:off x="1854200" y="5545138"/>
            <a:ext cx="611188" cy="400050"/>
          </a:xfrm>
          <a:prstGeom prst="rect">
            <a:avLst/>
          </a:prstGeom>
          <a:noFill/>
          <a:ln w="9525">
            <a:noFill/>
            <a:miter lim="800000"/>
            <a:headEnd/>
            <a:tailEnd/>
          </a:ln>
        </p:spPr>
        <p:txBody>
          <a:bodyPr wrap="none">
            <a:spAutoFit/>
          </a:bodyPr>
          <a:lstStyle/>
          <a:p>
            <a:r>
              <a:rPr lang="cs-CZ" sz="2000" b="1">
                <a:solidFill>
                  <a:srgbClr val="400DFB"/>
                </a:solidFill>
                <a:latin typeface="Comic Sans MS" pitchFamily="66" charset="0"/>
              </a:rPr>
              <a:t>lilie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2209800" y="2130425"/>
            <a:ext cx="7772400" cy="1470025"/>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600" b="1">
                <a:solidFill>
                  <a:srgbClr val="400DFB"/>
                </a:solidFill>
                <a:latin typeface="Comic Sans MS" pitchFamily="66" charset="0"/>
                <a:cs typeface="Times New Roman" pitchFamily="18" charset="0"/>
              </a:rPr>
              <a:t>Mikrosporogeneze a mikrogametogeneze u tabáku</a:t>
            </a:r>
          </a:p>
        </p:txBody>
      </p:sp>
      <p:sp>
        <p:nvSpPr>
          <p:cNvPr id="90114" name="Rectangle 2"/>
          <p:cNvSpPr>
            <a:spLocks noGrp="1" noChangeArrowheads="1"/>
          </p:cNvSpPr>
          <p:nvPr>
            <p:ph type="subTitle" idx="4294967295"/>
          </p:nvPr>
        </p:nvSpPr>
        <p:spPr>
          <a:xfrm>
            <a:off x="2895600" y="3930650"/>
            <a:ext cx="6400800" cy="1752600"/>
          </a:xfrm>
        </p:spPr>
        <p:txBody>
          <a:bodyPr lIns="0" tIns="0" rIns="0" bIns="0" anchor="ctr"/>
          <a:lstStyle/>
          <a:p>
            <a:pPr marL="0" indent="0" algn="ctr" eaLnBrk="1" hangingPunct="1">
              <a:buFont typeface="Times New Roman" pitchFamily="18" charset="0"/>
              <a:buNone/>
            </a:pPr>
            <a:endParaRPr lang="cs-CZ" alt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2224088" y="-33338"/>
            <a:ext cx="7772400" cy="1143001"/>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a:solidFill>
                  <a:srgbClr val="400DFB"/>
                </a:solidFill>
                <a:latin typeface="Comic Sans MS" pitchFamily="66" charset="0"/>
              </a:rPr>
              <a:t>Schéma vývoje </a:t>
            </a:r>
            <a:r>
              <a:rPr lang="cs-CZ" altLang="cs-CZ" sz="3200" b="1">
                <a:solidFill>
                  <a:srgbClr val="400DFB"/>
                </a:solidFill>
                <a:latin typeface="Comic Sans MS" pitchFamily="66" charset="0"/>
              </a:rPr>
              <a:t>prašníků a </a:t>
            </a:r>
            <a:r>
              <a:rPr lang="en-GB" altLang="cs-CZ" sz="3200" b="1">
                <a:solidFill>
                  <a:srgbClr val="400DFB"/>
                </a:solidFill>
                <a:latin typeface="Comic Sans MS" pitchFamily="66" charset="0"/>
              </a:rPr>
              <a:t>pylu</a:t>
            </a:r>
            <a:r>
              <a:rPr lang="cs-CZ" altLang="cs-CZ" sz="3200" b="1">
                <a:solidFill>
                  <a:srgbClr val="400DFB"/>
                </a:solidFill>
                <a:latin typeface="Comic Sans MS" pitchFamily="66" charset="0"/>
              </a:rPr>
              <a:t> tabáku</a:t>
            </a:r>
            <a:endParaRPr lang="en-GB" altLang="cs-CZ" sz="3200" b="1">
              <a:solidFill>
                <a:srgbClr val="400DFB"/>
              </a:solidFill>
              <a:latin typeface="Comic Sans MS" pitchFamily="66" charset="0"/>
            </a:endParaRPr>
          </a:p>
        </p:txBody>
      </p:sp>
      <p:pic>
        <p:nvPicPr>
          <p:cNvPr id="92162" name="Picture 2"/>
          <p:cNvPicPr>
            <a:picLocks noChangeAspect="1" noChangeArrowheads="1"/>
          </p:cNvPicPr>
          <p:nvPr/>
        </p:nvPicPr>
        <p:blipFill>
          <a:blip r:embed="rId3">
            <a:lum contrast="30000"/>
          </a:blip>
          <a:srcRect/>
          <a:stretch>
            <a:fillRect/>
          </a:stretch>
        </p:blipFill>
        <p:spPr bwMode="auto">
          <a:xfrm>
            <a:off x="1992313" y="890588"/>
            <a:ext cx="8413750" cy="5619750"/>
          </a:xfrm>
          <a:prstGeom prst="rect">
            <a:avLst/>
          </a:prstGeom>
          <a:noFill/>
          <a:ln w="9525">
            <a:noFill/>
            <a:miter lim="800000"/>
            <a:headEnd/>
            <a:tailEnd/>
          </a:ln>
        </p:spPr>
      </p:pic>
      <p:sp>
        <p:nvSpPr>
          <p:cNvPr id="92163" name="Text Box 3"/>
          <p:cNvSpPr txBox="1">
            <a:spLocks noChangeArrowheads="1"/>
          </p:cNvSpPr>
          <p:nvPr/>
        </p:nvSpPr>
        <p:spPr bwMode="auto">
          <a:xfrm>
            <a:off x="6819900" y="6491288"/>
            <a:ext cx="2549525" cy="371475"/>
          </a:xfrm>
          <a:prstGeom prst="rect">
            <a:avLst/>
          </a:prstGeom>
          <a:noFill/>
          <a:ln w="9525">
            <a:noFill/>
            <a:miter lim="800000"/>
            <a:headEnd/>
            <a:tailEnd/>
          </a:ln>
        </p:spPr>
        <p:txBody>
          <a:bodyPr wrap="none" lIns="90000" tIns="46800" rIns="90000" bIns="46800">
            <a:spAutoFit/>
          </a:bodyPr>
          <a:lstStyle/>
          <a:p>
            <a:pP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b="1">
                <a:solidFill>
                  <a:srgbClr val="000000"/>
                </a:solidFill>
                <a:latin typeface="Comic Sans MS" pitchFamily="66" charset="0"/>
              </a:rPr>
              <a:t>Goldberg </a:t>
            </a:r>
            <a:r>
              <a:rPr lang="en-GB" altLang="cs-CZ" b="1" i="1">
                <a:solidFill>
                  <a:srgbClr val="000000"/>
                </a:solidFill>
                <a:latin typeface="Comic Sans MS" pitchFamily="66" charset="0"/>
              </a:rPr>
              <a:t>et al</a:t>
            </a:r>
            <a:r>
              <a:rPr lang="cs-CZ" altLang="cs-CZ" b="1" i="1">
                <a:solidFill>
                  <a:srgbClr val="000000"/>
                </a:solidFill>
                <a:latin typeface="Comic Sans MS" pitchFamily="66" charset="0"/>
              </a:rPr>
              <a:t>.</a:t>
            </a:r>
            <a:r>
              <a:rPr lang="en-GB" altLang="cs-CZ" b="1">
                <a:solidFill>
                  <a:srgbClr val="000000"/>
                </a:solidFill>
                <a:latin typeface="Comic Sans MS" pitchFamily="66" charset="0"/>
              </a:rPr>
              <a:t> 1993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lum contrast="12000"/>
          </a:blip>
          <a:srcRect/>
          <a:stretch>
            <a:fillRect/>
          </a:stretch>
        </p:blipFill>
        <p:spPr bwMode="auto">
          <a:xfrm>
            <a:off x="1654175" y="12700"/>
            <a:ext cx="8883650" cy="6845300"/>
          </a:xfrm>
          <a:prstGeom prst="rect">
            <a:avLst/>
          </a:prstGeom>
          <a:noFill/>
          <a:ln w="9525">
            <a:noFill/>
            <a:miter lim="800000"/>
            <a:headEnd/>
            <a:tailEnd/>
          </a:ln>
        </p:spPr>
      </p:pic>
      <p:sp>
        <p:nvSpPr>
          <p:cNvPr id="94210" name="Rectangle 2"/>
          <p:cNvSpPr>
            <a:spLocks noGrp="1" noChangeArrowheads="1"/>
          </p:cNvSpPr>
          <p:nvPr>
            <p:ph type="title"/>
          </p:nvPr>
        </p:nvSpPr>
        <p:spPr>
          <a:xfrm>
            <a:off x="7289800" y="0"/>
            <a:ext cx="3609975" cy="1143000"/>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800" b="1">
                <a:solidFill>
                  <a:srgbClr val="400DFB"/>
                </a:solidFill>
                <a:latin typeface="Comic Sans MS" pitchFamily="66" charset="0"/>
              </a:rPr>
              <a:t>Vývoj prašníku</a:t>
            </a:r>
          </a:p>
        </p:txBody>
      </p:sp>
      <p:sp>
        <p:nvSpPr>
          <p:cNvPr id="94211" name="Text Box 3"/>
          <p:cNvSpPr txBox="1">
            <a:spLocks noChangeArrowheads="1"/>
          </p:cNvSpPr>
          <p:nvPr/>
        </p:nvSpPr>
        <p:spPr bwMode="auto">
          <a:xfrm>
            <a:off x="9845675" y="6345238"/>
            <a:ext cx="2114550" cy="336550"/>
          </a:xfrm>
          <a:prstGeom prst="rect">
            <a:avLst/>
          </a:prstGeom>
          <a:noFill/>
          <a:ln w="9525">
            <a:noFill/>
            <a:miter lim="800000"/>
            <a:headEnd/>
            <a:tailEnd/>
          </a:ln>
        </p:spPr>
        <p:txBody>
          <a:bodyPr wrap="none" lIns="90000" tIns="46800" rIns="90000" bIns="46800">
            <a:spAutoFit/>
          </a:bodyPr>
          <a:lstStyle/>
          <a:p>
            <a:pP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1600" b="1">
                <a:solidFill>
                  <a:srgbClr val="000000"/>
                </a:solidFill>
              </a:rPr>
              <a:t>Goldberg </a:t>
            </a:r>
            <a:r>
              <a:rPr lang="en-GB" altLang="cs-CZ" sz="1600" b="1" i="1">
                <a:solidFill>
                  <a:srgbClr val="000000"/>
                </a:solidFill>
              </a:rPr>
              <a:t>et al.</a:t>
            </a:r>
            <a:r>
              <a:rPr lang="en-GB" altLang="cs-CZ" sz="1600" b="1">
                <a:solidFill>
                  <a:srgbClr val="000000"/>
                </a:solidFill>
              </a:rPr>
              <a:t> 1993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ChangeArrowheads="1"/>
          </p:cNvSpPr>
          <p:nvPr>
            <p:ph type="title"/>
          </p:nvPr>
        </p:nvSpPr>
        <p:spPr>
          <a:xfrm>
            <a:off x="406400" y="0"/>
            <a:ext cx="6410325" cy="1143000"/>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a:solidFill>
                  <a:srgbClr val="400DFB"/>
                </a:solidFill>
                <a:latin typeface="Comic Sans MS" pitchFamily="66" charset="0"/>
              </a:rPr>
              <a:t>Stadia vývoje prašníku tabáku</a:t>
            </a:r>
          </a:p>
        </p:txBody>
      </p:sp>
      <p:pic>
        <p:nvPicPr>
          <p:cNvPr id="96258" name="Picture 2"/>
          <p:cNvPicPr>
            <a:picLocks noChangeAspect="1" noChangeArrowheads="1"/>
          </p:cNvPicPr>
          <p:nvPr/>
        </p:nvPicPr>
        <p:blipFill>
          <a:blip r:embed="rId3">
            <a:lum contrast="24000"/>
          </a:blip>
          <a:srcRect/>
          <a:stretch>
            <a:fillRect/>
          </a:stretch>
        </p:blipFill>
        <p:spPr bwMode="auto">
          <a:xfrm>
            <a:off x="7461250" y="-393700"/>
            <a:ext cx="3817938" cy="7488238"/>
          </a:xfrm>
          <a:prstGeom prst="rect">
            <a:avLst/>
          </a:prstGeom>
          <a:noFill/>
          <a:ln w="9525">
            <a:noFill/>
            <a:miter lim="800000"/>
            <a:headEnd/>
            <a:tailEnd/>
          </a:ln>
        </p:spPr>
      </p:pic>
      <p:sp>
        <p:nvSpPr>
          <p:cNvPr id="96259" name="Text Box 3"/>
          <p:cNvSpPr txBox="1">
            <a:spLocks noChangeArrowheads="1"/>
          </p:cNvSpPr>
          <p:nvPr/>
        </p:nvSpPr>
        <p:spPr bwMode="auto">
          <a:xfrm>
            <a:off x="2970213" y="6496050"/>
            <a:ext cx="2382837" cy="371475"/>
          </a:xfrm>
          <a:prstGeom prst="rect">
            <a:avLst/>
          </a:prstGeom>
          <a:noFill/>
          <a:ln w="9525">
            <a:noFill/>
            <a:miter lim="800000"/>
            <a:headEnd/>
            <a:tailEnd/>
          </a:ln>
        </p:spPr>
        <p:txBody>
          <a:bodyPr wrap="none" lIns="90000" tIns="46800" rIns="90000" bIns="46800">
            <a:spAutoFit/>
          </a:bodyPr>
          <a:lstStyle/>
          <a:p>
            <a:pP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b="1">
                <a:solidFill>
                  <a:srgbClr val="0000FF"/>
                </a:solidFill>
                <a:latin typeface="Comic Sans MS" pitchFamily="66" charset="0"/>
              </a:rPr>
              <a:t>Koltunov </a:t>
            </a:r>
            <a:r>
              <a:rPr lang="en-GB" altLang="cs-CZ" b="1" i="1">
                <a:solidFill>
                  <a:srgbClr val="0000FF"/>
                </a:solidFill>
                <a:latin typeface="Comic Sans MS" pitchFamily="66" charset="0"/>
              </a:rPr>
              <a:t>et al.</a:t>
            </a:r>
            <a:r>
              <a:rPr lang="en-GB" altLang="cs-CZ" b="1">
                <a:solidFill>
                  <a:srgbClr val="0000FF"/>
                </a:solidFill>
                <a:latin typeface="Comic Sans MS" pitchFamily="66" charset="0"/>
              </a:rPr>
              <a:t>1990</a:t>
            </a:r>
          </a:p>
        </p:txBody>
      </p:sp>
      <p:grpSp>
        <p:nvGrpSpPr>
          <p:cNvPr id="96260" name="Group 4"/>
          <p:cNvGrpSpPr>
            <a:grpSpLocks/>
          </p:cNvGrpSpPr>
          <p:nvPr/>
        </p:nvGrpSpPr>
        <p:grpSpPr bwMode="auto">
          <a:xfrm>
            <a:off x="434975" y="1143000"/>
            <a:ext cx="6381750" cy="5364163"/>
            <a:chOff x="158" y="981"/>
            <a:chExt cx="3173" cy="3164"/>
          </a:xfrm>
        </p:grpSpPr>
        <p:sp>
          <p:nvSpPr>
            <p:cNvPr id="96261" name="Rectangle 5"/>
            <p:cNvSpPr>
              <a:spLocks noChangeArrowheads="1"/>
            </p:cNvSpPr>
            <p:nvPr/>
          </p:nvSpPr>
          <p:spPr bwMode="auto">
            <a:xfrm>
              <a:off x="1792" y="3826"/>
              <a:ext cx="1540"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otevírání prašník</a:t>
              </a:r>
              <a:r>
                <a:rPr lang="cs-CZ" altLang="cs-CZ" sz="2000">
                  <a:solidFill>
                    <a:srgbClr val="000000"/>
                  </a:solidFill>
                  <a:latin typeface="Comic Sans MS" pitchFamily="66" charset="0"/>
                </a:rPr>
                <a:t>ů</a:t>
              </a:r>
              <a:endParaRPr lang="en-GB" altLang="cs-CZ" sz="2000">
                <a:solidFill>
                  <a:srgbClr val="000000"/>
                </a:solidFill>
                <a:latin typeface="Comic Sans MS" pitchFamily="66" charset="0"/>
              </a:endParaRPr>
            </a:p>
          </p:txBody>
        </p:sp>
        <p:sp>
          <p:nvSpPr>
            <p:cNvPr id="96262" name="Rectangle 6"/>
            <p:cNvSpPr>
              <a:spLocks noChangeArrowheads="1"/>
            </p:cNvSpPr>
            <p:nvPr/>
          </p:nvSpPr>
          <p:spPr bwMode="auto">
            <a:xfrm>
              <a:off x="521" y="3826"/>
              <a:ext cx="1271"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otev</a:t>
              </a:r>
              <a:r>
                <a:rPr lang="cs-CZ" altLang="cs-CZ" sz="2000">
                  <a:solidFill>
                    <a:srgbClr val="000000"/>
                  </a:solidFill>
                  <a:latin typeface="Comic Sans MS" pitchFamily="66" charset="0"/>
                </a:rPr>
                <a:t>ř</a:t>
              </a:r>
              <a:r>
                <a:rPr lang="en-GB" altLang="cs-CZ" sz="2000">
                  <a:solidFill>
                    <a:srgbClr val="000000"/>
                  </a:solidFill>
                  <a:latin typeface="Comic Sans MS" pitchFamily="66" charset="0"/>
                </a:rPr>
                <a:t>ení kv</a:t>
              </a:r>
              <a:r>
                <a:rPr lang="cs-CZ" altLang="cs-CZ" sz="2000">
                  <a:solidFill>
                    <a:srgbClr val="000000"/>
                  </a:solidFill>
                  <a:latin typeface="Comic Sans MS" pitchFamily="66" charset="0"/>
                </a:rPr>
                <a:t>ě</a:t>
              </a:r>
              <a:r>
                <a:rPr lang="en-GB" altLang="cs-CZ" sz="2000">
                  <a:solidFill>
                    <a:srgbClr val="000000"/>
                  </a:solidFill>
                  <a:latin typeface="Comic Sans MS" pitchFamily="66" charset="0"/>
                </a:rPr>
                <a:t>tu</a:t>
              </a:r>
            </a:p>
          </p:txBody>
        </p:sp>
        <p:sp>
          <p:nvSpPr>
            <p:cNvPr id="96263" name="Rectangle 7"/>
            <p:cNvSpPr>
              <a:spLocks noChangeArrowheads="1"/>
            </p:cNvSpPr>
            <p:nvPr/>
          </p:nvSpPr>
          <p:spPr bwMode="auto">
            <a:xfrm>
              <a:off x="158" y="3826"/>
              <a:ext cx="363"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12</a:t>
              </a:r>
            </a:p>
          </p:txBody>
        </p:sp>
        <p:sp>
          <p:nvSpPr>
            <p:cNvPr id="96264" name="Rectangle 8"/>
            <p:cNvSpPr>
              <a:spLocks noChangeArrowheads="1"/>
            </p:cNvSpPr>
            <p:nvPr/>
          </p:nvSpPr>
          <p:spPr bwMode="auto">
            <a:xfrm>
              <a:off x="1792" y="3385"/>
              <a:ext cx="1540"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zralá pyl. zrna</a:t>
              </a:r>
            </a:p>
          </p:txBody>
        </p:sp>
        <p:sp>
          <p:nvSpPr>
            <p:cNvPr id="96265" name="Rectangle 9"/>
            <p:cNvSpPr>
              <a:spLocks noChangeArrowheads="1"/>
            </p:cNvSpPr>
            <p:nvPr/>
          </p:nvSpPr>
          <p:spPr bwMode="auto">
            <a:xfrm>
              <a:off x="521" y="3385"/>
              <a:ext cx="1271"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koruna zpola otev</a:t>
              </a:r>
              <a:r>
                <a:rPr lang="cs-CZ" altLang="cs-CZ" sz="2000">
                  <a:solidFill>
                    <a:srgbClr val="000000"/>
                  </a:solidFill>
                  <a:latin typeface="Comic Sans MS" pitchFamily="66" charset="0"/>
                </a:rPr>
                <a:t>ř</a:t>
              </a:r>
              <a:r>
                <a:rPr lang="en-GB" altLang="cs-CZ" sz="2000">
                  <a:solidFill>
                    <a:srgbClr val="000000"/>
                  </a:solidFill>
                  <a:latin typeface="Comic Sans MS" pitchFamily="66" charset="0"/>
                </a:rPr>
                <a:t>ená</a:t>
              </a:r>
            </a:p>
          </p:txBody>
        </p:sp>
        <p:sp>
          <p:nvSpPr>
            <p:cNvPr id="96266" name="Rectangle 10"/>
            <p:cNvSpPr>
              <a:spLocks noChangeArrowheads="1"/>
            </p:cNvSpPr>
            <p:nvPr/>
          </p:nvSpPr>
          <p:spPr bwMode="auto">
            <a:xfrm>
              <a:off x="158" y="3385"/>
              <a:ext cx="363"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11</a:t>
              </a:r>
            </a:p>
          </p:txBody>
        </p:sp>
        <p:sp>
          <p:nvSpPr>
            <p:cNvPr id="96267" name="Rectangle 11"/>
            <p:cNvSpPr>
              <a:spLocks noChangeArrowheads="1"/>
            </p:cNvSpPr>
            <p:nvPr/>
          </p:nvSpPr>
          <p:spPr bwMode="auto">
            <a:xfrm>
              <a:off x="1792" y="2944"/>
              <a:ext cx="1540"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spojení prašných pouzder</a:t>
              </a:r>
            </a:p>
          </p:txBody>
        </p:sp>
        <p:sp>
          <p:nvSpPr>
            <p:cNvPr id="96268" name="Rectangle 12"/>
            <p:cNvSpPr>
              <a:spLocks noChangeArrowheads="1"/>
            </p:cNvSpPr>
            <p:nvPr/>
          </p:nvSpPr>
          <p:spPr bwMode="auto">
            <a:xfrm>
              <a:off x="521" y="2944"/>
              <a:ext cx="1271" cy="441"/>
            </a:xfrm>
            <a:prstGeom prst="rect">
              <a:avLst/>
            </a:prstGeom>
            <a:noFill/>
            <a:ln w="9525">
              <a:noFill/>
              <a:miter lim="800000"/>
              <a:headEnd/>
              <a:tailEnd/>
            </a:ln>
          </p:spPr>
          <p:txBody>
            <a:bodyPr wrap="none" anchor="ctr"/>
            <a:lstStyle/>
            <a:p>
              <a:endParaRPr lang="cs-CZ">
                <a:latin typeface="Comic Sans MS" pitchFamily="66" charset="0"/>
              </a:endParaRPr>
            </a:p>
          </p:txBody>
        </p:sp>
        <p:sp>
          <p:nvSpPr>
            <p:cNvPr id="96269" name="Rectangle 13"/>
            <p:cNvSpPr>
              <a:spLocks noChangeArrowheads="1"/>
            </p:cNvSpPr>
            <p:nvPr/>
          </p:nvSpPr>
          <p:spPr bwMode="auto">
            <a:xfrm>
              <a:off x="158" y="2944"/>
              <a:ext cx="363"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8</a:t>
              </a:r>
            </a:p>
          </p:txBody>
        </p:sp>
        <p:sp>
          <p:nvSpPr>
            <p:cNvPr id="96270" name="Rectangle 14"/>
            <p:cNvSpPr>
              <a:spLocks noChangeArrowheads="1"/>
            </p:cNvSpPr>
            <p:nvPr/>
          </p:nvSpPr>
          <p:spPr bwMode="auto">
            <a:xfrm>
              <a:off x="1792" y="2503"/>
              <a:ext cx="1540"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mizí tapetum</a:t>
              </a:r>
            </a:p>
          </p:txBody>
        </p:sp>
        <p:sp>
          <p:nvSpPr>
            <p:cNvPr id="96271" name="Rectangle 15"/>
            <p:cNvSpPr>
              <a:spLocks noChangeArrowheads="1"/>
            </p:cNvSpPr>
            <p:nvPr/>
          </p:nvSpPr>
          <p:spPr bwMode="auto">
            <a:xfrm>
              <a:off x="521" y="2503"/>
              <a:ext cx="1271"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koruna p</a:t>
              </a:r>
              <a:r>
                <a:rPr lang="cs-CZ" altLang="cs-CZ" sz="2000">
                  <a:solidFill>
                    <a:srgbClr val="000000"/>
                  </a:solidFill>
                  <a:latin typeface="Comic Sans MS" pitchFamily="66" charset="0"/>
                </a:rPr>
                <a:t>ř</a:t>
              </a:r>
              <a:r>
                <a:rPr lang="en-GB" altLang="cs-CZ" sz="2000">
                  <a:solidFill>
                    <a:srgbClr val="000000"/>
                  </a:solidFill>
                  <a:latin typeface="Comic Sans MS" pitchFamily="66" charset="0"/>
                </a:rPr>
                <a:t>es kalich</a:t>
              </a:r>
            </a:p>
          </p:txBody>
        </p:sp>
        <p:sp>
          <p:nvSpPr>
            <p:cNvPr id="96272" name="Rectangle 16"/>
            <p:cNvSpPr>
              <a:spLocks noChangeArrowheads="1"/>
            </p:cNvSpPr>
            <p:nvPr/>
          </p:nvSpPr>
          <p:spPr bwMode="auto">
            <a:xfrm>
              <a:off x="158" y="2503"/>
              <a:ext cx="363"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3</a:t>
              </a:r>
            </a:p>
          </p:txBody>
        </p:sp>
        <p:sp>
          <p:nvSpPr>
            <p:cNvPr id="96273" name="Rectangle 17"/>
            <p:cNvSpPr>
              <a:spLocks noChangeArrowheads="1"/>
            </p:cNvSpPr>
            <p:nvPr/>
          </p:nvSpPr>
          <p:spPr bwMode="auto">
            <a:xfrm>
              <a:off x="1792" y="2062"/>
              <a:ext cx="1540"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tetrády</a:t>
              </a:r>
            </a:p>
          </p:txBody>
        </p:sp>
        <p:sp>
          <p:nvSpPr>
            <p:cNvPr id="96274" name="Rectangle 18"/>
            <p:cNvSpPr>
              <a:spLocks noChangeArrowheads="1"/>
            </p:cNvSpPr>
            <p:nvPr/>
          </p:nvSpPr>
          <p:spPr bwMode="auto">
            <a:xfrm>
              <a:off x="521" y="2062"/>
              <a:ext cx="1271"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petaly na úrovni sepal</a:t>
              </a:r>
              <a:r>
                <a:rPr lang="cs-CZ" altLang="cs-CZ" sz="2000">
                  <a:solidFill>
                    <a:srgbClr val="000000"/>
                  </a:solidFill>
                  <a:latin typeface="Comic Sans MS" pitchFamily="66" charset="0"/>
                </a:rPr>
                <a:t>ů</a:t>
              </a:r>
              <a:endParaRPr lang="en-GB" altLang="cs-CZ" sz="2000">
                <a:solidFill>
                  <a:srgbClr val="000000"/>
                </a:solidFill>
                <a:latin typeface="Comic Sans MS" pitchFamily="66" charset="0"/>
              </a:endParaRPr>
            </a:p>
          </p:txBody>
        </p:sp>
        <p:sp>
          <p:nvSpPr>
            <p:cNvPr id="96275" name="Rectangle 19"/>
            <p:cNvSpPr>
              <a:spLocks noChangeArrowheads="1"/>
            </p:cNvSpPr>
            <p:nvPr/>
          </p:nvSpPr>
          <p:spPr bwMode="auto">
            <a:xfrm>
              <a:off x="158" y="2062"/>
              <a:ext cx="363"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-1</a:t>
              </a:r>
            </a:p>
          </p:txBody>
        </p:sp>
        <p:sp>
          <p:nvSpPr>
            <p:cNvPr id="96276" name="Rectangle 20"/>
            <p:cNvSpPr>
              <a:spLocks noChangeArrowheads="1"/>
            </p:cNvSpPr>
            <p:nvPr/>
          </p:nvSpPr>
          <p:spPr bwMode="auto">
            <a:xfrm>
              <a:off x="1792" y="1621"/>
              <a:ext cx="1540"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meioza</a:t>
              </a:r>
            </a:p>
          </p:txBody>
        </p:sp>
        <p:sp>
          <p:nvSpPr>
            <p:cNvPr id="96277" name="Rectangle 21"/>
            <p:cNvSpPr>
              <a:spLocks noChangeArrowheads="1"/>
            </p:cNvSpPr>
            <p:nvPr/>
          </p:nvSpPr>
          <p:spPr bwMode="auto">
            <a:xfrm>
              <a:off x="521" y="1621"/>
              <a:ext cx="1271"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prašníky pod bliznou</a:t>
              </a:r>
            </a:p>
          </p:txBody>
        </p:sp>
        <p:sp>
          <p:nvSpPr>
            <p:cNvPr id="96278" name="Rectangle 22"/>
            <p:cNvSpPr>
              <a:spLocks noChangeArrowheads="1"/>
            </p:cNvSpPr>
            <p:nvPr/>
          </p:nvSpPr>
          <p:spPr bwMode="auto">
            <a:xfrm>
              <a:off x="158" y="1621"/>
              <a:ext cx="363" cy="441"/>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-2</a:t>
              </a:r>
            </a:p>
          </p:txBody>
        </p:sp>
        <p:sp>
          <p:nvSpPr>
            <p:cNvPr id="96279" name="Rectangle 23"/>
            <p:cNvSpPr>
              <a:spLocks noChangeArrowheads="1"/>
            </p:cNvSpPr>
            <p:nvPr/>
          </p:nvSpPr>
          <p:spPr bwMode="auto">
            <a:xfrm>
              <a:off x="1792" y="1301"/>
              <a:ext cx="1540"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intenzivní d</a:t>
              </a:r>
              <a:r>
                <a:rPr lang="cs-CZ" altLang="cs-CZ" sz="2000">
                  <a:solidFill>
                    <a:srgbClr val="000000"/>
                  </a:solidFill>
                  <a:latin typeface="Comic Sans MS" pitchFamily="66" charset="0"/>
                </a:rPr>
                <a:t>ě</a:t>
              </a:r>
              <a:r>
                <a:rPr lang="en-GB" altLang="cs-CZ" sz="2000">
                  <a:solidFill>
                    <a:srgbClr val="000000"/>
                  </a:solidFill>
                  <a:latin typeface="Comic Sans MS" pitchFamily="66" charset="0"/>
                </a:rPr>
                <a:t>lení </a:t>
              </a:r>
            </a:p>
          </p:txBody>
        </p:sp>
        <p:sp>
          <p:nvSpPr>
            <p:cNvPr id="96280" name="Rectangle 24"/>
            <p:cNvSpPr>
              <a:spLocks noChangeArrowheads="1"/>
            </p:cNvSpPr>
            <p:nvPr/>
          </p:nvSpPr>
          <p:spPr bwMode="auto">
            <a:xfrm>
              <a:off x="521" y="1301"/>
              <a:ext cx="1271" cy="320"/>
            </a:xfrm>
            <a:prstGeom prst="rect">
              <a:avLst/>
            </a:prstGeom>
            <a:noFill/>
            <a:ln w="9525">
              <a:noFill/>
              <a:miter lim="800000"/>
              <a:headEnd/>
              <a:tailEnd/>
            </a:ln>
          </p:spPr>
          <p:txBody>
            <a:bodyPr wrap="none" anchor="ctr"/>
            <a:lstStyle/>
            <a:p>
              <a:endParaRPr lang="cs-CZ">
                <a:latin typeface="Comic Sans MS" pitchFamily="66" charset="0"/>
              </a:endParaRPr>
            </a:p>
          </p:txBody>
        </p:sp>
        <p:sp>
          <p:nvSpPr>
            <p:cNvPr id="96281" name="Rectangle 25"/>
            <p:cNvSpPr>
              <a:spLocks noChangeArrowheads="1"/>
            </p:cNvSpPr>
            <p:nvPr/>
          </p:nvSpPr>
          <p:spPr bwMode="auto">
            <a:xfrm>
              <a:off x="158" y="1301"/>
              <a:ext cx="363"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-6</a:t>
              </a:r>
            </a:p>
          </p:txBody>
        </p:sp>
        <p:sp>
          <p:nvSpPr>
            <p:cNvPr id="96282" name="Rectangle 26"/>
            <p:cNvSpPr>
              <a:spLocks noChangeArrowheads="1"/>
            </p:cNvSpPr>
            <p:nvPr/>
          </p:nvSpPr>
          <p:spPr bwMode="auto">
            <a:xfrm>
              <a:off x="1792" y="981"/>
              <a:ext cx="1540"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za</a:t>
              </a:r>
              <a:r>
                <a:rPr lang="cs-CZ" altLang="cs-CZ" sz="2000">
                  <a:solidFill>
                    <a:srgbClr val="000000"/>
                  </a:solidFill>
                  <a:latin typeface="Comic Sans MS" pitchFamily="66" charset="0"/>
                </a:rPr>
                <a:t>č</a:t>
              </a:r>
              <a:r>
                <a:rPr lang="en-GB" altLang="cs-CZ" sz="2000">
                  <a:solidFill>
                    <a:srgbClr val="000000"/>
                  </a:solidFill>
                  <a:latin typeface="Comic Sans MS" pitchFamily="66" charset="0"/>
                </a:rPr>
                <a:t>átek diferenciace</a:t>
              </a:r>
            </a:p>
          </p:txBody>
        </p:sp>
        <p:sp>
          <p:nvSpPr>
            <p:cNvPr id="96283" name="Rectangle 27"/>
            <p:cNvSpPr>
              <a:spLocks noChangeArrowheads="1"/>
            </p:cNvSpPr>
            <p:nvPr/>
          </p:nvSpPr>
          <p:spPr bwMode="auto">
            <a:xfrm>
              <a:off x="521" y="981"/>
              <a:ext cx="1271"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primordia ty</a:t>
              </a:r>
              <a:r>
                <a:rPr lang="cs-CZ" altLang="cs-CZ" sz="2000">
                  <a:solidFill>
                    <a:srgbClr val="000000"/>
                  </a:solidFill>
                  <a:latin typeface="Comic Sans MS" pitchFamily="66" charset="0"/>
                </a:rPr>
                <a:t>č</a:t>
              </a:r>
              <a:r>
                <a:rPr lang="en-GB" altLang="cs-CZ" sz="2000">
                  <a:solidFill>
                    <a:srgbClr val="000000"/>
                  </a:solidFill>
                  <a:latin typeface="Comic Sans MS" pitchFamily="66" charset="0"/>
                </a:rPr>
                <a:t>inek</a:t>
              </a:r>
            </a:p>
          </p:txBody>
        </p:sp>
        <p:sp>
          <p:nvSpPr>
            <p:cNvPr id="96284" name="Rectangle 28"/>
            <p:cNvSpPr>
              <a:spLocks noChangeArrowheads="1"/>
            </p:cNvSpPr>
            <p:nvPr/>
          </p:nvSpPr>
          <p:spPr bwMode="auto">
            <a:xfrm>
              <a:off x="158" y="981"/>
              <a:ext cx="363" cy="320"/>
            </a:xfrm>
            <a:prstGeom prst="rect">
              <a:avLst/>
            </a:prstGeom>
            <a:noFill/>
            <a:ln w="9525">
              <a:noFill/>
              <a:miter lim="800000"/>
              <a:headEnd/>
              <a:tailEnd/>
            </a:ln>
          </p:spPr>
          <p:txBody>
            <a:bodyPr lIns="90000" tIns="46800" rIns="90000" bIns="46800"/>
            <a:lstStyle/>
            <a:p>
              <a: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000">
                  <a:solidFill>
                    <a:srgbClr val="000000"/>
                  </a:solidFill>
                  <a:latin typeface="Comic Sans MS" pitchFamily="66" charset="0"/>
                </a:rPr>
                <a:t>-7</a:t>
              </a:r>
            </a:p>
          </p:txBody>
        </p:sp>
        <p:sp>
          <p:nvSpPr>
            <p:cNvPr id="96285" name="Line 29"/>
            <p:cNvSpPr>
              <a:spLocks noChangeShapeType="1"/>
            </p:cNvSpPr>
            <p:nvPr/>
          </p:nvSpPr>
          <p:spPr bwMode="auto">
            <a:xfrm>
              <a:off x="158" y="981"/>
              <a:ext cx="3174" cy="1"/>
            </a:xfrm>
            <a:prstGeom prst="line">
              <a:avLst/>
            </a:prstGeom>
            <a:noFill/>
            <a:ln w="28440">
              <a:solidFill>
                <a:srgbClr val="000000"/>
              </a:solidFill>
              <a:miter lim="800000"/>
              <a:headEnd/>
              <a:tailEnd/>
            </a:ln>
          </p:spPr>
          <p:txBody>
            <a:bodyPr/>
            <a:lstStyle/>
            <a:p>
              <a:endParaRPr lang="cs-CZ"/>
            </a:p>
          </p:txBody>
        </p:sp>
        <p:sp>
          <p:nvSpPr>
            <p:cNvPr id="96286" name="Line 30"/>
            <p:cNvSpPr>
              <a:spLocks noChangeShapeType="1"/>
            </p:cNvSpPr>
            <p:nvPr/>
          </p:nvSpPr>
          <p:spPr bwMode="auto">
            <a:xfrm>
              <a:off x="158" y="1301"/>
              <a:ext cx="3174" cy="1"/>
            </a:xfrm>
            <a:prstGeom prst="line">
              <a:avLst/>
            </a:prstGeom>
            <a:noFill/>
            <a:ln w="12600">
              <a:solidFill>
                <a:srgbClr val="000000"/>
              </a:solidFill>
              <a:miter lim="800000"/>
              <a:headEnd/>
              <a:tailEnd/>
            </a:ln>
          </p:spPr>
          <p:txBody>
            <a:bodyPr/>
            <a:lstStyle/>
            <a:p>
              <a:endParaRPr lang="cs-CZ"/>
            </a:p>
          </p:txBody>
        </p:sp>
        <p:sp>
          <p:nvSpPr>
            <p:cNvPr id="96287" name="Line 31"/>
            <p:cNvSpPr>
              <a:spLocks noChangeShapeType="1"/>
            </p:cNvSpPr>
            <p:nvPr/>
          </p:nvSpPr>
          <p:spPr bwMode="auto">
            <a:xfrm>
              <a:off x="158" y="1621"/>
              <a:ext cx="3174" cy="1"/>
            </a:xfrm>
            <a:prstGeom prst="line">
              <a:avLst/>
            </a:prstGeom>
            <a:noFill/>
            <a:ln w="12600">
              <a:solidFill>
                <a:srgbClr val="000000"/>
              </a:solidFill>
              <a:miter lim="800000"/>
              <a:headEnd/>
              <a:tailEnd/>
            </a:ln>
          </p:spPr>
          <p:txBody>
            <a:bodyPr/>
            <a:lstStyle/>
            <a:p>
              <a:endParaRPr lang="cs-CZ"/>
            </a:p>
          </p:txBody>
        </p:sp>
        <p:sp>
          <p:nvSpPr>
            <p:cNvPr id="96288" name="Line 32"/>
            <p:cNvSpPr>
              <a:spLocks noChangeShapeType="1"/>
            </p:cNvSpPr>
            <p:nvPr/>
          </p:nvSpPr>
          <p:spPr bwMode="auto">
            <a:xfrm>
              <a:off x="158" y="2062"/>
              <a:ext cx="3174" cy="1"/>
            </a:xfrm>
            <a:prstGeom prst="line">
              <a:avLst/>
            </a:prstGeom>
            <a:noFill/>
            <a:ln w="12600">
              <a:solidFill>
                <a:srgbClr val="000000"/>
              </a:solidFill>
              <a:miter lim="800000"/>
              <a:headEnd/>
              <a:tailEnd/>
            </a:ln>
          </p:spPr>
          <p:txBody>
            <a:bodyPr/>
            <a:lstStyle/>
            <a:p>
              <a:endParaRPr lang="cs-CZ"/>
            </a:p>
          </p:txBody>
        </p:sp>
        <p:sp>
          <p:nvSpPr>
            <p:cNvPr id="96289" name="Line 33"/>
            <p:cNvSpPr>
              <a:spLocks noChangeShapeType="1"/>
            </p:cNvSpPr>
            <p:nvPr/>
          </p:nvSpPr>
          <p:spPr bwMode="auto">
            <a:xfrm>
              <a:off x="158" y="2503"/>
              <a:ext cx="3174" cy="1"/>
            </a:xfrm>
            <a:prstGeom prst="line">
              <a:avLst/>
            </a:prstGeom>
            <a:noFill/>
            <a:ln w="12600">
              <a:solidFill>
                <a:srgbClr val="000000"/>
              </a:solidFill>
              <a:miter lim="800000"/>
              <a:headEnd/>
              <a:tailEnd/>
            </a:ln>
          </p:spPr>
          <p:txBody>
            <a:bodyPr/>
            <a:lstStyle/>
            <a:p>
              <a:endParaRPr lang="cs-CZ"/>
            </a:p>
          </p:txBody>
        </p:sp>
        <p:sp>
          <p:nvSpPr>
            <p:cNvPr id="96290" name="Line 34"/>
            <p:cNvSpPr>
              <a:spLocks noChangeShapeType="1"/>
            </p:cNvSpPr>
            <p:nvPr/>
          </p:nvSpPr>
          <p:spPr bwMode="auto">
            <a:xfrm>
              <a:off x="158" y="2944"/>
              <a:ext cx="3174" cy="1"/>
            </a:xfrm>
            <a:prstGeom prst="line">
              <a:avLst/>
            </a:prstGeom>
            <a:noFill/>
            <a:ln w="12600">
              <a:solidFill>
                <a:srgbClr val="000000"/>
              </a:solidFill>
              <a:miter lim="800000"/>
              <a:headEnd/>
              <a:tailEnd/>
            </a:ln>
          </p:spPr>
          <p:txBody>
            <a:bodyPr/>
            <a:lstStyle/>
            <a:p>
              <a:endParaRPr lang="cs-CZ"/>
            </a:p>
          </p:txBody>
        </p:sp>
        <p:sp>
          <p:nvSpPr>
            <p:cNvPr id="96291" name="Line 35"/>
            <p:cNvSpPr>
              <a:spLocks noChangeShapeType="1"/>
            </p:cNvSpPr>
            <p:nvPr/>
          </p:nvSpPr>
          <p:spPr bwMode="auto">
            <a:xfrm>
              <a:off x="158" y="3385"/>
              <a:ext cx="3174" cy="1"/>
            </a:xfrm>
            <a:prstGeom prst="line">
              <a:avLst/>
            </a:prstGeom>
            <a:noFill/>
            <a:ln w="12600">
              <a:solidFill>
                <a:srgbClr val="000000"/>
              </a:solidFill>
              <a:miter lim="800000"/>
              <a:headEnd/>
              <a:tailEnd/>
            </a:ln>
          </p:spPr>
          <p:txBody>
            <a:bodyPr/>
            <a:lstStyle/>
            <a:p>
              <a:endParaRPr lang="cs-CZ"/>
            </a:p>
          </p:txBody>
        </p:sp>
        <p:sp>
          <p:nvSpPr>
            <p:cNvPr id="96292" name="Line 36"/>
            <p:cNvSpPr>
              <a:spLocks noChangeShapeType="1"/>
            </p:cNvSpPr>
            <p:nvPr/>
          </p:nvSpPr>
          <p:spPr bwMode="auto">
            <a:xfrm>
              <a:off x="158" y="3826"/>
              <a:ext cx="3174" cy="1"/>
            </a:xfrm>
            <a:prstGeom prst="line">
              <a:avLst/>
            </a:prstGeom>
            <a:noFill/>
            <a:ln w="12600">
              <a:solidFill>
                <a:srgbClr val="000000"/>
              </a:solidFill>
              <a:miter lim="800000"/>
              <a:headEnd/>
              <a:tailEnd/>
            </a:ln>
          </p:spPr>
          <p:txBody>
            <a:bodyPr/>
            <a:lstStyle/>
            <a:p>
              <a:endParaRPr lang="cs-CZ"/>
            </a:p>
          </p:txBody>
        </p:sp>
        <p:sp>
          <p:nvSpPr>
            <p:cNvPr id="96293" name="Line 37"/>
            <p:cNvSpPr>
              <a:spLocks noChangeShapeType="1"/>
            </p:cNvSpPr>
            <p:nvPr/>
          </p:nvSpPr>
          <p:spPr bwMode="auto">
            <a:xfrm>
              <a:off x="158" y="4146"/>
              <a:ext cx="3174" cy="1"/>
            </a:xfrm>
            <a:prstGeom prst="line">
              <a:avLst/>
            </a:prstGeom>
            <a:noFill/>
            <a:ln w="28440">
              <a:solidFill>
                <a:srgbClr val="000000"/>
              </a:solidFill>
              <a:miter lim="800000"/>
              <a:headEnd/>
              <a:tailEnd/>
            </a:ln>
          </p:spPr>
          <p:txBody>
            <a:bodyPr/>
            <a:lstStyle/>
            <a:p>
              <a:endParaRPr lang="cs-CZ"/>
            </a:p>
          </p:txBody>
        </p:sp>
        <p:sp>
          <p:nvSpPr>
            <p:cNvPr id="96294" name="Line 38"/>
            <p:cNvSpPr>
              <a:spLocks noChangeShapeType="1"/>
            </p:cNvSpPr>
            <p:nvPr/>
          </p:nvSpPr>
          <p:spPr bwMode="auto">
            <a:xfrm>
              <a:off x="158" y="981"/>
              <a:ext cx="1" cy="3165"/>
            </a:xfrm>
            <a:prstGeom prst="line">
              <a:avLst/>
            </a:prstGeom>
            <a:noFill/>
            <a:ln w="28440">
              <a:solidFill>
                <a:srgbClr val="000000"/>
              </a:solidFill>
              <a:miter lim="800000"/>
              <a:headEnd/>
              <a:tailEnd/>
            </a:ln>
          </p:spPr>
          <p:txBody>
            <a:bodyPr/>
            <a:lstStyle/>
            <a:p>
              <a:endParaRPr lang="cs-CZ"/>
            </a:p>
          </p:txBody>
        </p:sp>
        <p:sp>
          <p:nvSpPr>
            <p:cNvPr id="96295" name="Line 39"/>
            <p:cNvSpPr>
              <a:spLocks noChangeShapeType="1"/>
            </p:cNvSpPr>
            <p:nvPr/>
          </p:nvSpPr>
          <p:spPr bwMode="auto">
            <a:xfrm>
              <a:off x="521" y="981"/>
              <a:ext cx="1" cy="3165"/>
            </a:xfrm>
            <a:prstGeom prst="line">
              <a:avLst/>
            </a:prstGeom>
            <a:noFill/>
            <a:ln w="12600">
              <a:solidFill>
                <a:srgbClr val="000000"/>
              </a:solidFill>
              <a:miter lim="800000"/>
              <a:headEnd/>
              <a:tailEnd/>
            </a:ln>
          </p:spPr>
          <p:txBody>
            <a:bodyPr/>
            <a:lstStyle/>
            <a:p>
              <a:endParaRPr lang="cs-CZ"/>
            </a:p>
          </p:txBody>
        </p:sp>
        <p:sp>
          <p:nvSpPr>
            <p:cNvPr id="96296" name="Line 40"/>
            <p:cNvSpPr>
              <a:spLocks noChangeShapeType="1"/>
            </p:cNvSpPr>
            <p:nvPr/>
          </p:nvSpPr>
          <p:spPr bwMode="auto">
            <a:xfrm>
              <a:off x="1792" y="981"/>
              <a:ext cx="1" cy="3165"/>
            </a:xfrm>
            <a:prstGeom prst="line">
              <a:avLst/>
            </a:prstGeom>
            <a:noFill/>
            <a:ln w="12600">
              <a:solidFill>
                <a:srgbClr val="000000"/>
              </a:solidFill>
              <a:miter lim="800000"/>
              <a:headEnd/>
              <a:tailEnd/>
            </a:ln>
          </p:spPr>
          <p:txBody>
            <a:bodyPr/>
            <a:lstStyle/>
            <a:p>
              <a:endParaRPr lang="cs-CZ"/>
            </a:p>
          </p:txBody>
        </p:sp>
        <p:sp>
          <p:nvSpPr>
            <p:cNvPr id="96297" name="Line 41"/>
            <p:cNvSpPr>
              <a:spLocks noChangeShapeType="1"/>
            </p:cNvSpPr>
            <p:nvPr/>
          </p:nvSpPr>
          <p:spPr bwMode="auto">
            <a:xfrm>
              <a:off x="3332" y="981"/>
              <a:ext cx="1" cy="3165"/>
            </a:xfrm>
            <a:prstGeom prst="line">
              <a:avLst/>
            </a:prstGeom>
            <a:noFill/>
            <a:ln w="28440">
              <a:solidFill>
                <a:srgbClr val="000000"/>
              </a:solidFill>
              <a:miter lim="800000"/>
              <a:headEnd/>
              <a:tailEnd/>
            </a:ln>
          </p:spPr>
          <p:txBody>
            <a:bodyPr/>
            <a:lstStyle/>
            <a:p>
              <a:endParaRPr 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lum contrast="12000"/>
          </a:blip>
          <a:srcRect/>
          <a:stretch>
            <a:fillRect/>
          </a:stretch>
        </p:blipFill>
        <p:spPr bwMode="auto">
          <a:xfrm>
            <a:off x="3432175" y="1268413"/>
            <a:ext cx="5397500" cy="4254500"/>
          </a:xfrm>
          <a:prstGeom prst="rect">
            <a:avLst/>
          </a:prstGeom>
          <a:noFill/>
          <a:ln w="9360">
            <a:solidFill>
              <a:srgbClr val="000000"/>
            </a:solidFill>
            <a:miter lim="800000"/>
            <a:headEnd/>
            <a:tailEnd/>
          </a:ln>
        </p:spPr>
      </p:pic>
      <p:sp>
        <p:nvSpPr>
          <p:cNvPr id="98306" name="Text Box 2"/>
          <p:cNvSpPr txBox="1">
            <a:spLocks noChangeArrowheads="1"/>
          </p:cNvSpPr>
          <p:nvPr/>
        </p:nvSpPr>
        <p:spPr bwMode="auto">
          <a:xfrm>
            <a:off x="2936875" y="381000"/>
            <a:ext cx="6318250" cy="579438"/>
          </a:xfrm>
          <a:prstGeom prst="rect">
            <a:avLst/>
          </a:prstGeom>
          <a:noFill/>
          <a:ln w="9525">
            <a:noFill/>
            <a:miter lim="800000"/>
            <a:headEnd/>
            <a:tailEnd/>
          </a:ln>
        </p:spPr>
        <p:txBody>
          <a:bodyPr lIns="90000" tIns="46800" rIns="90000" bIns="46800" anchor="ctr"/>
          <a:lstStyle/>
          <a:p>
            <a:pPr algn="ct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i="1">
                <a:solidFill>
                  <a:srgbClr val="400DFB"/>
                </a:solidFill>
                <a:latin typeface="Comic Sans MS" pitchFamily="66" charset="0"/>
              </a:rPr>
              <a:t>Nicotiana tabacum</a:t>
            </a:r>
            <a:r>
              <a:rPr lang="en-GB" altLang="cs-CZ" sz="3200" b="1">
                <a:solidFill>
                  <a:srgbClr val="400DFB"/>
                </a:solidFill>
                <a:latin typeface="Comic Sans MS" pitchFamily="66" charset="0"/>
              </a:rPr>
              <a:t> L. SR1</a:t>
            </a:r>
          </a:p>
        </p:txBody>
      </p:sp>
      <p:sp>
        <p:nvSpPr>
          <p:cNvPr id="98307" name="Text Box 3"/>
          <p:cNvSpPr txBox="1">
            <a:spLocks noChangeArrowheads="1"/>
          </p:cNvSpPr>
          <p:nvPr/>
        </p:nvSpPr>
        <p:spPr bwMode="auto">
          <a:xfrm>
            <a:off x="4467225" y="5943600"/>
            <a:ext cx="3255963" cy="709613"/>
          </a:xfrm>
          <a:prstGeom prst="rect">
            <a:avLst/>
          </a:prstGeom>
          <a:noFill/>
          <a:ln w="9525">
            <a:noFill/>
            <a:miter lim="800000"/>
            <a:headEnd/>
            <a:tailEnd/>
          </a:ln>
        </p:spPr>
        <p:txBody>
          <a:bodyPr wrap="none" lIns="90000" tIns="46800" rIns="90000" bIns="46800">
            <a:spAutoFit/>
          </a:bodyPr>
          <a:lstStyle/>
          <a:p>
            <a:pPr algn="ctr">
              <a:buClr>
                <a:srgbClr val="00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000" b="1">
                <a:solidFill>
                  <a:srgbClr val="0000FF"/>
                </a:solidFill>
                <a:latin typeface="Comic Sans MS" pitchFamily="66" charset="0"/>
              </a:rPr>
              <a:t>v</a:t>
            </a:r>
            <a:r>
              <a:rPr lang="en-GB" altLang="cs-CZ" sz="2000" b="1">
                <a:solidFill>
                  <a:srgbClr val="0000FF"/>
                </a:solidFill>
                <a:latin typeface="Comic Sans MS" pitchFamily="66" charset="0"/>
              </a:rPr>
              <a:t>akuolizované mikrospory</a:t>
            </a:r>
            <a:endParaRPr lang="cs-CZ" altLang="cs-CZ" sz="2000" b="1">
              <a:solidFill>
                <a:srgbClr val="0000FF"/>
              </a:solidFill>
              <a:latin typeface="Comic Sans MS" pitchFamily="66" charset="0"/>
            </a:endParaRPr>
          </a:p>
          <a:p>
            <a:pPr algn="ctr">
              <a:buClr>
                <a:srgbClr val="00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000" b="1">
                <a:latin typeface="Comic Sans MS" pitchFamily="66" charset="0"/>
              </a:rPr>
              <a:t>stadium 2</a:t>
            </a:r>
            <a:endParaRPr lang="en-GB" altLang="cs-CZ" sz="2000" b="1">
              <a:latin typeface="Comic Sans MS" pitchFamily="66" charset="0"/>
            </a:endParaRPr>
          </a:p>
        </p:txBody>
      </p:sp>
      <p:sp>
        <p:nvSpPr>
          <p:cNvPr id="98308" name="Text Box 4"/>
          <p:cNvSpPr txBox="1">
            <a:spLocks noChangeArrowheads="1"/>
          </p:cNvSpPr>
          <p:nvPr/>
        </p:nvSpPr>
        <p:spPr bwMode="auto">
          <a:xfrm>
            <a:off x="1525588" y="2570163"/>
            <a:ext cx="1377950" cy="833437"/>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400" b="1">
                <a:solidFill>
                  <a:srgbClr val="000000"/>
                </a:solidFill>
                <a:latin typeface="Comic Sans MS" pitchFamily="66" charset="0"/>
              </a:rPr>
              <a:t>vn</a:t>
            </a:r>
            <a:r>
              <a:rPr lang="cs-CZ" altLang="cs-CZ" sz="2400" b="1">
                <a:solidFill>
                  <a:srgbClr val="000000"/>
                </a:solidFill>
                <a:latin typeface="Comic Sans MS" pitchFamily="66" charset="0"/>
              </a:rPr>
              <a:t>ě</a:t>
            </a:r>
            <a:r>
              <a:rPr lang="en-GB" altLang="cs-CZ" sz="2400" b="1">
                <a:solidFill>
                  <a:srgbClr val="000000"/>
                </a:solidFill>
                <a:latin typeface="Comic Sans MS" pitchFamily="66" charset="0"/>
              </a:rPr>
              <a:t>jší </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400" b="1">
                <a:solidFill>
                  <a:srgbClr val="000000"/>
                </a:solidFill>
                <a:latin typeface="Comic Sans MS" pitchFamily="66" charset="0"/>
              </a:rPr>
              <a:t>tapetum</a:t>
            </a:r>
          </a:p>
        </p:txBody>
      </p:sp>
      <p:sp>
        <p:nvSpPr>
          <p:cNvPr id="98309" name="Text Box 5"/>
          <p:cNvSpPr txBox="1">
            <a:spLocks noChangeArrowheads="1"/>
          </p:cNvSpPr>
          <p:nvPr/>
        </p:nvSpPr>
        <p:spPr bwMode="auto">
          <a:xfrm>
            <a:off x="9302750" y="1600200"/>
            <a:ext cx="1377950" cy="833438"/>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400" b="1">
                <a:solidFill>
                  <a:srgbClr val="000000"/>
                </a:solidFill>
                <a:latin typeface="Comic Sans MS" pitchFamily="66" charset="0"/>
              </a:rPr>
              <a:t>vnit</a:t>
            </a:r>
            <a:r>
              <a:rPr lang="cs-CZ" altLang="cs-CZ" sz="2400" b="1">
                <a:solidFill>
                  <a:srgbClr val="000000"/>
                </a:solidFill>
                <a:latin typeface="Comic Sans MS" pitchFamily="66" charset="0"/>
              </a:rPr>
              <a:t>ř</a:t>
            </a:r>
            <a:r>
              <a:rPr lang="en-GB" altLang="cs-CZ" sz="2400" b="1">
                <a:solidFill>
                  <a:srgbClr val="000000"/>
                </a:solidFill>
                <a:latin typeface="Comic Sans MS" pitchFamily="66" charset="0"/>
              </a:rPr>
              <a:t>ní </a:t>
            </a:r>
          </a:p>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400" b="1">
                <a:solidFill>
                  <a:srgbClr val="000000"/>
                </a:solidFill>
                <a:latin typeface="Comic Sans MS" pitchFamily="66" charset="0"/>
              </a:rPr>
              <a:t>tapetum</a:t>
            </a:r>
          </a:p>
        </p:txBody>
      </p:sp>
      <p:sp>
        <p:nvSpPr>
          <p:cNvPr id="98310" name="Text Box 6"/>
          <p:cNvSpPr txBox="1">
            <a:spLocks noChangeArrowheads="1"/>
          </p:cNvSpPr>
          <p:nvPr/>
        </p:nvSpPr>
        <p:spPr bwMode="auto">
          <a:xfrm>
            <a:off x="1682750" y="4246563"/>
            <a:ext cx="1320800" cy="460375"/>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400" b="1">
                <a:solidFill>
                  <a:srgbClr val="000000"/>
                </a:solidFill>
                <a:latin typeface="Comic Sans MS" pitchFamily="66" charset="0"/>
              </a:rPr>
              <a:t>mezofyl</a:t>
            </a:r>
          </a:p>
        </p:txBody>
      </p:sp>
      <p:sp>
        <p:nvSpPr>
          <p:cNvPr id="98311" name="Text Box 7"/>
          <p:cNvSpPr txBox="1">
            <a:spLocks noChangeArrowheads="1"/>
          </p:cNvSpPr>
          <p:nvPr/>
        </p:nvSpPr>
        <p:spPr bwMode="auto">
          <a:xfrm>
            <a:off x="1684338" y="5541963"/>
            <a:ext cx="1978025" cy="460375"/>
          </a:xfrm>
          <a:prstGeom prst="rect">
            <a:avLst/>
          </a:prstGeom>
          <a:noFill/>
          <a:ln w="9525">
            <a:noFill/>
            <a:miter lim="800000"/>
            <a:headEnd/>
            <a:tailEnd/>
          </a:ln>
        </p:spPr>
        <p:txBody>
          <a:bodyPr wrap="none" lIns="90000" tIns="46800" rIns="90000" bIns="46800">
            <a:spAutoFit/>
          </a:bodyPr>
          <a:lstStyle/>
          <a:p>
            <a:pP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2400" b="1">
                <a:solidFill>
                  <a:srgbClr val="000000"/>
                </a:solidFill>
                <a:latin typeface="Comic Sans MS" pitchFamily="66" charset="0"/>
              </a:rPr>
              <a:t>endothecium</a:t>
            </a:r>
          </a:p>
        </p:txBody>
      </p:sp>
      <p:sp>
        <p:nvSpPr>
          <p:cNvPr id="98312" name="Line 8"/>
          <p:cNvSpPr>
            <a:spLocks noChangeShapeType="1"/>
          </p:cNvSpPr>
          <p:nvPr/>
        </p:nvSpPr>
        <p:spPr bwMode="auto">
          <a:xfrm>
            <a:off x="3000375" y="2924175"/>
            <a:ext cx="792163" cy="1588"/>
          </a:xfrm>
          <a:prstGeom prst="line">
            <a:avLst/>
          </a:prstGeom>
          <a:noFill/>
          <a:ln w="19080">
            <a:solidFill>
              <a:srgbClr val="000000"/>
            </a:solidFill>
            <a:miter lim="800000"/>
            <a:headEnd/>
            <a:tailEnd type="triangle" w="med" len="med"/>
          </a:ln>
        </p:spPr>
        <p:txBody>
          <a:bodyPr/>
          <a:lstStyle/>
          <a:p>
            <a:endParaRPr lang="cs-CZ"/>
          </a:p>
        </p:txBody>
      </p:sp>
      <p:sp>
        <p:nvSpPr>
          <p:cNvPr id="98313" name="Line 9"/>
          <p:cNvSpPr>
            <a:spLocks noChangeShapeType="1"/>
          </p:cNvSpPr>
          <p:nvPr/>
        </p:nvSpPr>
        <p:spPr bwMode="auto">
          <a:xfrm>
            <a:off x="3216275" y="4437063"/>
            <a:ext cx="1079500" cy="1587"/>
          </a:xfrm>
          <a:prstGeom prst="line">
            <a:avLst/>
          </a:prstGeom>
          <a:noFill/>
          <a:ln w="19080">
            <a:solidFill>
              <a:srgbClr val="000000"/>
            </a:solidFill>
            <a:miter lim="800000"/>
            <a:headEnd/>
            <a:tailEnd type="triangle" w="med" len="med"/>
          </a:ln>
        </p:spPr>
        <p:txBody>
          <a:bodyPr/>
          <a:lstStyle/>
          <a:p>
            <a:endParaRPr lang="cs-CZ"/>
          </a:p>
        </p:txBody>
      </p:sp>
      <p:sp>
        <p:nvSpPr>
          <p:cNvPr id="98314" name="Line 10"/>
          <p:cNvSpPr>
            <a:spLocks noChangeShapeType="1"/>
          </p:cNvSpPr>
          <p:nvPr/>
        </p:nvSpPr>
        <p:spPr bwMode="auto">
          <a:xfrm flipV="1">
            <a:off x="3648075" y="5083175"/>
            <a:ext cx="1588" cy="723900"/>
          </a:xfrm>
          <a:prstGeom prst="line">
            <a:avLst/>
          </a:prstGeom>
          <a:noFill/>
          <a:ln w="19080">
            <a:solidFill>
              <a:srgbClr val="000000"/>
            </a:solidFill>
            <a:miter lim="800000"/>
            <a:headEnd/>
            <a:tailEnd type="triangle" w="med" len="med"/>
          </a:ln>
        </p:spPr>
        <p:txBody>
          <a:bodyPr/>
          <a:lstStyle/>
          <a:p>
            <a:endParaRPr lang="cs-CZ"/>
          </a:p>
        </p:txBody>
      </p:sp>
      <p:sp>
        <p:nvSpPr>
          <p:cNvPr id="98315" name="Line 11"/>
          <p:cNvSpPr>
            <a:spLocks noChangeShapeType="1"/>
          </p:cNvSpPr>
          <p:nvPr/>
        </p:nvSpPr>
        <p:spPr bwMode="auto">
          <a:xfrm flipH="1">
            <a:off x="8039100" y="1989138"/>
            <a:ext cx="1155700" cy="1587"/>
          </a:xfrm>
          <a:prstGeom prst="line">
            <a:avLst/>
          </a:prstGeom>
          <a:noFill/>
          <a:ln w="19080">
            <a:solidFill>
              <a:srgbClr val="000000"/>
            </a:solidFill>
            <a:miter lim="800000"/>
            <a:headEnd/>
            <a:tailEnd type="triangle" w="med" len="med"/>
          </a:ln>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ChangeArrowheads="1"/>
          </p:cNvSpPr>
          <p:nvPr>
            <p:ph type="title"/>
          </p:nvPr>
        </p:nvSpPr>
        <p:spPr>
          <a:xfrm>
            <a:off x="2209800" y="0"/>
            <a:ext cx="7772400" cy="1143000"/>
          </a:xfrm>
        </p:spPr>
        <p:txBody>
          <a:bodyPr lIns="91440" tIns="45720" rIns="91440" bIns="45720"/>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a:solidFill>
                  <a:srgbClr val="400DFB"/>
                </a:solidFill>
                <a:latin typeface="Comic Sans MS" pitchFamily="66" charset="0"/>
              </a:rPr>
              <a:t>Vývoj prašníku tabáku</a:t>
            </a:r>
          </a:p>
        </p:txBody>
      </p:sp>
      <p:pic>
        <p:nvPicPr>
          <p:cNvPr id="100354" name="Picture 2"/>
          <p:cNvPicPr>
            <a:picLocks noChangeAspect="1" noChangeArrowheads="1"/>
          </p:cNvPicPr>
          <p:nvPr/>
        </p:nvPicPr>
        <p:blipFill>
          <a:blip r:embed="rId3">
            <a:lum bright="6000" contrast="12000"/>
          </a:blip>
          <a:srcRect/>
          <a:stretch>
            <a:fillRect/>
          </a:stretch>
        </p:blipFill>
        <p:spPr bwMode="auto">
          <a:xfrm>
            <a:off x="1847850" y="1196975"/>
            <a:ext cx="4248150" cy="2906713"/>
          </a:xfrm>
          <a:prstGeom prst="rect">
            <a:avLst/>
          </a:prstGeom>
          <a:noFill/>
          <a:ln w="9525">
            <a:noFill/>
            <a:miter lim="800000"/>
            <a:headEnd/>
            <a:tailEnd/>
          </a:ln>
        </p:spPr>
      </p:pic>
      <p:pic>
        <p:nvPicPr>
          <p:cNvPr id="100355" name="Picture 3"/>
          <p:cNvPicPr>
            <a:picLocks noChangeAspect="1" noChangeArrowheads="1"/>
          </p:cNvPicPr>
          <p:nvPr/>
        </p:nvPicPr>
        <p:blipFill>
          <a:blip r:embed="rId4">
            <a:lum bright="12000" contrast="6000"/>
          </a:blip>
          <a:srcRect/>
          <a:stretch>
            <a:fillRect/>
          </a:stretch>
        </p:blipFill>
        <p:spPr bwMode="auto">
          <a:xfrm>
            <a:off x="6096000" y="1196975"/>
            <a:ext cx="4321175" cy="2965450"/>
          </a:xfrm>
          <a:prstGeom prst="rect">
            <a:avLst/>
          </a:prstGeom>
          <a:noFill/>
          <a:ln w="9525">
            <a:noFill/>
            <a:miter lim="800000"/>
            <a:headEnd/>
            <a:tailEnd/>
          </a:ln>
        </p:spPr>
      </p:pic>
      <p:pic>
        <p:nvPicPr>
          <p:cNvPr id="100356" name="Picture 4"/>
          <p:cNvPicPr>
            <a:picLocks noChangeAspect="1" noChangeArrowheads="1"/>
          </p:cNvPicPr>
          <p:nvPr/>
        </p:nvPicPr>
        <p:blipFill>
          <a:blip r:embed="rId5">
            <a:lum contrast="6000"/>
          </a:blip>
          <a:srcRect/>
          <a:stretch>
            <a:fillRect/>
          </a:stretch>
        </p:blipFill>
        <p:spPr bwMode="auto">
          <a:xfrm>
            <a:off x="1847850" y="4076700"/>
            <a:ext cx="4248150" cy="2808288"/>
          </a:xfrm>
          <a:prstGeom prst="rect">
            <a:avLst/>
          </a:prstGeom>
          <a:noFill/>
          <a:ln w="9525">
            <a:noFill/>
            <a:miter lim="800000"/>
            <a:headEnd/>
            <a:tailEnd/>
          </a:ln>
        </p:spPr>
      </p:pic>
      <p:pic>
        <p:nvPicPr>
          <p:cNvPr id="100357" name="Picture 5"/>
          <p:cNvPicPr>
            <a:picLocks noChangeAspect="1" noChangeArrowheads="1"/>
          </p:cNvPicPr>
          <p:nvPr/>
        </p:nvPicPr>
        <p:blipFill>
          <a:blip r:embed="rId6">
            <a:lum contrast="12000"/>
          </a:blip>
          <a:srcRect/>
          <a:stretch>
            <a:fillRect/>
          </a:stretch>
        </p:blipFill>
        <p:spPr bwMode="auto">
          <a:xfrm>
            <a:off x="6096000" y="4065588"/>
            <a:ext cx="4321175" cy="2840037"/>
          </a:xfrm>
          <a:prstGeom prst="rect">
            <a:avLst/>
          </a:prstGeom>
          <a:noFill/>
          <a:ln w="9525">
            <a:noFill/>
            <a:miter lim="800000"/>
            <a:headEnd/>
            <a:tailEnd/>
          </a:ln>
        </p:spPr>
      </p:pic>
      <p:sp>
        <p:nvSpPr>
          <p:cNvPr id="100358" name="Text Box 7"/>
          <p:cNvSpPr txBox="1">
            <a:spLocks noChangeArrowheads="1"/>
          </p:cNvSpPr>
          <p:nvPr/>
        </p:nvSpPr>
        <p:spPr bwMode="auto">
          <a:xfrm>
            <a:off x="1981200" y="1219200"/>
            <a:ext cx="466725" cy="369888"/>
          </a:xfrm>
          <a:prstGeom prst="rect">
            <a:avLst/>
          </a:prstGeom>
          <a:noFill/>
          <a:ln w="9525">
            <a:noFill/>
            <a:miter lim="800000"/>
            <a:headEnd/>
            <a:tailEnd/>
          </a:ln>
        </p:spPr>
        <p:txBody>
          <a:bodyPr wrap="none">
            <a:spAutoFit/>
          </a:bodyPr>
          <a:lstStyle/>
          <a:p>
            <a:r>
              <a:rPr lang="cs-CZ" altLang="cs-CZ" b="1">
                <a:latin typeface="Comic Sans MS" pitchFamily="66" charset="0"/>
              </a:rPr>
              <a:t>-2</a:t>
            </a:r>
          </a:p>
        </p:txBody>
      </p:sp>
      <p:sp>
        <p:nvSpPr>
          <p:cNvPr id="100359" name="Text Box 8"/>
          <p:cNvSpPr txBox="1">
            <a:spLocks noChangeArrowheads="1"/>
          </p:cNvSpPr>
          <p:nvPr/>
        </p:nvSpPr>
        <p:spPr bwMode="auto">
          <a:xfrm>
            <a:off x="9753600" y="1295400"/>
            <a:ext cx="325438" cy="369888"/>
          </a:xfrm>
          <a:prstGeom prst="rect">
            <a:avLst/>
          </a:prstGeom>
          <a:noFill/>
          <a:ln w="9525">
            <a:noFill/>
            <a:miter lim="800000"/>
            <a:headEnd/>
            <a:tailEnd/>
          </a:ln>
        </p:spPr>
        <p:txBody>
          <a:bodyPr wrap="none">
            <a:spAutoFit/>
          </a:bodyPr>
          <a:lstStyle/>
          <a:p>
            <a:r>
              <a:rPr lang="cs-CZ" altLang="cs-CZ" b="1">
                <a:latin typeface="Comic Sans MS" pitchFamily="66" charset="0"/>
              </a:rPr>
              <a:t>2</a:t>
            </a:r>
          </a:p>
        </p:txBody>
      </p:sp>
      <p:sp>
        <p:nvSpPr>
          <p:cNvPr id="100360" name="Text Box 9"/>
          <p:cNvSpPr txBox="1">
            <a:spLocks noChangeArrowheads="1"/>
          </p:cNvSpPr>
          <p:nvPr/>
        </p:nvSpPr>
        <p:spPr bwMode="auto">
          <a:xfrm>
            <a:off x="5486400" y="4114800"/>
            <a:ext cx="325438" cy="369888"/>
          </a:xfrm>
          <a:prstGeom prst="rect">
            <a:avLst/>
          </a:prstGeom>
          <a:noFill/>
          <a:ln w="9525">
            <a:noFill/>
            <a:miter lim="800000"/>
            <a:headEnd/>
            <a:tailEnd/>
          </a:ln>
        </p:spPr>
        <p:txBody>
          <a:bodyPr wrap="none">
            <a:spAutoFit/>
          </a:bodyPr>
          <a:lstStyle/>
          <a:p>
            <a:r>
              <a:rPr lang="cs-CZ" altLang="cs-CZ" b="1">
                <a:latin typeface="Comic Sans MS" pitchFamily="66" charset="0"/>
              </a:rPr>
              <a:t>3</a:t>
            </a:r>
          </a:p>
        </p:txBody>
      </p:sp>
      <p:sp>
        <p:nvSpPr>
          <p:cNvPr id="100361" name="Text Box 10"/>
          <p:cNvSpPr txBox="1">
            <a:spLocks noChangeArrowheads="1"/>
          </p:cNvSpPr>
          <p:nvPr/>
        </p:nvSpPr>
        <p:spPr bwMode="auto">
          <a:xfrm>
            <a:off x="9829800" y="4191000"/>
            <a:ext cx="325438" cy="369888"/>
          </a:xfrm>
          <a:prstGeom prst="rect">
            <a:avLst/>
          </a:prstGeom>
          <a:noFill/>
          <a:ln w="9525">
            <a:noFill/>
            <a:miter lim="800000"/>
            <a:headEnd/>
            <a:tailEnd/>
          </a:ln>
        </p:spPr>
        <p:txBody>
          <a:bodyPr wrap="none">
            <a:spAutoFit/>
          </a:bodyPr>
          <a:lstStyle/>
          <a:p>
            <a:r>
              <a:rPr lang="cs-CZ" altLang="cs-CZ" b="1">
                <a:latin typeface="Comic Sans MS" pitchFamily="66" charset="0"/>
              </a:rPr>
              <a:t>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Nadpis 1"/>
          <p:cNvSpPr>
            <a:spLocks noGrp="1"/>
          </p:cNvSpPr>
          <p:nvPr>
            <p:ph type="title"/>
          </p:nvPr>
        </p:nvSpPr>
        <p:spPr>
          <a:xfrm>
            <a:off x="7024688" y="463550"/>
            <a:ext cx="4251325" cy="1433513"/>
          </a:xfrm>
        </p:spPr>
        <p:txBody>
          <a:bodyPr/>
          <a:lstStyle/>
          <a:p>
            <a:pPr eaLnBrk="1" hangingPunct="1"/>
            <a:r>
              <a:rPr lang="cs-CZ" sz="3200" b="1">
                <a:solidFill>
                  <a:srgbClr val="400DFB"/>
                </a:solidFill>
                <a:latin typeface="Comic Sans MS" pitchFamily="66" charset="0"/>
              </a:rPr>
              <a:t>Dehiscence prašníku</a:t>
            </a:r>
          </a:p>
        </p:txBody>
      </p:sp>
      <p:pic>
        <p:nvPicPr>
          <p:cNvPr id="108546" name="Picture 3"/>
          <p:cNvPicPr>
            <a:picLocks noChangeAspect="1" noChangeArrowheads="1"/>
          </p:cNvPicPr>
          <p:nvPr/>
        </p:nvPicPr>
        <p:blipFill>
          <a:blip r:embed="rId3"/>
          <a:srcRect/>
          <a:stretch>
            <a:fillRect/>
          </a:stretch>
        </p:blipFill>
        <p:spPr bwMode="auto">
          <a:xfrm>
            <a:off x="149225" y="134938"/>
            <a:ext cx="6538913" cy="6723062"/>
          </a:xfrm>
          <a:prstGeom prst="rect">
            <a:avLst/>
          </a:prstGeom>
          <a:noFill/>
          <a:ln w="9525">
            <a:noFill/>
            <a:miter lim="800000"/>
            <a:headEnd/>
            <a:tailEnd/>
          </a:ln>
        </p:spPr>
      </p:pic>
      <p:sp>
        <p:nvSpPr>
          <p:cNvPr id="108547" name="Text Box 4"/>
          <p:cNvSpPr txBox="1">
            <a:spLocks noChangeArrowheads="1"/>
          </p:cNvSpPr>
          <p:nvPr/>
        </p:nvSpPr>
        <p:spPr bwMode="auto">
          <a:xfrm>
            <a:off x="8174038" y="6446838"/>
            <a:ext cx="4319587" cy="255587"/>
          </a:xfrm>
          <a:prstGeom prst="rect">
            <a:avLst/>
          </a:prstGeom>
          <a:noFill/>
          <a:ln w="9525">
            <a:noFill/>
            <a:miter lim="800000"/>
            <a:headEnd/>
            <a:tailEnd/>
          </a:ln>
        </p:spPr>
        <p:txBody>
          <a:bodyPr lIns="0" tIns="0" rIns="0" bIns="0"/>
          <a:lstStyle/>
          <a:p>
            <a:pPr defTabSz="457200" hangingPunct="0">
              <a:lnSpc>
                <a:spcPct val="93000"/>
              </a:lnSpc>
              <a:buClr>
                <a:srgbClr val="000000"/>
              </a:buClr>
              <a:buSzPct val="45000"/>
              <a:buFont typeface="Wingdings" pitchFamily="2" charset="2"/>
              <a:buNone/>
            </a:pPr>
            <a:r>
              <a:rPr lang="en-GB" altLang="cs-CZ" sz="1200" b="1"/>
              <a:t>Wilson Z A et al. J. Exp. Bot. 2011;62:1633-1649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Klíčení pylových zrn</a:t>
            </a:r>
          </a:p>
        </p:txBody>
      </p:sp>
      <p:sp>
        <p:nvSpPr>
          <p:cNvPr id="3" name="Zástupný symbol pro obsah 2"/>
          <p:cNvSpPr>
            <a:spLocks noGrp="1"/>
          </p:cNvSpPr>
          <p:nvPr>
            <p:ph idx="1"/>
          </p:nvPr>
        </p:nvSpPr>
        <p:spPr/>
        <p:txBody>
          <a:bodyPr/>
          <a:lstStyle/>
          <a:p>
            <a:r>
              <a:rPr lang="cs-CZ" dirty="0" err="1"/>
              <a:t>Kumari</a:t>
            </a:r>
            <a:r>
              <a:rPr lang="cs-CZ" dirty="0"/>
              <a:t> et al. (2009) In Vitro </a:t>
            </a:r>
            <a:r>
              <a:rPr lang="cs-CZ" dirty="0" err="1"/>
              <a:t>Pollen</a:t>
            </a:r>
            <a:r>
              <a:rPr lang="cs-CZ" dirty="0"/>
              <a:t> </a:t>
            </a:r>
            <a:r>
              <a:rPr lang="cs-CZ" dirty="0" err="1"/>
              <a:t>Germination</a:t>
            </a:r>
            <a:r>
              <a:rPr lang="cs-CZ" dirty="0"/>
              <a:t>, </a:t>
            </a:r>
            <a:r>
              <a:rPr lang="cs-CZ" dirty="0" err="1"/>
              <a:t>Pollen</a:t>
            </a:r>
            <a:r>
              <a:rPr lang="cs-CZ" dirty="0"/>
              <a:t> Tube </a:t>
            </a:r>
            <a:r>
              <a:rPr lang="cs-CZ" dirty="0" err="1"/>
              <a:t>Growth</a:t>
            </a:r>
            <a:r>
              <a:rPr lang="cs-CZ" dirty="0"/>
              <a:t> and </a:t>
            </a:r>
            <a:r>
              <a:rPr lang="cs-CZ" dirty="0" err="1"/>
              <a:t>Pollen</a:t>
            </a:r>
            <a:r>
              <a:rPr lang="cs-CZ" dirty="0"/>
              <a:t> </a:t>
            </a:r>
            <a:r>
              <a:rPr lang="cs-CZ" dirty="0" err="1"/>
              <a:t>Viability</a:t>
            </a:r>
            <a:r>
              <a:rPr lang="cs-CZ" dirty="0"/>
              <a:t> in </a:t>
            </a:r>
            <a:r>
              <a:rPr lang="cs-CZ" dirty="0" err="1"/>
              <a:t>Trichosanthes</a:t>
            </a:r>
            <a:r>
              <a:rPr lang="cs-CZ" dirty="0"/>
              <a:t> </a:t>
            </a:r>
            <a:r>
              <a:rPr lang="cs-CZ" dirty="0" err="1"/>
              <a:t>dioica</a:t>
            </a:r>
            <a:r>
              <a:rPr lang="cs-CZ" dirty="0"/>
              <a:t> </a:t>
            </a:r>
            <a:r>
              <a:rPr lang="cs-CZ" dirty="0" err="1"/>
              <a:t>Roxb</a:t>
            </a:r>
            <a:r>
              <a:rPr lang="cs-CZ" dirty="0"/>
              <a:t>. (</a:t>
            </a:r>
            <a:r>
              <a:rPr lang="cs-CZ" dirty="0" err="1"/>
              <a:t>Cucurbitaceae</a:t>
            </a:r>
            <a:r>
              <a:rPr lang="cs-CZ" dirty="0"/>
              <a:t>) </a:t>
            </a:r>
            <a:r>
              <a:rPr lang="cs-CZ" dirty="0" err="1"/>
              <a:t>The</a:t>
            </a:r>
            <a:r>
              <a:rPr lang="cs-CZ" dirty="0"/>
              <a:t> </a:t>
            </a:r>
            <a:r>
              <a:rPr lang="cs-CZ" dirty="0" err="1"/>
              <a:t>Int</a:t>
            </a:r>
            <a:r>
              <a:rPr lang="cs-CZ" dirty="0"/>
              <a:t>. J. </a:t>
            </a:r>
            <a:r>
              <a:rPr lang="cs-CZ" dirty="0" err="1"/>
              <a:t>of</a:t>
            </a:r>
            <a:r>
              <a:rPr lang="cs-CZ" dirty="0"/>
              <a:t>  Plant Repro. Bio. 1, 147-151.</a:t>
            </a:r>
          </a:p>
          <a:p>
            <a:endParaRPr lang="cs-CZ" dirty="0"/>
          </a:p>
        </p:txBody>
      </p:sp>
    </p:spTree>
    <p:extLst>
      <p:ext uri="{BB962C8B-B14F-4D97-AF65-F5344CB8AC3E}">
        <p14:creationId xmlns:p14="http://schemas.microsoft.com/office/powerpoint/2010/main" val="2880695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Obrázek 2"/>
          <p:cNvPicPr>
            <a:picLocks noChangeAspect="1"/>
          </p:cNvPicPr>
          <p:nvPr/>
        </p:nvPicPr>
        <p:blipFill>
          <a:blip r:embed="rId2">
            <a:lum contrast="20000"/>
          </a:blip>
          <a:srcRect/>
          <a:stretch>
            <a:fillRect/>
          </a:stretch>
        </p:blipFill>
        <p:spPr bwMode="auto">
          <a:xfrm>
            <a:off x="1282700" y="673100"/>
            <a:ext cx="9434513" cy="6184900"/>
          </a:xfrm>
          <a:prstGeom prst="rect">
            <a:avLst/>
          </a:prstGeom>
          <a:noFill/>
          <a:ln w="9525">
            <a:noFill/>
            <a:miter lim="800000"/>
            <a:headEnd/>
            <a:tailEnd/>
          </a:ln>
        </p:spPr>
      </p:pic>
      <p:sp>
        <p:nvSpPr>
          <p:cNvPr id="48130" name="Nadpis 1"/>
          <p:cNvSpPr>
            <a:spLocks noGrp="1"/>
          </p:cNvSpPr>
          <p:nvPr>
            <p:ph type="title"/>
          </p:nvPr>
        </p:nvSpPr>
        <p:spPr>
          <a:xfrm>
            <a:off x="890588" y="0"/>
            <a:ext cx="10515600" cy="787400"/>
          </a:xfrm>
        </p:spPr>
        <p:txBody>
          <a:bodyPr/>
          <a:lstStyle/>
          <a:p>
            <a:r>
              <a:rPr lang="cs-CZ" sz="3200">
                <a:solidFill>
                  <a:srgbClr val="400DFB"/>
                </a:solidFill>
                <a:latin typeface="Comic Sans MS" pitchFamily="66" charset="0"/>
              </a:rPr>
              <a:t>Řez prašníkem lilie – metafáze I. meiotického dělení</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Nadpis 1"/>
          <p:cNvSpPr>
            <a:spLocks noGrp="1"/>
          </p:cNvSpPr>
          <p:nvPr>
            <p:ph type="title"/>
          </p:nvPr>
        </p:nvSpPr>
        <p:spPr>
          <a:xfrm>
            <a:off x="1804988" y="138113"/>
            <a:ext cx="10515600" cy="1325562"/>
          </a:xfrm>
        </p:spPr>
        <p:txBody>
          <a:bodyPr/>
          <a:lstStyle/>
          <a:p>
            <a:r>
              <a:rPr lang="cs-CZ" sz="3200" b="1">
                <a:solidFill>
                  <a:srgbClr val="400DFB"/>
                </a:solidFill>
                <a:latin typeface="Comic Sans MS" pitchFamily="66" charset="0"/>
              </a:rPr>
              <a:t>Stavba stěny prašníku</a:t>
            </a:r>
          </a:p>
        </p:txBody>
      </p:sp>
      <p:sp>
        <p:nvSpPr>
          <p:cNvPr id="3" name="TextovéPole 2"/>
          <p:cNvSpPr txBox="1"/>
          <p:nvPr/>
        </p:nvSpPr>
        <p:spPr>
          <a:xfrm>
            <a:off x="198438" y="1690688"/>
            <a:ext cx="7354887" cy="5262979"/>
          </a:xfrm>
          <a:prstGeom prst="rect">
            <a:avLst/>
          </a:prstGeom>
          <a:noFill/>
        </p:spPr>
        <p:txBody>
          <a:bodyPr>
            <a:spAutoFit/>
          </a:bodyPr>
          <a:lstStyle/>
          <a:p>
            <a:pPr marL="342900" indent="-342900" fontAlgn="auto">
              <a:lnSpc>
                <a:spcPct val="150000"/>
              </a:lnSpc>
              <a:spcBef>
                <a:spcPts val="0"/>
              </a:spcBef>
              <a:spcAft>
                <a:spcPts val="0"/>
              </a:spcAft>
              <a:buFont typeface="Arial" panose="020B0604020202020204" pitchFamily="34" charset="0"/>
              <a:buChar char="•"/>
              <a:defRPr/>
            </a:pPr>
            <a:r>
              <a:rPr lang="cs-CZ" sz="2400" b="1" dirty="0" err="1">
                <a:solidFill>
                  <a:srgbClr val="400DFB"/>
                </a:solidFill>
                <a:latin typeface="Comic Sans MS" panose="030F0702030302020204" pitchFamily="66" charset="0"/>
                <a:cs typeface="+mn-cs"/>
              </a:rPr>
              <a:t>exothecium</a:t>
            </a:r>
            <a:r>
              <a:rPr lang="cs-CZ" sz="2400" b="1" dirty="0">
                <a:latin typeface="Comic Sans MS" panose="030F0702030302020204" pitchFamily="66" charset="0"/>
                <a:cs typeface="+mn-cs"/>
              </a:rPr>
              <a:t> = pokožková vrstva s kutikulou</a:t>
            </a:r>
          </a:p>
          <a:p>
            <a:pPr fontAlgn="auto">
              <a:lnSpc>
                <a:spcPct val="150000"/>
              </a:lnSpc>
              <a:spcBef>
                <a:spcPts val="0"/>
              </a:spcBef>
              <a:spcAft>
                <a:spcPts val="0"/>
              </a:spcAft>
              <a:defRPr/>
            </a:pPr>
            <a:r>
              <a:rPr lang="cs-CZ" sz="2400" b="1" dirty="0">
                <a:latin typeface="Comic Sans MS" panose="030F0702030302020204" pitchFamily="66" charset="0"/>
                <a:cs typeface="+mn-cs"/>
              </a:rPr>
              <a:t>	</a:t>
            </a:r>
            <a:r>
              <a:rPr lang="cs-CZ" sz="2400" b="1" dirty="0" err="1">
                <a:latin typeface="Comic Sans MS" panose="030F0702030302020204" pitchFamily="66" charset="0"/>
                <a:cs typeface="+mn-cs"/>
              </a:rPr>
              <a:t>stomium</a:t>
            </a:r>
            <a:r>
              <a:rPr lang="cs-CZ" sz="2400" b="1" dirty="0">
                <a:latin typeface="Comic Sans MS" panose="030F0702030302020204" pitchFamily="66" charset="0"/>
                <a:cs typeface="+mn-cs"/>
              </a:rPr>
              <a:t>, </a:t>
            </a:r>
            <a:r>
              <a:rPr lang="cs-CZ" sz="2400" b="1" dirty="0" err="1">
                <a:latin typeface="Comic Sans MS" panose="030F0702030302020204" pitchFamily="66" charset="0"/>
                <a:cs typeface="+mn-cs"/>
              </a:rPr>
              <a:t>hypostomium</a:t>
            </a:r>
            <a:endParaRPr lang="cs-CZ" sz="2400" b="1" dirty="0">
              <a:latin typeface="Comic Sans MS" panose="030F0702030302020204" pitchFamily="66" charset="0"/>
              <a:cs typeface="+mn-cs"/>
            </a:endParaRPr>
          </a:p>
          <a:p>
            <a:pPr marL="342900" indent="-342900" fontAlgn="auto">
              <a:lnSpc>
                <a:spcPct val="150000"/>
              </a:lnSpc>
              <a:spcBef>
                <a:spcPts val="0"/>
              </a:spcBef>
              <a:spcAft>
                <a:spcPts val="0"/>
              </a:spcAft>
              <a:buFont typeface="Arial" panose="020B0604020202020204" pitchFamily="34" charset="0"/>
              <a:buChar char="•"/>
              <a:defRPr/>
            </a:pPr>
            <a:r>
              <a:rPr lang="cs-CZ" sz="2400" b="1" dirty="0" err="1">
                <a:solidFill>
                  <a:srgbClr val="400DFB"/>
                </a:solidFill>
                <a:latin typeface="Comic Sans MS" panose="030F0702030302020204" pitchFamily="66" charset="0"/>
                <a:cs typeface="+mn-cs"/>
              </a:rPr>
              <a:t>endothecium</a:t>
            </a:r>
            <a:r>
              <a:rPr lang="cs-CZ" sz="2400" b="1" dirty="0">
                <a:latin typeface="Comic Sans MS" panose="030F0702030302020204" pitchFamily="66" charset="0"/>
                <a:cs typeface="+mn-cs"/>
              </a:rPr>
              <a:t> = subepidermální, vláknitá vrstva</a:t>
            </a:r>
          </a:p>
          <a:p>
            <a:pPr marL="342900" indent="-342900" fontAlgn="auto">
              <a:lnSpc>
                <a:spcPct val="150000"/>
              </a:lnSpc>
              <a:spcBef>
                <a:spcPts val="0"/>
              </a:spcBef>
              <a:spcAft>
                <a:spcPts val="0"/>
              </a:spcAft>
              <a:buFont typeface="Arial" panose="020B0604020202020204" pitchFamily="34" charset="0"/>
              <a:buChar char="•"/>
              <a:defRPr/>
            </a:pPr>
            <a:r>
              <a:rPr lang="cs-CZ" sz="2400" b="1" dirty="0">
                <a:solidFill>
                  <a:srgbClr val="400DFB"/>
                </a:solidFill>
                <a:latin typeface="Comic Sans MS" panose="030F0702030302020204" pitchFamily="66" charset="0"/>
                <a:cs typeface="+mn-cs"/>
              </a:rPr>
              <a:t>střední vrstva </a:t>
            </a:r>
            <a:r>
              <a:rPr lang="cs-CZ" sz="2400" b="1" dirty="0">
                <a:latin typeface="Comic Sans MS" panose="030F0702030302020204" pitchFamily="66" charset="0"/>
                <a:cs typeface="+mn-cs"/>
              </a:rPr>
              <a:t>= mezofyl, parenchymatické pletivo</a:t>
            </a:r>
          </a:p>
          <a:p>
            <a:pPr marL="342900" indent="-342900" fontAlgn="auto">
              <a:lnSpc>
                <a:spcPct val="150000"/>
              </a:lnSpc>
              <a:spcBef>
                <a:spcPts val="0"/>
              </a:spcBef>
              <a:spcAft>
                <a:spcPts val="0"/>
              </a:spcAft>
              <a:buFont typeface="Arial" panose="020B0604020202020204" pitchFamily="34" charset="0"/>
              <a:buChar char="•"/>
              <a:defRPr/>
            </a:pPr>
            <a:r>
              <a:rPr lang="cs-CZ" sz="2400" b="1" dirty="0">
                <a:solidFill>
                  <a:srgbClr val="400DFB"/>
                </a:solidFill>
                <a:latin typeface="Comic Sans MS" panose="030F0702030302020204" pitchFamily="66" charset="0"/>
                <a:cs typeface="+mn-cs"/>
              </a:rPr>
              <a:t>tapetum</a:t>
            </a:r>
            <a:r>
              <a:rPr lang="cs-CZ" sz="2400" b="1" dirty="0">
                <a:latin typeface="Comic Sans MS" panose="030F0702030302020204" pitchFamily="66" charset="0"/>
                <a:cs typeface="+mn-cs"/>
              </a:rPr>
              <a:t> = výstelka prašného pouzdra</a:t>
            </a:r>
          </a:p>
          <a:p>
            <a:pPr marL="800100" lvl="1" indent="-342900" fontAlgn="auto">
              <a:lnSpc>
                <a:spcPct val="150000"/>
              </a:lnSpc>
              <a:spcBef>
                <a:spcPts val="0"/>
              </a:spcBef>
              <a:spcAft>
                <a:spcPts val="0"/>
              </a:spcAft>
              <a:buFont typeface="Arial" panose="020B0604020202020204" pitchFamily="34" charset="0"/>
              <a:buChar char="•"/>
              <a:defRPr/>
            </a:pPr>
            <a:r>
              <a:rPr lang="cs-CZ" dirty="0" err="1">
                <a:latin typeface="Comic Sans MS" panose="030F0702030302020204" pitchFamily="66" charset="0"/>
                <a:cs typeface="+mn-cs"/>
              </a:rPr>
              <a:t>žlaznaté</a:t>
            </a:r>
            <a:r>
              <a:rPr lang="cs-CZ" dirty="0">
                <a:latin typeface="Comic Sans MS" panose="030F0702030302020204" pitchFamily="66" charset="0"/>
                <a:cs typeface="+mn-cs"/>
              </a:rPr>
              <a:t> (</a:t>
            </a:r>
            <a:r>
              <a:rPr lang="cs-CZ" dirty="0" err="1">
                <a:latin typeface="Comic Sans MS" panose="030F0702030302020204" pitchFamily="66" charset="0"/>
                <a:cs typeface="+mn-cs"/>
              </a:rPr>
              <a:t>sekretorické</a:t>
            </a:r>
            <a:r>
              <a:rPr lang="cs-CZ" dirty="0">
                <a:latin typeface="Comic Sans MS" panose="030F0702030302020204" pitchFamily="66" charset="0"/>
                <a:cs typeface="+mn-cs"/>
              </a:rPr>
              <a:t>) – častější, vývojově starší</a:t>
            </a:r>
          </a:p>
          <a:p>
            <a:pPr marL="800100" lvl="1" indent="-342900" fontAlgn="auto">
              <a:lnSpc>
                <a:spcPct val="150000"/>
              </a:lnSpc>
              <a:spcBef>
                <a:spcPts val="0"/>
              </a:spcBef>
              <a:spcAft>
                <a:spcPts val="0"/>
              </a:spcAft>
              <a:buFont typeface="Arial" panose="020B0604020202020204" pitchFamily="34" charset="0"/>
              <a:buChar char="•"/>
              <a:defRPr/>
            </a:pPr>
            <a:r>
              <a:rPr lang="cs-CZ" dirty="0" err="1">
                <a:latin typeface="Comic Sans MS" panose="030F0702030302020204" pitchFamily="66" charset="0"/>
                <a:cs typeface="+mn-cs"/>
              </a:rPr>
              <a:t>ameboidní</a:t>
            </a:r>
            <a:r>
              <a:rPr lang="cs-CZ" dirty="0">
                <a:latin typeface="Comic Sans MS" panose="030F0702030302020204" pitchFamily="66" charset="0"/>
                <a:cs typeface="+mn-cs"/>
              </a:rPr>
              <a:t> = </a:t>
            </a:r>
            <a:r>
              <a:rPr lang="cs-CZ" dirty="0" err="1">
                <a:latin typeface="Comic Sans MS" panose="030F0702030302020204" pitchFamily="66" charset="0"/>
                <a:cs typeface="+mn-cs"/>
              </a:rPr>
              <a:t>periplazmodium</a:t>
            </a:r>
            <a:r>
              <a:rPr lang="cs-CZ" dirty="0">
                <a:latin typeface="Comic Sans MS" panose="030F0702030302020204" pitchFamily="66" charset="0"/>
                <a:cs typeface="+mn-cs"/>
              </a:rPr>
              <a:t> (úplné rozpuštění buněčných stěn, uvolnění protoplastů tapeta do prostoru vývoje mikrospor)</a:t>
            </a:r>
          </a:p>
        </p:txBody>
      </p:sp>
      <p:pic>
        <p:nvPicPr>
          <p:cNvPr id="49155" name="Obrázek 6"/>
          <p:cNvPicPr>
            <a:picLocks noChangeAspect="1"/>
          </p:cNvPicPr>
          <p:nvPr/>
        </p:nvPicPr>
        <p:blipFill>
          <a:blip r:embed="rId2">
            <a:lum bright="-20000" contrast="40000"/>
          </a:blip>
          <a:srcRect l="11130" r="53616" b="44463"/>
          <a:stretch>
            <a:fillRect/>
          </a:stretch>
        </p:blipFill>
        <p:spPr bwMode="auto">
          <a:xfrm>
            <a:off x="7553325" y="1350411"/>
            <a:ext cx="4638675" cy="4789487"/>
          </a:xfrm>
          <a:prstGeom prst="rect">
            <a:avLst/>
          </a:prstGeom>
          <a:noFill/>
          <a:ln w="9525">
            <a:noFill/>
            <a:miter lim="800000"/>
            <a:headEnd/>
            <a:tailEnd/>
          </a:ln>
        </p:spPr>
      </p:pic>
      <p:cxnSp>
        <p:nvCxnSpPr>
          <p:cNvPr id="9" name="Přímá spojnice se šipkou 8"/>
          <p:cNvCxnSpPr/>
          <p:nvPr/>
        </p:nvCxnSpPr>
        <p:spPr>
          <a:xfrm>
            <a:off x="7062788" y="2081213"/>
            <a:ext cx="1404937" cy="0"/>
          </a:xfrm>
          <a:prstGeom prst="straightConnector1">
            <a:avLst/>
          </a:prstGeom>
          <a:ln w="22225">
            <a:solidFill>
              <a:srgbClr val="400DF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7553325" y="3205163"/>
            <a:ext cx="546100" cy="17462"/>
          </a:xfrm>
          <a:prstGeom prst="straightConnector1">
            <a:avLst/>
          </a:prstGeom>
          <a:ln w="22225">
            <a:solidFill>
              <a:srgbClr val="400DFB"/>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7062788" y="3930650"/>
            <a:ext cx="1404937" cy="0"/>
          </a:xfrm>
          <a:prstGeom prst="straightConnector1">
            <a:avLst/>
          </a:prstGeom>
          <a:ln w="22225">
            <a:solidFill>
              <a:srgbClr val="400DFB"/>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V="1">
            <a:off x="6446838" y="4346575"/>
            <a:ext cx="2857500" cy="347663"/>
          </a:xfrm>
          <a:prstGeom prst="straightConnector1">
            <a:avLst/>
          </a:prstGeom>
          <a:ln w="22225">
            <a:solidFill>
              <a:srgbClr val="400DFB"/>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Nadpis 2"/>
          <p:cNvSpPr>
            <a:spLocks noGrp="1"/>
          </p:cNvSpPr>
          <p:nvPr>
            <p:ph type="title"/>
          </p:nvPr>
        </p:nvSpPr>
        <p:spPr>
          <a:xfrm>
            <a:off x="838200" y="111125"/>
            <a:ext cx="10515600" cy="1325563"/>
          </a:xfrm>
        </p:spPr>
        <p:txBody>
          <a:bodyPr/>
          <a:lstStyle/>
          <a:p>
            <a:r>
              <a:rPr lang="cs-CZ" sz="3200" b="1">
                <a:solidFill>
                  <a:srgbClr val="400DFB"/>
                </a:solidFill>
                <a:latin typeface="Comic Sans MS" pitchFamily="66" charset="0"/>
              </a:rPr>
              <a:t>Endothecium</a:t>
            </a:r>
          </a:p>
        </p:txBody>
      </p:sp>
      <p:sp>
        <p:nvSpPr>
          <p:cNvPr id="50178" name="TextovéPole 3"/>
          <p:cNvSpPr txBox="1">
            <a:spLocks noChangeArrowheads="1"/>
          </p:cNvSpPr>
          <p:nvPr/>
        </p:nvSpPr>
        <p:spPr bwMode="auto">
          <a:xfrm>
            <a:off x="420688" y="1101725"/>
            <a:ext cx="10004425" cy="1938338"/>
          </a:xfrm>
          <a:prstGeom prst="rect">
            <a:avLst/>
          </a:prstGeom>
          <a:noFill/>
          <a:ln w="9525">
            <a:noFill/>
            <a:miter lim="800000"/>
            <a:headEnd/>
            <a:tailEnd/>
          </a:ln>
        </p:spPr>
        <p:txBody>
          <a:bodyPr>
            <a:spAutoFit/>
          </a:bodyPr>
          <a:lstStyle/>
          <a:p>
            <a:r>
              <a:rPr lang="cs-CZ" sz="2400" dirty="0">
                <a:latin typeface="Comic Sans MS" pitchFamily="66" charset="0"/>
              </a:rPr>
              <a:t>vrstva tvořená radiálně protaženými, v době zralosti prašníku odumřelými buňkami s vláknitě ztloustlými buněčnými stěnami</a:t>
            </a:r>
          </a:p>
          <a:p>
            <a:r>
              <a:rPr lang="cs-CZ" sz="2400" dirty="0">
                <a:latin typeface="Comic Sans MS" pitchFamily="66" charset="0"/>
              </a:rPr>
              <a:t> </a:t>
            </a:r>
          </a:p>
          <a:p>
            <a:r>
              <a:rPr lang="cs-CZ" sz="2400" dirty="0">
                <a:latin typeface="Comic Sans MS" pitchFamily="66" charset="0"/>
              </a:rPr>
              <a:t>při vysýchání dochází k napětí a k praskání prašných pouzder,</a:t>
            </a:r>
          </a:p>
          <a:p>
            <a:r>
              <a:rPr lang="cs-CZ" sz="2400" dirty="0">
                <a:latin typeface="Comic Sans MS" pitchFamily="66" charset="0"/>
              </a:rPr>
              <a:t>tzv. </a:t>
            </a:r>
            <a:r>
              <a:rPr lang="cs-CZ" sz="2400" b="1" dirty="0">
                <a:solidFill>
                  <a:srgbClr val="400DFB"/>
                </a:solidFill>
                <a:latin typeface="Comic Sans MS" pitchFamily="66" charset="0"/>
              </a:rPr>
              <a:t>dehiscenci</a:t>
            </a:r>
          </a:p>
        </p:txBody>
      </p:sp>
      <p:pic>
        <p:nvPicPr>
          <p:cNvPr id="50179" name="Obrázek 4"/>
          <p:cNvPicPr>
            <a:picLocks noChangeAspect="1"/>
          </p:cNvPicPr>
          <p:nvPr/>
        </p:nvPicPr>
        <p:blipFill>
          <a:blip r:embed="rId2"/>
          <a:srcRect/>
          <a:stretch>
            <a:fillRect/>
          </a:stretch>
        </p:blipFill>
        <p:spPr bwMode="auto">
          <a:xfrm>
            <a:off x="6226175" y="2718904"/>
            <a:ext cx="5554663" cy="4165600"/>
          </a:xfrm>
          <a:prstGeom prst="rect">
            <a:avLst/>
          </a:prstGeom>
          <a:noFill/>
          <a:ln w="9525">
            <a:noFill/>
            <a:miter lim="800000"/>
            <a:headEnd/>
            <a:tailEnd/>
          </a:ln>
        </p:spPr>
      </p:pic>
      <p:sp>
        <p:nvSpPr>
          <p:cNvPr id="50180" name="TextovéPole 5"/>
          <p:cNvSpPr txBox="1">
            <a:spLocks noChangeArrowheads="1"/>
          </p:cNvSpPr>
          <p:nvPr/>
        </p:nvSpPr>
        <p:spPr bwMode="auto">
          <a:xfrm>
            <a:off x="522288" y="5935663"/>
            <a:ext cx="5537200" cy="339725"/>
          </a:xfrm>
          <a:prstGeom prst="rect">
            <a:avLst/>
          </a:prstGeom>
          <a:noFill/>
          <a:ln w="9525">
            <a:noFill/>
            <a:miter lim="800000"/>
            <a:headEnd/>
            <a:tailEnd/>
          </a:ln>
        </p:spPr>
        <p:txBody>
          <a:bodyPr wrap="none">
            <a:spAutoFit/>
          </a:bodyPr>
          <a:lstStyle/>
          <a:p>
            <a:r>
              <a:rPr lang="cs-CZ" sz="1600">
                <a:solidFill>
                  <a:srgbClr val="400DFB"/>
                </a:solidFill>
                <a:latin typeface="Comic Sans MS" pitchFamily="66" charset="0"/>
              </a:rPr>
              <a:t>http://www.plantarium.hu/tag/leces-sejtfalvastagodas/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Nadpis 1"/>
          <p:cNvSpPr>
            <a:spLocks noGrp="1"/>
          </p:cNvSpPr>
          <p:nvPr>
            <p:ph type="title"/>
          </p:nvPr>
        </p:nvSpPr>
        <p:spPr/>
        <p:txBody>
          <a:bodyPr/>
          <a:lstStyle/>
          <a:p>
            <a:r>
              <a:rPr lang="cs-CZ" sz="3200" b="1" dirty="0">
                <a:solidFill>
                  <a:srgbClr val="400DFB"/>
                </a:solidFill>
                <a:latin typeface="Comic Sans MS" pitchFamily="66" charset="0"/>
              </a:rPr>
              <a:t>Funkce tapeta</a:t>
            </a:r>
          </a:p>
        </p:txBody>
      </p:sp>
      <p:sp>
        <p:nvSpPr>
          <p:cNvPr id="3" name="TextovéPole 2"/>
          <p:cNvSpPr txBox="1"/>
          <p:nvPr/>
        </p:nvSpPr>
        <p:spPr>
          <a:xfrm>
            <a:off x="747585" y="1997418"/>
            <a:ext cx="9829800" cy="3477875"/>
          </a:xfrm>
          <a:prstGeom prst="rect">
            <a:avLst/>
          </a:prstGeom>
          <a:noFill/>
        </p:spPr>
        <p:txBody>
          <a:bodyPr wrap="square">
            <a:spAutoFit/>
          </a:bodyPr>
          <a:lstStyle/>
          <a:p>
            <a:pPr marL="342900" indent="-342900" fontAlgn="auto">
              <a:lnSpc>
                <a:spcPct val="150000"/>
              </a:lnSpc>
              <a:spcBef>
                <a:spcPts val="600"/>
              </a:spcBef>
              <a:spcAft>
                <a:spcPts val="600"/>
              </a:spcAft>
              <a:buFont typeface="Arial" panose="020B0604020202020204" pitchFamily="34" charset="0"/>
              <a:buChar char="•"/>
              <a:defRPr/>
            </a:pPr>
            <a:r>
              <a:rPr lang="cs-CZ" sz="2000" b="1" dirty="0">
                <a:latin typeface="Comic Sans MS" panose="030F0702030302020204" pitchFamily="66" charset="0"/>
                <a:cs typeface="+mn-cs"/>
              </a:rPr>
              <a:t>poskytování nutričních, regulačních a stavebních látek pro vyvíjející se pyl</a:t>
            </a:r>
          </a:p>
          <a:p>
            <a:pPr marL="342900" indent="-342900" fontAlgn="auto">
              <a:lnSpc>
                <a:spcPct val="150000"/>
              </a:lnSpc>
              <a:spcBef>
                <a:spcPts val="600"/>
              </a:spcBef>
              <a:spcAft>
                <a:spcPts val="600"/>
              </a:spcAft>
              <a:buFont typeface="Arial" panose="020B0604020202020204" pitchFamily="34" charset="0"/>
              <a:buChar char="•"/>
              <a:defRPr/>
            </a:pPr>
            <a:r>
              <a:rPr lang="cs-CZ" sz="2000" b="1" dirty="0">
                <a:latin typeface="Comic Sans MS" panose="030F0702030302020204" pitchFamily="66" charset="0"/>
                <a:cs typeface="+mn-cs"/>
              </a:rPr>
              <a:t>produkce enzymu </a:t>
            </a:r>
            <a:r>
              <a:rPr lang="cs-CZ" sz="2000" b="1" dirty="0" err="1">
                <a:latin typeface="Comic Sans MS" panose="030F0702030302020204" pitchFamily="66" charset="0"/>
                <a:cs typeface="+mn-cs"/>
              </a:rPr>
              <a:t>kalázy</a:t>
            </a:r>
            <a:r>
              <a:rPr lang="cs-CZ" sz="2000" b="1" dirty="0">
                <a:latin typeface="Comic Sans MS" panose="030F0702030302020204" pitchFamily="66" charset="0"/>
                <a:cs typeface="+mn-cs"/>
              </a:rPr>
              <a:t> (</a:t>
            </a:r>
            <a:r>
              <a:rPr lang="el-GR" sz="2000" dirty="0">
                <a:solidFill>
                  <a:srgbClr val="400DFB"/>
                </a:solidFill>
                <a:latin typeface="Comic Sans MS" panose="030F0702030302020204" pitchFamily="66" charset="0"/>
                <a:cs typeface="+mn-cs"/>
              </a:rPr>
              <a:t>β</a:t>
            </a:r>
            <a:r>
              <a:rPr lang="cs-CZ" sz="2000" dirty="0">
                <a:solidFill>
                  <a:srgbClr val="400DFB"/>
                </a:solidFill>
                <a:latin typeface="Comic Sans MS" panose="030F0702030302020204" pitchFamily="66" charset="0"/>
                <a:cs typeface="+mn-cs"/>
              </a:rPr>
              <a:t>-</a:t>
            </a:r>
            <a:r>
              <a:rPr lang="el-GR" sz="2000" b="1" dirty="0">
                <a:solidFill>
                  <a:srgbClr val="400DFB"/>
                </a:solidFill>
                <a:latin typeface="Comic Sans MS" panose="030F0702030302020204" pitchFamily="66" charset="0"/>
                <a:cs typeface="+mn-cs"/>
              </a:rPr>
              <a:t>1,3-</a:t>
            </a:r>
            <a:r>
              <a:rPr lang="cs-CZ" sz="2000" b="1" dirty="0" err="1">
                <a:solidFill>
                  <a:srgbClr val="400DFB"/>
                </a:solidFill>
                <a:latin typeface="Comic Sans MS" panose="030F0702030302020204" pitchFamily="66" charset="0"/>
                <a:cs typeface="+mn-cs"/>
              </a:rPr>
              <a:t>glukanáza</a:t>
            </a:r>
            <a:r>
              <a:rPr lang="cs-CZ" sz="2000" b="1" dirty="0">
                <a:latin typeface="Comic Sans MS" panose="030F0702030302020204" pitchFamily="66" charset="0"/>
                <a:cs typeface="+mn-cs"/>
              </a:rPr>
              <a:t>) rozkládá </a:t>
            </a:r>
            <a:r>
              <a:rPr lang="cs-CZ" sz="2000" b="1" dirty="0" err="1">
                <a:latin typeface="Comic Sans MS" panose="030F0702030302020204" pitchFamily="66" charset="0"/>
                <a:cs typeface="+mn-cs"/>
              </a:rPr>
              <a:t>kalózu</a:t>
            </a:r>
            <a:r>
              <a:rPr lang="cs-CZ" sz="2000" b="1" dirty="0">
                <a:latin typeface="Comic Sans MS" panose="030F0702030302020204" pitchFamily="66" charset="0"/>
                <a:cs typeface="+mn-cs"/>
              </a:rPr>
              <a:t> a uvolňuje mikrospory z tetrád</a:t>
            </a:r>
          </a:p>
          <a:p>
            <a:pPr marL="342900" indent="-342900" fontAlgn="auto">
              <a:lnSpc>
                <a:spcPct val="150000"/>
              </a:lnSpc>
              <a:spcBef>
                <a:spcPts val="600"/>
              </a:spcBef>
              <a:spcAft>
                <a:spcPts val="600"/>
              </a:spcAft>
              <a:buFont typeface="Arial" panose="020B0604020202020204" pitchFamily="34" charset="0"/>
              <a:buChar char="•"/>
              <a:defRPr/>
            </a:pPr>
            <a:r>
              <a:rPr lang="cs-CZ" sz="2000" b="1" dirty="0">
                <a:latin typeface="Comic Sans MS" panose="030F0702030302020204" pitchFamily="66" charset="0"/>
                <a:cs typeface="+mn-cs"/>
              </a:rPr>
              <a:t>syntéza prekurzorů </a:t>
            </a:r>
            <a:r>
              <a:rPr lang="cs-CZ" sz="2000" b="1" dirty="0" err="1">
                <a:solidFill>
                  <a:srgbClr val="400DFB"/>
                </a:solidFill>
                <a:latin typeface="Comic Sans MS" panose="030F0702030302020204" pitchFamily="66" charset="0"/>
                <a:cs typeface="+mn-cs"/>
              </a:rPr>
              <a:t>exiny</a:t>
            </a:r>
            <a:endParaRPr lang="cs-CZ" sz="2000" b="1" dirty="0">
              <a:solidFill>
                <a:srgbClr val="400DFB"/>
              </a:solidFill>
              <a:latin typeface="Comic Sans MS" panose="030F0702030302020204" pitchFamily="66" charset="0"/>
              <a:cs typeface="+mn-cs"/>
            </a:endParaRPr>
          </a:p>
          <a:p>
            <a:pPr marL="342900" indent="-342900" fontAlgn="auto">
              <a:lnSpc>
                <a:spcPct val="150000"/>
              </a:lnSpc>
              <a:spcBef>
                <a:spcPts val="600"/>
              </a:spcBef>
              <a:spcAft>
                <a:spcPts val="600"/>
              </a:spcAft>
              <a:buFont typeface="Arial" panose="020B0604020202020204" pitchFamily="34" charset="0"/>
              <a:buChar char="•"/>
              <a:defRPr/>
            </a:pPr>
            <a:r>
              <a:rPr lang="cs-CZ" sz="2000" b="1" dirty="0">
                <a:latin typeface="Comic Sans MS" panose="030F0702030302020204" pitchFamily="66" charset="0"/>
                <a:cs typeface="+mn-cs"/>
              </a:rPr>
              <a:t>syntéza a vylučování </a:t>
            </a:r>
            <a:r>
              <a:rPr lang="cs-CZ" sz="2000" b="1" dirty="0">
                <a:solidFill>
                  <a:srgbClr val="400DFB"/>
                </a:solidFill>
                <a:latin typeface="Comic Sans MS" panose="030F0702030302020204" pitchFamily="66" charset="0"/>
                <a:cs typeface="+mn-cs"/>
              </a:rPr>
              <a:t>pylového tmelu </a:t>
            </a:r>
            <a:r>
              <a:rPr lang="cs-CZ" sz="2000" b="1" dirty="0">
                <a:latin typeface="Comic Sans MS" panose="030F0702030302020204" pitchFamily="66" charset="0"/>
                <a:cs typeface="+mn-cs"/>
              </a:rPr>
              <a:t>(depozice na povrchu pylových zrn)</a:t>
            </a:r>
          </a:p>
          <a:p>
            <a:pPr marL="342900" indent="-342900" fontAlgn="auto">
              <a:lnSpc>
                <a:spcPct val="150000"/>
              </a:lnSpc>
              <a:spcBef>
                <a:spcPts val="600"/>
              </a:spcBef>
              <a:spcAft>
                <a:spcPts val="600"/>
              </a:spcAft>
              <a:buFont typeface="Arial" panose="020B0604020202020204" pitchFamily="34" charset="0"/>
              <a:buChar char="•"/>
              <a:defRPr/>
            </a:pPr>
            <a:r>
              <a:rPr lang="cs-CZ" sz="2000" b="1" dirty="0">
                <a:latin typeface="Comic Sans MS" panose="030F0702030302020204" pitchFamily="66" charset="0"/>
                <a:cs typeface="+mn-cs"/>
              </a:rPr>
              <a:t>syntéza </a:t>
            </a:r>
            <a:r>
              <a:rPr lang="cs-CZ" sz="2000" b="1" dirty="0">
                <a:solidFill>
                  <a:srgbClr val="400DFB"/>
                </a:solidFill>
                <a:latin typeface="Comic Sans MS" panose="030F0702030302020204" pitchFamily="66" charset="0"/>
                <a:cs typeface="+mn-cs"/>
              </a:rPr>
              <a:t>proteinů</a:t>
            </a:r>
            <a:r>
              <a:rPr lang="cs-CZ" sz="2000" b="1" dirty="0">
                <a:latin typeface="Comic Sans MS" panose="030F0702030302020204" pitchFamily="66" charset="0"/>
                <a:cs typeface="+mn-cs"/>
              </a:rPr>
              <a:t> (depozice ve vnější vrstvě stěny pylových zrn – </a:t>
            </a:r>
            <a:r>
              <a:rPr lang="cs-CZ" sz="2000" b="1" dirty="0" err="1">
                <a:latin typeface="Comic Sans MS" panose="030F0702030302020204" pitchFamily="66" charset="0"/>
                <a:cs typeface="+mn-cs"/>
              </a:rPr>
              <a:t>exině</a:t>
            </a:r>
            <a:r>
              <a:rPr lang="cs-CZ" sz="2000" b="1" dirty="0">
                <a:latin typeface="Comic Sans MS" panose="030F0702030302020204" pitchFamily="66" charset="0"/>
                <a:cs typeface="+mn-cs"/>
              </a:rPr>
              <a:t>)</a:t>
            </a:r>
            <a:endParaRPr lang="cs-CZ" sz="2000" dirty="0">
              <a:latin typeface="Comic Sans MS" panose="030F0702030302020204" pitchFamily="66" charset="0"/>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Nadpis 1"/>
          <p:cNvSpPr>
            <a:spLocks noGrp="1"/>
          </p:cNvSpPr>
          <p:nvPr>
            <p:ph type="title"/>
          </p:nvPr>
        </p:nvSpPr>
        <p:spPr>
          <a:xfrm>
            <a:off x="1317625" y="249238"/>
            <a:ext cx="10515600" cy="1325562"/>
          </a:xfrm>
        </p:spPr>
        <p:txBody>
          <a:bodyPr/>
          <a:lstStyle/>
          <a:p>
            <a:r>
              <a:rPr lang="cs-CZ" sz="3200" b="1">
                <a:solidFill>
                  <a:srgbClr val="400DFB"/>
                </a:solidFill>
                <a:latin typeface="Comic Sans MS" pitchFamily="66" charset="0"/>
              </a:rPr>
              <a:t>Vývoj buněk tapeta</a:t>
            </a:r>
          </a:p>
        </p:txBody>
      </p:sp>
      <p:sp>
        <p:nvSpPr>
          <p:cNvPr id="3" name="TextovéPole 2"/>
          <p:cNvSpPr txBox="1"/>
          <p:nvPr/>
        </p:nvSpPr>
        <p:spPr>
          <a:xfrm>
            <a:off x="838200" y="1690688"/>
            <a:ext cx="10609263" cy="4694237"/>
          </a:xfrm>
          <a:prstGeom prst="rect">
            <a:avLst/>
          </a:prstGeom>
          <a:noFill/>
        </p:spPr>
        <p:txBody>
          <a:bodyPr>
            <a:spAutoFit/>
          </a:bodyPr>
          <a:lstStyle/>
          <a:p>
            <a:pPr fontAlgn="auto">
              <a:spcBef>
                <a:spcPts val="0"/>
              </a:spcBef>
              <a:spcAft>
                <a:spcPts val="0"/>
              </a:spcAft>
              <a:defRPr/>
            </a:pPr>
            <a:r>
              <a:rPr lang="cs-CZ" sz="2400" b="1" u="sng" dirty="0">
                <a:solidFill>
                  <a:srgbClr val="400DFB"/>
                </a:solidFill>
                <a:latin typeface="Comic Sans MS" panose="030F0702030302020204" pitchFamily="66" charset="0"/>
                <a:cs typeface="+mn-cs"/>
              </a:rPr>
              <a:t>dvojí původ:</a:t>
            </a:r>
          </a:p>
          <a:p>
            <a:pPr marL="342900" indent="-342900" fontAlgn="auto">
              <a:spcBef>
                <a:spcPts val="0"/>
              </a:spcBef>
              <a:spcAft>
                <a:spcPts val="0"/>
              </a:spcAft>
              <a:buFont typeface="Arial" panose="020B0604020202020204" pitchFamily="34" charset="0"/>
              <a:buChar char="•"/>
              <a:defRPr/>
            </a:pPr>
            <a:r>
              <a:rPr lang="cs-CZ" sz="2400" b="1" dirty="0">
                <a:latin typeface="Comic Sans MS" panose="030F0702030302020204" pitchFamily="66" charset="0"/>
                <a:cs typeface="+mn-cs"/>
              </a:rPr>
              <a:t>vnější tapetum (L2)</a:t>
            </a:r>
          </a:p>
          <a:p>
            <a:pPr marL="342900" indent="-342900" fontAlgn="auto">
              <a:spcBef>
                <a:spcPts val="0"/>
              </a:spcBef>
              <a:spcAft>
                <a:spcPts val="0"/>
              </a:spcAft>
              <a:buFont typeface="Arial" panose="020B0604020202020204" pitchFamily="34" charset="0"/>
              <a:buChar char="•"/>
              <a:defRPr/>
            </a:pPr>
            <a:r>
              <a:rPr lang="cs-CZ" sz="2400" b="1" dirty="0">
                <a:latin typeface="Comic Sans MS" panose="030F0702030302020204" pitchFamily="66" charset="0"/>
                <a:cs typeface="+mn-cs"/>
              </a:rPr>
              <a:t>vnitřní tapetum (L3)</a:t>
            </a:r>
          </a:p>
          <a:p>
            <a:pPr fontAlgn="auto">
              <a:spcBef>
                <a:spcPts val="0"/>
              </a:spcBef>
              <a:spcAft>
                <a:spcPts val="0"/>
              </a:spcAft>
              <a:defRPr/>
            </a:pPr>
            <a:endParaRPr lang="cs-CZ" sz="2400" b="1" dirty="0">
              <a:latin typeface="Comic Sans MS" panose="030F0702030302020204" pitchFamily="66" charset="0"/>
              <a:cs typeface="+mn-cs"/>
            </a:endParaRPr>
          </a:p>
          <a:p>
            <a:pPr fontAlgn="auto">
              <a:spcBef>
                <a:spcPts val="0"/>
              </a:spcBef>
              <a:spcAft>
                <a:spcPts val="0"/>
              </a:spcAft>
              <a:defRPr/>
            </a:pPr>
            <a:r>
              <a:rPr lang="cs-CZ" sz="2400" b="1" u="sng" dirty="0">
                <a:solidFill>
                  <a:srgbClr val="400DFB"/>
                </a:solidFill>
                <a:latin typeface="Comic Sans MS" panose="030F0702030302020204" pitchFamily="66" charset="0"/>
                <a:cs typeface="+mn-cs"/>
              </a:rPr>
              <a:t>fáze vývoje</a:t>
            </a:r>
            <a:r>
              <a:rPr lang="cs-CZ" sz="2400" b="1" dirty="0">
                <a:solidFill>
                  <a:srgbClr val="400DFB"/>
                </a:solidFill>
                <a:latin typeface="Comic Sans MS" panose="030F0702030302020204" pitchFamily="66" charset="0"/>
                <a:cs typeface="+mn-cs"/>
              </a:rPr>
              <a:t>: </a:t>
            </a:r>
            <a:r>
              <a:rPr lang="cs-CZ" sz="2400" b="1" dirty="0">
                <a:latin typeface="Comic Sans MS" panose="030F0702030302020204" pitchFamily="66" charset="0"/>
                <a:cs typeface="+mn-cs"/>
              </a:rPr>
              <a:t>(synchronizovaný s vývojem mikrospor)</a:t>
            </a:r>
          </a:p>
          <a:p>
            <a:pPr fontAlgn="auto">
              <a:spcBef>
                <a:spcPts val="600"/>
              </a:spcBef>
              <a:spcAft>
                <a:spcPts val="600"/>
              </a:spcAft>
              <a:defRPr/>
            </a:pPr>
            <a:r>
              <a:rPr lang="cs-CZ" sz="2400" dirty="0">
                <a:latin typeface="Comic Sans MS" panose="030F0702030302020204" pitchFamily="66" charset="0"/>
                <a:cs typeface="+mn-cs"/>
              </a:rPr>
              <a:t>• </a:t>
            </a:r>
            <a:r>
              <a:rPr lang="cs-CZ" sz="2400" b="1" dirty="0" err="1">
                <a:latin typeface="Comic Sans MS" panose="030F0702030302020204" pitchFamily="66" charset="0"/>
                <a:cs typeface="+mn-cs"/>
              </a:rPr>
              <a:t>předmitotická</a:t>
            </a:r>
            <a:r>
              <a:rPr lang="cs-CZ" sz="2400" b="1" dirty="0">
                <a:latin typeface="Comic Sans MS" panose="030F0702030302020204" pitchFamily="66" charset="0"/>
                <a:cs typeface="+mn-cs"/>
              </a:rPr>
              <a:t> fáze </a:t>
            </a:r>
            <a:r>
              <a:rPr lang="cs-CZ" sz="2400" dirty="0">
                <a:latin typeface="Comic Sans MS" panose="030F0702030302020204" pitchFamily="66" charset="0"/>
                <a:cs typeface="+mn-cs"/>
              </a:rPr>
              <a:t>- buňky jednojaderné, meristematické</a:t>
            </a:r>
          </a:p>
          <a:p>
            <a:pPr fontAlgn="auto">
              <a:spcBef>
                <a:spcPts val="600"/>
              </a:spcBef>
              <a:spcAft>
                <a:spcPts val="600"/>
              </a:spcAft>
              <a:defRPr/>
            </a:pPr>
            <a:r>
              <a:rPr lang="cs-CZ" sz="2400" dirty="0">
                <a:latin typeface="Comic Sans MS" panose="030F0702030302020204" pitchFamily="66" charset="0"/>
                <a:cs typeface="+mn-cs"/>
              </a:rPr>
              <a:t>• </a:t>
            </a:r>
            <a:r>
              <a:rPr lang="cs-CZ" sz="2400" b="1" dirty="0">
                <a:latin typeface="Comic Sans MS" panose="030F0702030302020204" pitchFamily="66" charset="0"/>
                <a:cs typeface="+mn-cs"/>
              </a:rPr>
              <a:t>mitotická fáze </a:t>
            </a:r>
            <a:r>
              <a:rPr lang="cs-CZ" sz="2400" dirty="0">
                <a:latin typeface="Comic Sans MS" panose="030F0702030302020204" pitchFamily="66" charset="0"/>
                <a:cs typeface="+mn-cs"/>
              </a:rPr>
              <a:t>– mitóza bez cytokineze + endomitóza = 2 polyploidní jádra, zvětšuje se i objem buněk</a:t>
            </a:r>
          </a:p>
          <a:p>
            <a:pPr fontAlgn="auto">
              <a:spcBef>
                <a:spcPts val="600"/>
              </a:spcBef>
              <a:spcAft>
                <a:spcPts val="600"/>
              </a:spcAft>
              <a:defRPr/>
            </a:pPr>
            <a:r>
              <a:rPr lang="cs-CZ" sz="2400" dirty="0">
                <a:latin typeface="Comic Sans MS" panose="030F0702030302020204" pitchFamily="66" charset="0"/>
                <a:cs typeface="+mn-cs"/>
              </a:rPr>
              <a:t>• </a:t>
            </a:r>
            <a:r>
              <a:rPr lang="cs-CZ" sz="2400" b="1" dirty="0" err="1">
                <a:latin typeface="Comic Sans MS" panose="030F0702030302020204" pitchFamily="66" charset="0"/>
                <a:cs typeface="+mn-cs"/>
              </a:rPr>
              <a:t>postmitotická</a:t>
            </a:r>
            <a:r>
              <a:rPr lang="cs-CZ" sz="2400" b="1" dirty="0">
                <a:latin typeface="Comic Sans MS" panose="030F0702030302020204" pitchFamily="66" charset="0"/>
                <a:cs typeface="+mn-cs"/>
              </a:rPr>
              <a:t> fáze </a:t>
            </a:r>
            <a:r>
              <a:rPr lang="cs-CZ" sz="2400" dirty="0">
                <a:latin typeface="Comic Sans MS" panose="030F0702030302020204" pitchFamily="66" charset="0"/>
                <a:cs typeface="+mn-cs"/>
              </a:rPr>
              <a:t>– </a:t>
            </a:r>
            <a:r>
              <a:rPr lang="cs-CZ" sz="2400" dirty="0" err="1">
                <a:latin typeface="Comic Sans MS" panose="030F0702030302020204" pitchFamily="66" charset="0"/>
                <a:cs typeface="+mn-cs"/>
              </a:rPr>
              <a:t>vesikulární</a:t>
            </a:r>
            <a:r>
              <a:rPr lang="cs-CZ" sz="2400" dirty="0">
                <a:latin typeface="Comic Sans MS" panose="030F0702030302020204" pitchFamily="66" charset="0"/>
                <a:cs typeface="+mn-cs"/>
              </a:rPr>
              <a:t> útvary = vysoká syntetická a sekreční aktivita</a:t>
            </a:r>
          </a:p>
          <a:p>
            <a:pPr fontAlgn="auto">
              <a:spcBef>
                <a:spcPts val="600"/>
              </a:spcBef>
              <a:spcAft>
                <a:spcPts val="600"/>
              </a:spcAft>
              <a:defRPr/>
            </a:pPr>
            <a:r>
              <a:rPr lang="cs-CZ" sz="2400" dirty="0">
                <a:latin typeface="Comic Sans MS" panose="030F0702030302020204" pitchFamily="66" charset="0"/>
                <a:cs typeface="+mn-cs"/>
              </a:rPr>
              <a:t>• </a:t>
            </a:r>
            <a:r>
              <a:rPr lang="cs-CZ" sz="2400" b="1" dirty="0">
                <a:latin typeface="Comic Sans MS" panose="030F0702030302020204" pitchFamily="66" charset="0"/>
                <a:cs typeface="+mn-cs"/>
              </a:rPr>
              <a:t>programovaná buněčná smrt </a:t>
            </a:r>
            <a:r>
              <a:rPr lang="cs-CZ" sz="2400" dirty="0">
                <a:latin typeface="Comic Sans MS" panose="030F0702030302020204" pitchFamily="66" charset="0"/>
                <a:cs typeface="+mn-cs"/>
              </a:rPr>
              <a:t>buněk tapeta (v období stádia tetrád)</a:t>
            </a:r>
          </a:p>
        </p:txBody>
      </p:sp>
    </p:spTree>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defRPr kumimoji="0" lang="en-GB" altLang="cs-CZ"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defRPr kumimoji="0" lang="en-GB" altLang="cs-CZ"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defRPr kumimoji="0" lang="en-GB" altLang="cs-CZ"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defRPr kumimoji="0" lang="en-GB" altLang="cs-CZ"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1087</TotalTime>
  <Words>2091</Words>
  <Application>Microsoft Office PowerPoint</Application>
  <PresentationFormat>Širokoúhlá obrazovka</PresentationFormat>
  <Paragraphs>367</Paragraphs>
  <Slides>47</Slides>
  <Notes>19</Notes>
  <HiddenSlides>0</HiddenSlides>
  <MMClips>0</MMClips>
  <ScaleCrop>false</ScaleCrop>
  <HeadingPairs>
    <vt:vector size="6" baseType="variant">
      <vt:variant>
        <vt:lpstr>Použitá písma</vt:lpstr>
      </vt:variant>
      <vt:variant>
        <vt:i4>8</vt:i4>
      </vt:variant>
      <vt:variant>
        <vt:lpstr>Motiv</vt:lpstr>
      </vt:variant>
      <vt:variant>
        <vt:i4>3</vt:i4>
      </vt:variant>
      <vt:variant>
        <vt:lpstr>Nadpisy snímků</vt:lpstr>
      </vt:variant>
      <vt:variant>
        <vt:i4>47</vt:i4>
      </vt:variant>
    </vt:vector>
  </HeadingPairs>
  <TitlesOfParts>
    <vt:vector size="58" baseType="lpstr">
      <vt:lpstr>Arial Unicode MS</vt:lpstr>
      <vt:lpstr>Arial</vt:lpstr>
      <vt:lpstr>Calibri</vt:lpstr>
      <vt:lpstr>Calibri Light</vt:lpstr>
      <vt:lpstr>Comic Sans MS</vt:lpstr>
      <vt:lpstr>Symbol</vt:lpstr>
      <vt:lpstr>Times New Roman</vt:lpstr>
      <vt:lpstr>Wingdings</vt:lpstr>
      <vt:lpstr>Motiv Office</vt:lpstr>
      <vt:lpstr>Default Design</vt:lpstr>
      <vt:lpstr>1_Default Design</vt:lpstr>
      <vt:lpstr>Samčí gametofyt </vt:lpstr>
      <vt:lpstr>SEM - rané stadium vývoje květu Clarkia xanthiana</vt:lpstr>
      <vt:lpstr>Samčí rozmnožovací orgán         = tyčinka  soubor tyčinek       = androeceum</vt:lpstr>
      <vt:lpstr>Stavba prašníku</vt:lpstr>
      <vt:lpstr>Řez prašníkem lilie – metafáze I. meiotického dělení</vt:lpstr>
      <vt:lpstr>Stavba stěny prašníku</vt:lpstr>
      <vt:lpstr>Endothecium</vt:lpstr>
      <vt:lpstr>Funkce tapeta</vt:lpstr>
      <vt:lpstr>Vývoj buněk tapeta</vt:lpstr>
      <vt:lpstr>Prezentace aplikace PowerPoint</vt:lpstr>
      <vt:lpstr>Mikrosporogeneze</vt:lpstr>
      <vt:lpstr>Meióza = redukční dělení</vt:lpstr>
      <vt:lpstr>Typy tvorby tetrád</vt:lpstr>
      <vt:lpstr>Typy tetrád  podle uspořádání mikrospor</vt:lpstr>
      <vt:lpstr>Mikrogametogeneze  = vývoj samčích gamet</vt:lpstr>
      <vt:lpstr>TEM pylového zrna pryšce (Euphorbia)</vt:lpstr>
      <vt:lpstr>Struktura pylového zrna</vt:lpstr>
      <vt:lpstr>Variabilita pylu</vt:lpstr>
      <vt:lpstr>Tetrády pylu</vt:lpstr>
      <vt:lpstr>Arabidopsis thaliana</vt:lpstr>
      <vt:lpstr>Celkový tvar pylového zrna</vt:lpstr>
      <vt:lpstr>Velikost pylových zrn</vt:lpstr>
      <vt:lpstr>Morfologická charakteristika pylových zrn  podle apertur (Erdtman 1969)</vt:lpstr>
      <vt:lpstr>Klasifikace pylových zrn NPC </vt:lpstr>
      <vt:lpstr>Příklady různých typů pylových zrn</vt:lpstr>
      <vt:lpstr>Prezentace aplikace PowerPoint</vt:lpstr>
      <vt:lpstr>Sporoderma - stěna pylového zrna</vt:lpstr>
      <vt:lpstr>Hydratovaná pylová zrna lilie</vt:lpstr>
      <vt:lpstr>Stavba exiny pylového zrna pelyňku (Artemisia) </vt:lpstr>
      <vt:lpstr>Prezentace aplikace PowerPoint</vt:lpstr>
      <vt:lpstr>Příklady typů skulptur (ornamentace) exiny:</vt:lpstr>
      <vt:lpstr>Cucurbita pepo L. AQUASEM</vt:lpstr>
      <vt:lpstr>Nicotiana tabacum L.</vt:lpstr>
      <vt:lpstr>Prezentace aplikace PowerPoint</vt:lpstr>
      <vt:lpstr>Prezentace aplikace PowerPoint</vt:lpstr>
      <vt:lpstr>Mikrogametogeneze u Lilium</vt:lpstr>
      <vt:lpstr>Dvoubuněčný pyl </vt:lpstr>
      <vt:lpstr>Dvoubuněčný pyl </vt:lpstr>
      <vt:lpstr>Dvoubuněčný pyl </vt:lpstr>
      <vt:lpstr>Mikrosporogeneze a mikrogametogeneze u tabáku</vt:lpstr>
      <vt:lpstr>Schéma vývoje prašníků a pylu tabáku</vt:lpstr>
      <vt:lpstr>Vývoj prašníku</vt:lpstr>
      <vt:lpstr>Stadia vývoje prašníku tabáku</vt:lpstr>
      <vt:lpstr>Prezentace aplikace PowerPoint</vt:lpstr>
      <vt:lpstr>Vývoj prašníku tabáku</vt:lpstr>
      <vt:lpstr>Dehiscence prašníku</vt:lpstr>
      <vt:lpstr>Klíčení pylových zrn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Samčí gametofyt</dc:title>
  <dc:creator>JarkaDoma</dc:creator>
  <cp:lastModifiedBy>cempirkova</cp:lastModifiedBy>
  <cp:revision>47</cp:revision>
  <dcterms:created xsi:type="dcterms:W3CDTF">2014-10-22T18:11:26Z</dcterms:created>
  <dcterms:modified xsi:type="dcterms:W3CDTF">2021-11-10T20:17:37Z</dcterms:modified>
</cp:coreProperties>
</file>